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0" r:id="rId2"/>
    <p:sldId id="291" r:id="rId3"/>
    <p:sldId id="289" r:id="rId4"/>
    <p:sldId id="261" r:id="rId5"/>
    <p:sldId id="263" r:id="rId6"/>
    <p:sldId id="262" r:id="rId7"/>
    <p:sldId id="267" r:id="rId8"/>
    <p:sldId id="264" r:id="rId9"/>
    <p:sldId id="265" r:id="rId10"/>
    <p:sldId id="292" r:id="rId1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F416-4D42-4A1D-BDAD-92B746222EDC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B2B09-015E-46FA-8B91-4542DA87F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90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75A5B-3189-47CE-955F-B77D5328542D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EC234-4CDB-436B-ACB8-52A822BC4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Small firm scaled up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Fundamental difference in they way they operate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How and why a particulate small firm goes about it’s work in a particular way is to understand the owner manager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Finance is a different being – they can not raise it in a similar way, strategically that operate in a different way, they do not have departments to the extent of larger companies (the department is someone), they make business via personal contacts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Small firms often have a small selection of customers, therefore they are more prone to risk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Life style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Businesses that are primarily set up to undertake an activity of an owner manager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Often they will fund or not quite fund a salary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Jewellery, craft, photography – driven by a lifestyle choice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Growth Firms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Set up with the intention of high growth rates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Often the entrepreneur  - but an entrepreneur does not have to be a business person (they could be a chemist)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Visit Fast Growth 50.com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Sole trader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Statistics.gov.uk 73.9% of all UK firms have no employees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Traditionally one person start-up (but can employ)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Setting up a sole trader is simple.  All you need is the first customer.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Accounting and auditing regulations are lower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Personal payment of tax based upon the profits of the business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Limitations – finance is harder to acquire &amp; personally liable for all debts of the company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Partnerships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Individual sole traders who pool resources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There is a need for a partnership agreement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Each partner is liable for the collective debt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Limited companies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A legal entity in its own right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There is a separation between owners (shareholders), managers and the company.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The company itself can sue and can sue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The company can enter contracts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Due to separation - liability is limited to the amount of capital placed in by the shareholder (personally they are not liable)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Tax is dealt with via corporation tax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Increased regulation – completion of yearly accounts and registration  via Company's House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To set one up Google, ‘Company Registration Agent’ or visit the Companies House Website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016F90-EE2E-46F7-9099-39BFFA309CDE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8C74-91C9-47F9-A3C0-A10AF0DB7338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794A-6ED1-4B78-AF9B-19A1FC2BE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94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8C74-91C9-47F9-A3C0-A10AF0DB7338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794A-6ED1-4B78-AF9B-19A1FC2BE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66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8C74-91C9-47F9-A3C0-A10AF0DB7338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794A-6ED1-4B78-AF9B-19A1FC2BE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29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8C74-91C9-47F9-A3C0-A10AF0DB7338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794A-6ED1-4B78-AF9B-19A1FC2BE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1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8C74-91C9-47F9-A3C0-A10AF0DB7338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794A-6ED1-4B78-AF9B-19A1FC2BE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00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8C74-91C9-47F9-A3C0-A10AF0DB7338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794A-6ED1-4B78-AF9B-19A1FC2BE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44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8C74-91C9-47F9-A3C0-A10AF0DB7338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794A-6ED1-4B78-AF9B-19A1FC2BE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34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8C74-91C9-47F9-A3C0-A10AF0DB7338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794A-6ED1-4B78-AF9B-19A1FC2BE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2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8C74-91C9-47F9-A3C0-A10AF0DB7338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794A-6ED1-4B78-AF9B-19A1FC2BE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45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8C74-91C9-47F9-A3C0-A10AF0DB7338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794A-6ED1-4B78-AF9B-19A1FC2BE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40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8C74-91C9-47F9-A3C0-A10AF0DB7338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794A-6ED1-4B78-AF9B-19A1FC2BE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54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08C74-91C9-47F9-A3C0-A10AF0DB7338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1794A-6ED1-4B78-AF9B-19A1FC2BE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66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ites.cardiff.ac.uk/cuenterprise/files/2013/02/DSC_0514copy-e1360854859764.jpg" TargetMode="External"/><Relationship Id="rId5" Type="http://schemas.openxmlformats.org/officeDocument/2006/relationships/image" Target="../media/image3.jpeg"/><Relationship Id="rId10" Type="http://schemas.openxmlformats.org/officeDocument/2006/relationships/image" Target="../media/image7.jpg"/><Relationship Id="rId4" Type="http://schemas.openxmlformats.org/officeDocument/2006/relationships/hyperlink" Target="http://sites.cardiff.ac.uk/cuenterprise/files/2013/02/DSC_0503copy1.jpg" TargetMode="External"/><Relationship Id="rId9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4161"/>
            <a:ext cx="9143998" cy="71354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599" y="4304625"/>
            <a:ext cx="4090516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Cardiff University Enterprise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6394" y="2618563"/>
            <a:ext cx="384885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Careers &amp; Employability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279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4161"/>
            <a:ext cx="9143998" cy="71354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599" y="4304625"/>
            <a:ext cx="4090516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Cardiff University Enterprise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6394" y="2618563"/>
            <a:ext cx="384885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Careers &amp; Employability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52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uwcnlog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66748" y="2062435"/>
            <a:ext cx="6667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5154101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3600" dirty="0" smtClean="0">
                <a:solidFill>
                  <a:srgbClr val="008387"/>
                </a:solidFill>
              </a:rPr>
              <a:t>Cardiff University Enterprise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83543" y="-462499"/>
            <a:ext cx="68008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4000" dirty="0" smtClean="0">
                <a:solidFill>
                  <a:srgbClr val="008387"/>
                </a:solidFill>
              </a:rPr>
              <a:t>Neil Coles &amp; Jay Begum </a:t>
            </a:r>
            <a:endParaRPr lang="en-GB" sz="2800" dirty="0" smtClean="0">
              <a:solidFill>
                <a:srgbClr val="008387"/>
              </a:solidFill>
              <a:latin typeface="Eras Bold ITC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-500608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7200" dirty="0" smtClean="0">
                <a:solidFill>
                  <a:srgbClr val="008387"/>
                </a:solidFill>
              </a:rPr>
              <a:t>Our bit is about…</a:t>
            </a:r>
            <a:endParaRPr lang="en-GB" sz="7200" b="1" dirty="0">
              <a:solidFill>
                <a:srgbClr val="008387"/>
              </a:solidFill>
              <a:latin typeface="Calibri" pitchFamily="34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34319" y="-126687"/>
            <a:ext cx="874241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8000" u="sng" dirty="0" smtClean="0">
                <a:solidFill>
                  <a:srgbClr val="008387"/>
                </a:solidFill>
              </a:rPr>
              <a:t>Your</a:t>
            </a:r>
            <a:r>
              <a:rPr lang="en-GB" sz="8000" dirty="0" smtClean="0">
                <a:solidFill>
                  <a:srgbClr val="008387"/>
                </a:solidFill>
              </a:rPr>
              <a:t> Business</a:t>
            </a:r>
            <a:endParaRPr lang="en-GB" sz="8000" dirty="0">
              <a:solidFill>
                <a:srgbClr val="008387"/>
              </a:solidFill>
              <a:latin typeface="Eras Bold ITC" pitchFamily="34" charset="0"/>
            </a:endParaRPr>
          </a:p>
        </p:txBody>
      </p:sp>
      <p:pic>
        <p:nvPicPr>
          <p:cNvPr id="13" name="Picture 12" descr="http://sites.cardiff.ac.uk/cuenterprise/files/2013/02/DSC_0503copy1-e1360855931119-220x300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4"/>
          <a:stretch/>
        </p:blipFill>
        <p:spPr bwMode="auto">
          <a:xfrm>
            <a:off x="3575788" y="3088322"/>
            <a:ext cx="1676401" cy="212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sites.cardiff.ac.uk/cuenterprise/files/2013/02/DSC_0514copy-e1360854859764-196x300.jpg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4"/>
          <a:stretch/>
        </p:blipFill>
        <p:spPr bwMode="auto">
          <a:xfrm>
            <a:off x="2893568" y="1106296"/>
            <a:ext cx="1364440" cy="193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http://sites.cardiff.ac.uk/cuenterprise/files/2013/02/DSC_0500-copy-e1360855189232-210x300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73"/>
          <a:stretch/>
        </p:blipFill>
        <p:spPr bwMode="auto">
          <a:xfrm>
            <a:off x="1738529" y="3088322"/>
            <a:ext cx="1697816" cy="212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28" y="3106921"/>
            <a:ext cx="2102016" cy="21020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88" y="1127350"/>
            <a:ext cx="1981339" cy="19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1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D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00"/>
                            </p:stCondLst>
                            <p:childTnLst>
                              <p:par>
                                <p:cTn id="5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utoUpdateAnimBg="0"/>
      <p:bldP spid="8" grpId="1"/>
      <p:bldP spid="9" grpId="0" autoUpdateAnimBg="0"/>
      <p:bldP spid="9" grpId="1"/>
      <p:bldP spid="1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8962"/>
            <a:ext cx="8229600" cy="665848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Cardiff University Enterprise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0872" y="2420888"/>
            <a:ext cx="8229600" cy="2917371"/>
          </a:xfrm>
        </p:spPr>
        <p:txBody>
          <a:bodyPr>
            <a:normAutofit/>
          </a:bodyPr>
          <a:lstStyle/>
          <a:p>
            <a:r>
              <a:rPr lang="en-GB" dirty="0"/>
              <a:t>Thursday </a:t>
            </a:r>
            <a:r>
              <a:rPr lang="en-GB" dirty="0" smtClean="0"/>
              <a:t>evening guest speaker events</a:t>
            </a:r>
          </a:p>
          <a:p>
            <a:r>
              <a:rPr lang="en-GB" dirty="0"/>
              <a:t>1-2-1 drop-in idea surgeries </a:t>
            </a:r>
            <a:endParaRPr lang="en-GB" dirty="0" smtClean="0"/>
          </a:p>
          <a:p>
            <a:r>
              <a:rPr lang="en-GB" dirty="0" smtClean="0"/>
              <a:t>Spark idea competition (up to £3000 prize)</a:t>
            </a:r>
            <a:endParaRPr lang="en-GB" dirty="0"/>
          </a:p>
          <a:p>
            <a:r>
              <a:rPr lang="en-GB" dirty="0" smtClean="0"/>
              <a:t>Ignite 19-21 Feb 2015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99" y="251869"/>
            <a:ext cx="457200" cy="37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99" y="623100"/>
            <a:ext cx="426031" cy="43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99" y="1054325"/>
            <a:ext cx="477983" cy="45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1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56792"/>
            <a:ext cx="9144000" cy="3212975"/>
          </a:xfrm>
        </p:spPr>
        <p:txBody>
          <a:bodyPr>
            <a:noAutofit/>
          </a:bodyPr>
          <a:lstStyle/>
          <a:p>
            <a:r>
              <a:rPr lang="en-GB" sz="32500" dirty="0" smtClean="0">
                <a:solidFill>
                  <a:srgbClr val="C00000"/>
                </a:solidFill>
              </a:rPr>
              <a:t>SME</a:t>
            </a:r>
            <a:endParaRPr lang="en-GB" sz="32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6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301750"/>
            <a:ext cx="91440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>
                <a:latin typeface="Calibri" pitchFamily="34" charset="0"/>
              </a:rPr>
              <a:t>“A set of attributes, skills and knowledge that all </a:t>
            </a:r>
            <a:r>
              <a:rPr lang="en-US" sz="4000" dirty="0" err="1">
                <a:latin typeface="Calibri" pitchFamily="34" charset="0"/>
              </a:rPr>
              <a:t>labour</a:t>
            </a:r>
            <a:r>
              <a:rPr lang="en-US" sz="4000" dirty="0">
                <a:latin typeface="Calibri" pitchFamily="34" charset="0"/>
              </a:rPr>
              <a:t> market participants should possess to ensure they have the capability of being effective in the workplace </a:t>
            </a:r>
          </a:p>
          <a:p>
            <a:pPr algn="ctr"/>
            <a:endParaRPr lang="en-US" sz="4000" dirty="0">
              <a:latin typeface="Calibri" pitchFamily="34" charset="0"/>
            </a:endParaRPr>
          </a:p>
          <a:p>
            <a:pPr algn="ctr"/>
            <a:r>
              <a:rPr lang="en-US" sz="4000" dirty="0">
                <a:latin typeface="Calibri" pitchFamily="34" charset="0"/>
              </a:rPr>
              <a:t>-</a:t>
            </a:r>
            <a:r>
              <a:rPr lang="en-US" sz="4000" dirty="0"/>
              <a:t> to the benefit of themselves, their employer and the wider economy.”</a:t>
            </a:r>
            <a:r>
              <a:rPr lang="en-US" sz="2400" dirty="0"/>
              <a:t> </a:t>
            </a:r>
            <a:endParaRPr lang="en-GB" sz="2400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372225" y="5780088"/>
            <a:ext cx="2592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CBI (September 09)</a:t>
            </a:r>
            <a:endParaRPr lang="en-GB" sz="2400">
              <a:latin typeface="Calibri" pitchFamily="34" charset="0"/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23850" y="595313"/>
            <a:ext cx="648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The CBI said in September 2009, that there is….  </a:t>
            </a:r>
            <a:endParaRPr lang="en-GB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4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34925" y="125413"/>
            <a:ext cx="9036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GB" sz="3200" b="1" dirty="0"/>
              <a:t>Small &amp; Medium Sized Enterprise</a:t>
            </a:r>
            <a:br>
              <a:rPr lang="en-GB" sz="3200" b="1" dirty="0"/>
            </a:br>
            <a:r>
              <a:rPr lang="en-GB" dirty="0"/>
              <a:t>Source: http://www.cardiff.gov.uk/ </a:t>
            </a:r>
            <a:r>
              <a:rPr lang="en-GB" dirty="0" smtClean="0"/>
              <a:t>(Economy &amp; Culture Scrutiny Committee: 15 January 2009)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0" y="1196975"/>
            <a:ext cx="9144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2800" b="1" dirty="0"/>
              <a:t>Cardiff: </a:t>
            </a:r>
          </a:p>
          <a:p>
            <a:pPr algn="ctr"/>
            <a:r>
              <a:rPr lang="en-GB" sz="2800" dirty="0"/>
              <a:t>19,700 SMEs</a:t>
            </a:r>
          </a:p>
          <a:p>
            <a:pPr algn="ctr"/>
            <a:r>
              <a:rPr lang="en-GB" sz="2800" dirty="0"/>
              <a:t>Employing 66,100 people. 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0" y="2786063"/>
            <a:ext cx="9144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2800" b="1" dirty="0"/>
              <a:t>Wales:</a:t>
            </a:r>
            <a:r>
              <a:rPr lang="en-GB" sz="2800" b="1" i="1" dirty="0"/>
              <a:t> </a:t>
            </a:r>
          </a:p>
          <a:p>
            <a:pPr algn="ctr"/>
            <a:r>
              <a:rPr lang="en-GB" sz="2800" dirty="0"/>
              <a:t>188,900 SMEs</a:t>
            </a:r>
          </a:p>
          <a:p>
            <a:pPr algn="ctr"/>
            <a:r>
              <a:rPr lang="en-GB" sz="2800" dirty="0"/>
              <a:t>Employing 581,300 people </a:t>
            </a:r>
          </a:p>
          <a:p>
            <a:pPr algn="ctr"/>
            <a:r>
              <a:rPr lang="en-GB" sz="2800" dirty="0"/>
              <a:t>Generating £35.8 </a:t>
            </a:r>
            <a:r>
              <a:rPr lang="en-GB" sz="2800" dirty="0" err="1"/>
              <a:t>bn</a:t>
            </a:r>
            <a:r>
              <a:rPr lang="en-GB" sz="2800" dirty="0"/>
              <a:t> in turnover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0" y="4802188"/>
            <a:ext cx="9144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2800" b="1" dirty="0"/>
              <a:t>European Union:</a:t>
            </a:r>
            <a:r>
              <a:rPr lang="en-GB" sz="2800" dirty="0"/>
              <a:t> </a:t>
            </a:r>
          </a:p>
          <a:p>
            <a:pPr algn="ctr"/>
            <a:r>
              <a:rPr lang="en-GB" sz="2800" dirty="0"/>
              <a:t>23 million SMEs </a:t>
            </a:r>
          </a:p>
          <a:p>
            <a:pPr algn="ctr"/>
            <a:r>
              <a:rPr lang="en-GB" sz="2800" dirty="0"/>
              <a:t>Employing around 75 million people</a:t>
            </a:r>
          </a:p>
          <a:p>
            <a:pPr algn="ctr"/>
            <a:r>
              <a:rPr lang="en-GB" sz="2800" dirty="0"/>
              <a:t>Representing 99% of all business</a:t>
            </a:r>
          </a:p>
        </p:txBody>
      </p:sp>
    </p:spTree>
    <p:extLst>
      <p:ext uri="{BB962C8B-B14F-4D97-AF65-F5344CB8AC3E}">
        <p14:creationId xmlns:p14="http://schemas.microsoft.com/office/powerpoint/2010/main" val="37843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1" grpId="0"/>
      <p:bldP spid="108552" grpId="0"/>
      <p:bldP spid="1085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277813" y="881013"/>
            <a:ext cx="8686800" cy="61483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sz="4000" dirty="0" smtClean="0"/>
              <a:t>Are small firms scaled up large firms?</a:t>
            </a:r>
          </a:p>
          <a:p>
            <a:pPr eaLnBrk="1" hangingPunct="1">
              <a:buFont typeface="Arial" charset="0"/>
              <a:buNone/>
            </a:pPr>
            <a:endParaRPr lang="en-GB" altLang="en-US" sz="4000" dirty="0" smtClean="0"/>
          </a:p>
          <a:p>
            <a:pPr eaLnBrk="1" hangingPunct="1">
              <a:buFont typeface="Arial" charset="0"/>
              <a:buNone/>
            </a:pPr>
            <a:endParaRPr lang="en-GB" altLang="en-US" sz="4000" dirty="0" smtClean="0"/>
          </a:p>
          <a:p>
            <a:pPr eaLnBrk="1" hangingPunct="1">
              <a:buFont typeface="Arial" charset="0"/>
              <a:buNone/>
            </a:pPr>
            <a:endParaRPr lang="en-GB" altLang="en-US" sz="4000" dirty="0"/>
          </a:p>
          <a:p>
            <a:pPr eaLnBrk="1" hangingPunct="1">
              <a:buFont typeface="Arial" charset="0"/>
              <a:buNone/>
            </a:pPr>
            <a:r>
              <a:rPr lang="en-GB" altLang="en-US" sz="4000" dirty="0" smtClean="0">
                <a:solidFill>
                  <a:srgbClr val="C00000"/>
                </a:solidFill>
              </a:rPr>
              <a:t>Basic legal structures</a:t>
            </a:r>
          </a:p>
          <a:p>
            <a:pPr eaLnBrk="1" hangingPunct="1"/>
            <a:r>
              <a:rPr lang="en-GB" altLang="en-US" sz="4000" dirty="0" smtClean="0">
                <a:solidFill>
                  <a:srgbClr val="C00000"/>
                </a:solidFill>
              </a:rPr>
              <a:t>Sole traders</a:t>
            </a:r>
          </a:p>
          <a:p>
            <a:pPr eaLnBrk="1" hangingPunct="1"/>
            <a:r>
              <a:rPr lang="en-GB" altLang="en-US" sz="4000" dirty="0" smtClean="0">
                <a:solidFill>
                  <a:srgbClr val="C00000"/>
                </a:solidFill>
              </a:rPr>
              <a:t>Limited companies</a:t>
            </a:r>
          </a:p>
          <a:p>
            <a:pPr eaLnBrk="1" hangingPunct="1"/>
            <a:endParaRPr lang="en-GB" altLang="en-US" dirty="0" smtClean="0">
              <a:solidFill>
                <a:srgbClr val="C00000"/>
              </a:solidFill>
            </a:endParaRPr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76672"/>
            <a:ext cx="9144000" cy="11430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GB" sz="7200" dirty="0" smtClean="0">
                <a:latin typeface="+mj-lt"/>
                <a:ea typeface="+mj-ea"/>
                <a:cs typeface="+mj-cs"/>
              </a:rPr>
              <a:t>Establishing your SME</a:t>
            </a:r>
            <a:endParaRPr lang="en-GB" sz="7200" dirty="0"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334" y="1612156"/>
            <a:ext cx="32194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7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uiExpand="1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solidFill>
                  <a:schemeClr val="bg1"/>
                </a:solidFill>
              </a:rPr>
              <a:t>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solidFill>
                  <a:schemeClr val="bg1"/>
                </a:solidFill>
              </a:rPr>
              <a:t>A gathering of people at </a:t>
            </a:r>
            <a:r>
              <a:rPr lang="en-GB" dirty="0" smtClean="0">
                <a:solidFill>
                  <a:srgbClr val="FFFF00"/>
                </a:solidFill>
              </a:rPr>
              <a:t>agreed time/date</a:t>
            </a:r>
            <a:r>
              <a:rPr lang="en-GB" dirty="0" smtClean="0">
                <a:solidFill>
                  <a:schemeClr val="bg1"/>
                </a:solidFill>
              </a:rPr>
              <a:t> with an intention of discussing issues &amp; agreeing actions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solidFill>
                  <a:schemeClr val="bg1"/>
                </a:solidFill>
              </a:rPr>
              <a:t>Specific </a:t>
            </a:r>
            <a:r>
              <a:rPr lang="en-GB" dirty="0" smtClean="0">
                <a:solidFill>
                  <a:srgbClr val="FFFF00"/>
                </a:solidFill>
              </a:rPr>
              <a:t>purpose</a:t>
            </a:r>
            <a:r>
              <a:rPr lang="en-GB" dirty="0" smtClean="0">
                <a:solidFill>
                  <a:schemeClr val="bg1"/>
                </a:solidFill>
              </a:rPr>
              <a:t> to every meeting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solidFill>
                  <a:schemeClr val="bg1"/>
                </a:solidFill>
              </a:rPr>
              <a:t>Important part of business life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dirty="0" smtClean="0">
                <a:solidFill>
                  <a:schemeClr val="bg1"/>
                </a:solidFill>
              </a:rPr>
              <a:t>At best; </a:t>
            </a:r>
            <a:r>
              <a:rPr lang="en-GB" b="1" dirty="0" smtClean="0">
                <a:solidFill>
                  <a:schemeClr val="bg1"/>
                </a:solidFill>
              </a:rPr>
              <a:t>allow all to contributor effectively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i="1" dirty="0" smtClean="0">
                <a:solidFill>
                  <a:schemeClr val="bg1"/>
                </a:solidFill>
              </a:rPr>
              <a:t>At worst; they can be boring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 smtClean="0">
              <a:solidFill>
                <a:schemeClr val="bg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solidFill>
                  <a:schemeClr val="bg1"/>
                </a:solidFill>
              </a:rPr>
              <a:t>Most effective meetings are well </a:t>
            </a:r>
            <a:r>
              <a:rPr lang="en-GB" dirty="0" smtClean="0">
                <a:solidFill>
                  <a:srgbClr val="FFFF00"/>
                </a:solidFill>
              </a:rPr>
              <a:t>planned</a:t>
            </a:r>
            <a:r>
              <a:rPr lang="en-GB" dirty="0" smtClean="0">
                <a:solidFill>
                  <a:schemeClr val="bg1"/>
                </a:solidFill>
              </a:rPr>
              <a:t>, well </a:t>
            </a:r>
            <a:r>
              <a:rPr lang="en-GB" dirty="0" smtClean="0">
                <a:solidFill>
                  <a:srgbClr val="FFFF00"/>
                </a:solidFill>
              </a:rPr>
              <a:t>chaired</a:t>
            </a:r>
            <a:r>
              <a:rPr lang="en-GB" dirty="0" smtClean="0">
                <a:solidFill>
                  <a:schemeClr val="bg1"/>
                </a:solidFill>
              </a:rPr>
              <a:t> &amp; members are </a:t>
            </a:r>
            <a:r>
              <a:rPr lang="en-GB" dirty="0" smtClean="0">
                <a:solidFill>
                  <a:srgbClr val="FFFF00"/>
                </a:solidFill>
              </a:rPr>
              <a:t>cooperative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836613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GB" sz="8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225869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solidFill>
                  <a:schemeClr val="bg1"/>
                </a:solidFill>
              </a:rPr>
              <a:t>Basic Rules of Meetings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892480" cy="554461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altLang="en-US" sz="2400" dirty="0" smtClean="0">
                <a:solidFill>
                  <a:schemeClr val="bg1"/>
                </a:solidFill>
              </a:rPr>
              <a:t>Members must attend on time, pay attention and take an active part in proceedings</a:t>
            </a:r>
          </a:p>
          <a:p>
            <a:pPr eaLnBrk="1" hangingPunct="1"/>
            <a:endParaRPr lang="en-GB" altLang="en-US" sz="2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GB" altLang="en-US" sz="2400" dirty="0" smtClean="0">
                <a:solidFill>
                  <a:schemeClr val="bg1"/>
                </a:solidFill>
              </a:rPr>
              <a:t>An </a:t>
            </a:r>
            <a:r>
              <a:rPr lang="en-GB" altLang="en-US" sz="2400" dirty="0" smtClean="0">
                <a:solidFill>
                  <a:srgbClr val="FFC000"/>
                </a:solidFill>
              </a:rPr>
              <a:t>agenda </a:t>
            </a:r>
            <a:r>
              <a:rPr lang="en-GB" altLang="en-US" sz="2400" dirty="0" smtClean="0">
                <a:solidFill>
                  <a:schemeClr val="bg1"/>
                </a:solidFill>
              </a:rPr>
              <a:t>should be agreed and followed with clear objectives</a:t>
            </a:r>
          </a:p>
          <a:p>
            <a:pPr eaLnBrk="1" hangingPunct="1"/>
            <a:endParaRPr lang="en-GB" altLang="en-US" sz="2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GB" altLang="en-US" sz="2400" dirty="0" smtClean="0">
                <a:solidFill>
                  <a:schemeClr val="bg1"/>
                </a:solidFill>
              </a:rPr>
              <a:t>Members should </a:t>
            </a:r>
            <a:r>
              <a:rPr lang="en-GB" altLang="en-US" sz="2400" dirty="0" smtClean="0">
                <a:solidFill>
                  <a:srgbClr val="FFC000"/>
                </a:solidFill>
              </a:rPr>
              <a:t>prepare for meetings in advance </a:t>
            </a:r>
            <a:r>
              <a:rPr lang="en-GB" altLang="en-US" sz="2400" dirty="0" smtClean="0">
                <a:solidFill>
                  <a:schemeClr val="bg1"/>
                </a:solidFill>
              </a:rPr>
              <a:t>and should </a:t>
            </a:r>
            <a:r>
              <a:rPr lang="en-GB" altLang="en-US" sz="2400" dirty="0" smtClean="0">
                <a:solidFill>
                  <a:srgbClr val="FFC000"/>
                </a:solidFill>
              </a:rPr>
              <a:t>deliver upon actions set</a:t>
            </a:r>
          </a:p>
          <a:p>
            <a:pPr marL="0" indent="0" eaLnBrk="1" hangingPunct="1">
              <a:buNone/>
            </a:pPr>
            <a:endParaRPr lang="en-GB" altLang="en-US" sz="2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GB" altLang="en-US" sz="2400" dirty="0" smtClean="0">
                <a:solidFill>
                  <a:schemeClr val="bg1"/>
                </a:solidFill>
              </a:rPr>
              <a:t>Members must accept the authority of the </a:t>
            </a:r>
            <a:r>
              <a:rPr lang="en-GB" altLang="en-US" sz="2400" dirty="0" smtClean="0">
                <a:solidFill>
                  <a:srgbClr val="FFC000"/>
                </a:solidFill>
              </a:rPr>
              <a:t>chair</a:t>
            </a:r>
            <a:r>
              <a:rPr lang="en-GB" altLang="en-US" sz="2400" dirty="0" smtClean="0">
                <a:solidFill>
                  <a:schemeClr val="bg1"/>
                </a:solidFill>
              </a:rPr>
              <a:t> to organise proceedings</a:t>
            </a:r>
          </a:p>
          <a:p>
            <a:pPr eaLnBrk="1" hangingPunct="1"/>
            <a:endParaRPr lang="en-GB" altLang="en-US" sz="2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GB" altLang="en-US" sz="2400" u="sng" dirty="0" smtClean="0">
                <a:solidFill>
                  <a:schemeClr val="bg1"/>
                </a:solidFill>
              </a:rPr>
              <a:t>Everyone must have the opportunity to make themselves heard</a:t>
            </a:r>
          </a:p>
          <a:p>
            <a:pPr eaLnBrk="1" hangingPunct="1"/>
            <a:endParaRPr lang="en-GB" altLang="en-US" sz="2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GB" altLang="en-US" sz="2400" dirty="0" smtClean="0">
                <a:solidFill>
                  <a:schemeClr val="bg1"/>
                </a:solidFill>
              </a:rPr>
              <a:t>A record should be taken (</a:t>
            </a:r>
            <a:r>
              <a:rPr lang="en-GB" altLang="en-US" sz="2400" dirty="0" smtClean="0">
                <a:solidFill>
                  <a:srgbClr val="FFC000"/>
                </a:solidFill>
              </a:rPr>
              <a:t>minutes</a:t>
            </a:r>
            <a:r>
              <a:rPr lang="en-GB" altLang="en-US" sz="2400" dirty="0" smtClean="0">
                <a:solidFill>
                  <a:schemeClr val="bg1"/>
                </a:solidFill>
              </a:rPr>
              <a:t>) of decisions reached and it should be ratified by the group before circulation. </a:t>
            </a:r>
          </a:p>
          <a:p>
            <a:pPr eaLnBrk="1" hangingPunct="1"/>
            <a:endParaRPr lang="en-GB" alt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653</Words>
  <Application>Microsoft Office PowerPoint</Application>
  <PresentationFormat>On-screen Show (4:3)</PresentationFormat>
  <Paragraphs>104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 Cardiff University Enterprise</vt:lpstr>
      <vt:lpstr>SME</vt:lpstr>
      <vt:lpstr>PowerPoint Presentation</vt:lpstr>
      <vt:lpstr>PowerPoint Presentation</vt:lpstr>
      <vt:lpstr>PowerPoint Presentation</vt:lpstr>
      <vt:lpstr>Meetings</vt:lpstr>
      <vt:lpstr>Basic Rules of Meetings</vt:lpstr>
      <vt:lpstr>PowerPoint Presentation</vt:lpstr>
    </vt:vector>
  </TitlesOfParts>
  <Company>Cardiff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insrv</dc:creator>
  <cp:lastModifiedBy>insrv</cp:lastModifiedBy>
  <cp:revision>25</cp:revision>
  <cp:lastPrinted>2014-01-30T09:12:48Z</cp:lastPrinted>
  <dcterms:created xsi:type="dcterms:W3CDTF">2014-01-21T13:03:03Z</dcterms:created>
  <dcterms:modified xsi:type="dcterms:W3CDTF">2015-01-27T15:46:26Z</dcterms:modified>
</cp:coreProperties>
</file>