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27" r:id="rId2"/>
    <p:sldId id="391" r:id="rId3"/>
    <p:sldId id="307" r:id="rId4"/>
    <p:sldId id="429" r:id="rId5"/>
    <p:sldId id="392" r:id="rId6"/>
    <p:sldId id="431" r:id="rId7"/>
    <p:sldId id="432" r:id="rId8"/>
    <p:sldId id="430" r:id="rId9"/>
    <p:sldId id="394" r:id="rId1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A41037-C028-B62D-DF72-8F5D17004E02}" name="Jennifer Vargas Rojas" initials="JVR" userId="S::jpvargas@ucatolica.ac.cr::07c7caab-0d47-4d87-b590-fc386ac4bae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526"/>
    <a:srgbClr val="A50021"/>
    <a:srgbClr val="A4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53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F5DBD-CF13-45B7-B984-83A8DAA318E9}" type="doc">
      <dgm:prSet loTypeId="urn:microsoft.com/office/officeart/2005/8/layout/hList6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R"/>
        </a:p>
      </dgm:t>
    </dgm:pt>
    <dgm:pt modelId="{644F3C16-8388-4B4B-B29C-B68D6990B94B}" type="pres">
      <dgm:prSet presAssocID="{FADF5DBD-CF13-45B7-B984-83A8DAA318E9}" presName="Name0" presStyleCnt="0">
        <dgm:presLayoutVars>
          <dgm:dir/>
          <dgm:resizeHandles val="exact"/>
        </dgm:presLayoutVars>
      </dgm:prSet>
      <dgm:spPr/>
    </dgm:pt>
  </dgm:ptLst>
  <dgm:cxnLst>
    <dgm:cxn modelId="{08BDE91D-6B07-4C02-8F6C-D47240229EB5}" type="presOf" srcId="{FADF5DBD-CF13-45B7-B984-83A8DAA318E9}" destId="{644F3C16-8388-4B4B-B29C-B68D6990B94B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C0D244-46B6-4539-B5EC-9808AC8394E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3ECC5E6A-A7DD-4810-9B5D-225412F94202}">
      <dgm:prSet phldrT="[Texto]" custT="1"/>
      <dgm:spPr>
        <a:solidFill>
          <a:srgbClr val="A52526"/>
        </a:solidFill>
        <a:ln>
          <a:solidFill>
            <a:schemeClr val="accent1"/>
          </a:solidFill>
        </a:ln>
      </dgm:spPr>
      <dgm:t>
        <a:bodyPr/>
        <a:lstStyle/>
        <a:p>
          <a:r>
            <a:rPr lang="es-ES" sz="3200" dirty="0"/>
            <a:t>Nacionales</a:t>
          </a:r>
          <a:r>
            <a:rPr lang="es-ES" sz="5200" dirty="0"/>
            <a:t> </a:t>
          </a:r>
          <a:endParaRPr lang="es-CR" sz="5200" dirty="0"/>
        </a:p>
      </dgm:t>
    </dgm:pt>
    <dgm:pt modelId="{DA7ADFE6-7B8A-4E30-B1E5-F77453B831AC}" type="parTrans" cxnId="{5AA6E013-7779-44F9-967F-DD90B5865D34}">
      <dgm:prSet/>
      <dgm:spPr/>
      <dgm:t>
        <a:bodyPr/>
        <a:lstStyle/>
        <a:p>
          <a:endParaRPr lang="es-CR"/>
        </a:p>
      </dgm:t>
    </dgm:pt>
    <dgm:pt modelId="{2BDE6A63-ADFF-4873-939F-4A03B20401B2}" type="sibTrans" cxnId="{5AA6E013-7779-44F9-967F-DD90B5865D34}">
      <dgm:prSet/>
      <dgm:spPr/>
      <dgm:t>
        <a:bodyPr/>
        <a:lstStyle/>
        <a:p>
          <a:endParaRPr lang="es-CR"/>
        </a:p>
      </dgm:t>
    </dgm:pt>
    <dgm:pt modelId="{5CE2A9E5-8B6E-41A3-BB48-E2E87228A09E}">
      <dgm:prSet phldrT="[Texto]" custT="1"/>
      <dgm:spPr/>
      <dgm:t>
        <a:bodyPr/>
        <a:lstStyle/>
        <a:p>
          <a:r>
            <a:rPr lang="es-ES" sz="1800" b="0" dirty="0">
              <a:latin typeface="Arial" panose="020B0604020202020204" pitchFamily="34" charset="0"/>
              <a:cs typeface="Arial" panose="020B0604020202020204" pitchFamily="34" charset="0"/>
            </a:rPr>
            <a:t>  EN 2021, el ministerio de Industria, Comercio y </a:t>
          </a:r>
          <a:r>
            <a:rPr lang="es-ES" sz="1800" b="0" dirty="0" err="1">
              <a:latin typeface="Arial" panose="020B0604020202020204" pitchFamily="34" charset="0"/>
              <a:cs typeface="Arial" panose="020B0604020202020204" pitchFamily="34" charset="0"/>
            </a:rPr>
            <a:t>Mipymes</a:t>
          </a:r>
          <a:r>
            <a:rPr lang="es-ES" sz="1800" b="0" dirty="0">
              <a:latin typeface="Arial" panose="020B0604020202020204" pitchFamily="34" charset="0"/>
              <a:cs typeface="Arial" panose="020B0604020202020204" pitchFamily="34" charset="0"/>
            </a:rPr>
            <a:t> (MICM) lanzó la aplicación precios justos.</a:t>
          </a:r>
          <a:endParaRPr lang="es-CR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602677-EFF3-43AC-ABBF-76F31F33EA0A}" type="parTrans" cxnId="{01A7DF5D-5BDF-42D6-A6C2-710650540D81}">
      <dgm:prSet/>
      <dgm:spPr/>
      <dgm:t>
        <a:bodyPr/>
        <a:lstStyle/>
        <a:p>
          <a:endParaRPr lang="es-CR"/>
        </a:p>
      </dgm:t>
    </dgm:pt>
    <dgm:pt modelId="{07D25F14-23A6-4759-B901-4D365A4C6EEE}" type="sibTrans" cxnId="{01A7DF5D-5BDF-42D6-A6C2-710650540D81}">
      <dgm:prSet/>
      <dgm:spPr/>
      <dgm:t>
        <a:bodyPr/>
        <a:lstStyle/>
        <a:p>
          <a:endParaRPr lang="es-CR"/>
        </a:p>
      </dgm:t>
    </dgm:pt>
    <dgm:pt modelId="{9C4912DB-6E38-43DD-93A2-F1F0A119586F}">
      <dgm:prSet phldrT="[Texto]" custT="1"/>
      <dgm:spPr>
        <a:solidFill>
          <a:srgbClr val="A52526"/>
        </a:solidFill>
      </dgm:spPr>
      <dgm:t>
        <a:bodyPr/>
        <a:lstStyle/>
        <a:p>
          <a:r>
            <a:rPr lang="es-ES" sz="3200" dirty="0"/>
            <a:t>Internacionales</a:t>
          </a:r>
          <a:endParaRPr lang="es-CR" sz="5200" dirty="0"/>
        </a:p>
      </dgm:t>
    </dgm:pt>
    <dgm:pt modelId="{3FA67DB9-AB63-4392-8260-8A2B7A72D180}" type="parTrans" cxnId="{42545956-441F-4BD6-BF10-BF03DE2EF8F1}">
      <dgm:prSet/>
      <dgm:spPr/>
      <dgm:t>
        <a:bodyPr/>
        <a:lstStyle/>
        <a:p>
          <a:endParaRPr lang="es-CR"/>
        </a:p>
      </dgm:t>
    </dgm:pt>
    <dgm:pt modelId="{6D23C397-23FA-42A8-90E0-3BC6E79E24EE}" type="sibTrans" cxnId="{42545956-441F-4BD6-BF10-BF03DE2EF8F1}">
      <dgm:prSet/>
      <dgm:spPr/>
      <dgm:t>
        <a:bodyPr/>
        <a:lstStyle/>
        <a:p>
          <a:endParaRPr lang="es-CR"/>
        </a:p>
      </dgm:t>
    </dgm:pt>
    <dgm:pt modelId="{076B378C-23EE-4F0C-9ADE-B5C258146754}">
      <dgm:prSet phldrT="[Texto]" custT="1"/>
      <dgm:spPr/>
      <dgm:t>
        <a:bodyPr/>
        <a:lstStyle/>
        <a:p>
          <a:r>
            <a:rPr lang="en-US" sz="1800" b="0" dirty="0"/>
            <a:t>Price Check Scanner: </a:t>
          </a:r>
          <a:r>
            <a:rPr lang="en-US" sz="1800" b="0" dirty="0" err="1"/>
            <a:t>Esta</a:t>
          </a:r>
          <a:r>
            <a:rPr lang="en-US" sz="1800" b="0" dirty="0"/>
            <a:t> </a:t>
          </a:r>
          <a:r>
            <a:rPr lang="en-US" sz="1800" b="0" dirty="0" err="1"/>
            <a:t>aplicacion</a:t>
          </a:r>
          <a:r>
            <a:rPr lang="en-US" sz="1800" b="0" dirty="0"/>
            <a:t> </a:t>
          </a:r>
          <a:r>
            <a:rPr lang="en-US" sz="1800" b="0" dirty="0" err="1"/>
            <a:t>te</a:t>
          </a:r>
          <a:r>
            <a:rPr lang="en-US" sz="1800" b="0" dirty="0"/>
            <a:t> </a:t>
          </a:r>
          <a:r>
            <a:rPr lang="en-US" sz="1800" b="0" dirty="0" err="1"/>
            <a:t>permite</a:t>
          </a:r>
          <a:r>
            <a:rPr lang="en-US" sz="1800" b="0" dirty="0"/>
            <a:t> </a:t>
          </a:r>
          <a:r>
            <a:rPr lang="en-US" sz="1800" b="0" dirty="0" err="1"/>
            <a:t>escanear</a:t>
          </a:r>
          <a:r>
            <a:rPr lang="en-US" sz="1800" b="0" dirty="0"/>
            <a:t> </a:t>
          </a:r>
          <a:r>
            <a:rPr lang="en-US" sz="1800" b="0" dirty="0" err="1"/>
            <a:t>codigos</a:t>
          </a:r>
          <a:r>
            <a:rPr lang="en-US" sz="1800" b="0" dirty="0"/>
            <a:t> de </a:t>
          </a:r>
          <a:r>
            <a:rPr lang="en-US" sz="1800" b="0" dirty="0" err="1"/>
            <a:t>barras</a:t>
          </a:r>
          <a:r>
            <a:rPr lang="en-US" sz="1800" b="0" dirty="0"/>
            <a:t> de </a:t>
          </a:r>
          <a:r>
            <a:rPr lang="en-US" sz="1800" b="0" dirty="0" err="1"/>
            <a:t>productos</a:t>
          </a:r>
          <a:r>
            <a:rPr lang="en-US" sz="1800" b="0" dirty="0"/>
            <a:t> y </a:t>
          </a:r>
          <a:r>
            <a:rPr lang="en-US" sz="1800" b="0" dirty="0" err="1"/>
            <a:t>comparr</a:t>
          </a:r>
          <a:r>
            <a:rPr lang="en-US" sz="1800" b="0" dirty="0"/>
            <a:t> </a:t>
          </a:r>
          <a:r>
            <a:rPr lang="en-US" sz="1800" b="0" dirty="0" err="1"/>
            <a:t>precios</a:t>
          </a:r>
          <a:r>
            <a:rPr lang="en-US" sz="1800" b="0" dirty="0"/>
            <a:t> entre </a:t>
          </a:r>
          <a:r>
            <a:rPr lang="en-US" sz="1800" b="0" dirty="0" err="1"/>
            <a:t>minoristas</a:t>
          </a:r>
          <a:r>
            <a:rPr lang="en-US" sz="1800" b="0" dirty="0"/>
            <a:t> </a:t>
          </a:r>
          <a:r>
            <a:rPr lang="en-US" sz="1800" b="0" dirty="0" err="1"/>
            <a:t>como</a:t>
          </a:r>
          <a:r>
            <a:rPr lang="en-US" sz="1800" b="0" dirty="0"/>
            <a:t> Walmart, Amazon, eBay y Google.</a:t>
          </a:r>
          <a:endParaRPr lang="es-CR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1F207E-6E93-45D7-A696-049391DAF325}" type="parTrans" cxnId="{42D05368-336C-4B69-8B05-C9D78F923622}">
      <dgm:prSet/>
      <dgm:spPr/>
      <dgm:t>
        <a:bodyPr/>
        <a:lstStyle/>
        <a:p>
          <a:endParaRPr lang="es-CR"/>
        </a:p>
      </dgm:t>
    </dgm:pt>
    <dgm:pt modelId="{B9AF6724-BDAA-44DB-8D7E-B56E83738450}" type="sibTrans" cxnId="{42D05368-336C-4B69-8B05-C9D78F923622}">
      <dgm:prSet/>
      <dgm:spPr/>
      <dgm:t>
        <a:bodyPr/>
        <a:lstStyle/>
        <a:p>
          <a:endParaRPr lang="es-CR"/>
        </a:p>
      </dgm:t>
    </dgm:pt>
    <dgm:pt modelId="{63269143-52B4-40B0-BAA4-059C3806E5DA}">
      <dgm:prSet phldrT="[Texto]" custT="1"/>
      <dgm:spPr/>
      <dgm:t>
        <a:bodyPr/>
        <a:lstStyle/>
        <a:p>
          <a:endParaRPr lang="es-CR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C87653-28FE-4D64-ABE9-08DD6121C07F}" type="parTrans" cxnId="{DD72E056-3F17-40F4-9435-082889851178}">
      <dgm:prSet/>
      <dgm:spPr/>
      <dgm:t>
        <a:bodyPr/>
        <a:lstStyle/>
        <a:p>
          <a:endParaRPr lang="en-US"/>
        </a:p>
      </dgm:t>
    </dgm:pt>
    <dgm:pt modelId="{EBBC30E9-E408-47E1-9D62-6623DDB06442}" type="sibTrans" cxnId="{DD72E056-3F17-40F4-9435-082889851178}">
      <dgm:prSet/>
      <dgm:spPr/>
      <dgm:t>
        <a:bodyPr/>
        <a:lstStyle/>
        <a:p>
          <a:endParaRPr lang="en-US"/>
        </a:p>
      </dgm:t>
    </dgm:pt>
    <dgm:pt modelId="{236A4263-58FB-4DE1-9B75-E1EA5A083429}" type="pres">
      <dgm:prSet presAssocID="{B0C0D244-46B6-4539-B5EC-9808AC8394EE}" presName="Name0" presStyleCnt="0">
        <dgm:presLayoutVars>
          <dgm:dir/>
          <dgm:animLvl val="lvl"/>
          <dgm:resizeHandles val="exact"/>
        </dgm:presLayoutVars>
      </dgm:prSet>
      <dgm:spPr/>
    </dgm:pt>
    <dgm:pt modelId="{7E8E01B5-731A-4FAA-8CB1-F1C977F94AB2}" type="pres">
      <dgm:prSet presAssocID="{3ECC5E6A-A7DD-4810-9B5D-225412F94202}" presName="composite" presStyleCnt="0"/>
      <dgm:spPr/>
    </dgm:pt>
    <dgm:pt modelId="{236332D9-E8BA-4C6E-98C2-CB7156BACF6E}" type="pres">
      <dgm:prSet presAssocID="{3ECC5E6A-A7DD-4810-9B5D-225412F94202}" presName="parTx" presStyleLbl="alignNode1" presStyleIdx="0" presStyleCnt="2" custLinFactNeighborX="-363" custLinFactNeighborY="-2995">
        <dgm:presLayoutVars>
          <dgm:chMax val="0"/>
          <dgm:chPref val="0"/>
          <dgm:bulletEnabled val="1"/>
        </dgm:presLayoutVars>
      </dgm:prSet>
      <dgm:spPr/>
    </dgm:pt>
    <dgm:pt modelId="{F9F0BD3F-FB7C-4EAD-B52C-BA115C053CF5}" type="pres">
      <dgm:prSet presAssocID="{3ECC5E6A-A7DD-4810-9B5D-225412F94202}" presName="desTx" presStyleLbl="alignAccFollowNode1" presStyleIdx="0" presStyleCnt="2" custLinFactNeighborX="-1" custLinFactNeighborY="11448">
        <dgm:presLayoutVars>
          <dgm:bulletEnabled val="1"/>
        </dgm:presLayoutVars>
      </dgm:prSet>
      <dgm:spPr/>
    </dgm:pt>
    <dgm:pt modelId="{64626531-2B8A-4001-B146-03819C99D35F}" type="pres">
      <dgm:prSet presAssocID="{2BDE6A63-ADFF-4873-939F-4A03B20401B2}" presName="space" presStyleCnt="0"/>
      <dgm:spPr/>
    </dgm:pt>
    <dgm:pt modelId="{087E38B1-CCA5-428A-AB84-58E102BB1E8A}" type="pres">
      <dgm:prSet presAssocID="{9C4912DB-6E38-43DD-93A2-F1F0A119586F}" presName="composite" presStyleCnt="0"/>
      <dgm:spPr/>
    </dgm:pt>
    <dgm:pt modelId="{7AF28180-675F-46E4-97A7-63E4F22BB0A1}" type="pres">
      <dgm:prSet presAssocID="{9C4912DB-6E38-43DD-93A2-F1F0A119586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1AFB32B-83C2-4F31-82AD-E0578E4D4945}" type="pres">
      <dgm:prSet presAssocID="{9C4912DB-6E38-43DD-93A2-F1F0A119586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E6BD113-87A2-40B3-A95B-D56639ADDE59}" type="presOf" srcId="{9C4912DB-6E38-43DD-93A2-F1F0A119586F}" destId="{7AF28180-675F-46E4-97A7-63E4F22BB0A1}" srcOrd="0" destOrd="0" presId="urn:microsoft.com/office/officeart/2005/8/layout/hList1"/>
    <dgm:cxn modelId="{5AA6E013-7779-44F9-967F-DD90B5865D34}" srcId="{B0C0D244-46B6-4539-B5EC-9808AC8394EE}" destId="{3ECC5E6A-A7DD-4810-9B5D-225412F94202}" srcOrd="0" destOrd="0" parTransId="{DA7ADFE6-7B8A-4E30-B1E5-F77453B831AC}" sibTransId="{2BDE6A63-ADFF-4873-939F-4A03B20401B2}"/>
    <dgm:cxn modelId="{68172D3F-F793-4156-888D-C233C5F08F7B}" type="presOf" srcId="{B0C0D244-46B6-4539-B5EC-9808AC8394EE}" destId="{236A4263-58FB-4DE1-9B75-E1EA5A083429}" srcOrd="0" destOrd="0" presId="urn:microsoft.com/office/officeart/2005/8/layout/hList1"/>
    <dgm:cxn modelId="{01A7DF5D-5BDF-42D6-A6C2-710650540D81}" srcId="{3ECC5E6A-A7DD-4810-9B5D-225412F94202}" destId="{5CE2A9E5-8B6E-41A3-BB48-E2E87228A09E}" srcOrd="0" destOrd="0" parTransId="{97602677-EFF3-43AC-ABBF-76F31F33EA0A}" sibTransId="{07D25F14-23A6-4759-B901-4D365A4C6EEE}"/>
    <dgm:cxn modelId="{42D05368-336C-4B69-8B05-C9D78F923622}" srcId="{9C4912DB-6E38-43DD-93A2-F1F0A119586F}" destId="{076B378C-23EE-4F0C-9ADE-B5C258146754}" srcOrd="0" destOrd="0" parTransId="{5B1F207E-6E93-45D7-A696-049391DAF325}" sibTransId="{B9AF6724-BDAA-44DB-8D7E-B56E83738450}"/>
    <dgm:cxn modelId="{F9D15652-F813-4361-8CE0-68158ED19D9A}" type="presOf" srcId="{5CE2A9E5-8B6E-41A3-BB48-E2E87228A09E}" destId="{F9F0BD3F-FB7C-4EAD-B52C-BA115C053CF5}" srcOrd="0" destOrd="0" presId="urn:microsoft.com/office/officeart/2005/8/layout/hList1"/>
    <dgm:cxn modelId="{42545956-441F-4BD6-BF10-BF03DE2EF8F1}" srcId="{B0C0D244-46B6-4539-B5EC-9808AC8394EE}" destId="{9C4912DB-6E38-43DD-93A2-F1F0A119586F}" srcOrd="1" destOrd="0" parTransId="{3FA67DB9-AB63-4392-8260-8A2B7A72D180}" sibTransId="{6D23C397-23FA-42A8-90E0-3BC6E79E24EE}"/>
    <dgm:cxn modelId="{DD72E056-3F17-40F4-9435-082889851178}" srcId="{5CE2A9E5-8B6E-41A3-BB48-E2E87228A09E}" destId="{63269143-52B4-40B0-BAA4-059C3806E5DA}" srcOrd="0" destOrd="0" parTransId="{F8C87653-28FE-4D64-ABE9-08DD6121C07F}" sibTransId="{EBBC30E9-E408-47E1-9D62-6623DDB06442}"/>
    <dgm:cxn modelId="{4A8B4482-AE79-4B12-BAF6-A87C24B8CBC3}" type="presOf" srcId="{63269143-52B4-40B0-BAA4-059C3806E5DA}" destId="{F9F0BD3F-FB7C-4EAD-B52C-BA115C053CF5}" srcOrd="0" destOrd="1" presId="urn:microsoft.com/office/officeart/2005/8/layout/hList1"/>
    <dgm:cxn modelId="{610E2BEB-40CA-4D50-A506-AE47B132C15B}" type="presOf" srcId="{076B378C-23EE-4F0C-9ADE-B5C258146754}" destId="{A1AFB32B-83C2-4F31-82AD-E0578E4D4945}" srcOrd="0" destOrd="0" presId="urn:microsoft.com/office/officeart/2005/8/layout/hList1"/>
    <dgm:cxn modelId="{412677FF-8BFF-4AA6-8409-97A654C6A9DA}" type="presOf" srcId="{3ECC5E6A-A7DD-4810-9B5D-225412F94202}" destId="{236332D9-E8BA-4C6E-98C2-CB7156BACF6E}" srcOrd="0" destOrd="0" presId="urn:microsoft.com/office/officeart/2005/8/layout/hList1"/>
    <dgm:cxn modelId="{9A2D06C1-92C7-4BC0-B1E2-6F4305C511A8}" type="presParOf" srcId="{236A4263-58FB-4DE1-9B75-E1EA5A083429}" destId="{7E8E01B5-731A-4FAA-8CB1-F1C977F94AB2}" srcOrd="0" destOrd="0" presId="urn:microsoft.com/office/officeart/2005/8/layout/hList1"/>
    <dgm:cxn modelId="{6C7F12D8-D347-41ED-B3F0-AFEBDD7C5A47}" type="presParOf" srcId="{7E8E01B5-731A-4FAA-8CB1-F1C977F94AB2}" destId="{236332D9-E8BA-4C6E-98C2-CB7156BACF6E}" srcOrd="0" destOrd="0" presId="urn:microsoft.com/office/officeart/2005/8/layout/hList1"/>
    <dgm:cxn modelId="{D58D971D-0A87-437B-8CD4-94BCE37622B3}" type="presParOf" srcId="{7E8E01B5-731A-4FAA-8CB1-F1C977F94AB2}" destId="{F9F0BD3F-FB7C-4EAD-B52C-BA115C053CF5}" srcOrd="1" destOrd="0" presId="urn:microsoft.com/office/officeart/2005/8/layout/hList1"/>
    <dgm:cxn modelId="{632E813B-0655-4CE8-9C24-B9E296D7D54E}" type="presParOf" srcId="{236A4263-58FB-4DE1-9B75-E1EA5A083429}" destId="{64626531-2B8A-4001-B146-03819C99D35F}" srcOrd="1" destOrd="0" presId="urn:microsoft.com/office/officeart/2005/8/layout/hList1"/>
    <dgm:cxn modelId="{011CF5A5-191B-460F-ACDE-FB6BB964C8EA}" type="presParOf" srcId="{236A4263-58FB-4DE1-9B75-E1EA5A083429}" destId="{087E38B1-CCA5-428A-AB84-58E102BB1E8A}" srcOrd="2" destOrd="0" presId="urn:microsoft.com/office/officeart/2005/8/layout/hList1"/>
    <dgm:cxn modelId="{92AA41F7-D1F9-45DD-AB04-CB0FE1C329EA}" type="presParOf" srcId="{087E38B1-CCA5-428A-AB84-58E102BB1E8A}" destId="{7AF28180-675F-46E4-97A7-63E4F22BB0A1}" srcOrd="0" destOrd="0" presId="urn:microsoft.com/office/officeart/2005/8/layout/hList1"/>
    <dgm:cxn modelId="{92EDE3DB-D89A-4695-AC54-16813CA5D254}" type="presParOf" srcId="{087E38B1-CCA5-428A-AB84-58E102BB1E8A}" destId="{A1AFB32B-83C2-4F31-82AD-E0578E4D494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332D9-E8BA-4C6E-98C2-CB7156BACF6E}">
      <dsp:nvSpPr>
        <dsp:cNvPr id="0" name=""/>
        <dsp:cNvSpPr/>
      </dsp:nvSpPr>
      <dsp:spPr>
        <a:xfrm>
          <a:off x="0" y="0"/>
          <a:ext cx="5037221" cy="1584000"/>
        </a:xfrm>
        <a:prstGeom prst="rect">
          <a:avLst/>
        </a:prstGeom>
        <a:solidFill>
          <a:srgbClr val="A52526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Nacionales</a:t>
          </a:r>
          <a:r>
            <a:rPr lang="es-ES" sz="5200" kern="1200" dirty="0"/>
            <a:t> </a:t>
          </a:r>
          <a:endParaRPr lang="es-CR" sz="5200" kern="1200" dirty="0"/>
        </a:p>
      </dsp:txBody>
      <dsp:txXfrm>
        <a:off x="0" y="0"/>
        <a:ext cx="5037221" cy="1584000"/>
      </dsp:txXfrm>
    </dsp:sp>
    <dsp:sp modelId="{F9F0BD3F-FB7C-4EAD-B52C-BA115C053CF5}">
      <dsp:nvSpPr>
        <dsp:cNvPr id="0" name=""/>
        <dsp:cNvSpPr/>
      </dsp:nvSpPr>
      <dsp:spPr>
        <a:xfrm>
          <a:off x="2" y="1638239"/>
          <a:ext cx="5037221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kern="1200" dirty="0">
              <a:latin typeface="Arial" panose="020B0604020202020204" pitchFamily="34" charset="0"/>
              <a:cs typeface="Arial" panose="020B0604020202020204" pitchFamily="34" charset="0"/>
            </a:rPr>
            <a:t>  EN 2021, el ministerio de Industria, Comercio y </a:t>
          </a:r>
          <a:r>
            <a:rPr lang="es-ES" sz="1800" b="0" kern="1200" dirty="0" err="1">
              <a:latin typeface="Arial" panose="020B0604020202020204" pitchFamily="34" charset="0"/>
              <a:cs typeface="Arial" panose="020B0604020202020204" pitchFamily="34" charset="0"/>
            </a:rPr>
            <a:t>Mipymes</a:t>
          </a:r>
          <a:r>
            <a:rPr lang="es-ES" sz="1800" b="0" kern="1200" dirty="0">
              <a:latin typeface="Arial" panose="020B0604020202020204" pitchFamily="34" charset="0"/>
              <a:cs typeface="Arial" panose="020B0604020202020204" pitchFamily="34" charset="0"/>
            </a:rPr>
            <a:t> (MICM) lanzó la aplicación precios justos.</a:t>
          </a:r>
          <a:endParaRPr lang="es-CR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" y="1638239"/>
        <a:ext cx="5037221" cy="2415599"/>
      </dsp:txXfrm>
    </dsp:sp>
    <dsp:sp modelId="{7AF28180-675F-46E4-97A7-63E4F22BB0A1}">
      <dsp:nvSpPr>
        <dsp:cNvPr id="0" name=""/>
        <dsp:cNvSpPr/>
      </dsp:nvSpPr>
      <dsp:spPr>
        <a:xfrm>
          <a:off x="5742485" y="27119"/>
          <a:ext cx="5037221" cy="1584000"/>
        </a:xfrm>
        <a:prstGeom prst="rect">
          <a:avLst/>
        </a:prstGeom>
        <a:solidFill>
          <a:srgbClr val="A5252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Internacionales</a:t>
          </a:r>
          <a:endParaRPr lang="es-CR" sz="5200" kern="1200" dirty="0"/>
        </a:p>
      </dsp:txBody>
      <dsp:txXfrm>
        <a:off x="5742485" y="27119"/>
        <a:ext cx="5037221" cy="1584000"/>
      </dsp:txXfrm>
    </dsp:sp>
    <dsp:sp modelId="{A1AFB32B-83C2-4F31-82AD-E0578E4D4945}">
      <dsp:nvSpPr>
        <dsp:cNvPr id="0" name=""/>
        <dsp:cNvSpPr/>
      </dsp:nvSpPr>
      <dsp:spPr>
        <a:xfrm>
          <a:off x="5742485" y="1611119"/>
          <a:ext cx="5037221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/>
            <a:t>Price Check Scanner: </a:t>
          </a:r>
          <a:r>
            <a:rPr lang="en-US" sz="1800" b="0" kern="1200" dirty="0" err="1"/>
            <a:t>Esta</a:t>
          </a:r>
          <a:r>
            <a:rPr lang="en-US" sz="1800" b="0" kern="1200" dirty="0"/>
            <a:t> </a:t>
          </a:r>
          <a:r>
            <a:rPr lang="en-US" sz="1800" b="0" kern="1200" dirty="0" err="1"/>
            <a:t>aplicacion</a:t>
          </a:r>
          <a:r>
            <a:rPr lang="en-US" sz="1800" b="0" kern="1200" dirty="0"/>
            <a:t> </a:t>
          </a:r>
          <a:r>
            <a:rPr lang="en-US" sz="1800" b="0" kern="1200" dirty="0" err="1"/>
            <a:t>te</a:t>
          </a:r>
          <a:r>
            <a:rPr lang="en-US" sz="1800" b="0" kern="1200" dirty="0"/>
            <a:t> </a:t>
          </a:r>
          <a:r>
            <a:rPr lang="en-US" sz="1800" b="0" kern="1200" dirty="0" err="1"/>
            <a:t>permite</a:t>
          </a:r>
          <a:r>
            <a:rPr lang="en-US" sz="1800" b="0" kern="1200" dirty="0"/>
            <a:t> </a:t>
          </a:r>
          <a:r>
            <a:rPr lang="en-US" sz="1800" b="0" kern="1200" dirty="0" err="1"/>
            <a:t>escanear</a:t>
          </a:r>
          <a:r>
            <a:rPr lang="en-US" sz="1800" b="0" kern="1200" dirty="0"/>
            <a:t> </a:t>
          </a:r>
          <a:r>
            <a:rPr lang="en-US" sz="1800" b="0" kern="1200" dirty="0" err="1"/>
            <a:t>codigos</a:t>
          </a:r>
          <a:r>
            <a:rPr lang="en-US" sz="1800" b="0" kern="1200" dirty="0"/>
            <a:t> de </a:t>
          </a:r>
          <a:r>
            <a:rPr lang="en-US" sz="1800" b="0" kern="1200" dirty="0" err="1"/>
            <a:t>barras</a:t>
          </a:r>
          <a:r>
            <a:rPr lang="en-US" sz="1800" b="0" kern="1200" dirty="0"/>
            <a:t> de </a:t>
          </a:r>
          <a:r>
            <a:rPr lang="en-US" sz="1800" b="0" kern="1200" dirty="0" err="1"/>
            <a:t>productos</a:t>
          </a:r>
          <a:r>
            <a:rPr lang="en-US" sz="1800" b="0" kern="1200" dirty="0"/>
            <a:t> y </a:t>
          </a:r>
          <a:r>
            <a:rPr lang="en-US" sz="1800" b="0" kern="1200" dirty="0" err="1"/>
            <a:t>comparr</a:t>
          </a:r>
          <a:r>
            <a:rPr lang="en-US" sz="1800" b="0" kern="1200" dirty="0"/>
            <a:t> </a:t>
          </a:r>
          <a:r>
            <a:rPr lang="en-US" sz="1800" b="0" kern="1200" dirty="0" err="1"/>
            <a:t>precios</a:t>
          </a:r>
          <a:r>
            <a:rPr lang="en-US" sz="1800" b="0" kern="1200" dirty="0"/>
            <a:t> entre </a:t>
          </a:r>
          <a:r>
            <a:rPr lang="en-US" sz="1800" b="0" kern="1200" dirty="0" err="1"/>
            <a:t>minoristas</a:t>
          </a:r>
          <a:r>
            <a:rPr lang="en-US" sz="1800" b="0" kern="1200" dirty="0"/>
            <a:t> </a:t>
          </a:r>
          <a:r>
            <a:rPr lang="en-US" sz="1800" b="0" kern="1200" dirty="0" err="1"/>
            <a:t>como</a:t>
          </a:r>
          <a:r>
            <a:rPr lang="en-US" sz="1800" b="0" kern="1200" dirty="0"/>
            <a:t> Walmart, Amazon, eBay y Google.</a:t>
          </a:r>
          <a:endParaRPr lang="es-CR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42485" y="1611119"/>
        <a:ext cx="5037221" cy="241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441399E-51B1-41D2-83C2-B9C02ED49F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BB40D6-DCF8-409A-97AE-5879EC69A5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BE762-B31F-4728-8DE1-E312C44ED4F0}" type="datetimeFigureOut">
              <a:rPr lang="es-CR" smtClean="0"/>
              <a:t>13/2/2025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3C03B1-3A9C-4068-A9F3-24875EB221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DED6CD-75FF-47AF-AEE8-5319C0E29E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0A75-BE22-4887-95C8-AC99399810A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700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360BC-B7F1-4B37-9399-CFBED31ADAF2}" type="datetimeFigureOut">
              <a:rPr lang="es-CR" smtClean="0"/>
              <a:t>13/2/2025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03822-6FFF-4274-871A-35974D6E655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6271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405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1500"/>
            </a:lvl1pPr>
            <a:lvl2pPr marL="342900" indent="0" algn="ctr" latinLnBrk="0">
              <a:buNone/>
              <a:defRPr lang="es-ES" sz="1500"/>
            </a:lvl2pPr>
            <a:lvl3pPr marL="685800" indent="0" algn="ctr" latinLnBrk="0">
              <a:buNone/>
              <a:defRPr lang="es-ES" sz="1350"/>
            </a:lvl3pPr>
            <a:lvl4pPr marL="1028700" indent="0" algn="ctr" latinLnBrk="0">
              <a:buNone/>
              <a:defRPr lang="es-ES" sz="1200"/>
            </a:lvl4pPr>
            <a:lvl5pPr marL="1371600" indent="0" algn="ctr" latinLnBrk="0">
              <a:buNone/>
              <a:defRPr lang="es-ES" sz="1200"/>
            </a:lvl5pPr>
            <a:lvl6pPr marL="1714500" indent="0" algn="ctr" latinLnBrk="0">
              <a:buNone/>
              <a:defRPr lang="es-ES" sz="1200"/>
            </a:lvl6pPr>
            <a:lvl7pPr marL="2057400" indent="0" algn="ctr" latinLnBrk="0">
              <a:buNone/>
              <a:defRPr lang="es-ES" sz="1200"/>
            </a:lvl7pPr>
            <a:lvl8pPr marL="2400300" indent="0" algn="ctr" latinLnBrk="0">
              <a:buNone/>
              <a:defRPr lang="es-ES" sz="1200"/>
            </a:lvl8pPr>
            <a:lvl9pPr marL="2743200" indent="0" algn="ctr" latinLnBrk="0">
              <a:buNone/>
              <a:defRPr lang="es-ES"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t>2/13/2025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32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1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2400"/>
            </a:lvl1pPr>
            <a:lvl2pPr marL="342900" indent="0" latinLnBrk="0">
              <a:buNone/>
              <a:defRPr lang="es-ES" sz="2100"/>
            </a:lvl2pPr>
            <a:lvl3pPr marL="685800" indent="0" latinLnBrk="0">
              <a:buNone/>
              <a:defRPr lang="es-ES" sz="1800"/>
            </a:lvl3pPr>
            <a:lvl4pPr marL="1028700" indent="0" latinLnBrk="0">
              <a:buNone/>
              <a:defRPr lang="es-ES" sz="1500"/>
            </a:lvl4pPr>
            <a:lvl5pPr marL="1371600" indent="0" latinLnBrk="0">
              <a:buNone/>
              <a:defRPr lang="es-ES" sz="1500"/>
            </a:lvl5pPr>
            <a:lvl6pPr marL="1714500" indent="0" latinLnBrk="0">
              <a:buNone/>
              <a:defRPr lang="es-ES" sz="1500"/>
            </a:lvl6pPr>
            <a:lvl7pPr marL="2057400" indent="0" latinLnBrk="0">
              <a:buNone/>
              <a:defRPr lang="es-ES" sz="1500"/>
            </a:lvl7pPr>
            <a:lvl8pPr marL="2400300" indent="0" latinLnBrk="0">
              <a:buNone/>
              <a:defRPr lang="es-ES" sz="1500"/>
            </a:lvl8pPr>
            <a:lvl9pPr marL="2743200" indent="0" latinLnBrk="0">
              <a:buNone/>
              <a:defRPr lang="es-ES" sz="15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200"/>
            </a:lvl1pPr>
            <a:lvl2pPr marL="342900" indent="0" latinLnBrk="0">
              <a:buNone/>
              <a:defRPr lang="es-ES" sz="1050"/>
            </a:lvl2pPr>
            <a:lvl3pPr marL="685800" indent="0" latinLnBrk="0">
              <a:buNone/>
              <a:defRPr lang="es-ES" sz="900"/>
            </a:lvl3pPr>
            <a:lvl4pPr marL="1028700" indent="0" latinLnBrk="0">
              <a:buNone/>
              <a:defRPr lang="es-ES" sz="750"/>
            </a:lvl4pPr>
            <a:lvl5pPr marL="1371600" indent="0" latinLnBrk="0">
              <a:buNone/>
              <a:defRPr lang="es-ES" sz="750"/>
            </a:lvl5pPr>
            <a:lvl6pPr marL="1714500" indent="0" latinLnBrk="0">
              <a:buNone/>
              <a:defRPr lang="es-ES" sz="750"/>
            </a:lvl6pPr>
            <a:lvl7pPr marL="2057400" indent="0" latinLnBrk="0">
              <a:buNone/>
              <a:defRPr lang="es-ES" sz="750"/>
            </a:lvl7pPr>
            <a:lvl8pPr marL="2400300" indent="0" latinLnBrk="0">
              <a:buNone/>
              <a:defRPr lang="es-ES" sz="750"/>
            </a:lvl8pPr>
            <a:lvl9pPr marL="2743200" indent="0" latinLnBrk="0">
              <a:buNone/>
              <a:defRPr lang="es-ES"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t>2/13/2025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4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200"/>
            </a:lvl1pPr>
            <a:lvl2pPr marL="342900" indent="0" latinLnBrk="0">
              <a:buNone/>
              <a:defRPr lang="es-ES" sz="1050"/>
            </a:lvl2pPr>
            <a:lvl3pPr marL="685800" indent="0" latinLnBrk="0">
              <a:buNone/>
              <a:defRPr lang="es-ES" sz="900"/>
            </a:lvl3pPr>
            <a:lvl4pPr marL="1028700" indent="0" latinLnBrk="0">
              <a:buNone/>
              <a:defRPr lang="es-ES" sz="750"/>
            </a:lvl4pPr>
            <a:lvl5pPr marL="1371600" indent="0" latinLnBrk="0">
              <a:buNone/>
              <a:defRPr lang="es-ES" sz="750"/>
            </a:lvl5pPr>
            <a:lvl6pPr marL="1714500" indent="0" latinLnBrk="0">
              <a:buNone/>
              <a:defRPr lang="es-ES" sz="750"/>
            </a:lvl6pPr>
            <a:lvl7pPr marL="2057400" indent="0" latinLnBrk="0">
              <a:buNone/>
              <a:defRPr lang="es-ES" sz="750"/>
            </a:lvl7pPr>
            <a:lvl8pPr marL="2400300" indent="0" latinLnBrk="0">
              <a:buNone/>
              <a:defRPr lang="es-ES" sz="750"/>
            </a:lvl8pPr>
            <a:lvl9pPr marL="2743200" indent="0" latinLnBrk="0">
              <a:buNone/>
              <a:defRPr lang="es-ES"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t>2/13/2025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4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600"/>
            <a:ext cx="8718877" cy="3036061"/>
          </a:xfrm>
        </p:spPr>
        <p:txBody>
          <a:bodyPr anchor="ctr"/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050"/>
            </a:lvl1pPr>
            <a:lvl2pPr marL="342900" indent="0" latinLnBrk="0">
              <a:buNone/>
              <a:defRPr lang="es-ES" sz="1050"/>
            </a:lvl2pPr>
            <a:lvl3pPr marL="685800" indent="0" latinLnBrk="0">
              <a:buNone/>
              <a:defRPr lang="es-ES" sz="900"/>
            </a:lvl3pPr>
            <a:lvl4pPr marL="1028700" indent="0" latinLnBrk="0">
              <a:buNone/>
              <a:defRPr lang="es-ES" sz="750"/>
            </a:lvl4pPr>
            <a:lvl5pPr marL="1371600" indent="0" latinLnBrk="0">
              <a:buNone/>
              <a:defRPr lang="es-ES" sz="750"/>
            </a:lvl5pPr>
            <a:lvl6pPr marL="1714500" indent="0" latinLnBrk="0">
              <a:buNone/>
              <a:defRPr lang="es-ES" sz="750"/>
            </a:lvl6pPr>
            <a:lvl7pPr marL="2057400" indent="0" latinLnBrk="0">
              <a:buNone/>
              <a:defRPr lang="es-ES" sz="750"/>
            </a:lvl7pPr>
            <a:lvl8pPr marL="2400300" indent="0" latinLnBrk="0">
              <a:buNone/>
              <a:defRPr lang="es-ES" sz="750"/>
            </a:lvl8pPr>
            <a:lvl9pPr marL="2743200" indent="0" latinLnBrk="0">
              <a:buNone/>
              <a:defRPr lang="es-ES"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200"/>
            </a:lvl1pPr>
            <a:lvl2pPr marL="342900" indent="0" latinLnBrk="0">
              <a:buNone/>
              <a:defRPr lang="es-ES" sz="1050"/>
            </a:lvl2pPr>
            <a:lvl3pPr marL="685800" indent="0" latinLnBrk="0">
              <a:buNone/>
              <a:defRPr lang="es-ES" sz="900"/>
            </a:lvl3pPr>
            <a:lvl4pPr marL="1028700" indent="0" latinLnBrk="0">
              <a:buNone/>
              <a:defRPr lang="es-ES" sz="750"/>
            </a:lvl4pPr>
            <a:lvl5pPr marL="1371600" indent="0" latinLnBrk="0">
              <a:buNone/>
              <a:defRPr lang="es-ES" sz="750"/>
            </a:lvl5pPr>
            <a:lvl6pPr marL="1714500" indent="0" latinLnBrk="0">
              <a:buNone/>
              <a:defRPr lang="es-ES" sz="750"/>
            </a:lvl6pPr>
            <a:lvl7pPr marL="2057400" indent="0" latinLnBrk="0">
              <a:buNone/>
              <a:defRPr lang="es-ES" sz="750"/>
            </a:lvl7pPr>
            <a:lvl8pPr marL="2400300" indent="0" latinLnBrk="0">
              <a:buNone/>
              <a:defRPr lang="es-ES" sz="750"/>
            </a:lvl8pPr>
            <a:lvl9pPr marL="2743200" indent="0" latinLnBrk="0">
              <a:buNone/>
              <a:defRPr lang="es-ES"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t>2/13/2025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54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54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69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200"/>
            </a:lvl1pPr>
            <a:lvl2pPr marL="342900" indent="0" latinLnBrk="0">
              <a:buNone/>
              <a:defRPr lang="es-ES" sz="1050"/>
            </a:lvl2pPr>
            <a:lvl3pPr marL="685800" indent="0" latinLnBrk="0">
              <a:buNone/>
              <a:defRPr lang="es-ES" sz="900"/>
            </a:lvl3pPr>
            <a:lvl4pPr marL="1028700" indent="0" latinLnBrk="0">
              <a:buNone/>
              <a:defRPr lang="es-ES" sz="750"/>
            </a:lvl4pPr>
            <a:lvl5pPr marL="1371600" indent="0" latinLnBrk="0">
              <a:buNone/>
              <a:defRPr lang="es-ES" sz="750"/>
            </a:lvl5pPr>
            <a:lvl6pPr marL="1714500" indent="0" latinLnBrk="0">
              <a:buNone/>
              <a:defRPr lang="es-ES" sz="750"/>
            </a:lvl6pPr>
            <a:lvl7pPr marL="2057400" indent="0" latinLnBrk="0">
              <a:buNone/>
              <a:defRPr lang="es-ES" sz="750"/>
            </a:lvl7pPr>
            <a:lvl8pPr marL="2400300" indent="0" latinLnBrk="0">
              <a:buNone/>
              <a:defRPr lang="es-ES" sz="750"/>
            </a:lvl8pPr>
            <a:lvl9pPr marL="2743200" indent="0" latinLnBrk="0">
              <a:buNone/>
              <a:defRPr lang="es-ES"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t>2/13/2025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8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3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1800" b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050"/>
            </a:lvl1pPr>
            <a:lvl2pPr marL="342900" indent="0" latinLnBrk="0">
              <a:buNone/>
              <a:defRPr lang="es-ES" sz="900"/>
            </a:lvl2pPr>
            <a:lvl3pPr marL="685800" indent="0" latinLnBrk="0">
              <a:buNone/>
              <a:defRPr lang="es-ES" sz="750"/>
            </a:lvl3pPr>
            <a:lvl4pPr marL="1028700" indent="0" latinLnBrk="0">
              <a:buNone/>
              <a:defRPr lang="es-ES" sz="675"/>
            </a:lvl4pPr>
            <a:lvl5pPr marL="1371600" indent="0" latinLnBrk="0">
              <a:buNone/>
              <a:defRPr lang="es-ES" sz="675"/>
            </a:lvl5pPr>
            <a:lvl6pPr marL="1714500" indent="0" latinLnBrk="0">
              <a:buNone/>
              <a:defRPr lang="es-ES" sz="675"/>
            </a:lvl6pPr>
            <a:lvl7pPr marL="2057400" indent="0" latinLnBrk="0">
              <a:buNone/>
              <a:defRPr lang="es-ES" sz="675"/>
            </a:lvl7pPr>
            <a:lvl8pPr marL="2400300" indent="0" latinLnBrk="0">
              <a:buNone/>
              <a:defRPr lang="es-ES" sz="675"/>
            </a:lvl8pPr>
            <a:lvl9pPr marL="2743200" indent="0" latinLnBrk="0">
              <a:buNone/>
              <a:defRPr lang="es-ES"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1800" b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050"/>
            </a:lvl1pPr>
            <a:lvl2pPr marL="342900" indent="0" latinLnBrk="0">
              <a:buNone/>
              <a:defRPr lang="es-ES" sz="900"/>
            </a:lvl2pPr>
            <a:lvl3pPr marL="685800" indent="0" latinLnBrk="0">
              <a:buNone/>
              <a:defRPr lang="es-ES" sz="750"/>
            </a:lvl3pPr>
            <a:lvl4pPr marL="1028700" indent="0" latinLnBrk="0">
              <a:buNone/>
              <a:defRPr lang="es-ES" sz="675"/>
            </a:lvl4pPr>
            <a:lvl5pPr marL="1371600" indent="0" latinLnBrk="0">
              <a:buNone/>
              <a:defRPr lang="es-ES" sz="675"/>
            </a:lvl5pPr>
            <a:lvl6pPr marL="1714500" indent="0" latinLnBrk="0">
              <a:buNone/>
              <a:defRPr lang="es-ES" sz="675"/>
            </a:lvl6pPr>
            <a:lvl7pPr marL="2057400" indent="0" latinLnBrk="0">
              <a:buNone/>
              <a:defRPr lang="es-ES" sz="675"/>
            </a:lvl7pPr>
            <a:lvl8pPr marL="2400300" indent="0" latinLnBrk="0">
              <a:buNone/>
              <a:defRPr lang="es-ES" sz="675"/>
            </a:lvl8pPr>
            <a:lvl9pPr marL="2743200" indent="0" latinLnBrk="0">
              <a:buNone/>
              <a:defRPr lang="es-ES"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1800" b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050"/>
            </a:lvl1pPr>
            <a:lvl2pPr marL="342900" indent="0" latinLnBrk="0">
              <a:buNone/>
              <a:defRPr lang="es-ES" sz="900"/>
            </a:lvl2pPr>
            <a:lvl3pPr marL="685800" indent="0" latinLnBrk="0">
              <a:buNone/>
              <a:defRPr lang="es-ES" sz="750"/>
            </a:lvl3pPr>
            <a:lvl4pPr marL="1028700" indent="0" latinLnBrk="0">
              <a:buNone/>
              <a:defRPr lang="es-ES" sz="675"/>
            </a:lvl4pPr>
            <a:lvl5pPr marL="1371600" indent="0" latinLnBrk="0">
              <a:buNone/>
              <a:defRPr lang="es-ES" sz="675"/>
            </a:lvl5pPr>
            <a:lvl6pPr marL="1714500" indent="0" latinLnBrk="0">
              <a:buNone/>
              <a:defRPr lang="es-ES" sz="675"/>
            </a:lvl6pPr>
            <a:lvl7pPr marL="2057400" indent="0" latinLnBrk="0">
              <a:buNone/>
              <a:defRPr lang="es-ES" sz="675"/>
            </a:lvl7pPr>
            <a:lvl8pPr marL="2400300" indent="0" latinLnBrk="0">
              <a:buNone/>
              <a:defRPr lang="es-ES" sz="675"/>
            </a:lvl8pPr>
            <a:lvl9pPr marL="2743200" indent="0" latinLnBrk="0">
              <a:buNone/>
              <a:defRPr lang="es-ES"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t>2/13/2025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>
          <a:solidFill>
            <a:srgbClr val="A52526"/>
          </a:solidFill>
          <a:ln>
            <a:solidFill>
              <a:srgbClr val="A42526"/>
            </a:solidFill>
          </a:ln>
        </p:spPr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0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1800" b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200"/>
            </a:lvl1pPr>
            <a:lvl2pPr marL="342900" indent="0" latinLnBrk="0">
              <a:buNone/>
              <a:defRPr lang="es-ES" sz="1200"/>
            </a:lvl2pPr>
            <a:lvl3pPr marL="685800" indent="0" latinLnBrk="0">
              <a:buNone/>
              <a:defRPr lang="es-ES" sz="1200"/>
            </a:lvl3pPr>
            <a:lvl4pPr marL="1028700" indent="0" latinLnBrk="0">
              <a:buNone/>
              <a:defRPr lang="es-ES" sz="1200"/>
            </a:lvl4pPr>
            <a:lvl5pPr marL="1371600" indent="0" latinLnBrk="0">
              <a:buNone/>
              <a:defRPr lang="es-ES" sz="1200"/>
            </a:lvl5pPr>
            <a:lvl6pPr marL="1714500" indent="0" latinLnBrk="0">
              <a:buNone/>
              <a:defRPr lang="es-ES" sz="1200"/>
            </a:lvl6pPr>
            <a:lvl7pPr marL="2057400" indent="0" latinLnBrk="0">
              <a:buNone/>
              <a:defRPr lang="es-ES" sz="1200"/>
            </a:lvl7pPr>
            <a:lvl8pPr marL="2400300" indent="0" latinLnBrk="0">
              <a:buNone/>
              <a:defRPr lang="es-ES" sz="1200"/>
            </a:lvl8pPr>
            <a:lvl9pPr marL="2743200" indent="0" latinLnBrk="0">
              <a:buNone/>
              <a:defRPr lang="es-ES" sz="12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050"/>
            </a:lvl1pPr>
            <a:lvl2pPr marL="342900" indent="0" latinLnBrk="0">
              <a:buNone/>
              <a:defRPr lang="es-ES" sz="900"/>
            </a:lvl2pPr>
            <a:lvl3pPr marL="685800" indent="0" latinLnBrk="0">
              <a:buNone/>
              <a:defRPr lang="es-ES" sz="750"/>
            </a:lvl3pPr>
            <a:lvl4pPr marL="1028700" indent="0" latinLnBrk="0">
              <a:buNone/>
              <a:defRPr lang="es-ES" sz="675"/>
            </a:lvl4pPr>
            <a:lvl5pPr marL="1371600" indent="0" latinLnBrk="0">
              <a:buNone/>
              <a:defRPr lang="es-ES" sz="675"/>
            </a:lvl5pPr>
            <a:lvl6pPr marL="1714500" indent="0" latinLnBrk="0">
              <a:buNone/>
              <a:defRPr lang="es-ES" sz="675"/>
            </a:lvl6pPr>
            <a:lvl7pPr marL="2057400" indent="0" latinLnBrk="0">
              <a:buNone/>
              <a:defRPr lang="es-ES" sz="675"/>
            </a:lvl7pPr>
            <a:lvl8pPr marL="2400300" indent="0" latinLnBrk="0">
              <a:buNone/>
              <a:defRPr lang="es-ES" sz="675"/>
            </a:lvl8pPr>
            <a:lvl9pPr marL="2743200" indent="0" latinLnBrk="0">
              <a:buNone/>
              <a:defRPr lang="es-ES"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1800" b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200"/>
            </a:lvl1pPr>
            <a:lvl2pPr marL="342900" indent="0" latinLnBrk="0">
              <a:buNone/>
              <a:defRPr lang="es-ES" sz="1200"/>
            </a:lvl2pPr>
            <a:lvl3pPr marL="685800" indent="0" latinLnBrk="0">
              <a:buNone/>
              <a:defRPr lang="es-ES" sz="1200"/>
            </a:lvl3pPr>
            <a:lvl4pPr marL="1028700" indent="0" latinLnBrk="0">
              <a:buNone/>
              <a:defRPr lang="es-ES" sz="1200"/>
            </a:lvl4pPr>
            <a:lvl5pPr marL="1371600" indent="0" latinLnBrk="0">
              <a:buNone/>
              <a:defRPr lang="es-ES" sz="1200"/>
            </a:lvl5pPr>
            <a:lvl6pPr marL="1714500" indent="0" latinLnBrk="0">
              <a:buNone/>
              <a:defRPr lang="es-ES" sz="1200"/>
            </a:lvl6pPr>
            <a:lvl7pPr marL="2057400" indent="0" latinLnBrk="0">
              <a:buNone/>
              <a:defRPr lang="es-ES" sz="1200"/>
            </a:lvl7pPr>
            <a:lvl8pPr marL="2400300" indent="0" latinLnBrk="0">
              <a:buNone/>
              <a:defRPr lang="es-ES" sz="1200"/>
            </a:lvl8pPr>
            <a:lvl9pPr marL="2743200" indent="0" latinLnBrk="0">
              <a:buNone/>
              <a:defRPr lang="es-ES" sz="12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050"/>
            </a:lvl1pPr>
            <a:lvl2pPr marL="342900" indent="0" latinLnBrk="0">
              <a:buNone/>
              <a:defRPr lang="es-ES" sz="900"/>
            </a:lvl2pPr>
            <a:lvl3pPr marL="685800" indent="0" latinLnBrk="0">
              <a:buNone/>
              <a:defRPr lang="es-ES" sz="750"/>
            </a:lvl3pPr>
            <a:lvl4pPr marL="1028700" indent="0" latinLnBrk="0">
              <a:buNone/>
              <a:defRPr lang="es-ES" sz="675"/>
            </a:lvl4pPr>
            <a:lvl5pPr marL="1371600" indent="0" latinLnBrk="0">
              <a:buNone/>
              <a:defRPr lang="es-ES" sz="675"/>
            </a:lvl5pPr>
            <a:lvl6pPr marL="1714500" indent="0" latinLnBrk="0">
              <a:buNone/>
              <a:defRPr lang="es-ES" sz="675"/>
            </a:lvl6pPr>
            <a:lvl7pPr marL="2057400" indent="0" latinLnBrk="0">
              <a:buNone/>
              <a:defRPr lang="es-ES" sz="675"/>
            </a:lvl7pPr>
            <a:lvl8pPr marL="2400300" indent="0" latinLnBrk="0">
              <a:buNone/>
              <a:defRPr lang="es-ES" sz="675"/>
            </a:lvl8pPr>
            <a:lvl9pPr marL="2743200" indent="0" latinLnBrk="0">
              <a:buNone/>
              <a:defRPr lang="es-ES"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1800" b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200"/>
            </a:lvl1pPr>
            <a:lvl2pPr marL="342900" indent="0" latinLnBrk="0">
              <a:buNone/>
              <a:defRPr lang="es-ES" sz="1200"/>
            </a:lvl2pPr>
            <a:lvl3pPr marL="685800" indent="0" latinLnBrk="0">
              <a:buNone/>
              <a:defRPr lang="es-ES" sz="1200"/>
            </a:lvl3pPr>
            <a:lvl4pPr marL="1028700" indent="0" latinLnBrk="0">
              <a:buNone/>
              <a:defRPr lang="es-ES" sz="1200"/>
            </a:lvl4pPr>
            <a:lvl5pPr marL="1371600" indent="0" latinLnBrk="0">
              <a:buNone/>
              <a:defRPr lang="es-ES" sz="1200"/>
            </a:lvl5pPr>
            <a:lvl6pPr marL="1714500" indent="0" latinLnBrk="0">
              <a:buNone/>
              <a:defRPr lang="es-ES" sz="1200"/>
            </a:lvl6pPr>
            <a:lvl7pPr marL="2057400" indent="0" latinLnBrk="0">
              <a:buNone/>
              <a:defRPr lang="es-ES" sz="1200"/>
            </a:lvl7pPr>
            <a:lvl8pPr marL="2400300" indent="0" latinLnBrk="0">
              <a:buNone/>
              <a:defRPr lang="es-ES" sz="1200"/>
            </a:lvl8pPr>
            <a:lvl9pPr marL="2743200" indent="0" latinLnBrk="0">
              <a:buNone/>
              <a:defRPr lang="es-ES" sz="12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050"/>
            </a:lvl1pPr>
            <a:lvl2pPr marL="342900" indent="0" latinLnBrk="0">
              <a:buNone/>
              <a:defRPr lang="es-ES" sz="900"/>
            </a:lvl2pPr>
            <a:lvl3pPr marL="685800" indent="0" latinLnBrk="0">
              <a:buNone/>
              <a:defRPr lang="es-ES" sz="750"/>
            </a:lvl3pPr>
            <a:lvl4pPr marL="1028700" indent="0" latinLnBrk="0">
              <a:buNone/>
              <a:defRPr lang="es-ES" sz="675"/>
            </a:lvl4pPr>
            <a:lvl5pPr marL="1371600" indent="0" latinLnBrk="0">
              <a:buNone/>
              <a:defRPr lang="es-ES" sz="675"/>
            </a:lvl5pPr>
            <a:lvl6pPr marL="1714500" indent="0" latinLnBrk="0">
              <a:buNone/>
              <a:defRPr lang="es-ES" sz="675"/>
            </a:lvl6pPr>
            <a:lvl7pPr marL="2057400" indent="0" latinLnBrk="0">
              <a:buNone/>
              <a:defRPr lang="es-ES" sz="675"/>
            </a:lvl7pPr>
            <a:lvl8pPr marL="2400300" indent="0" latinLnBrk="0">
              <a:buNone/>
              <a:defRPr lang="es-ES" sz="675"/>
            </a:lvl8pPr>
            <a:lvl9pPr marL="2743200" indent="0" latinLnBrk="0">
              <a:buNone/>
              <a:defRPr lang="es-ES"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t>2/13/2025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7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t>2/13/2025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8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6178E61D-D431-422C-9764-11DAFE33AB63}" type="datetimeFigureOut">
              <a:t>2/13/2025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3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858C0D0D-BBAC-42CD-95AA-149CA6FFE6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A42526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10" name="Picture 7" descr="1.jpg">
            <a:extLst>
              <a:ext uri="{FF2B5EF4-FFF2-40B4-BE49-F238E27FC236}">
                <a16:creationId xmlns:a16="http://schemas.microsoft.com/office/drawing/2014/main" id="{28EFF27A-1AB4-403B-AD79-B95D67AA4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26" b="90000" l="1250" r="96979">
                        <a14:foregroundMark x1="20208" y1="32593" x2="18750" y2="52778"/>
                        <a14:foregroundMark x1="18750" y1="52778" x2="72168" y2="71384"/>
                        <a14:foregroundMark x1="91632" y1="59888" x2="91458" y2="58704"/>
                        <a14:foregroundMark x1="13125" y1="8889" x2="54583" y2="21296"/>
                        <a14:foregroundMark x1="89792" y1="40185" x2="83646" y2="20556"/>
                        <a14:foregroundMark x1="83646" y1="20556" x2="41250" y2="8889"/>
                        <a14:foregroundMark x1="94896" y1="33333" x2="89375" y2="11852"/>
                        <a14:foregroundMark x1="89375" y1="11852" x2="51250" y2="6111"/>
                        <a14:foregroundMark x1="51250" y1="6111" x2="5938" y2="20926"/>
                        <a14:foregroundMark x1="1250" y1="60741" x2="1250" y2="17593"/>
                        <a14:foregroundMark x1="1250" y1="17593" x2="1458" y2="15000"/>
                        <a14:foregroundMark x1="96979" y1="11667" x2="95833" y2="23704"/>
                        <a14:foregroundMark x1="65521" y1="52593" x2="66042" y2="35000"/>
                        <a14:foregroundMark x1="72396" y1="48333" x2="34063" y2="39815"/>
                        <a14:foregroundMark x1="25313" y1="40185" x2="72188" y2="42222"/>
                        <a14:foregroundMark x1="70104" y1="44259" x2="40208" y2="43519"/>
                        <a14:foregroundMark x1="30000" y1="28148" x2="37708" y2="43333"/>
                        <a14:foregroundMark x1="37708" y1="43333" x2="40000" y2="52222"/>
                        <a14:backgroundMark x1="79375" y1="75556" x2="81771" y2="74444"/>
                        <a14:backgroundMark x1="86042" y1="67593" x2="83854" y2="71111"/>
                        <a14:backgroundMark x1="85313" y1="71481" x2="84167" y2="76852"/>
                        <a14:backgroundMark x1="91250" y1="67222" x2="81979" y2="75185"/>
                        <a14:backgroundMark x1="81979" y1="75185" x2="76042" y2="76852"/>
                        <a14:backgroundMark x1="75833" y1="73519" x2="76771" y2="73519"/>
                        <a14:backgroundMark x1="74583" y1="73889" x2="76458" y2="73519"/>
                        <a14:backgroundMark x1="74375" y1="73148" x2="73125" y2="73148"/>
                        <a14:backgroundMark x1="76771" y1="73148" x2="73438" y2="74444"/>
                        <a14:backgroundMark x1="92708" y1="66296" x2="90104" y2="65926"/>
                        <a14:backgroundMark x1="92708" y1="63148" x2="91563" y2="63519"/>
                        <a14:backgroundMark x1="91771" y1="63148" x2="92500" y2="61852"/>
                        <a14:backgroundMark x1="94063" y1="66667" x2="92396" y2="62778"/>
                        <a14:backgroundMark x1="92708" y1="62778" x2="90833" y2="62407"/>
                        <a14:backgroundMark x1="92708" y1="63148" x2="91563" y2="63148"/>
                        <a14:backgroundMark x1="93646" y1="62778" x2="89896" y2="64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2832" cy="244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t>2/13/2025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98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27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3" y="4232173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latinLnBrk="0">
              <a:buNone/>
              <a:defRPr lang="es-ES"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es-ES"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es-ES"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es-ES"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es-ES"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es-ES"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es-ES"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es-ES"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t>2/13/2025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9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t>2/13/2025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4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1800" b="1"/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1800" b="1"/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t>2/13/2025</a:t>
            </a:fld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6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t>2/13/2025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92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t>2/13/2025</a:t>
            </a:fld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66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27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200"/>
            </a:lvl1pPr>
            <a:lvl2pPr marL="342900" indent="0" latinLnBrk="0">
              <a:buNone/>
              <a:defRPr lang="es-ES" sz="1050"/>
            </a:lvl2pPr>
            <a:lvl3pPr marL="685800" indent="0" latinLnBrk="0">
              <a:buNone/>
              <a:defRPr lang="es-ES" sz="900"/>
            </a:lvl3pPr>
            <a:lvl4pPr marL="1028700" indent="0" latinLnBrk="0">
              <a:buNone/>
              <a:defRPr lang="es-ES" sz="750"/>
            </a:lvl4pPr>
            <a:lvl5pPr marL="1371600" indent="0" latinLnBrk="0">
              <a:buNone/>
              <a:defRPr lang="es-ES" sz="750"/>
            </a:lvl5pPr>
            <a:lvl6pPr marL="1714500" indent="0" latinLnBrk="0">
              <a:buNone/>
              <a:defRPr lang="es-ES" sz="750"/>
            </a:lvl6pPr>
            <a:lvl7pPr marL="2057400" indent="0" latinLnBrk="0">
              <a:buNone/>
              <a:defRPr lang="es-ES" sz="750"/>
            </a:lvl7pPr>
            <a:lvl8pPr marL="2400300" indent="0" latinLnBrk="0">
              <a:buNone/>
              <a:defRPr lang="es-ES" sz="750"/>
            </a:lvl8pPr>
            <a:lvl9pPr marL="2743200" indent="0" latinLnBrk="0">
              <a:buNone/>
              <a:defRPr lang="es-ES"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t>2/13/2025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36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27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2400"/>
            </a:lvl1pPr>
            <a:lvl2pPr marL="342900" indent="0" latinLnBrk="0">
              <a:buNone/>
              <a:defRPr lang="es-ES" sz="2100"/>
            </a:lvl2pPr>
            <a:lvl3pPr marL="685800" indent="0" latinLnBrk="0">
              <a:buNone/>
              <a:defRPr lang="es-ES" sz="1800"/>
            </a:lvl3pPr>
            <a:lvl4pPr marL="1028700" indent="0" latinLnBrk="0">
              <a:buNone/>
              <a:defRPr lang="es-ES" sz="1500"/>
            </a:lvl4pPr>
            <a:lvl5pPr marL="1371600" indent="0" latinLnBrk="0">
              <a:buNone/>
              <a:defRPr lang="es-ES" sz="1500"/>
            </a:lvl5pPr>
            <a:lvl6pPr marL="1714500" indent="0" latinLnBrk="0">
              <a:buNone/>
              <a:defRPr lang="es-ES" sz="1500"/>
            </a:lvl6pPr>
            <a:lvl7pPr marL="2057400" indent="0" latinLnBrk="0">
              <a:buNone/>
              <a:defRPr lang="es-ES" sz="1500"/>
            </a:lvl7pPr>
            <a:lvl8pPr marL="2400300" indent="0" latinLnBrk="0">
              <a:buNone/>
              <a:defRPr lang="es-ES" sz="1500"/>
            </a:lvl8pPr>
            <a:lvl9pPr marL="2743200" indent="0" latinLnBrk="0">
              <a:buNone/>
              <a:defRPr lang="es-ES" sz="15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200"/>
            </a:lvl1pPr>
            <a:lvl2pPr marL="342900" indent="0" latinLnBrk="0">
              <a:buNone/>
              <a:defRPr lang="es-ES" sz="1050"/>
            </a:lvl2pPr>
            <a:lvl3pPr marL="685800" indent="0" latinLnBrk="0">
              <a:buNone/>
              <a:defRPr lang="es-ES" sz="900"/>
            </a:lvl3pPr>
            <a:lvl4pPr marL="1028700" indent="0" latinLnBrk="0">
              <a:buNone/>
              <a:defRPr lang="es-ES" sz="750"/>
            </a:lvl4pPr>
            <a:lvl5pPr marL="1371600" indent="0" latinLnBrk="0">
              <a:buNone/>
              <a:defRPr lang="es-ES" sz="750"/>
            </a:lvl5pPr>
            <a:lvl6pPr marL="1714500" indent="0" latinLnBrk="0">
              <a:buNone/>
              <a:defRPr lang="es-ES" sz="750"/>
            </a:lvl6pPr>
            <a:lvl7pPr marL="2057400" indent="0" latinLnBrk="0">
              <a:buNone/>
              <a:defRPr lang="es-ES" sz="750"/>
            </a:lvl7pPr>
            <a:lvl8pPr marL="2400300" indent="0" latinLnBrk="0">
              <a:buNone/>
              <a:defRPr lang="es-ES" sz="750"/>
            </a:lvl8pPr>
            <a:lvl9pPr marL="2743200" indent="0" latinLnBrk="0">
              <a:buNone/>
              <a:defRPr lang="es-ES"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t>2/13/2025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14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t>2/13/2025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17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s-ES"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6D140-442C-D88A-0A11-F7E963D12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2171" y="568892"/>
            <a:ext cx="7737602" cy="79959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s-ES" sz="4000" dirty="0">
                <a:solidFill>
                  <a:srgbClr val="C00000"/>
                </a:solidFill>
              </a:rPr>
              <a:t>APLICACIÓN PARA COMPARACIÓN DE PRECIOS EN SUPERMERCADOS</a:t>
            </a:r>
            <a:endParaRPr lang="en-US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8BEC0DB-8B55-CD51-F22B-2434222FD13E}"/>
              </a:ext>
            </a:extLst>
          </p:cNvPr>
          <p:cNvSpPr txBox="1">
            <a:spLocks/>
          </p:cNvSpPr>
          <p:nvPr/>
        </p:nvSpPr>
        <p:spPr>
          <a:xfrm>
            <a:off x="1713062" y="4330586"/>
            <a:ext cx="4382938" cy="500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52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ITLA, Desarrollo de Software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17CD2A4-8DE7-E274-1822-3466309B116F}"/>
              </a:ext>
            </a:extLst>
          </p:cNvPr>
          <p:cNvSpPr txBox="1">
            <a:spLocks/>
          </p:cNvSpPr>
          <p:nvPr/>
        </p:nvSpPr>
        <p:spPr>
          <a:xfrm>
            <a:off x="1911857" y="4904647"/>
            <a:ext cx="8190655" cy="984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52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Elaborado</a:t>
            </a:r>
            <a:r>
              <a:rPr lang="en-US" sz="2000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000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Rafael G</a:t>
            </a:r>
            <a:r>
              <a:rPr lang="es-DO" sz="2000" dirty="0" err="1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ómez</a:t>
            </a:r>
            <a:r>
              <a:rPr lang="es-DO" sz="2000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Ruiz.</a:t>
            </a:r>
            <a:endParaRPr lang="en-US" sz="2000" dirty="0">
              <a:solidFill>
                <a:srgbClr val="A425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DO" sz="2000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dirty="0" err="1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uáscar</a:t>
            </a:r>
            <a:r>
              <a:rPr lang="en-US" sz="2000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Espinal De León.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541ABE4-C2B0-8360-7ADA-9EFF22BBA9D3}"/>
              </a:ext>
            </a:extLst>
          </p:cNvPr>
          <p:cNvSpPr txBox="1">
            <a:spLocks/>
          </p:cNvSpPr>
          <p:nvPr/>
        </p:nvSpPr>
        <p:spPr>
          <a:xfrm>
            <a:off x="10169773" y="5924136"/>
            <a:ext cx="2013555" cy="561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52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600"/>
              </a:spcBef>
            </a:pPr>
            <a:r>
              <a:rPr lang="en-US" sz="1800" dirty="0" err="1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Febrero</a:t>
            </a:r>
            <a:r>
              <a:rPr lang="en-US" sz="1800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2025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F6DEA4-EE57-F2CA-1452-11BDE6844C0A}"/>
              </a:ext>
            </a:extLst>
          </p:cNvPr>
          <p:cNvSpPr/>
          <p:nvPr/>
        </p:nvSpPr>
        <p:spPr>
          <a:xfrm>
            <a:off x="-142240" y="0"/>
            <a:ext cx="12192000" cy="6858000"/>
          </a:xfrm>
          <a:prstGeom prst="rect">
            <a:avLst/>
          </a:prstGeom>
          <a:noFill/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A49F17D-461B-3344-AA56-52EFBEF738C8}"/>
              </a:ext>
            </a:extLst>
          </p:cNvPr>
          <p:cNvSpPr txBox="1">
            <a:spLocks/>
          </p:cNvSpPr>
          <p:nvPr/>
        </p:nvSpPr>
        <p:spPr>
          <a:xfrm>
            <a:off x="2164465" y="2889872"/>
            <a:ext cx="6418087" cy="799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Defensa</a:t>
            </a:r>
            <a:r>
              <a:rPr lang="en-US" sz="28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Proyecto Final</a:t>
            </a:r>
          </a:p>
        </p:txBody>
      </p:sp>
      <p:pic>
        <p:nvPicPr>
          <p:cNvPr id="1028" name="Picture 4" descr="Detalles del Organismo - Clasificador de Organismos del Estado Dominicano">
            <a:extLst>
              <a:ext uri="{FF2B5EF4-FFF2-40B4-BE49-F238E27FC236}">
                <a16:creationId xmlns:a16="http://schemas.microsoft.com/office/drawing/2014/main" id="{2C88BE48-F9F2-17A8-8B55-6DC56D58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2753360"/>
            <a:ext cx="2509520" cy="140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33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75EDE-499C-EDFF-9FD6-AC09EBC57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74" y="2733709"/>
            <a:ext cx="8804486" cy="1373070"/>
          </a:xfrm>
        </p:spPr>
        <p:txBody>
          <a:bodyPr/>
          <a:lstStyle/>
          <a:p>
            <a:pPr algn="l"/>
            <a:r>
              <a:rPr lang="es-CR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I: Aspectos Introductorios y  </a:t>
            </a:r>
            <a:br>
              <a:rPr lang="es-CR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R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Normativos del Proyecto</a:t>
            </a:r>
            <a:endParaRPr lang="es-CR" sz="3600" dirty="0">
              <a:solidFill>
                <a:srgbClr val="A425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48344" y="548641"/>
            <a:ext cx="10061748" cy="10972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CR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Delimitación del Tema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A72687-D7DF-816F-9756-BB399008FE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EE98C81-E83F-BA8F-CB53-BFC6C5C5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18" y="2327542"/>
            <a:ext cx="9613861" cy="3599316"/>
          </a:xfrm>
        </p:spPr>
        <p:txBody>
          <a:bodyPr>
            <a:normAutofit/>
          </a:bodyPr>
          <a:lstStyle/>
          <a:p>
            <a:r>
              <a:rPr lang="es-ES" sz="2400" dirty="0"/>
              <a:t>Este proyecto se delimitará en el desarrollo de una aplicación móvil que permita a los consumidores de Republica Dominicana comparar precios de productos en diferentes supermercados dominicanos. La investigación se llevará a cabo en un período de un año, iniciando en febrero del 2025 y finalizando en febrero del 2026 considerando tendencias actuales en el comportamiento de los consumidores y avances tecnológicos en aplicaciones móviles.</a:t>
            </a:r>
            <a:endParaRPr lang="es-C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4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48344" y="548641"/>
            <a:ext cx="10061748" cy="10972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ES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  <a:endParaRPr lang="es-CR" sz="3600" b="1" dirty="0">
              <a:solidFill>
                <a:srgbClr val="A425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A72687-D7DF-816F-9756-BB399008FE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EE98C81-E83F-BA8F-CB53-BFC6C5C5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613861" cy="3789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s-CR" sz="1800" dirty="0">
                <a:latin typeface="Arial" panose="020B0604020202020204" pitchFamily="34" charset="0"/>
                <a:cs typeface="Arial" panose="020B0604020202020204" pitchFamily="34" charset="0"/>
              </a:rPr>
              <a:t>¿Para qué o porque debe efectuarse la investigación? </a:t>
            </a:r>
          </a:p>
          <a:p>
            <a:pPr marL="342900" lvl="1" indent="0">
              <a:buNone/>
            </a:pPr>
            <a:endParaRPr lang="es-C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CR" sz="1800" dirty="0">
                <a:latin typeface="Arial" panose="020B0604020202020204" pitchFamily="34" charset="0"/>
                <a:cs typeface="Arial" panose="020B0604020202020204" pitchFamily="34" charset="0"/>
              </a:rPr>
              <a:t>¿Qué pienso aportar con los resultados?</a:t>
            </a:r>
          </a:p>
          <a:p>
            <a:pPr lvl="1"/>
            <a:endParaRPr lang="es-C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505AA23C-0746-1630-EBD1-4BE52A3A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972290"/>
              </p:ext>
            </p:extLst>
          </p:nvPr>
        </p:nvGraphicFramePr>
        <p:xfrm>
          <a:off x="2992582" y="4655128"/>
          <a:ext cx="4487945" cy="198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4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48344" y="548641"/>
            <a:ext cx="10061748" cy="10972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ES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Importancia</a:t>
            </a:r>
            <a:endParaRPr lang="es-CR" sz="3600" b="1" dirty="0">
              <a:solidFill>
                <a:srgbClr val="A425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A72687-D7DF-816F-9756-BB399008FE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AAC1A-F466-C04C-CA40-0A18A28D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2336875"/>
            <a:ext cx="10146936" cy="3599313"/>
          </a:xfrm>
        </p:spPr>
        <p:txBody>
          <a:bodyPr/>
          <a:lstStyle/>
          <a:p>
            <a:r>
              <a:rPr lang="es-ES" dirty="0"/>
              <a:t>El proyecto es de gran relevancia debido a la creciente necesidad de los consumidores de encontrar maneras de ahorrar dinero en sus compras diarias. Con la inflación y la variabilidad de los precios de los productos, una herramienta que centralice esta información será de gran utilidad. </a:t>
            </a:r>
          </a:p>
          <a:p>
            <a:r>
              <a:rPr lang="es-ES" dirty="0"/>
              <a:t>Además, el desarrollo de esta aplicación contribuirá al avance de la tecnología aplicada al consumo inteligente, promoviendo una cultura de compras más informada y eficiente. También permitirá mejorar la accesibilidad de información de precios para personas con presupuestos ajustados, ayudándoles a optimizar sus recursos. 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0735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68C64-6743-71A0-FBB2-C905F2F87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  <a:endParaRPr lang="es-DO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464E88-9179-CB35-B4B4-98F07B9BD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33" y="4750657"/>
            <a:ext cx="9368934" cy="1117687"/>
          </a:xfrm>
        </p:spPr>
        <p:txBody>
          <a:bodyPr>
            <a:normAutofit/>
          </a:bodyPr>
          <a:lstStyle/>
          <a:p>
            <a:r>
              <a:rPr lang="es-DO" sz="2400" b="1" dirty="0">
                <a:solidFill>
                  <a:srgbClr val="A42526"/>
                </a:solidFill>
              </a:rPr>
              <a:t>Donde comprar</a:t>
            </a:r>
            <a:r>
              <a:rPr lang="en-US" sz="2400" b="1" dirty="0">
                <a:solidFill>
                  <a:srgbClr val="A42526"/>
                </a:solidFill>
              </a:rPr>
              <a:t>?	 A que </a:t>
            </a:r>
            <a:r>
              <a:rPr lang="en-US" sz="2400" b="1" dirty="0" err="1">
                <a:solidFill>
                  <a:srgbClr val="A42526"/>
                </a:solidFill>
              </a:rPr>
              <a:t>precio</a:t>
            </a:r>
            <a:r>
              <a:rPr lang="en-US" sz="2400" b="1" dirty="0">
                <a:solidFill>
                  <a:srgbClr val="A42526"/>
                </a:solidFill>
              </a:rPr>
              <a:t> </a:t>
            </a:r>
            <a:r>
              <a:rPr lang="en-US" sz="2400" b="1" dirty="0" err="1">
                <a:solidFill>
                  <a:srgbClr val="A42526"/>
                </a:solidFill>
              </a:rPr>
              <a:t>Comprar</a:t>
            </a:r>
            <a:r>
              <a:rPr lang="en-US" sz="2400" b="1" dirty="0">
                <a:solidFill>
                  <a:srgbClr val="A42526"/>
                </a:solidFill>
              </a:rPr>
              <a:t>? 	</a:t>
            </a:r>
            <a:r>
              <a:rPr lang="en-US" sz="2400" b="1" dirty="0" err="1">
                <a:solidFill>
                  <a:srgbClr val="A42526"/>
                </a:solidFill>
              </a:rPr>
              <a:t>En</a:t>
            </a:r>
            <a:r>
              <a:rPr lang="en-US" sz="2400" b="1" dirty="0">
                <a:solidFill>
                  <a:srgbClr val="A42526"/>
                </a:solidFill>
              </a:rPr>
              <a:t> que </a:t>
            </a:r>
            <a:r>
              <a:rPr lang="en-US" sz="2400" b="1" dirty="0" err="1">
                <a:solidFill>
                  <a:srgbClr val="A42526"/>
                </a:solidFill>
              </a:rPr>
              <a:t>fecha</a:t>
            </a:r>
            <a:r>
              <a:rPr lang="en-US" sz="2400" b="1" dirty="0">
                <a:solidFill>
                  <a:srgbClr val="A42526"/>
                </a:solidFill>
              </a:rPr>
              <a:t> </a:t>
            </a:r>
            <a:r>
              <a:rPr lang="en-US" sz="2400" b="1" dirty="0" err="1">
                <a:solidFill>
                  <a:srgbClr val="A42526"/>
                </a:solidFill>
              </a:rPr>
              <a:t>comprar</a:t>
            </a:r>
            <a:r>
              <a:rPr lang="en-US" sz="2400" b="1" dirty="0">
                <a:solidFill>
                  <a:srgbClr val="A42526"/>
                </a:solidFill>
              </a:rPr>
              <a:t>? </a:t>
            </a:r>
            <a:endParaRPr lang="es-DO" sz="2400" b="1" dirty="0">
              <a:solidFill>
                <a:srgbClr val="A425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7A99-9C3A-5514-367E-9FCAD5DA9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714" y="2349273"/>
            <a:ext cx="8144135" cy="1373070"/>
          </a:xfrm>
        </p:spPr>
        <p:txBody>
          <a:bodyPr/>
          <a:lstStyle/>
          <a:p>
            <a:pPr algn="ctr"/>
            <a:r>
              <a:rPr lang="es-ES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Sistematización</a:t>
            </a:r>
            <a:r>
              <a:rPr lang="es-ES" sz="40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Problema</a:t>
            </a:r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7745CB-41A3-BF33-59BA-84D5CD937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DO" sz="2800" b="1" dirty="0">
                <a:solidFill>
                  <a:schemeClr val="accent1"/>
                </a:solidFill>
              </a:rPr>
              <a:t>Funcionalidades.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DO" sz="2800" b="1" dirty="0">
                <a:solidFill>
                  <a:schemeClr val="accent1"/>
                </a:solidFill>
              </a:rPr>
              <a:t>Actualización de precios.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DO" sz="2800" b="1" dirty="0">
                <a:solidFill>
                  <a:schemeClr val="accent1"/>
                </a:solidFill>
              </a:rPr>
              <a:t>Calculo de costo.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DO" sz="2800" b="1" dirty="0">
                <a:solidFill>
                  <a:schemeClr val="accent1"/>
                </a:solidFill>
              </a:rPr>
              <a:t>Impacto en el usuario.</a:t>
            </a:r>
          </a:p>
        </p:txBody>
      </p:sp>
    </p:spTree>
    <p:extLst>
      <p:ext uri="{BB962C8B-B14F-4D97-AF65-F5344CB8AC3E}">
        <p14:creationId xmlns:p14="http://schemas.microsoft.com/office/powerpoint/2010/main" val="42312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48344" y="548641"/>
            <a:ext cx="10061748" cy="10972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ES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es-CR" sz="3600" b="1" dirty="0">
              <a:solidFill>
                <a:srgbClr val="A425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A72687-D7DF-816F-9756-BB399008FE17}"/>
              </a:ext>
            </a:extLst>
          </p:cNvPr>
          <p:cNvSpPr/>
          <p:nvPr/>
        </p:nvSpPr>
        <p:spPr>
          <a:xfrm>
            <a:off x="0" y="9144"/>
            <a:ext cx="12192000" cy="6858000"/>
          </a:xfrm>
          <a:prstGeom prst="rect">
            <a:avLst/>
          </a:prstGeom>
          <a:noFill/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EE98C81-E83F-BA8F-CB53-BFC6C5C5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38041"/>
            <a:ext cx="9613861" cy="1564567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A5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 </a:t>
            </a:r>
          </a:p>
          <a:p>
            <a:pPr lvl="1"/>
            <a:r>
              <a:rPr lang="es-ES" sz="1800" dirty="0"/>
              <a:t>Desarrollar una aplicación móvil que permita a los consumidores comparar precios de productos en diferentes supermercados, optimizando sus compras en términos de costos y tiempo</a:t>
            </a:r>
            <a:endParaRPr lang="es-C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F3186B8-1B98-3DBE-723B-7475EA48F1C2}"/>
              </a:ext>
            </a:extLst>
          </p:cNvPr>
          <p:cNvSpPr txBox="1">
            <a:spLocks/>
          </p:cNvSpPr>
          <p:nvPr/>
        </p:nvSpPr>
        <p:spPr>
          <a:xfrm>
            <a:off x="680322" y="4741744"/>
            <a:ext cx="9613861" cy="1564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 </a:t>
            </a:r>
          </a:p>
          <a:p>
            <a:pPr lvl="1"/>
            <a:r>
              <a:rPr lang="es-ES" sz="1800" dirty="0"/>
              <a:t>Implementar una plataforma que muestre precios actualizados de productos en distintos supermercados.</a:t>
            </a:r>
          </a:p>
          <a:p>
            <a:pPr lvl="1"/>
            <a:r>
              <a:rPr lang="es-ES" sz="1800" dirty="0"/>
              <a:t>Diseñar un sistema que permita calcular el costo total de una compra basada en la combinación óptima de precios.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96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48344" y="548641"/>
            <a:ext cx="10061748" cy="10972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ES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Antecedentes</a:t>
            </a:r>
            <a:endParaRPr lang="es-CR" sz="3600" b="1" dirty="0">
              <a:solidFill>
                <a:srgbClr val="A425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A72687-D7DF-816F-9756-BB399008FE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E328AFD-F280-D5D0-C45C-9F04CA923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33351"/>
              </p:ext>
            </p:extLst>
          </p:nvPr>
        </p:nvGraphicFramePr>
        <p:xfrm>
          <a:off x="833120" y="2336800"/>
          <a:ext cx="10779760" cy="4053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0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7_Berlín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plomado de comunicación 2020" id="{DC3D824A-0505-7748-BA53-2ADB8324F2EA}" vid="{92CD530E-FEA0-A540-861C-E47779DAE78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</TotalTime>
  <Words>389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Franklin Gothic Medium</vt:lpstr>
      <vt:lpstr>7_Berlín</vt:lpstr>
      <vt:lpstr>APLICACIÓN PARA COMPARACIÓN DE PRECIOS EN SUPERMERCADOS</vt:lpstr>
      <vt:lpstr>CAPÍTULO I: Aspectos Introductorios y                         Normativos del Proyecto</vt:lpstr>
      <vt:lpstr>Delimitación del Tema</vt:lpstr>
      <vt:lpstr>Justificación</vt:lpstr>
      <vt:lpstr>Importancia</vt:lpstr>
      <vt:lpstr>Planteamiento del Problema</vt:lpstr>
      <vt:lpstr>Sistematización del Problema</vt:lpstr>
      <vt:lpstr>Objetivos</vt:lpstr>
      <vt:lpstr>Antecedentes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Javier Frias Simo</dc:creator>
  <cp:lastModifiedBy>Huáscar Espinal - INTEC</cp:lastModifiedBy>
  <cp:revision>49</cp:revision>
  <dcterms:created xsi:type="dcterms:W3CDTF">2021-11-09T19:00:53Z</dcterms:created>
  <dcterms:modified xsi:type="dcterms:W3CDTF">2025-02-13T20:31:20Z</dcterms:modified>
</cp:coreProperties>
</file>