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92608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1308-A6E0-479D-8D19-B86DCE71771C}" v="4039" dt="2018-09-24T18:24:33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3" autoAdjust="0"/>
    <p:restoredTop sz="87521" autoAdjust="0"/>
  </p:normalViewPr>
  <p:slideViewPr>
    <p:cSldViewPr>
      <p:cViewPr>
        <p:scale>
          <a:sx n="37" d="100"/>
          <a:sy n="37" d="100"/>
        </p:scale>
        <p:origin x="1176" y="48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0" Type="http://schemas.microsoft.com/office/2015/10/relationships/revisionInfo" Target="revisionInfo.xml"/><Relationship Id="rId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 Cho Lee" userId="8ea8655a42521108" providerId="LiveId" clId="{BFD51308-A6E0-479D-8D19-B86DCE71771C}"/>
    <pc:docChg chg="undo custSel modSld">
      <pc:chgData name="Young Cho Lee" userId="8ea8655a42521108" providerId="LiveId" clId="{BFD51308-A6E0-479D-8D19-B86DCE71771C}" dt="2018-09-24T18:24:33.084" v="4032" actId="20577"/>
      <pc:docMkLst>
        <pc:docMk/>
      </pc:docMkLst>
      <pc:sldChg chg="addSp delSp modSp">
        <pc:chgData name="Young Cho Lee" userId="8ea8655a42521108" providerId="LiveId" clId="{BFD51308-A6E0-479D-8D19-B86DCE71771C}" dt="2018-09-24T18:24:33.084" v="4032" actId="20577"/>
        <pc:sldMkLst>
          <pc:docMk/>
          <pc:sldMk cId="0" sldId="256"/>
        </pc:sldMkLst>
        <pc:spChg chg="mod">
          <ac:chgData name="Young Cho Lee" userId="8ea8655a42521108" providerId="LiveId" clId="{BFD51308-A6E0-479D-8D19-B86DCE71771C}" dt="2018-09-24T18:20:29.835" v="3948" actId="1035"/>
          <ac:spMkLst>
            <pc:docMk/>
            <pc:sldMk cId="0" sldId="256"/>
            <ac:spMk id="2" creationId="{E04C1A41-499E-4A16-891F-8A8130E3E56D}"/>
          </ac:spMkLst>
        </pc:spChg>
        <pc:spChg chg="add mod">
          <ac:chgData name="Young Cho Lee" userId="8ea8655a42521108" providerId="LiveId" clId="{BFD51308-A6E0-479D-8D19-B86DCE71771C}" dt="2018-09-24T18:20:29.835" v="3948" actId="1035"/>
          <ac:spMkLst>
            <pc:docMk/>
            <pc:sldMk cId="0" sldId="256"/>
            <ac:spMk id="99" creationId="{02DAEB89-9320-4539-B43F-33B82E96F34D}"/>
          </ac:spMkLst>
        </pc:spChg>
        <pc:spChg chg="mod">
          <ac:chgData name="Young Cho Lee" userId="8ea8655a42521108" providerId="LiveId" clId="{BFD51308-A6E0-479D-8D19-B86DCE71771C}" dt="2018-09-24T17:38:08.534" v="2702" actId="20577"/>
          <ac:spMkLst>
            <pc:docMk/>
            <pc:sldMk cId="0" sldId="256"/>
            <ac:spMk id="1038" creationId="{60AE9592-7653-47E9-8B24-FF410D65A287}"/>
          </ac:spMkLst>
        </pc:spChg>
        <pc:spChg chg="mod">
          <ac:chgData name="Young Cho Lee" userId="8ea8655a42521108" providerId="LiveId" clId="{BFD51308-A6E0-479D-8D19-B86DCE71771C}" dt="2018-09-24T17:32:08.673" v="2439"/>
          <ac:spMkLst>
            <pc:docMk/>
            <pc:sldMk cId="0" sldId="256"/>
            <ac:spMk id="4098" creationId="{7EA53DC8-5084-4C74-B487-9F835AC9959F}"/>
          </ac:spMkLst>
        </pc:spChg>
        <pc:spChg chg="mod">
          <ac:chgData name="Young Cho Lee" userId="8ea8655a42521108" providerId="LiveId" clId="{BFD51308-A6E0-479D-8D19-B86DCE71771C}" dt="2018-09-24T18:20:38.463" v="3954" actId="1035"/>
          <ac:spMkLst>
            <pc:docMk/>
            <pc:sldMk cId="0" sldId="256"/>
            <ac:spMk id="4100" creationId="{98840487-A3C5-4C60-84E7-869A19D81154}"/>
          </ac:spMkLst>
        </pc:spChg>
        <pc:spChg chg="mod">
          <ac:chgData name="Young Cho Lee" userId="8ea8655a42521108" providerId="LiveId" clId="{BFD51308-A6E0-479D-8D19-B86DCE71771C}" dt="2018-09-24T18:20:51.198" v="3962" actId="1035"/>
          <ac:spMkLst>
            <pc:docMk/>
            <pc:sldMk cId="0" sldId="256"/>
            <ac:spMk id="4103" creationId="{A899C0C5-0082-46E9-A97C-66231039F6A3}"/>
          </ac:spMkLst>
        </pc:spChg>
        <pc:spChg chg="mod">
          <ac:chgData name="Young Cho Lee" userId="8ea8655a42521108" providerId="LiveId" clId="{BFD51308-A6E0-479D-8D19-B86DCE71771C}" dt="2018-09-24T17:49:57.919" v="3002" actId="20577"/>
          <ac:spMkLst>
            <pc:docMk/>
            <pc:sldMk cId="0" sldId="256"/>
            <ac:spMk id="4104" creationId="{8991B26A-3B42-4DE8-8E99-9EFC3B794041}"/>
          </ac:spMkLst>
        </pc:spChg>
        <pc:spChg chg="mod">
          <ac:chgData name="Young Cho Lee" userId="8ea8655a42521108" providerId="LiveId" clId="{BFD51308-A6E0-479D-8D19-B86DCE71771C}" dt="2018-09-24T18:24:33.084" v="4032" actId="20577"/>
          <ac:spMkLst>
            <pc:docMk/>
            <pc:sldMk cId="0" sldId="256"/>
            <ac:spMk id="4105" creationId="{AE4809DF-15ED-4D04-AF5C-6653B45F9A24}"/>
          </ac:spMkLst>
        </pc:spChg>
        <pc:spChg chg="mod">
          <ac:chgData name="Young Cho Lee" userId="8ea8655a42521108" providerId="LiveId" clId="{BFD51308-A6E0-479D-8D19-B86DCE71771C}" dt="2018-09-24T18:24:02.931" v="4002" actId="20577"/>
          <ac:spMkLst>
            <pc:docMk/>
            <pc:sldMk cId="0" sldId="256"/>
            <ac:spMk id="4107" creationId="{8F52216D-2071-44DA-A99D-5941838B3162}"/>
          </ac:spMkLst>
        </pc:spChg>
        <pc:spChg chg="mod">
          <ac:chgData name="Young Cho Lee" userId="8ea8655a42521108" providerId="LiveId" clId="{BFD51308-A6E0-479D-8D19-B86DCE71771C}" dt="2018-09-24T18:20:29.835" v="3948" actId="1035"/>
          <ac:spMkLst>
            <pc:docMk/>
            <pc:sldMk cId="0" sldId="256"/>
            <ac:spMk id="4115" creationId="{48C9BE1C-E2CE-4096-8252-F8C1C75DBA2A}"/>
          </ac:spMkLst>
        </pc:spChg>
        <pc:grpChg chg="mod">
          <ac:chgData name="Young Cho Lee" userId="8ea8655a42521108" providerId="LiveId" clId="{BFD51308-A6E0-479D-8D19-B86DCE71771C}" dt="2018-09-24T18:22:22.817" v="3964" actId="1035"/>
          <ac:grpSpMkLst>
            <pc:docMk/>
            <pc:sldMk cId="0" sldId="256"/>
            <ac:grpSpMk id="4111" creationId="{A4A13CC8-68E7-4759-902A-D526BB7B0850}"/>
          </ac:grpSpMkLst>
        </pc:grpChg>
        <pc:grpChg chg="mod">
          <ac:chgData name="Young Cho Lee" userId="8ea8655a42521108" providerId="LiveId" clId="{BFD51308-A6E0-479D-8D19-B86DCE71771C}" dt="2018-09-24T18:22:22.817" v="3964" actId="1035"/>
          <ac:grpSpMkLst>
            <pc:docMk/>
            <pc:sldMk cId="0" sldId="256"/>
            <ac:grpSpMk id="4112" creationId="{3B51BDAA-9E34-4E14-B96D-8824ABF93C64}"/>
          </ac:grpSpMkLst>
        </pc:grpChg>
        <pc:picChg chg="add mod">
          <ac:chgData name="Young Cho Lee" userId="8ea8655a42521108" providerId="LiveId" clId="{BFD51308-A6E0-479D-8D19-B86DCE71771C}" dt="2018-09-24T18:20:29.835" v="3948" actId="1035"/>
          <ac:picMkLst>
            <pc:docMk/>
            <pc:sldMk cId="0" sldId="256"/>
            <ac:picMk id="5" creationId="{3991FED6-FED9-4B4B-ACE4-5AE951873792}"/>
          </ac:picMkLst>
        </pc:picChg>
        <pc:picChg chg="add mod">
          <ac:chgData name="Young Cho Lee" userId="8ea8655a42521108" providerId="LiveId" clId="{BFD51308-A6E0-479D-8D19-B86DCE71771C}" dt="2018-09-24T18:20:29.835" v="3948" actId="1035"/>
          <ac:picMkLst>
            <pc:docMk/>
            <pc:sldMk cId="0" sldId="256"/>
            <ac:picMk id="7" creationId="{E1262757-3CBF-4593-8626-D7D2869DC451}"/>
          </ac:picMkLst>
        </pc:picChg>
        <pc:picChg chg="mod">
          <ac:chgData name="Young Cho Lee" userId="8ea8655a42521108" providerId="LiveId" clId="{BFD51308-A6E0-479D-8D19-B86DCE71771C}" dt="2018-09-24T18:20:29.835" v="3948" actId="1035"/>
          <ac:picMkLst>
            <pc:docMk/>
            <pc:sldMk cId="0" sldId="256"/>
            <ac:picMk id="4114" creationId="{C9020304-D73D-4F4A-8DF9-6D83B582E00F}"/>
          </ac:picMkLst>
        </pc:picChg>
        <pc:picChg chg="del mod">
          <ac:chgData name="Young Cho Lee" userId="8ea8655a42521108" providerId="LiveId" clId="{BFD51308-A6E0-479D-8D19-B86DCE71771C}" dt="2018-09-24T16:51:25.703" v="794" actId="478"/>
          <ac:picMkLst>
            <pc:docMk/>
            <pc:sldMk cId="0" sldId="256"/>
            <ac:picMk id="4116" creationId="{F6D52274-1246-47F2-852F-DB64817853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833A43BA-ABAB-8C4F-82A8-1E27D72CAF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EDBCB4A1-1AA9-3842-9E41-9F6C83389A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86661985-4259-AC40-BD00-3B80604BD6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06178A74-1B83-AE4D-AB54-B4FADFB45F2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E046FA-EA6A-4C27-9A47-786814A1D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11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DDB712BD-12DA-0B43-8DC8-9A53425DF8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0B8B7CDF-C8B2-C54E-9399-CED7E6D35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D0FC2D02-50E7-4AD9-8324-8773668C4E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86100" y="549275"/>
            <a:ext cx="34290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F90D1932-82F0-E84E-AFF9-DA380A70CA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83ED987-AD3E-824E-801D-595B1697D1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C8ACBA6E-6F08-E24F-B5ED-B0133E262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9DEC5D-2CC5-43E4-AE56-4A1AFBA96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85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D85B10-5822-40C4-8400-D5016BE96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DC8A461-ADC0-4243-94C3-1F2B547F3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D8E058E-9E3D-41CB-8523-5B7ED83FD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91523-9DE4-43F4-971A-3C8FDEA3E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4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1BEA03E-E1D3-4302-9CD4-F8E8A9F68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E1B383-A407-435C-837A-C82AE3CAE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D47D5BD-4DBB-4C88-ABAB-F058178A4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779-BCD0-4605-8E1E-489EC98F7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5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58813" y="2601913"/>
            <a:ext cx="7767637" cy="2340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138" y="2601913"/>
            <a:ext cx="23155275" cy="2340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400ECCE-F605-4364-B0F1-CD6CF9610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B57B4DE-42BC-476D-B05C-9BA9AB289F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C5DB291-3B8B-4EAC-B0BC-27B2D29E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9E67-CA84-4EED-A3EC-2BED125F3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E4F0A8C-C646-4EBB-A410-8C9C8598F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8081BFB-4A30-40E9-9DC3-16D3D3230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A4A02EB-D042-4AE0-82A5-277187B7B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C68FD-17BA-4FED-B851-B9D9CFCEB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6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DBE148A-FCF5-433B-A1AA-96869C91F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84B9FF-8960-4ED7-AF18-5D4AB082D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0C2471D-F055-4353-B361-6157D4343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F8713-D112-4C78-BF73-F26EDC102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1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138" y="8432800"/>
            <a:ext cx="15460662" cy="175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32800"/>
            <a:ext cx="15462250" cy="175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38F450-1289-47D8-98A1-AACA8A4DF6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A27A03-845E-4B16-9671-B5999416E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F62E81C-5AE6-424C-A8BA-D9BE0D49A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A6EE-6CAC-470F-9824-D87153390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18597BD8-18DF-4E70-A2C3-CBEC923D1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AE671D65-B4CE-4B25-A344-DC11679E1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D1E6722B-2D7A-4C7D-8451-70B464342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FAE90-C7CF-4053-A3C7-BBD6CB063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35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B5146A50-CAD5-4F45-8CBE-918CC65196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2A78FA5-9A96-4963-907C-DCEE5F896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41029AFE-2022-4556-B782-5BC61E970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2DE43-2267-4A35-8841-18273C41C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63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B3E3C13B-6C1D-4BD8-B5AB-A791EF337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7B2F44C-4C1B-4629-A875-66F1CEAFA8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5E09E69-AFBF-43B8-BCD8-DF920E31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056C3-CEB7-4AFC-A769-E9C3D37FB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1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8C9BC9C-553C-456C-8AC1-0B01295FB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FD0E55-4888-428B-B10D-F4253F1C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11CCA47-49C0-4ED8-A4EF-66A5A881A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025CB-E2C1-4B07-B661-E15207B5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3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B43370-C516-45E8-8A1B-E50135F7E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19DF3D6-9DB4-496E-B966-C7EDC5856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7FEE69A-F7CD-4527-98C6-AF9D48381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19687-966E-4FE2-9A01-6AA2AD445D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1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8710516-818A-483A-83DD-8550E9FBF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51138" y="2601913"/>
            <a:ext cx="310753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40C8C2C4-9778-4255-95F3-7D41A8B93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138" y="8432800"/>
            <a:ext cx="31075312" cy="17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6133B462-28E1-F14C-B059-B7140D9975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51138" y="26681113"/>
            <a:ext cx="7620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defTabSz="4351338">
              <a:defRPr sz="61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5722B3B8-CDA1-C84F-92AB-A504551054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0450" y="26681113"/>
            <a:ext cx="11596688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ctr" defTabSz="4351338">
              <a:defRPr sz="61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2AA16C4-10BA-CF46-9566-979E1E347F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06450" y="26681113"/>
            <a:ext cx="7620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r" defTabSz="4351338">
              <a:defRPr sz="61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633BD1-98D9-4C55-B4C0-35111FD91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4572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9144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13716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1828800" algn="ctr" defTabSz="4351338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1628775" indent="-1628775" algn="l" defTabSz="4351338" rtl="0" eaLnBrk="0" fontAlgn="base" hangingPunct="0">
        <a:spcBef>
          <a:spcPct val="20000"/>
        </a:spcBef>
        <a:spcAft>
          <a:spcPct val="0"/>
        </a:spcAft>
        <a:buChar char="•"/>
        <a:defRPr sz="14500">
          <a:solidFill>
            <a:schemeClr val="tx1"/>
          </a:solidFill>
          <a:latin typeface="+mn-lt"/>
          <a:ea typeface="+mn-ea"/>
          <a:cs typeface="+mn-cs"/>
        </a:defRPr>
      </a:lvl1pPr>
      <a:lvl2pPr marL="3533775" indent="-1362075" algn="l" defTabSz="4351338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427663" indent="-1076325" algn="l" defTabSz="43513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607300" indent="-1098550" algn="l" defTabSz="4351338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7694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2266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6838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11410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598275" indent="-1081088" algn="l" defTabSz="43513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="" xmlns:a16="http://schemas.microsoft.com/office/drawing/2014/main" id="{7EA53DC8-5084-4C74-B487-9F835AC9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5425"/>
            <a:ext cx="360680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66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 </a:t>
            </a:r>
            <a:r>
              <a:rPr lang="en-US" altLang="en-US" sz="66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Classification on Functional Near Infrared Spectroscopy</a:t>
            </a:r>
          </a:p>
          <a:p>
            <a:pPr algn="ctr"/>
            <a:r>
              <a:rPr lang="en-US" altLang="en-US" sz="66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en-US" sz="66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Convolutional Neural Networks</a:t>
            </a:r>
            <a:endParaRPr lang="en-US" altLang="en-US" sz="6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Andrew (Young Cho) Lee, Jim (</a:t>
            </a:r>
            <a:r>
              <a:rPr lang="en-US" altLang="en-US" sz="4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Eui</a:t>
            </a:r>
            <a:r>
              <a:rPr lang="en-US" alt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Young</a:t>
            </a:r>
            <a:r>
              <a:rPr lang="en-US" alt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Chung, </a:t>
            </a:r>
            <a:r>
              <a:rPr lang="en-US" alt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Xiaofu</a:t>
            </a:r>
            <a:r>
              <a:rPr lang="en-US" alt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</a:t>
            </a: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Psychiatry </a:t>
            </a: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Columbia University Medical Center &amp; The New York State Psychiatric Institute </a:t>
            </a:r>
          </a:p>
        </p:txBody>
      </p:sp>
      <p:sp>
        <p:nvSpPr>
          <p:cNvPr id="4099" name="Line 72">
            <a:extLst>
              <a:ext uri="{FF2B5EF4-FFF2-40B4-BE49-F238E27FC236}">
                <a16:creationId xmlns="" xmlns:a16="http://schemas.microsoft.com/office/drawing/2014/main" id="{D0CF08FC-0D69-4283-8667-500E1C4E3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" y="3922713"/>
            <a:ext cx="0" cy="25338087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95">
            <a:extLst>
              <a:ext uri="{FF2B5EF4-FFF2-40B4-BE49-F238E27FC236}">
                <a16:creationId xmlns="" xmlns:a16="http://schemas.microsoft.com/office/drawing/2014/main" id="{98840487-A3C5-4C60-84E7-869A19D8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7734" y="21158411"/>
            <a:ext cx="17454562" cy="261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8600" tIns="45267" rIns="45720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work was supervised by Dr.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Xiaofu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 </a:t>
            </a:r>
            <a:r>
              <a:rPr lang="en-US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Department of Psychiatry, Columbia University Medical Center &amp; The New York State Psychiatric Institute and 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supported in part by Data Science Institute.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</a:t>
            </a:r>
            <a:r>
              <a:rPr lang="en-US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Dr. He at xh2170@cumc.columbia.edu.</a:t>
            </a:r>
            <a:endParaRPr lang="en-US" alt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 Box 3">
                <a:extLst>
                  <a:ext uri="{FF2B5EF4-FFF2-40B4-BE49-F238E27FC236}">
                    <a16:creationId xmlns="" xmlns:a16="http://schemas.microsoft.com/office/drawing/2014/main" id="{60AE9592-7653-47E9-8B24-FF410D65A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5256213"/>
                <a:ext cx="17454563" cy="6193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0" tIns="45267" rIns="228600" bIns="45267">
                <a:spAutoFit/>
              </a:bodyPr>
              <a:lstStyle>
                <a:lvl1pPr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1pPr>
                <a:lvl2pPr marL="742950" indent="-28575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2pPr>
                <a:lvl3pPr marL="11430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3pPr>
                <a:lvl4pPr marL="16002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4pPr>
                <a:lvl5pPr marL="20574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5pPr>
                <a:lvl6pPr marL="25146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6pPr>
                <a:lvl7pPr marL="29718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7pPr>
                <a:lvl8pPr marL="34290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8pPr>
                <a:lvl9pPr marL="38862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44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Introduction</a:t>
                </a: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Previous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studies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have reported the use of functional Near Infrared Spectroscopy (</a:t>
                </a:r>
                <a:r>
                  <a:rPr lang="en-US" altLang="en-US" sz="3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fNIRS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for developing Brain-Computer Interface (BCI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 Various pattern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classification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algorithms were applied to decode </a:t>
                </a:r>
                <a:r>
                  <a:rPr lang="en-US" altLang="en-US" sz="36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fNIRS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  <m:sup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objective of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study is to develop a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state-of-the-art classifier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subject-specific motor execution (ME) and motor imagery (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MI) tasks. Our model outperforms support vector machine (SVM) and resolves the issues of imbalanced data.</a:t>
                </a: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propose a deep learning architecture (Convolutional Neural Network) by converting 1D </a:t>
                </a:r>
                <a:r>
                  <a:rPr lang="en-US" altLang="en-US" sz="3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fNIRS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sequences to 2D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meshes to learn the spatial information in the dataset.</a:t>
                </a:r>
                <a:endParaRPr lang="en-US" alt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8" name="Text 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AE9592-7653-47E9-8B24-FF410D65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256213"/>
                <a:ext cx="17454563" cy="6193794"/>
              </a:xfrm>
              <a:prstGeom prst="rect">
                <a:avLst/>
              </a:prstGeom>
              <a:blipFill rotWithShape="0">
                <a:blip r:embed="rId2"/>
                <a:stretch>
                  <a:fillRect t="-1969" r="-454" b="-2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Text Box 126">
            <a:extLst>
              <a:ext uri="{FF2B5EF4-FFF2-40B4-BE49-F238E27FC236}">
                <a16:creationId xmlns="" xmlns:a16="http://schemas.microsoft.com/office/drawing/2014/main" id="{77A599A7-6E40-419E-997A-26445307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16459200"/>
            <a:ext cx="135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1. Convolutional Neural Network Layout</a:t>
            </a:r>
          </a:p>
        </p:txBody>
      </p:sp>
      <p:sp>
        <p:nvSpPr>
          <p:cNvPr id="4103" name="Text Box 238">
            <a:extLst>
              <a:ext uri="{FF2B5EF4-FFF2-40B4-BE49-F238E27FC236}">
                <a16:creationId xmlns="" xmlns:a16="http://schemas.microsoft.com/office/drawing/2014/main" id="{A899C0C5-0082-46E9-A97C-66231039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5" y="23791127"/>
            <a:ext cx="17573625" cy="346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8600" tIns="45267" rIns="457200" bIns="457200">
            <a:spAutoFit/>
          </a:bodyPr>
          <a:lstStyle>
            <a:lvl1pPr marL="877888" indent="-877888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514350" indent="-514350">
              <a:buAutoNum type="arabicPeriod"/>
            </a:pP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Niteshi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C, Kevin B, Lawrence H, Philip K, et al. 2002 </a:t>
            </a:r>
          </a:p>
          <a:p>
            <a:pPr marL="514350" indent="-514350">
              <a:buAutoNum type="arabicPeriod"/>
            </a:pP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Lapborisuth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P, Zhang X, Noah A, Hirsch J, et al. 2017</a:t>
            </a:r>
          </a:p>
          <a:p>
            <a:pPr marL="514350" indent="-514350">
              <a:buAutoNum type="arabicPeriod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Robinson N, Zaidi AD, Rana M, Prasad VA, Guan C,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Birbaumer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N, et al. 2016</a:t>
            </a:r>
          </a:p>
          <a:p>
            <a:pPr marL="514350" indent="-514350">
              <a:buAutoNum type="arabicPeriod"/>
            </a:pP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S,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Uga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Flandin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G, Dan I, Penny WD 2016 J.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Neurosci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Meth. </a:t>
            </a:r>
          </a:p>
          <a:p>
            <a:pPr marL="514350" indent="-514350">
              <a:buAutoNum type="arabicPeriod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Zhang, Yao, </a:t>
            </a:r>
            <a:r>
              <a:rPr lang="en-US" alt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X.Zhang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Wang, Chen, Boots, et al. 2018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4" name="Text Box 304">
                <a:extLst>
                  <a:ext uri="{FF2B5EF4-FFF2-40B4-BE49-F238E27FC236}">
                    <a16:creationId xmlns="" xmlns:a16="http://schemas.microsoft.com/office/drawing/2014/main" id="{8991B26A-3B42-4DE8-8E99-9EFC3B794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17384713"/>
                <a:ext cx="17467263" cy="10426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0" tIns="45267" rIns="228600" bIns="45267">
                <a:spAutoFit/>
              </a:bodyPr>
              <a:lstStyle>
                <a:lvl1pPr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1pPr>
                <a:lvl2pPr marL="742950" indent="-28575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2pPr>
                <a:lvl3pPr marL="11430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3pPr>
                <a:lvl4pPr marL="16002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4pPr>
                <a:lvl5pPr marL="2057400" indent="-228600" defTabSz="908050"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5pPr>
                <a:lvl6pPr marL="25146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6pPr>
                <a:lvl7pPr marL="29718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7pPr>
                <a:lvl8pPr marL="34290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8pPr>
                <a:lvl9pPr marL="3886200" indent="-228600" defTabSz="9080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</a:tabLst>
                  <a:defRPr sz="4000" b="1">
                    <a:solidFill>
                      <a:srgbClr val="003399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44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dataset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was collected by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Agnieszka </a:t>
                </a:r>
                <a:r>
                  <a:rPr lang="en-GB" sz="3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Kempny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Alex </a:t>
                </a:r>
                <a:r>
                  <a:rPr lang="en-GB" sz="3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Leff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Royal Hospital for Neuro-disability. In the first run, the subject was instructed to squeeze and release a ball with her right hand during task blocks. In the second run, the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subject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was instructed to perform kinesthetics imagery of the same hand movement, but without moving the hand</a:t>
                </a:r>
                <a:r>
                  <a:rPr lang="en-US" altLang="en-US" sz="3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  <m:sup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𝟒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dataset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consists of 4409 time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points for ME and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7366 time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points for MI with the sampling rate 10.4 Hz and 16 channels. </a:t>
                </a:r>
                <a:endParaRPr lang="en-GB" sz="3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apply the modified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Beer-Lambert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Law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the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raw signals and obtain multi-channel temporal information of changes in concentration levels of blood </a:t>
                </a:r>
                <a:r>
                  <a:rPr lang="en-GB" sz="36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oxyhaemoglobin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GB" sz="3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HbO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 We performed baseline correction using a polynomial of the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fourth-degree</a:t>
                </a:r>
                <a:r>
                  <a:rPr lang="en-US" altLang="en-US" sz="3600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  <m:sup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Since each channel from 1D vector has at most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two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surrounding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neighbours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convert 1D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vectors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2D </a:t>
                </a:r>
                <a:r>
                  <a:rPr lang="en-GB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meshes to </a:t>
                </a:r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capture spatial information of the brain activity at its recording time</a:t>
                </a:r>
                <a:r>
                  <a:rPr lang="en-US" altLang="en-US" sz="3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  <m:sup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𝟓</m:t>
                        </m:r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GB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(see equation below)</a:t>
                </a: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used Synthetic Minority Oversampling Technique (SMOT)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sup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n-US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a countermeasure for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imbalance </a:t>
                </a:r>
                <a:r>
                  <a:rPr lang="en-US" alt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data.</a:t>
                </a:r>
                <a:endParaRPr lang="en-GB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571500">
                  <a:spcBef>
                    <a:spcPct val="25000"/>
                  </a:spcBef>
                  <a:buFont typeface="Wingdings" panose="05000000000000000000" pitchFamily="2" charset="2"/>
                  <a:buChar char=""/>
                  <a:defRPr/>
                </a:pPr>
                <a:endParaRPr lang="en-US" alt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04" name="Text Box 3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91B26A-3B42-4DE8-8E99-9EFC3B794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7384713"/>
                <a:ext cx="17467263" cy="10426107"/>
              </a:xfrm>
              <a:prstGeom prst="rect">
                <a:avLst/>
              </a:prstGeom>
              <a:blipFill rotWithShape="0">
                <a:blip r:embed="rId3"/>
                <a:stretch>
                  <a:fillRect t="-1228" r="-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Text Box 401">
            <a:extLst>
              <a:ext uri="{FF2B5EF4-FFF2-40B4-BE49-F238E27FC236}">
                <a16:creationId xmlns="" xmlns:a16="http://schemas.microsoft.com/office/drawing/2014/main" id="{AE4809DF-15ED-4D04-AF5C-6653B45F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0" y="16459200"/>
            <a:ext cx="17312843" cy="464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8600" tIns="45267" rIns="457200" bIns="4526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fNIRS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are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 in nature. Also,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imbalance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classes (rest 85% vs. task 15%) makes it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difficult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train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 Resampling through SMOT allows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to classify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task-related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(ME &amp; MI) from Rest condition.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task-related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conditions, CNN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outperforms SVM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study demonstrates the potential usage of </a:t>
            </a:r>
            <a:r>
              <a:rPr lang="en-US" alt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fNIRS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brain state classification applying deep learning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plan to further improve the performance by expanding our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107" name="Text Box 402">
            <a:extLst>
              <a:ext uri="{FF2B5EF4-FFF2-40B4-BE49-F238E27FC236}">
                <a16:creationId xmlns="" xmlns:a16="http://schemas.microsoft.com/office/drawing/2014/main" id="{8F52216D-2071-44DA-A99D-5941838B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0" y="5256213"/>
            <a:ext cx="17454563" cy="1086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600" tIns="45267" rIns="457200" bIns="4526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alt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resampling (SMOT), MI and ME prediction accuracies are close to 0% while Rest condition accuracy being close to 100%.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ME and MI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(MI vs. ME), CNN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achieves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accuracy, recall and precision scores being very close to 1 (Fig. 2 shows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trained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model).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(MI vs. Rest condition), CNN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exhibits the accuracy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70% for MI and 60% for Rest, while SVM showed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accuracy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62.3% for MI and 67.7% for Rest (Fig. 3).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trained on MI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and classified ME data set, CNN showed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of 64.2% on ME (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task-related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while SVM showed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accuracy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54% for ME (Fig. 4).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sz="3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443">
            <a:extLst>
              <a:ext uri="{FF2B5EF4-FFF2-40B4-BE49-F238E27FC236}">
                <a16:creationId xmlns="" xmlns:a16="http://schemas.microsoft.com/office/drawing/2014/main" id="{E04C1A41-499E-4A16-891F-8A8130E3E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3219" y="15947020"/>
            <a:ext cx="7467600" cy="3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2. Accuracy and Loss ME vs. MI</a:t>
            </a:r>
          </a:p>
        </p:txBody>
      </p:sp>
      <p:pic>
        <p:nvPicPr>
          <p:cNvPr id="4108" name="Picture 3">
            <a:extLst>
              <a:ext uri="{FF2B5EF4-FFF2-40B4-BE49-F238E27FC236}">
                <a16:creationId xmlns="" xmlns:a16="http://schemas.microsoft.com/office/drawing/2014/main" id="{31C50F32-C41D-4DCA-AF63-03A9E22AC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9" b="-26544"/>
          <a:stretch>
            <a:fillRect/>
          </a:stretch>
        </p:blipFill>
        <p:spPr bwMode="auto">
          <a:xfrm>
            <a:off x="26569988" y="26987500"/>
            <a:ext cx="97361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9" name="Group 4">
            <a:extLst>
              <a:ext uri="{FF2B5EF4-FFF2-40B4-BE49-F238E27FC236}">
                <a16:creationId xmlns="" xmlns:a16="http://schemas.microsoft.com/office/drawing/2014/main" id="{DBA05007-DA7B-47C5-9B83-60CBD17A3F97}"/>
              </a:ext>
            </a:extLst>
          </p:cNvPr>
          <p:cNvGrpSpPr>
            <a:grpSpLocks/>
          </p:cNvGrpSpPr>
          <p:nvPr/>
        </p:nvGrpSpPr>
        <p:grpSpPr bwMode="auto">
          <a:xfrm>
            <a:off x="573995" y="598034"/>
            <a:ext cx="4327525" cy="3346450"/>
            <a:chOff x="437514" y="838200"/>
            <a:chExt cx="4326827" cy="3346818"/>
          </a:xfrm>
        </p:grpSpPr>
        <p:pic>
          <p:nvPicPr>
            <p:cNvPr id="4189" name="Picture 2">
              <a:extLst>
                <a:ext uri="{FF2B5EF4-FFF2-40B4-BE49-F238E27FC236}">
                  <a16:creationId xmlns="" xmlns:a16="http://schemas.microsoft.com/office/drawing/2014/main" id="{86E66A3E-F11C-4831-831F-7510E3C4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838200"/>
              <a:ext cx="2168524" cy="2609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0" name="TextBox 3">
              <a:extLst>
                <a:ext uri="{FF2B5EF4-FFF2-40B4-BE49-F238E27FC236}">
                  <a16:creationId xmlns="" xmlns:a16="http://schemas.microsoft.com/office/drawing/2014/main" id="{54E184F1-7698-466E-A767-41579C07FF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34" y="2054409"/>
              <a:ext cx="43434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10" name="Group 331">
            <a:extLst>
              <a:ext uri="{FF2B5EF4-FFF2-40B4-BE49-F238E27FC236}">
                <a16:creationId xmlns="" xmlns:a16="http://schemas.microsoft.com/office/drawing/2014/main" id="{FB751465-E5AD-46CF-AE13-4DF665FD2D9F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12169775"/>
            <a:ext cx="12774613" cy="4286250"/>
            <a:chOff x="1421165" y="984173"/>
            <a:chExt cx="9735099" cy="2926575"/>
          </a:xfrm>
        </p:grpSpPr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50D7DA5A-C561-4786-B6A2-F38475F25CDE}"/>
                </a:ext>
              </a:extLst>
            </p:cNvPr>
            <p:cNvSpPr/>
            <p:nvPr/>
          </p:nvSpPr>
          <p:spPr>
            <a:xfrm>
              <a:off x="3249143" y="3349279"/>
              <a:ext cx="860153" cy="55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Conv #1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B49846DB-0F36-4B4B-BFD3-F8F6A51AE70F}"/>
                </a:ext>
              </a:extLst>
            </p:cNvPr>
            <p:cNvSpPr/>
            <p:nvPr/>
          </p:nvSpPr>
          <p:spPr>
            <a:xfrm>
              <a:off x="5200517" y="3350363"/>
              <a:ext cx="860154" cy="56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Conv #2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B9BA94FB-8E07-4A26-B807-C113374C2BF2}"/>
                </a:ext>
              </a:extLst>
            </p:cNvPr>
            <p:cNvSpPr/>
            <p:nvPr/>
          </p:nvSpPr>
          <p:spPr>
            <a:xfrm>
              <a:off x="6945020" y="3349279"/>
              <a:ext cx="858944" cy="55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Conv #3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A1C29DA9-43E6-4123-A2E8-0DADDD6DCCB7}"/>
                </a:ext>
              </a:extLst>
            </p:cNvPr>
            <p:cNvSpPr/>
            <p:nvPr/>
          </p:nvSpPr>
          <p:spPr>
            <a:xfrm>
              <a:off x="8942367" y="3349279"/>
              <a:ext cx="858944" cy="56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Conv #4</a:t>
              </a:r>
            </a:p>
          </p:txBody>
        </p:sp>
        <p:grpSp>
          <p:nvGrpSpPr>
            <p:cNvPr id="4125" name="Group 336">
              <a:extLst>
                <a:ext uri="{FF2B5EF4-FFF2-40B4-BE49-F238E27FC236}">
                  <a16:creationId xmlns="" xmlns:a16="http://schemas.microsoft.com/office/drawing/2014/main" id="{A16E46E0-9E11-4A4A-B818-C54A4D45B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1165" y="984173"/>
              <a:ext cx="9735099" cy="2315614"/>
              <a:chOff x="1421165" y="984172"/>
              <a:chExt cx="9735099" cy="2318427"/>
            </a:xfrm>
          </p:grpSpPr>
          <p:grpSp>
            <p:nvGrpSpPr>
              <p:cNvPr id="4126" name="Group 337">
                <a:extLst>
                  <a:ext uri="{FF2B5EF4-FFF2-40B4-BE49-F238E27FC236}">
                    <a16:creationId xmlns="" xmlns:a16="http://schemas.microsoft.com/office/drawing/2014/main" id="{2B638AAF-E5A7-4FAB-9308-38D8389C7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1165" y="984172"/>
                <a:ext cx="9735099" cy="2318427"/>
                <a:chOff x="1421165" y="984172"/>
                <a:chExt cx="9735099" cy="2318427"/>
              </a:xfrm>
            </p:grpSpPr>
            <p:grpSp>
              <p:nvGrpSpPr>
                <p:cNvPr id="4133" name="Group 344">
                  <a:extLst>
                    <a:ext uri="{FF2B5EF4-FFF2-40B4-BE49-F238E27FC236}">
                      <a16:creationId xmlns="" xmlns:a16="http://schemas.microsoft.com/office/drawing/2014/main" id="{1CD0EFF8-CFFB-4D3B-AD0B-F7714D440F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85282" y="1249009"/>
                  <a:ext cx="1908620" cy="1971346"/>
                  <a:chOff x="3559809" y="1382549"/>
                  <a:chExt cx="1908620" cy="1971346"/>
                </a:xfrm>
              </p:grpSpPr>
              <p:sp>
                <p:nvSpPr>
                  <p:cNvPr id="398" name="Rectangle 397">
                    <a:extLst>
                      <a:ext uri="{FF2B5EF4-FFF2-40B4-BE49-F238E27FC236}">
                        <a16:creationId xmlns="" xmlns:a16="http://schemas.microsoft.com/office/drawing/2014/main" id="{CB897049-8872-4265-96C8-FDED563F3A7D}"/>
                      </a:ext>
                    </a:extLst>
                  </p:cNvPr>
                  <p:cNvSpPr/>
                  <p:nvPr/>
                </p:nvSpPr>
                <p:spPr>
                  <a:xfrm>
                    <a:off x="3559881" y="1382509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="" xmlns:a16="http://schemas.microsoft.com/office/drawing/2014/main" id="{689DFB0E-2CED-450C-B8CC-E97EE00BF6BD}"/>
                      </a:ext>
                    </a:extLst>
                  </p:cNvPr>
                  <p:cNvSpPr/>
                  <p:nvPr/>
                </p:nvSpPr>
                <p:spPr>
                  <a:xfrm>
                    <a:off x="3835711" y="1698312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="" xmlns:a16="http://schemas.microsoft.com/office/drawing/2014/main" id="{B4BEFB51-2708-4B6E-A4E4-B6ED1B6A72D9}"/>
                      </a:ext>
                    </a:extLst>
                  </p:cNvPr>
                  <p:cNvSpPr/>
                  <p:nvPr/>
                </p:nvSpPr>
                <p:spPr>
                  <a:xfrm>
                    <a:off x="4097024" y="1981558"/>
                    <a:ext cx="1371890" cy="1370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/>
                      <a:t>Feature Map</a:t>
                    </a:r>
                  </a:p>
                </p:txBody>
              </p:sp>
            </p:grpSp>
            <p:grpSp>
              <p:nvGrpSpPr>
                <p:cNvPr id="4134" name="Group 345">
                  <a:extLst>
                    <a:ext uri="{FF2B5EF4-FFF2-40B4-BE49-F238E27FC236}">
                      <a16:creationId xmlns="" xmlns:a16="http://schemas.microsoft.com/office/drawing/2014/main" id="{60D8450D-8E99-4D72-AEBE-A1F7482C6E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2757" y="1249009"/>
                  <a:ext cx="1908620" cy="1971346"/>
                  <a:chOff x="3559809" y="1382549"/>
                  <a:chExt cx="1908620" cy="1971346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="" xmlns:a16="http://schemas.microsoft.com/office/drawing/2014/main" id="{7E47D7D3-C5EB-41E1-9485-AA883D7A6507}"/>
                      </a:ext>
                    </a:extLst>
                  </p:cNvPr>
                  <p:cNvSpPr/>
                  <p:nvPr/>
                </p:nvSpPr>
                <p:spPr>
                  <a:xfrm>
                    <a:off x="3559834" y="1382509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="" xmlns:a16="http://schemas.microsoft.com/office/drawing/2014/main" id="{FCFB4C4A-9C9B-473E-8847-3717B0012003}"/>
                      </a:ext>
                    </a:extLst>
                  </p:cNvPr>
                  <p:cNvSpPr/>
                  <p:nvPr/>
                </p:nvSpPr>
                <p:spPr>
                  <a:xfrm>
                    <a:off x="3835664" y="1698312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="" xmlns:a16="http://schemas.microsoft.com/office/drawing/2014/main" id="{153881F4-646F-4445-B738-25690B2F2501}"/>
                      </a:ext>
                    </a:extLst>
                  </p:cNvPr>
                  <p:cNvSpPr/>
                  <p:nvPr/>
                </p:nvSpPr>
                <p:spPr>
                  <a:xfrm>
                    <a:off x="4096976" y="1981558"/>
                    <a:ext cx="1371890" cy="1370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/>
                      <a:t>Feature Map</a:t>
                    </a:r>
                  </a:p>
                </p:txBody>
              </p:sp>
            </p:grpSp>
            <p:grpSp>
              <p:nvGrpSpPr>
                <p:cNvPr id="4135" name="Group 346">
                  <a:extLst>
                    <a:ext uri="{FF2B5EF4-FFF2-40B4-BE49-F238E27FC236}">
                      <a16:creationId xmlns="" xmlns:a16="http://schemas.microsoft.com/office/drawing/2014/main" id="{DDC51265-DE73-410B-8B3A-4A0B3CC82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9025" y="1249009"/>
                  <a:ext cx="1908620" cy="1971346"/>
                  <a:chOff x="3559809" y="1382549"/>
                  <a:chExt cx="1908620" cy="1971346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="" xmlns:a16="http://schemas.microsoft.com/office/drawing/2014/main" id="{D8B2288E-C16D-4230-9071-B05E37E9C50E}"/>
                      </a:ext>
                    </a:extLst>
                  </p:cNvPr>
                  <p:cNvSpPr/>
                  <p:nvPr/>
                </p:nvSpPr>
                <p:spPr>
                  <a:xfrm>
                    <a:off x="3559798" y="1382509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="" xmlns:a16="http://schemas.microsoft.com/office/drawing/2014/main" id="{F2E24F94-A527-42C1-B168-DE22A364827D}"/>
                      </a:ext>
                    </a:extLst>
                  </p:cNvPr>
                  <p:cNvSpPr/>
                  <p:nvPr/>
                </p:nvSpPr>
                <p:spPr>
                  <a:xfrm>
                    <a:off x="3835627" y="1698312"/>
                    <a:ext cx="1371890" cy="137173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="" xmlns:a16="http://schemas.microsoft.com/office/drawing/2014/main" id="{CD14E994-92F3-494A-8A7B-4713F75609F6}"/>
                      </a:ext>
                    </a:extLst>
                  </p:cNvPr>
                  <p:cNvSpPr/>
                  <p:nvPr/>
                </p:nvSpPr>
                <p:spPr>
                  <a:xfrm>
                    <a:off x="4096940" y="1981558"/>
                    <a:ext cx="1371890" cy="1370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/>
                      <a:t>Feature Map</a:t>
                    </a:r>
                  </a:p>
                </p:txBody>
              </p:sp>
            </p:grpSp>
            <p:grpSp>
              <p:nvGrpSpPr>
                <p:cNvPr id="4136" name="Group 347">
                  <a:extLst>
                    <a:ext uri="{FF2B5EF4-FFF2-40B4-BE49-F238E27FC236}">
                      <a16:creationId xmlns="" xmlns:a16="http://schemas.microsoft.com/office/drawing/2014/main" id="{E90D1568-ACF6-41EC-9576-680AC2521E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1165" y="984172"/>
                  <a:ext cx="2977752" cy="2276670"/>
                  <a:chOff x="1421165" y="984172"/>
                  <a:chExt cx="2977752" cy="2276670"/>
                </a:xfrm>
              </p:grpSpPr>
              <p:grpSp>
                <p:nvGrpSpPr>
                  <p:cNvPr id="4174" name="Group 385">
                    <a:extLst>
                      <a:ext uri="{FF2B5EF4-FFF2-40B4-BE49-F238E27FC236}">
                        <a16:creationId xmlns="" xmlns:a16="http://schemas.microsoft.com/office/drawing/2014/main" id="{02450565-7727-47DA-A48B-2B57D2EFBE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1165" y="984172"/>
                    <a:ext cx="1932522" cy="2276670"/>
                    <a:chOff x="1056328" y="1152330"/>
                    <a:chExt cx="1932522" cy="2276670"/>
                  </a:xfrm>
                </p:grpSpPr>
                <p:pic>
                  <p:nvPicPr>
                    <p:cNvPr id="4178" name="Picture 389">
                      <a:extLst>
                        <a:ext uri="{FF2B5EF4-FFF2-40B4-BE49-F238E27FC236}">
                          <a16:creationId xmlns="" xmlns:a16="http://schemas.microsoft.com/office/drawing/2014/main" id="{37E5FE4C-9F14-46D1-8A18-37BEB920E3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56328" y="1152330"/>
                      <a:ext cx="1932522" cy="22766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91" name="Rectangle 390">
                      <a:extLst>
                        <a:ext uri="{FF2B5EF4-FFF2-40B4-BE49-F238E27FC236}">
                          <a16:creationId xmlns="" xmlns:a16="http://schemas.microsoft.com/office/drawing/2014/main" id="{2AF00851-B004-4846-B0F0-DED27FEDF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7408" y="2017261"/>
                      <a:ext cx="266152" cy="27347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  <p:cxnSp>
                <p:nvCxnSpPr>
                  <p:cNvPr id="387" name="Straight Connector 386">
                    <a:extLst>
                      <a:ext uri="{FF2B5EF4-FFF2-40B4-BE49-F238E27FC236}">
                        <a16:creationId xmlns="" xmlns:a16="http://schemas.microsoft.com/office/drawing/2014/main" id="{85E8A1FB-B5DA-432D-BA9F-E44375D41C78}"/>
                      </a:ext>
                    </a:extLst>
                  </p:cNvPr>
                  <p:cNvCxnSpPr/>
                  <p:nvPr/>
                </p:nvCxnSpPr>
                <p:spPr>
                  <a:xfrm>
                    <a:off x="3008396" y="2122582"/>
                    <a:ext cx="1390038" cy="227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>
                    <a:extLst>
                      <a:ext uri="{FF2B5EF4-FFF2-40B4-BE49-F238E27FC236}">
                        <a16:creationId xmlns="" xmlns:a16="http://schemas.microsoft.com/office/drawing/2014/main" id="{1C78598E-3314-4E06-8951-CC93B6E7E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8396" y="1849103"/>
                    <a:ext cx="1390038" cy="2962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>
                    <a:extLst>
                      <a:ext uri="{FF2B5EF4-FFF2-40B4-BE49-F238E27FC236}">
                        <a16:creationId xmlns="" xmlns:a16="http://schemas.microsoft.com/office/drawing/2014/main" id="{9EF89D69-C3DA-4C95-BB22-1ECFE5C9D8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42245" y="1849103"/>
                    <a:ext cx="1656189" cy="2962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7" name="Group 348">
                  <a:extLst>
                    <a:ext uri="{FF2B5EF4-FFF2-40B4-BE49-F238E27FC236}">
                      <a16:creationId xmlns="" xmlns:a16="http://schemas.microsoft.com/office/drawing/2014/main" id="{D621BFCE-E815-43C8-897D-6D324A91B8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51872" y="2134040"/>
                  <a:ext cx="1038305" cy="200297"/>
                  <a:chOff x="5057695" y="2145574"/>
                  <a:chExt cx="1038305" cy="200297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="" xmlns:a16="http://schemas.microsoft.com/office/drawing/2014/main" id="{A1988885-F005-48BA-93B5-2BB3B11FC0DE}"/>
                      </a:ext>
                    </a:extLst>
                  </p:cNvPr>
                  <p:cNvSpPr/>
                  <p:nvPr/>
                </p:nvSpPr>
                <p:spPr>
                  <a:xfrm>
                    <a:off x="5057278" y="2143883"/>
                    <a:ext cx="206873" cy="20185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="" xmlns:a16="http://schemas.microsoft.com/office/drawing/2014/main" id="{DF2B5335-FE05-4641-95A4-5D4B013B3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4151" y="2345736"/>
                    <a:ext cx="832328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="" xmlns:a16="http://schemas.microsoft.com/office/drawing/2014/main" id="{7A30F7DB-3BE5-483E-962E-1FB240720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4151" y="2148224"/>
                    <a:ext cx="832328" cy="19751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="" xmlns:a16="http://schemas.microsoft.com/office/drawing/2014/main" id="{19853A9B-6637-4B0A-93EC-FEA59BD43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7278" y="2143883"/>
                    <a:ext cx="1039201" cy="20185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8" name="Group 349">
                  <a:extLst>
                    <a:ext uri="{FF2B5EF4-FFF2-40B4-BE49-F238E27FC236}">
                      <a16:creationId xmlns="" xmlns:a16="http://schemas.microsoft.com/office/drawing/2014/main" id="{2057CD08-838C-4BB2-8B2B-9E96A96C04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56800" y="1249009"/>
                  <a:ext cx="1999464" cy="2053590"/>
                  <a:chOff x="9156800" y="1249009"/>
                  <a:chExt cx="1999464" cy="2053590"/>
                </a:xfrm>
              </p:grpSpPr>
              <p:grpSp>
                <p:nvGrpSpPr>
                  <p:cNvPr id="4141" name="Group 352">
                    <a:extLst>
                      <a:ext uri="{FF2B5EF4-FFF2-40B4-BE49-F238E27FC236}">
                        <a16:creationId xmlns="" xmlns:a16="http://schemas.microsoft.com/office/drawing/2014/main" id="{10C4111A-21F2-4C94-B829-99E18CE8AB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156800" y="1249009"/>
                    <a:ext cx="1003200" cy="1044248"/>
                    <a:chOff x="9069859" y="1124465"/>
                    <a:chExt cx="951469" cy="981996"/>
                  </a:xfrm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="" xmlns:a16="http://schemas.microsoft.com/office/drawing/2014/main" id="{BBDFCDA3-B321-482C-85F4-D8F042DD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572" y="1124427"/>
                      <a:ext cx="135393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="" xmlns:a16="http://schemas.microsoft.com/office/drawing/2014/main" id="{605B423A-D059-4901-9D1B-63E0A4115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269" y="1192803"/>
                      <a:ext cx="136540" cy="1377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="" xmlns:a16="http://schemas.microsoft.com/office/drawing/2014/main" id="{FCE67EC2-624B-4BC3-8ABE-EE00808C8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65" y="1261179"/>
                      <a:ext cx="136541" cy="13777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="" xmlns:a16="http://schemas.microsoft.com/office/drawing/2014/main" id="{A0CDCA91-F222-4F9F-ADF6-F61AC20C4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3809" y="1330576"/>
                      <a:ext cx="135393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="" xmlns:a16="http://schemas.microsoft.com/office/drawing/2014/main" id="{86A1E2C9-BF90-4E18-8021-3451C4C65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1505" y="1398952"/>
                      <a:ext cx="135393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4" name="Rectangle 373">
                      <a:extLst>
                        <a:ext uri="{FF2B5EF4-FFF2-40B4-BE49-F238E27FC236}">
                          <a16:creationId xmlns="" xmlns:a16="http://schemas.microsoft.com/office/drawing/2014/main" id="{D5ED9524-1DE4-4CBF-BE90-3EB48B809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9201" y="1467328"/>
                      <a:ext cx="136541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5" name="Rectangle 374">
                      <a:extLst>
                        <a:ext uri="{FF2B5EF4-FFF2-40B4-BE49-F238E27FC236}">
                          <a16:creationId xmlns="" xmlns:a16="http://schemas.microsoft.com/office/drawing/2014/main" id="{05113EA9-B6EA-46E8-A447-CB85FF4C0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76898" y="1535704"/>
                      <a:ext cx="136540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6" name="Rectangle 375">
                      <a:extLst>
                        <a:ext uri="{FF2B5EF4-FFF2-40B4-BE49-F238E27FC236}">
                          <a16:creationId xmlns="" xmlns:a16="http://schemas.microsoft.com/office/drawing/2014/main" id="{14B63BB7-CA25-4F67-87A5-6D00ADEEB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44594" y="1604080"/>
                      <a:ext cx="136541" cy="13777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7" name="Rectangle 376">
                      <a:extLst>
                        <a:ext uri="{FF2B5EF4-FFF2-40B4-BE49-F238E27FC236}">
                          <a16:creationId xmlns="" xmlns:a16="http://schemas.microsoft.com/office/drawing/2014/main" id="{A762E270-0002-4D85-AB62-FCEE7C4F0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3438" y="1672456"/>
                      <a:ext cx="135393" cy="1377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8" name="Rectangle 377">
                      <a:extLst>
                        <a:ext uri="{FF2B5EF4-FFF2-40B4-BE49-F238E27FC236}">
                          <a16:creationId xmlns="" xmlns:a16="http://schemas.microsoft.com/office/drawing/2014/main" id="{BB61275D-6E98-450C-8CA4-A785873A4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1135" y="1741853"/>
                      <a:ext cx="135393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79" name="Rectangle 378">
                      <a:extLst>
                        <a:ext uri="{FF2B5EF4-FFF2-40B4-BE49-F238E27FC236}">
                          <a16:creationId xmlns="" xmlns:a16="http://schemas.microsoft.com/office/drawing/2014/main" id="{2E9C5A1D-725E-44EF-8D02-105D5B8CD2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831" y="1815332"/>
                      <a:ext cx="136541" cy="13777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80" name="Rectangle 379">
                      <a:extLst>
                        <a:ext uri="{FF2B5EF4-FFF2-40B4-BE49-F238E27FC236}">
                          <a16:creationId xmlns="" xmlns:a16="http://schemas.microsoft.com/office/drawing/2014/main" id="{8EA1519E-F753-42B4-A53B-1794F2EDA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6528" y="1889831"/>
                      <a:ext cx="136540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81" name="Rectangle 380">
                      <a:extLst>
                        <a:ext uri="{FF2B5EF4-FFF2-40B4-BE49-F238E27FC236}">
                          <a16:creationId xmlns="" xmlns:a16="http://schemas.microsoft.com/office/drawing/2014/main" id="{117A02A6-052C-4DB0-A2AF-A82605BB3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5371" y="1969432"/>
                      <a:ext cx="135393" cy="136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42" name="Group 353">
                    <a:extLst>
                      <a:ext uri="{FF2B5EF4-FFF2-40B4-BE49-F238E27FC236}">
                        <a16:creationId xmlns="" xmlns:a16="http://schemas.microsoft.com/office/drawing/2014/main" id="{BD49A769-39B0-402A-9186-79E4B8FE9A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167258" y="2286000"/>
                    <a:ext cx="989006" cy="1016599"/>
                    <a:chOff x="9069859" y="1124465"/>
                    <a:chExt cx="951469" cy="981996"/>
                  </a:xfrm>
                </p:grpSpPr>
                <p:sp>
                  <p:nvSpPr>
                    <p:cNvPr id="356" name="Rectangle 355">
                      <a:extLst>
                        <a:ext uri="{FF2B5EF4-FFF2-40B4-BE49-F238E27FC236}">
                          <a16:creationId xmlns="" xmlns:a16="http://schemas.microsoft.com/office/drawing/2014/main" id="{ACA232D5-773E-43FE-AE1B-5A07CF72D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288" y="1122805"/>
                      <a:ext cx="136172" cy="1373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57" name="Rectangle 356">
                      <a:extLst>
                        <a:ext uri="{FF2B5EF4-FFF2-40B4-BE49-F238E27FC236}">
                          <a16:creationId xmlns="" xmlns:a16="http://schemas.microsoft.com/office/drawing/2014/main" id="{F2AF726C-D0D1-4844-A481-3FA301AFD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6792" y="1190944"/>
                      <a:ext cx="136172" cy="1373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58" name="Rectangle 357">
                      <a:extLst>
                        <a:ext uri="{FF2B5EF4-FFF2-40B4-BE49-F238E27FC236}">
                          <a16:creationId xmlns="" xmlns:a16="http://schemas.microsoft.com/office/drawing/2014/main" id="{B45176B4-267E-4B55-8ABC-965034DF2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5460" y="1260132"/>
                      <a:ext cx="136172" cy="1373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59" name="Rectangle 358">
                      <a:extLst>
                        <a:ext uri="{FF2B5EF4-FFF2-40B4-BE49-F238E27FC236}">
                          <a16:creationId xmlns="" xmlns:a16="http://schemas.microsoft.com/office/drawing/2014/main" id="{84589B8E-1E81-4604-B706-2BA52503E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2964" y="1328271"/>
                      <a:ext cx="136172" cy="13837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0" name="Rectangle 359">
                      <a:extLst>
                        <a:ext uri="{FF2B5EF4-FFF2-40B4-BE49-F238E27FC236}">
                          <a16:creationId xmlns="" xmlns:a16="http://schemas.microsoft.com/office/drawing/2014/main" id="{4698A7C8-4FDD-446B-80C9-4F75556F4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1632" y="1397458"/>
                      <a:ext cx="136172" cy="13837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="" xmlns:a16="http://schemas.microsoft.com/office/drawing/2014/main" id="{E158B375-027F-45B0-9A26-8814D7B58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9136" y="1466645"/>
                      <a:ext cx="136172" cy="1373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="" xmlns:a16="http://schemas.microsoft.com/office/drawing/2014/main" id="{AC77B666-A114-4B9F-B4F5-395720D11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77804" y="1535833"/>
                      <a:ext cx="135008" cy="1373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="" xmlns:a16="http://schemas.microsoft.com/office/drawing/2014/main" id="{B3D7EB0A-F71E-47A2-932A-EC08F6420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45308" y="1603972"/>
                      <a:ext cx="136172" cy="1373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4" name="Rectangle 363">
                      <a:extLst>
                        <a:ext uri="{FF2B5EF4-FFF2-40B4-BE49-F238E27FC236}">
                          <a16:creationId xmlns="" xmlns:a16="http://schemas.microsoft.com/office/drawing/2014/main" id="{A9BF0142-E5E7-44D0-9C84-EC0AFE9A7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2812" y="1673160"/>
                      <a:ext cx="136172" cy="13627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="" xmlns:a16="http://schemas.microsoft.com/office/drawing/2014/main" id="{3FCCC726-7E5A-46E3-9BAC-CCBAE4329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1480" y="1741299"/>
                      <a:ext cx="136172" cy="1373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="" xmlns:a16="http://schemas.microsoft.com/office/drawing/2014/main" id="{CFB1D8D6-EDD9-4ED9-9DF6-937398388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4" y="1815728"/>
                      <a:ext cx="136172" cy="13627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="" xmlns:a16="http://schemas.microsoft.com/office/drawing/2014/main" id="{9B64F445-A758-48AF-A813-60C904911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7652" y="1889108"/>
                      <a:ext cx="136172" cy="1373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="" xmlns:a16="http://schemas.microsoft.com/office/drawing/2014/main" id="{82657432-5497-4D0A-8C60-6CF7D0570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5156" y="1968779"/>
                      <a:ext cx="136172" cy="1373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55" name="Rectangle 354">
                    <a:extLst>
                      <a:ext uri="{FF2B5EF4-FFF2-40B4-BE49-F238E27FC236}">
                        <a16:creationId xmlns="" xmlns:a16="http://schemas.microsoft.com/office/drawing/2014/main" id="{9DF8B3C2-524F-4E3A-B242-A5D88D5969E7}"/>
                      </a:ext>
                    </a:extLst>
                  </p:cNvPr>
                  <p:cNvSpPr/>
                  <p:nvPr/>
                </p:nvSpPr>
                <p:spPr>
                  <a:xfrm rot="2769807">
                    <a:off x="10062641" y="2116301"/>
                    <a:ext cx="232240" cy="2274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</p:grp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A144BEF-9C68-4B9C-AB3F-BEDC174A6360}"/>
                    </a:ext>
                  </a:extLst>
                </p:cNvPr>
                <p:cNvCxnSpPr>
                  <a:endCxn id="369" idx="0"/>
                </p:cNvCxnSpPr>
                <p:nvPr/>
              </p:nvCxnSpPr>
              <p:spPr>
                <a:xfrm>
                  <a:off x="8457245" y="1248969"/>
                  <a:ext cx="77063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BCF6171-4F63-4F57-B5AB-B1324041A694}"/>
                    </a:ext>
                  </a:extLst>
                </p:cNvPr>
                <p:cNvCxnSpPr>
                  <a:cxnSpLocks/>
                  <a:endCxn id="368" idx="2"/>
                </p:cNvCxnSpPr>
                <p:nvPr/>
              </p:nvCxnSpPr>
              <p:spPr>
                <a:xfrm>
                  <a:off x="8985919" y="3219753"/>
                  <a:ext cx="2100178" cy="824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7" name="Group 338">
                <a:extLst>
                  <a:ext uri="{FF2B5EF4-FFF2-40B4-BE49-F238E27FC236}">
                    <a16:creationId xmlns="" xmlns:a16="http://schemas.microsoft.com/office/drawing/2014/main" id="{9920CD21-C04F-41A6-ABA3-A2F1580A0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22784" y="2022634"/>
                <a:ext cx="1022835" cy="270623"/>
                <a:chOff x="5122784" y="2022634"/>
                <a:chExt cx="1022835" cy="270623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="" xmlns:a16="http://schemas.microsoft.com/office/drawing/2014/main" id="{9F12FD66-76DF-439C-9175-E5C59505EAEB}"/>
                    </a:ext>
                  </a:extLst>
                </p:cNvPr>
                <p:cNvSpPr/>
                <p:nvPr/>
              </p:nvSpPr>
              <p:spPr>
                <a:xfrm>
                  <a:off x="5127930" y="2023826"/>
                  <a:ext cx="202034" cy="19425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6F38482A-516E-4CFC-836B-106011F1F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8432" y="2022741"/>
                  <a:ext cx="806923" cy="26262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0550EE27-8B31-4A57-BE7D-7E5041A63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8432" y="2220253"/>
                  <a:ext cx="806923" cy="6511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EA1A3C99-7AC8-402D-B94C-B931AA47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3091" y="2221338"/>
                  <a:ext cx="1017425" cy="7162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1ADCCB06-48AE-415C-A099-6AD059D8F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140" y="2022741"/>
                  <a:ext cx="1002907" cy="26262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11" name="Group 400">
            <a:extLst>
              <a:ext uri="{FF2B5EF4-FFF2-40B4-BE49-F238E27FC236}">
                <a16:creationId xmlns="" xmlns:a16="http://schemas.microsoft.com/office/drawing/2014/main" id="{A4A13CC8-68E7-4759-902A-D526BB7B0850}"/>
              </a:ext>
            </a:extLst>
          </p:cNvPr>
          <p:cNvGrpSpPr>
            <a:grpSpLocks/>
          </p:cNvGrpSpPr>
          <p:nvPr/>
        </p:nvGrpSpPr>
        <p:grpSpPr bwMode="auto">
          <a:xfrm>
            <a:off x="8239919" y="26534649"/>
            <a:ext cx="10121900" cy="2754312"/>
            <a:chOff x="5513033" y="2923891"/>
            <a:chExt cx="4308628" cy="1020472"/>
          </a:xfrm>
        </p:grpSpPr>
        <p:sp>
          <p:nvSpPr>
            <p:cNvPr id="402" name="TextBox 401">
              <a:extLst>
                <a:ext uri="{FF2B5EF4-FFF2-40B4-BE49-F238E27FC236}">
                  <a16:creationId xmlns="" xmlns:a16="http://schemas.microsoft.com/office/drawing/2014/main" id="{962D9B87-6B8F-4947-8448-E6C23F68ADD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13033" y="3210182"/>
              <a:ext cx="834501" cy="289182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="" xmlns:a16="http://schemas.microsoft.com/office/drawing/2014/main" id="{663A5850-D357-4196-9CE6-5FA4EA54BE9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47534" y="2923891"/>
              <a:ext cx="3474127" cy="1020472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grpSp>
        <p:nvGrpSpPr>
          <p:cNvPr id="4112" name="Group 406">
            <a:extLst>
              <a:ext uri="{FF2B5EF4-FFF2-40B4-BE49-F238E27FC236}">
                <a16:creationId xmlns="" xmlns:a16="http://schemas.microsoft.com/office/drawing/2014/main" id="{3B51BDAA-9E34-4E14-B96D-8824ABF93C64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27403684"/>
            <a:ext cx="6615112" cy="841375"/>
            <a:chOff x="4852209" y="2971800"/>
            <a:chExt cx="3116879" cy="289182"/>
          </a:xfrm>
        </p:grpSpPr>
        <p:sp>
          <p:nvSpPr>
            <p:cNvPr id="408" name="TextBox 407">
              <a:extLst>
                <a:ext uri="{FF2B5EF4-FFF2-40B4-BE49-F238E27FC236}">
                  <a16:creationId xmlns="" xmlns:a16="http://schemas.microsoft.com/office/drawing/2014/main" id="{FEDF9564-1720-4C07-B2EA-215337AB33B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39540" y="2971800"/>
              <a:ext cx="2329548" cy="276999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45546D43-3752-4F68-BE81-C380AC39EF7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52209" y="2971800"/>
              <a:ext cx="787331" cy="289182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9ACB6459-8C05-4BC2-AB2E-94415F3D7D19}"/>
              </a:ext>
            </a:extLst>
          </p:cNvPr>
          <p:cNvCxnSpPr/>
          <p:nvPr/>
        </p:nvCxnSpPr>
        <p:spPr bwMode="auto">
          <a:xfrm>
            <a:off x="7562850" y="27697624"/>
            <a:ext cx="684212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14" name="Picture 4">
            <a:extLst>
              <a:ext uri="{FF2B5EF4-FFF2-40B4-BE49-F238E27FC236}">
                <a16:creationId xmlns="" xmlns:a16="http://schemas.microsoft.com/office/drawing/2014/main" id="{C9020304-D73D-4F4A-8DF9-6D83B582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53" y="11642529"/>
            <a:ext cx="5943600" cy="438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5" name="Text Box 443">
            <a:extLst>
              <a:ext uri="{FF2B5EF4-FFF2-40B4-BE49-F238E27FC236}">
                <a16:creationId xmlns="" xmlns:a16="http://schemas.microsoft.com/office/drawing/2014/main" id="{48C9BE1C-E2CE-4096-8252-F8C1C75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9111" y="15949167"/>
            <a:ext cx="8059737" cy="3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3. Train on MI and Predict on 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991FED6-FED9-4B4B-ACE4-5AE9518737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215" y="11577386"/>
            <a:ext cx="5943600" cy="4456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262757-3CBF-4593-8626-D7D2869DC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296" y="11538663"/>
            <a:ext cx="5943600" cy="4496970"/>
          </a:xfrm>
          <a:prstGeom prst="rect">
            <a:avLst/>
          </a:prstGeom>
        </p:spPr>
      </p:pic>
      <p:sp>
        <p:nvSpPr>
          <p:cNvPr id="99" name="Text Box 443">
            <a:extLst>
              <a:ext uri="{FF2B5EF4-FFF2-40B4-BE49-F238E27FC236}">
                <a16:creationId xmlns="" xmlns:a16="http://schemas.microsoft.com/office/drawing/2014/main" id="{02DAEB89-9320-4539-B43F-33B82E96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06" y="15947020"/>
            <a:ext cx="8059737" cy="3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3. Train on MI and Predict on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103</TotalTime>
  <Words>769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Times New Roman</vt:lpstr>
      <vt:lpstr>Wingdings</vt:lpstr>
      <vt:lpstr>Arial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Euiyoung Chung</cp:lastModifiedBy>
  <cp:revision>164</cp:revision>
  <cp:lastPrinted>2013-02-21T19:48:44Z</cp:lastPrinted>
  <dcterms:created xsi:type="dcterms:W3CDTF">2003-04-11T15:30:44Z</dcterms:created>
  <dcterms:modified xsi:type="dcterms:W3CDTF">2018-09-24T20:48:09Z</dcterms:modified>
</cp:coreProperties>
</file>