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60" r:id="rId4"/>
    <p:sldId id="303" r:id="rId5"/>
    <p:sldId id="261" r:id="rId6"/>
    <p:sldId id="286" r:id="rId7"/>
    <p:sldId id="287" r:id="rId8"/>
    <p:sldId id="288" r:id="rId9"/>
    <p:sldId id="262" r:id="rId10"/>
    <p:sldId id="290" r:id="rId11"/>
    <p:sldId id="265" r:id="rId12"/>
    <p:sldId id="291" r:id="rId13"/>
    <p:sldId id="273" r:id="rId14"/>
    <p:sldId id="295" r:id="rId15"/>
    <p:sldId id="296" r:id="rId16"/>
    <p:sldId id="297" r:id="rId17"/>
    <p:sldId id="298" r:id="rId18"/>
    <p:sldId id="299" r:id="rId19"/>
    <p:sldId id="272" r:id="rId20"/>
    <p:sldId id="312" r:id="rId21"/>
    <p:sldId id="321" r:id="rId22"/>
    <p:sldId id="300" r:id="rId23"/>
    <p:sldId id="301" r:id="rId24"/>
    <p:sldId id="318" r:id="rId25"/>
    <p:sldId id="315" r:id="rId26"/>
    <p:sldId id="305" r:id="rId27"/>
    <p:sldId id="306" r:id="rId28"/>
    <p:sldId id="307" r:id="rId29"/>
    <p:sldId id="308" r:id="rId30"/>
    <p:sldId id="309" r:id="rId31"/>
    <p:sldId id="311" r:id="rId32"/>
    <p:sldId id="320" r:id="rId33"/>
    <p:sldId id="281" r:id="rId34"/>
  </p:sldIdLst>
  <p:sldSz cx="9144000" cy="5143500" type="screen16x9"/>
  <p:notesSz cx="6858000" cy="9144000"/>
  <p:embeddedFontLst>
    <p:embeddedFont>
      <p:font typeface="Muli" panose="020B0604020202020204" charset="0"/>
      <p:regular r:id="rId36"/>
      <p:bold r:id="rId37"/>
      <p:italic r:id="rId38"/>
      <p:boldItalic r:id="rId39"/>
    </p:embeddedFont>
    <p:embeddedFont>
      <p:font typeface="Arv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18BCEB-4243-4BF2-91EE-F43AF0A2A4E9}">
  <a:tblStyle styleId="{CF18BCEB-4243-4BF2-91EE-F43AF0A2A4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88" autoAdjust="0"/>
  </p:normalViewPr>
  <p:slideViewPr>
    <p:cSldViewPr snapToGrid="0">
      <p:cViewPr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39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176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292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43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50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922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620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92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681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772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090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7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409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09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About the platforms</a:t>
            </a:r>
            <a:r>
              <a:rPr lang="en-US" baseline="0" dirty="0" smtClean="0"/>
              <a:t> supported for Health Kit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Awareness Kit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What version of HMS core and Health Kit, Awareness Kit.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What kinds of devices we support.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864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283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31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827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471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79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552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656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57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2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418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6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5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38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74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32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Paragraph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87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34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3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Death_to_stock_communicate_hands_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 descr="DeathtoStock_Simplify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4" descr="DeathtoStock_Wired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4" descr="Death_to_stock_communicate_hands_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il-ghimi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huawei.com/consumer/en/doc/development/HMSCore-Guides/extended-querying-dailyactivity-0000001053253403" TargetMode="External"/><Relationship Id="rId3" Type="http://schemas.openxmlformats.org/officeDocument/2006/relationships/hyperlink" Target="https://developer.huawei.com/consumer/en/doc/development/HMSCore-Guides/steps-delta-scene-0000001050822049" TargetMode="External"/><Relationship Id="rId7" Type="http://schemas.openxmlformats.org/officeDocument/2006/relationships/hyperlink" Target="https://developer.huawei.com/consumer/en/doc/development/HMSCore-Guides/client-basketball-write-scene-000000114492411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huawei.com/consumer/en/doc/development/HMSCore-Guides/read-client-sleep-scene-0000001091427304" TargetMode="External"/><Relationship Id="rId5" Type="http://schemas.openxmlformats.org/officeDocument/2006/relationships/hyperlink" Target="https://developer.huawei.com/consumer/en/doc/development/HMSCore-Guides/real-time-steps-data-0000001054876912" TargetMode="External"/><Relationship Id="rId4" Type="http://schemas.openxmlformats.org/officeDocument/2006/relationships/hyperlink" Target="https://developer.huawei.com/consumer/en/doc/development/HMSCore-Guides/write-sports-recording-scene-0000001050782024" TargetMode="External"/><Relationship Id="rId9" Type="http://schemas.openxmlformats.org/officeDocument/2006/relationships/hyperlink" Target="https://developer.huawei.com/consumer/en/doc/development/HMSCore-Guides/extended-querying-singleworkout-record-0000001053333367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uawei.com/consumer/en/doc/development/HMSCore-Guides/health-introduce-0000001053684429" TargetMode="External"/><Relationship Id="rId7" Type="http://schemas.openxmlformats.org/officeDocument/2006/relationships/hyperlink" Target="https://developer.huawei.com/consumer/en/codelabsPortal/carddetails/MyHealth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huawei.com/consumer/en/doc/development/HMSCore-Guides/overview-restful-api-0000001050071695" TargetMode="External"/><Relationship Id="rId5" Type="http://schemas.openxmlformats.org/officeDocument/2006/relationships/hyperlink" Target="https://developer.huawei.com/consumer/en/training/result?type1=101590551013513007&amp;searchTxt=Huawei%20health" TargetMode="External"/><Relationship Id="rId4" Type="http://schemas.openxmlformats.org/officeDocument/2006/relationships/hyperlink" Target="https://developer.huawei.com/consumer/en/doc/development/HMSCore-Guides/service-introduction-000000105003114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anil.ghimire@huawei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2151184" y="1653179"/>
            <a:ext cx="490610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b="1" dirty="0" smtClean="0"/>
              <a:t>HUAWEI Health</a:t>
            </a:r>
            <a:r>
              <a:rPr lang="en" dirty="0"/>
              <a:t/>
            </a:r>
            <a:br>
              <a:rPr lang="en" dirty="0"/>
            </a:br>
            <a:r>
              <a:rPr lang="en" sz="2000" dirty="0" smtClean="0"/>
              <a:t>Obtain User Behaviour and Health data effortlessly</a:t>
            </a:r>
            <a:endParaRPr sz="2000" dirty="0"/>
          </a:p>
        </p:txBody>
      </p:sp>
      <p:pic>
        <p:nvPicPr>
          <p:cNvPr id="3" name="Picture 8" descr="Embrace Health with HUAWEI Wearable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34" y="2812979"/>
            <a:ext cx="1194842" cy="11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Overview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842474" y="1918281"/>
            <a:ext cx="5173787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HUAWEI</a:t>
            </a:r>
            <a:r>
              <a:rPr lang="en-US" dirty="0" smtClean="0"/>
              <a:t> Health kit connects the hardware devices and ecosystem apps to provide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b="1" dirty="0" smtClean="0"/>
              <a:t>Consumers: </a:t>
            </a:r>
            <a:r>
              <a:rPr lang="en-US" dirty="0" smtClean="0"/>
              <a:t>Health care, workout guidance and ultimate service experience.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b="1" dirty="0" smtClean="0"/>
              <a:t>Developers:</a:t>
            </a:r>
            <a:r>
              <a:rPr lang="en-US" dirty="0" smtClean="0"/>
              <a:t> a open data platform and API capabilities to upload and use data.</a:t>
            </a:r>
            <a:endParaRPr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1976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Picture 2" descr="https://alliance-communityfile-drcn.dbankcdn.com/FileServer/getFile/cmtyPub/011/111/111/0000000000011111111.20220402174418.02963854534350488700577756590876:50530401100019:2800:500984CD2A4BAEBD03F6718BBBF4BFB88DEED0534FB2A39C4EA77B47C1D3AB9F.png?needInitFileName=true?needInitFileName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16" y="1597278"/>
            <a:ext cx="5254808" cy="328687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06;p19"/>
          <p:cNvSpPr txBox="1">
            <a:spLocks noGrp="1"/>
          </p:cNvSpPr>
          <p:nvPr>
            <p:ph type="title"/>
          </p:nvPr>
        </p:nvSpPr>
        <p:spPr>
          <a:xfrm>
            <a:off x="1550116" y="970524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Overview</a:t>
            </a:r>
            <a:endParaRPr sz="1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Security and Privacy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842474" y="1918281"/>
            <a:ext cx="5173787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Data Security Management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endParaRPr lang="en-US" dirty="0" smtClean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User Authorization management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endParaRPr lang="en-US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Privacy Compliance Management</a:t>
            </a:r>
            <a:endParaRPr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1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>
            <a:spLocks noGrp="1"/>
          </p:cNvSpPr>
          <p:nvPr>
            <p:ph type="title"/>
          </p:nvPr>
        </p:nvSpPr>
        <p:spPr>
          <a:xfrm>
            <a:off x="1690075" y="968475"/>
            <a:ext cx="44418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Basic Concept</a:t>
            </a:r>
            <a:endParaRPr sz="1800" b="1" u="sng" dirty="0"/>
          </a:p>
        </p:txBody>
      </p:sp>
      <p:sp>
        <p:nvSpPr>
          <p:cNvPr id="432" name="Google Shape;432;p31"/>
          <p:cNvSpPr txBox="1">
            <a:spLocks noGrp="1"/>
          </p:cNvSpPr>
          <p:nvPr>
            <p:ph type="body" idx="1"/>
          </p:nvPr>
        </p:nvSpPr>
        <p:spPr>
          <a:xfrm>
            <a:off x="1690075" y="1695450"/>
            <a:ext cx="1517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 u="sng" dirty="0" smtClean="0"/>
              <a:t>Data Type</a:t>
            </a:r>
            <a:endParaRPr sz="800" b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/>
              <a:t>Health Kit provides standard defination of data types for easy understanding of the sampling data. </a:t>
            </a:r>
            <a:endParaRPr sz="800" dirty="0"/>
          </a:p>
        </p:txBody>
      </p:sp>
      <p:sp>
        <p:nvSpPr>
          <p:cNvPr id="433" name="Google Shape;433;p31"/>
          <p:cNvSpPr txBox="1">
            <a:spLocks noGrp="1"/>
          </p:cNvSpPr>
          <p:nvPr>
            <p:ph type="body" idx="2"/>
          </p:nvPr>
        </p:nvSpPr>
        <p:spPr>
          <a:xfrm>
            <a:off x="3284948" y="1695450"/>
            <a:ext cx="1517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 u="sng" dirty="0" smtClean="0"/>
              <a:t>Data Controller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/>
              <a:t>It is used to represent the raw data collection source, a unique identifier is generated when data collector is created.</a:t>
            </a:r>
            <a:endParaRPr sz="800" dirty="0"/>
          </a:p>
        </p:txBody>
      </p:sp>
      <p:sp>
        <p:nvSpPr>
          <p:cNvPr id="434" name="Google Shape;434;p31"/>
          <p:cNvSpPr txBox="1">
            <a:spLocks noGrp="1"/>
          </p:cNvSpPr>
          <p:nvPr>
            <p:ph type="body" idx="3"/>
          </p:nvPr>
        </p:nvSpPr>
        <p:spPr>
          <a:xfrm>
            <a:off x="4879820" y="1695450"/>
            <a:ext cx="1517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 u="sng" dirty="0" smtClean="0"/>
              <a:t>Data Sampling Point</a:t>
            </a:r>
            <a:endParaRPr sz="800" b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/>
              <a:t>Sample of specific type of data collected by specific Data collector at specific moment. </a:t>
            </a:r>
            <a:endParaRPr sz="800" dirty="0"/>
          </a:p>
        </p:txBody>
      </p:sp>
      <p:sp>
        <p:nvSpPr>
          <p:cNvPr id="435" name="Google Shape;435;p31"/>
          <p:cNvSpPr txBox="1">
            <a:spLocks noGrp="1"/>
          </p:cNvSpPr>
          <p:nvPr>
            <p:ph type="body" idx="1"/>
          </p:nvPr>
        </p:nvSpPr>
        <p:spPr>
          <a:xfrm>
            <a:off x="1690075" y="2895600"/>
            <a:ext cx="1517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 u="sng" dirty="0" smtClean="0"/>
              <a:t>Sampling Dataset</a:t>
            </a:r>
            <a:endParaRPr sz="800" b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/>
              <a:t>Is a container for storing sampling points that come from same Data Controller. </a:t>
            </a:r>
            <a:endParaRPr sz="800" dirty="0"/>
          </a:p>
        </p:txBody>
      </p:sp>
      <p:sp>
        <p:nvSpPr>
          <p:cNvPr id="436" name="Google Shape;436;p31"/>
          <p:cNvSpPr txBox="1">
            <a:spLocks noGrp="1"/>
          </p:cNvSpPr>
          <p:nvPr>
            <p:ph type="body" idx="2"/>
          </p:nvPr>
        </p:nvSpPr>
        <p:spPr>
          <a:xfrm>
            <a:off x="3284948" y="2895600"/>
            <a:ext cx="1517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 u="sng" dirty="0" smtClean="0"/>
              <a:t>Activity Records</a:t>
            </a:r>
            <a:endParaRPr sz="800" b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/>
              <a:t>It records the user activity details within a period of time, consisting of the activity type, app information, time period, etc.</a:t>
            </a:r>
            <a:endParaRPr sz="800" dirty="0"/>
          </a:p>
        </p:txBody>
      </p:sp>
      <p:sp>
        <p:nvSpPr>
          <p:cNvPr id="437" name="Google Shape;437;p31"/>
          <p:cNvSpPr txBox="1">
            <a:spLocks noGrp="1"/>
          </p:cNvSpPr>
          <p:nvPr>
            <p:ph type="body" idx="3"/>
          </p:nvPr>
        </p:nvSpPr>
        <p:spPr>
          <a:xfrm>
            <a:off x="4879820" y="2895600"/>
            <a:ext cx="1517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 u="sng" dirty="0" smtClean="0"/>
              <a:t>Health Records</a:t>
            </a:r>
            <a:endParaRPr sz="800" b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/>
              <a:t>It records the user health details within a period of time, health record type, data controller, etc.</a:t>
            </a:r>
            <a:endParaRPr sz="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Basic Health Capabilities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842475" y="1818974"/>
            <a:ext cx="5173787" cy="280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200" dirty="0" smtClean="0"/>
              <a:t>Basic health capabilities provides atomic data openness using which the app can add, delete, modify, and query.</a:t>
            </a: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200" dirty="0" smtClean="0"/>
              <a:t>Scopes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Personal Data</a:t>
            </a:r>
            <a:r>
              <a:rPr lang="en-US" sz="1000" b="1" dirty="0" smtClean="0"/>
              <a:t>: </a:t>
            </a:r>
            <a:r>
              <a:rPr lang="en-US" sz="900" dirty="0" smtClean="0"/>
              <a:t>Height, weight.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Health data</a:t>
            </a:r>
            <a:r>
              <a:rPr lang="en-US" sz="1000" b="1" dirty="0" smtClean="0"/>
              <a:t>: </a:t>
            </a:r>
            <a:r>
              <a:rPr lang="en-US" sz="900" dirty="0" smtClean="0"/>
              <a:t>Sleep, Heart rate, Nutrition, Stress.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Fitness Data</a:t>
            </a:r>
            <a:r>
              <a:rPr lang="en-US" sz="1000" b="1" dirty="0" smtClean="0"/>
              <a:t>: </a:t>
            </a:r>
            <a:r>
              <a:rPr lang="en-US" sz="900" dirty="0" smtClean="0"/>
              <a:t>Step, Distance, Speed, Calories, Strength, Activity. 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Restricted Data</a:t>
            </a:r>
            <a:r>
              <a:rPr lang="en-US" sz="1000" b="1" dirty="0" smtClean="0"/>
              <a:t>: </a:t>
            </a:r>
            <a:r>
              <a:rPr lang="en-US" sz="900" dirty="0" smtClean="0"/>
              <a:t>Blood Glucose, Blood Pressure, Oxygen Saturation.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Activity Record</a:t>
            </a:r>
          </a:p>
          <a:p>
            <a:pPr lvl="3">
              <a:spcBef>
                <a:spcPts val="1200"/>
              </a:spcBef>
              <a:buChar char="■"/>
            </a:pPr>
            <a:endParaRPr lang="en-US" sz="900" dirty="0" smtClean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1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Extended Health Capabilities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842475" y="1818974"/>
            <a:ext cx="5173787" cy="280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spcBef>
                <a:spcPts val="1200"/>
              </a:spcBef>
              <a:buNone/>
            </a:pPr>
            <a:r>
              <a:rPr lang="en-US" sz="1200" dirty="0"/>
              <a:t>With Extended health Capability, you can obtain health data and activity data from the Huawei Health app or write your data to the app</a:t>
            </a:r>
            <a:r>
              <a:rPr lang="en-US" sz="1200" dirty="0" smtClean="0"/>
              <a:t>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sz="1200" dirty="0" smtClean="0"/>
              <a:t>Open Data types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Health </a:t>
            </a:r>
            <a:r>
              <a:rPr lang="en-US" sz="1000" b="1" u="sng" dirty="0"/>
              <a:t>data</a:t>
            </a:r>
            <a:r>
              <a:rPr lang="en-US" sz="1000" b="1" dirty="0"/>
              <a:t>: </a:t>
            </a:r>
            <a:r>
              <a:rPr lang="en-US" sz="1000" dirty="0"/>
              <a:t>Sleep, Heart Rate, Body </a:t>
            </a:r>
            <a:r>
              <a:rPr lang="en-US" sz="1000" dirty="0" smtClean="0"/>
              <a:t>fat.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Restricted </a:t>
            </a:r>
            <a:r>
              <a:rPr lang="en-US" sz="1000" b="1" u="sng" dirty="0"/>
              <a:t>Data type</a:t>
            </a:r>
            <a:r>
              <a:rPr lang="en-US" sz="1000" b="1" dirty="0"/>
              <a:t>: </a:t>
            </a:r>
            <a:r>
              <a:rPr lang="en-US" sz="1000" dirty="0"/>
              <a:t>Blood Oxygen, Body </a:t>
            </a:r>
            <a:r>
              <a:rPr lang="en-US" sz="1000" dirty="0" smtClean="0"/>
              <a:t>temperature.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Health </a:t>
            </a:r>
            <a:r>
              <a:rPr lang="en-US" sz="1000" b="1" u="sng" dirty="0"/>
              <a:t>Solution</a:t>
            </a:r>
            <a:r>
              <a:rPr lang="en-US" sz="1000" b="1" dirty="0"/>
              <a:t>: </a:t>
            </a:r>
            <a:r>
              <a:rPr lang="en-US" sz="1000" dirty="0"/>
              <a:t>Gender, DOB, height, weight, Real-time heart </a:t>
            </a:r>
            <a:r>
              <a:rPr lang="en-US" sz="1000" dirty="0" smtClean="0"/>
              <a:t>rate.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Activity </a:t>
            </a:r>
            <a:r>
              <a:rPr lang="en-US" sz="1000" b="1" u="sng" dirty="0"/>
              <a:t>Solution</a:t>
            </a:r>
            <a:r>
              <a:rPr lang="en-US" sz="1000" b="1" dirty="0"/>
              <a:t>: </a:t>
            </a:r>
            <a:r>
              <a:rPr lang="en-US" sz="1000" dirty="0"/>
              <a:t>Step, distance, calories, intensity, walking, running, cycling, Real-time activity </a:t>
            </a:r>
            <a:r>
              <a:rPr lang="en-US" sz="1000" dirty="0" smtClean="0"/>
              <a:t>data.</a:t>
            </a:r>
          </a:p>
          <a:p>
            <a:pPr lvl="1">
              <a:spcBef>
                <a:spcPts val="1200"/>
              </a:spcBef>
              <a:buChar char="■"/>
            </a:pPr>
            <a:r>
              <a:rPr lang="en-US" sz="1000" b="1" u="sng" dirty="0" smtClean="0"/>
              <a:t>Device </a:t>
            </a:r>
            <a:r>
              <a:rPr lang="en-US" sz="1000" b="1" u="sng" dirty="0"/>
              <a:t>Information</a:t>
            </a:r>
            <a:r>
              <a:rPr lang="en-US" sz="1000" b="1" dirty="0"/>
              <a:t>: </a:t>
            </a:r>
            <a:r>
              <a:rPr lang="en-US" sz="1000" dirty="0"/>
              <a:t>Device name, device model and more.</a:t>
            </a:r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5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Awareness Kit</a:t>
            </a:r>
            <a:endParaRPr sz="6000" b="1" dirty="0"/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6" name="Picture 2" descr="https://developer.huawei.com/Enexport/sites/default/images/new-content/HMS-Core/Awareness-Kit/awarenessFuncStand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1" y="2438400"/>
            <a:ext cx="2790679" cy="20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Overview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842475" y="1818974"/>
            <a:ext cx="5173787" cy="280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1200" b="1" u="sng" dirty="0" smtClean="0"/>
              <a:t>Capture</a:t>
            </a:r>
            <a:endParaRPr lang="en-US" sz="1200" b="1" u="sng" dirty="0"/>
          </a:p>
          <a:p>
            <a:pPr marL="584200" lvl="1" indent="0">
              <a:spcBef>
                <a:spcPts val="1200"/>
              </a:spcBef>
              <a:buNone/>
            </a:pPr>
            <a:r>
              <a:rPr lang="en-US" sz="1200" dirty="0" smtClean="0"/>
              <a:t>Obtains user conditions</a:t>
            </a:r>
            <a:r>
              <a:rPr lang="en-US" sz="1200" dirty="0"/>
              <a:t>, such as the time, location, weather, behavior (walking/running/driving), headset status (plugged or not), beacons (registered or connected), light intensity, and car Bluetooth status (connected or not</a:t>
            </a:r>
            <a:r>
              <a:rPr lang="en-US" sz="1200" dirty="0" smtClean="0"/>
              <a:t>).</a:t>
            </a:r>
            <a:endParaRPr lang="en-US" sz="1200" dirty="0"/>
          </a:p>
          <a:p>
            <a:pPr lvl="0">
              <a:spcBef>
                <a:spcPts val="1200"/>
              </a:spcBef>
            </a:pPr>
            <a:endParaRPr lang="en-US" sz="10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sz="1200" b="1" u="sng" dirty="0" smtClean="0"/>
              <a:t>Barrier</a:t>
            </a:r>
          </a:p>
          <a:p>
            <a:pPr marL="584200" lvl="1" indent="0">
              <a:spcBef>
                <a:spcPts val="1200"/>
              </a:spcBef>
              <a:buNone/>
            </a:pPr>
            <a:r>
              <a:rPr lang="en-US" sz="1200" dirty="0" smtClean="0"/>
              <a:t>Notifies </a:t>
            </a:r>
            <a:r>
              <a:rPr lang="en-US" sz="1200" dirty="0"/>
              <a:t>your app when a user meets preset conditions (such as entry into an area and length of stay)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endParaRPr lang="en-US" sz="1000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5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smtClean="0"/>
              <a:t>Awareness Capabilities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842475" y="1818974"/>
            <a:ext cx="5173787" cy="280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1200" b="1" u="sng" dirty="0" smtClean="0"/>
              <a:t>Headset</a:t>
            </a:r>
            <a:r>
              <a:rPr lang="en-US" sz="1200" b="1" dirty="0" smtClean="0"/>
              <a:t>: </a:t>
            </a:r>
            <a:r>
              <a:rPr lang="en-US" sz="1200" dirty="0" smtClean="0"/>
              <a:t>Connected / Disconnected.</a:t>
            </a:r>
          </a:p>
          <a:p>
            <a:pPr>
              <a:spcBef>
                <a:spcPts val="1200"/>
              </a:spcBef>
            </a:pPr>
            <a:r>
              <a:rPr lang="en-US" sz="1200" b="1" u="sng" dirty="0" smtClean="0"/>
              <a:t>Behavior</a:t>
            </a:r>
            <a:r>
              <a:rPr lang="en-US" sz="1200" b="1" dirty="0" smtClean="0"/>
              <a:t>: </a:t>
            </a:r>
            <a:r>
              <a:rPr lang="en-US" sz="1200" dirty="0" smtClean="0"/>
              <a:t>Staying Still, Walking, Running, Cycling or Driving.</a:t>
            </a:r>
          </a:p>
          <a:p>
            <a:pPr>
              <a:spcBef>
                <a:spcPts val="1200"/>
              </a:spcBef>
            </a:pPr>
            <a:r>
              <a:rPr lang="en-US" sz="1200" b="1" u="sng" dirty="0" smtClean="0"/>
              <a:t>Location</a:t>
            </a:r>
            <a:r>
              <a:rPr lang="en-US" sz="1200" b="1" dirty="0" smtClean="0"/>
              <a:t>: </a:t>
            </a:r>
            <a:r>
              <a:rPr lang="en-US" sz="1200" dirty="0" smtClean="0"/>
              <a:t>Fused Location, </a:t>
            </a:r>
            <a:r>
              <a:rPr lang="en-US" sz="1200" dirty="0" err="1" smtClean="0"/>
              <a:t>Geofence</a:t>
            </a:r>
            <a:r>
              <a:rPr lang="en-US" sz="12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200" b="1" u="sng" dirty="0" smtClean="0"/>
              <a:t>Time</a:t>
            </a:r>
            <a:r>
              <a:rPr lang="en-US" sz="1200" b="1" dirty="0" smtClean="0"/>
              <a:t>: </a:t>
            </a:r>
            <a:r>
              <a:rPr lang="en-US" sz="1200" dirty="0" smtClean="0"/>
              <a:t>Working day, Holiday, Weekend, Morning, Afternoon, Night, Sunrise</a:t>
            </a:r>
            <a:r>
              <a:rPr lang="en-US" sz="1200" dirty="0"/>
              <a:t> </a:t>
            </a:r>
            <a:r>
              <a:rPr lang="en-US" sz="1200" dirty="0" smtClean="0"/>
              <a:t>and Sunset.</a:t>
            </a:r>
          </a:p>
          <a:p>
            <a:pPr>
              <a:spcBef>
                <a:spcPts val="1200"/>
              </a:spcBef>
            </a:pPr>
            <a:r>
              <a:rPr lang="en-US" sz="1200" b="1" u="sng" dirty="0" smtClean="0"/>
              <a:t>Weather</a:t>
            </a:r>
            <a:r>
              <a:rPr lang="en-US" sz="1200" b="1" dirty="0" smtClean="0"/>
              <a:t>: </a:t>
            </a:r>
            <a:r>
              <a:rPr lang="en-US" sz="1200" dirty="0" smtClean="0"/>
              <a:t>Temperature, Humidity, Wind  direction, wind power.</a:t>
            </a:r>
          </a:p>
          <a:p>
            <a:pPr marL="127000" indent="0">
              <a:spcBef>
                <a:spcPts val="1200"/>
              </a:spcBef>
              <a:buNone/>
            </a:pPr>
            <a:endParaRPr lang="en-US" sz="1200" dirty="0" smtClean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2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16138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Development Process</a:t>
            </a:r>
            <a:endParaRPr dirty="0"/>
          </a:p>
        </p:txBody>
      </p:sp>
      <p:sp>
        <p:nvSpPr>
          <p:cNvPr id="8" name="Google Shape;424;p30"/>
          <p:cNvSpPr/>
          <p:nvPr/>
        </p:nvSpPr>
        <p:spPr>
          <a:xfrm>
            <a:off x="5347513" y="2090839"/>
            <a:ext cx="1701300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Release</a:t>
            </a:r>
            <a:endParaRPr lang="en-US" sz="12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Submit app to review for release. </a:t>
            </a:r>
            <a:r>
              <a:rPr lang="en-US" sz="12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lang="en-US" sz="12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6" name="Google Shape;426;p30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3810370" y="2090839"/>
            <a:ext cx="1701300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4D7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Verification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 smtClean="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Submit for release verification of the health service.*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CEDB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2269402" y="2090839"/>
            <a:ext cx="1701300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Development</a:t>
            </a:r>
            <a:endParaRPr lang="en-US" sz="12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Integrate HMS Core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Develop app using Android studio / </a:t>
            </a:r>
            <a:r>
              <a:rPr lang="en-US" sz="900" dirty="0" err="1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DevEco</a:t>
            </a:r>
            <a:r>
              <a:rPr lang="en-US" sz="9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Studio.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Specific about HOS </a:t>
            </a:r>
            <a:r>
              <a:rPr lang="en-US" sz="1200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lang="en-US" sz="12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732259" y="2090839"/>
            <a:ext cx="1701300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Preparation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ApplyHuawei ID 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Apply Health Kit*</a:t>
            </a:r>
            <a:endParaRPr sz="900" dirty="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2909" y="4255468"/>
            <a:ext cx="29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4D778A"/>
                </a:solidFill>
                <a:latin typeface="Muli"/>
                <a:ea typeface="Muli"/>
                <a:cs typeface="Muli"/>
              </a:rPr>
              <a:t>Note:</a:t>
            </a:r>
          </a:p>
          <a:p>
            <a:r>
              <a:rPr lang="en-US" sz="900" dirty="0" smtClean="0">
                <a:solidFill>
                  <a:srgbClr val="4D778A"/>
                </a:solidFill>
                <a:latin typeface="Muli"/>
                <a:ea typeface="Muli"/>
                <a:cs typeface="Muli"/>
              </a:rPr>
              <a:t>* </a:t>
            </a:r>
            <a:r>
              <a:rPr lang="en-US" sz="900" dirty="0">
                <a:solidFill>
                  <a:srgbClr val="4D778A"/>
                </a:solidFill>
                <a:latin typeface="Muli"/>
                <a:ea typeface="Muli"/>
                <a:cs typeface="Muli"/>
              </a:rPr>
              <a:t>Only for Health Kit</a:t>
            </a:r>
            <a:endParaRPr lang="en-US" sz="900" dirty="0">
              <a:solidFill>
                <a:srgbClr val="4D778A"/>
              </a:solidFill>
              <a:latin typeface="Muli"/>
              <a:ea typeface="Muli"/>
              <a:cs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 idx="4294967295"/>
          </p:nvPr>
        </p:nvSpPr>
        <p:spPr>
          <a:xfrm>
            <a:off x="925725" y="440350"/>
            <a:ext cx="5421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Hello!</a:t>
            </a:r>
            <a:endParaRPr sz="180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925725" y="1639972"/>
            <a:ext cx="54210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" sz="3600" b="1" dirty="0" smtClean="0">
                <a:solidFill>
                  <a:srgbClr val="B0D85B"/>
                </a:solidFill>
              </a:rPr>
              <a:t>Anil Ghimire</a:t>
            </a:r>
            <a:endParaRPr sz="3600" b="1" dirty="0">
              <a:solidFill>
                <a:srgbClr val="B0D85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Developer Technical Support Engineer (DTSE)</a:t>
            </a:r>
            <a:endParaRPr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You can find me at </a:t>
            </a:r>
            <a:r>
              <a:rPr lang="en-US" sz="1100" dirty="0">
                <a:hlinkClick r:id="rId3"/>
              </a:rPr>
              <a:t>https://www.linkedin.com/in/anil-ghimire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3600" b="1" dirty="0"/>
          </a:p>
        </p:txBody>
      </p:sp>
      <p:sp>
        <p:nvSpPr>
          <p:cNvPr id="288" name="Google Shape;288;p16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 descr="C:\Users\a84170128\AppData\Roaming\eSpace_Desktop\UserData\a84170128\imagefiles\originalImgfiles\62fadc780f84172487a5c99cd0cfe87e3c15b6b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1" t="1415" r="12311" b="28147"/>
          <a:stretch/>
        </p:blipFill>
        <p:spPr bwMode="auto">
          <a:xfrm>
            <a:off x="5967046" y="1907626"/>
            <a:ext cx="920311" cy="92031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032588" y="826029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u="sng" dirty="0" smtClean="0"/>
              <a:t>Development Environment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57012"/>
              </p:ext>
            </p:extLst>
          </p:nvPr>
        </p:nvGraphicFramePr>
        <p:xfrm>
          <a:off x="1032588" y="1448998"/>
          <a:ext cx="6027575" cy="31758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2490"/>
                <a:gridCol w="1714208"/>
                <a:gridCol w="1417160"/>
                <a:gridCol w="1763717"/>
              </a:tblGrid>
              <a:tr h="50655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Kits</a:t>
                      </a:r>
                      <a:endParaRPr lang="en-US" sz="1100" b="1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OS support</a:t>
                      </a:r>
                      <a:endParaRPr lang="en-US" sz="1100" b="1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HMS Core / SDK version</a:t>
                      </a:r>
                      <a:endParaRPr lang="en-US" sz="1100" b="1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  <a:tr h="644701">
                <a:tc rowSpan="2">
                  <a:txBody>
                    <a:bodyPr/>
                    <a:lstStyle/>
                    <a:p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Health Kit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Basic Capabilities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Android 6.0+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EMUI 5.0+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HMS core: 4.2.0.300+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SDK: 6.4.0.301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Huawei Health app: 11.0.0.512+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  <a:tr h="782851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Extended Capabilities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EMUI 6.0+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HMS core: 5.1.0.300+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SDK: 6.3.0.300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Huawei Health app: 11.0.0.512+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  <a:tr h="506550">
                <a:tc rowSpan="3">
                  <a:txBody>
                    <a:bodyPr/>
                    <a:lstStyle/>
                    <a:p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Awareness Kit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Time, Audio, Ambient, Screen, Wi-Fi, Weather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Android 7.0+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EMUI 5.0+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HMS core: 4.0.2.300+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endParaRPr lang="en-US" sz="900" b="0" i="0" u="none" strike="noStrike" cap="none" dirty="0" smtClean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  <a:tr h="50655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Dark mode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Android 10.0+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EMUI 10.0+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900" dirty="0"/>
                    </a:p>
                  </a:txBody>
                  <a:tcPr anchor="ctr"/>
                </a:tc>
              </a:tr>
              <a:tr h="127106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App, Location, Beacon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EMUI 5.0+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032588" y="826029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u="sng" dirty="0" smtClean="0"/>
              <a:t>Development Platforms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24088"/>
              </p:ext>
            </p:extLst>
          </p:nvPr>
        </p:nvGraphicFramePr>
        <p:xfrm>
          <a:off x="1032587" y="1447929"/>
          <a:ext cx="6027575" cy="27773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99682"/>
                <a:gridCol w="2727893"/>
              </a:tblGrid>
              <a:tr h="477356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Platforms</a:t>
                      </a:r>
                      <a:endParaRPr lang="en-US" sz="1100" b="1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OS support</a:t>
                      </a:r>
                      <a:endParaRPr lang="en-US" sz="1100" b="1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Arial"/>
                      </a:endParaRPr>
                    </a:p>
                  </a:txBody>
                  <a:tcPr anchor="ctr"/>
                </a:tc>
              </a:tr>
              <a:tr h="607545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Java/ </a:t>
                      </a:r>
                      <a:r>
                        <a:rPr lang="en-US" sz="900" b="0" i="0" u="none" strike="noStrike" cap="none" dirty="0" err="1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Kotlin</a:t>
                      </a:r>
                      <a:endParaRPr lang="en-US" sz="900" b="0" i="0" u="none" strike="noStrike" cap="none" dirty="0" smtClean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Android</a:t>
                      </a:r>
                    </a:p>
                  </a:txBody>
                  <a:tcPr anchor="ctr"/>
                </a:tc>
              </a:tr>
              <a:tr h="737733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REST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Web Services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Arial"/>
                      </a:endParaRPr>
                    </a:p>
                  </a:txBody>
                  <a:tcPr anchor="ctr"/>
                </a:tc>
              </a:tr>
              <a:tr h="477356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JavaScript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 err="1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HarmonyOS</a:t>
                      </a: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 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Arial"/>
                      </a:endParaRPr>
                    </a:p>
                  </a:txBody>
                  <a:tcPr anchor="ctr"/>
                </a:tc>
              </a:tr>
              <a:tr h="477356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Reactive Native, Cordova, </a:t>
                      </a:r>
                      <a:r>
                        <a:rPr lang="en-US" sz="900" b="0" i="0" u="none" strike="noStrike" cap="none" dirty="0" err="1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Xamarin</a:t>
                      </a: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, Flutter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Only Basic Health Capabilities</a:t>
                      </a:r>
                      <a:endParaRPr lang="en-US" sz="90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1175300" y="3183794"/>
            <a:ext cx="523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Practical Use cases </a:t>
            </a:r>
            <a:r>
              <a:rPr lang="en-US" sz="6000" b="1" dirty="0" smtClean="0"/>
              <a:t>And Sample Codes</a:t>
            </a:r>
            <a:endParaRPr sz="6000" b="1" dirty="0"/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7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132115" y="786527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Use-cases: Links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132115" y="1408427"/>
            <a:ext cx="5884148" cy="3387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900" b="1" dirty="0" smtClean="0"/>
              <a:t>Step </a:t>
            </a:r>
            <a:r>
              <a:rPr lang="en-US" sz="900" b="1" dirty="0"/>
              <a:t>Count of the day: </a:t>
            </a:r>
            <a:r>
              <a:rPr lang="en-US" sz="800" dirty="0" smtClean="0">
                <a:hlinkClick r:id="rId3"/>
              </a:rPr>
              <a:t>https</a:t>
            </a:r>
            <a:r>
              <a:rPr lang="en-US" sz="800" dirty="0">
                <a:hlinkClick r:id="rId3"/>
              </a:rPr>
              <a:t>://</a:t>
            </a:r>
            <a:r>
              <a:rPr lang="en-US" sz="800" dirty="0" smtClean="0">
                <a:hlinkClick r:id="rId3"/>
              </a:rPr>
              <a:t>developer.huawei.com/consumer/en/doc/development/HMSCore-Guides/steps-delta-scene-0000001050822049</a:t>
            </a:r>
            <a:endParaRPr lang="en-US" sz="1200" dirty="0" smtClean="0"/>
          </a:p>
          <a:p>
            <a:pPr lvl="0">
              <a:spcBef>
                <a:spcPts val="1200"/>
              </a:spcBef>
            </a:pPr>
            <a:r>
              <a:rPr lang="en-US" sz="900" b="1" dirty="0" smtClean="0"/>
              <a:t>Running Activity </a:t>
            </a:r>
            <a:r>
              <a:rPr lang="en-US" sz="900" b="1" dirty="0"/>
              <a:t>Records: </a:t>
            </a:r>
            <a:r>
              <a:rPr lang="en-US" sz="800" dirty="0">
                <a:hlinkClick r:id="rId4"/>
              </a:rPr>
              <a:t>https://</a:t>
            </a:r>
            <a:r>
              <a:rPr lang="en-US" sz="800" dirty="0" smtClean="0">
                <a:hlinkClick r:id="rId4"/>
              </a:rPr>
              <a:t>developer.huawei.com/consumer/en/doc/development/HMSCore-Guides/write-sports-recording-scene-0000001050782024</a:t>
            </a:r>
            <a:endParaRPr lang="en-US" sz="800" dirty="0" smtClean="0"/>
          </a:p>
          <a:p>
            <a:pPr lvl="0">
              <a:spcBef>
                <a:spcPts val="1200"/>
              </a:spcBef>
            </a:pPr>
            <a:r>
              <a:rPr lang="en-US" sz="900" b="1" dirty="0" smtClean="0"/>
              <a:t>Reading </a:t>
            </a:r>
            <a:r>
              <a:rPr lang="en-US" sz="900" b="1" dirty="0" smtClean="0"/>
              <a:t>real-time </a:t>
            </a:r>
            <a:r>
              <a:rPr lang="en-US" sz="900" b="1" dirty="0"/>
              <a:t>step count: </a:t>
            </a:r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developer.huawei.com/consumer/en/doc/development/HMSCore-Guides/real-time-steps-data-0000001054876912</a:t>
            </a:r>
            <a:endParaRPr lang="en-US" sz="800" dirty="0" smtClean="0"/>
          </a:p>
          <a:p>
            <a:pPr lvl="0">
              <a:spcBef>
                <a:spcPts val="1200"/>
              </a:spcBef>
            </a:pPr>
            <a:r>
              <a:rPr lang="en-US" sz="900" b="1" dirty="0"/>
              <a:t>Reading Sleep: </a:t>
            </a:r>
            <a:r>
              <a:rPr lang="en-US" sz="800" dirty="0">
                <a:hlinkClick r:id="rId6"/>
              </a:rPr>
              <a:t>https://</a:t>
            </a:r>
            <a:r>
              <a:rPr lang="en-US" sz="800" dirty="0" smtClean="0">
                <a:hlinkClick r:id="rId6"/>
              </a:rPr>
              <a:t>developer.huawei.com/consumer/en/doc/development/HMSCore-Guides/read-client-sleep-scene-0000001091427304</a:t>
            </a:r>
            <a:endParaRPr lang="en-US" sz="800" dirty="0" smtClean="0"/>
          </a:p>
          <a:p>
            <a:pPr lvl="0">
              <a:spcBef>
                <a:spcPts val="1200"/>
              </a:spcBef>
            </a:pPr>
            <a:r>
              <a:rPr lang="en-US" sz="900" b="1" dirty="0" smtClean="0"/>
              <a:t>Heart </a:t>
            </a:r>
            <a:r>
              <a:rPr lang="en-US" sz="900" b="1" dirty="0" smtClean="0"/>
              <a:t>rate </a:t>
            </a:r>
            <a:r>
              <a:rPr lang="en-US" sz="900" b="1" dirty="0"/>
              <a:t>Alert: </a:t>
            </a:r>
            <a:r>
              <a:rPr lang="en-US" sz="800" dirty="0">
                <a:hlinkClick r:id="rId7"/>
              </a:rPr>
              <a:t>https://</a:t>
            </a:r>
            <a:r>
              <a:rPr lang="en-US" sz="800" dirty="0" smtClean="0">
                <a:hlinkClick r:id="rId7"/>
              </a:rPr>
              <a:t>developer.huawei.com/consumer/en/doc/development/HMSCore-Guides/client-basketball-write-scene-0000001144924115</a:t>
            </a:r>
            <a:endParaRPr lang="en-US" sz="800" dirty="0" smtClean="0"/>
          </a:p>
          <a:p>
            <a:pPr lvl="0">
              <a:spcBef>
                <a:spcPts val="1200"/>
              </a:spcBef>
            </a:pPr>
            <a:r>
              <a:rPr lang="en-US" sz="900" b="1" dirty="0" smtClean="0"/>
              <a:t>Querying </a:t>
            </a:r>
            <a:r>
              <a:rPr lang="en-US" sz="900" b="1" dirty="0"/>
              <a:t>Daily Activities: </a:t>
            </a:r>
            <a:r>
              <a:rPr lang="en-US" sz="800" b="1" dirty="0">
                <a:hlinkClick r:id="rId8"/>
              </a:rPr>
              <a:t>https://</a:t>
            </a:r>
            <a:r>
              <a:rPr lang="en-US" sz="800" b="1" dirty="0" smtClean="0">
                <a:hlinkClick r:id="rId8"/>
              </a:rPr>
              <a:t>developer.huawei.com/consumer/en/doc/development/HMSCore-Guides/extended-querying-dailyactivity-0000001053253403</a:t>
            </a:r>
            <a:endParaRPr lang="en-US" sz="800" b="1" dirty="0" smtClean="0"/>
          </a:p>
          <a:p>
            <a:pPr lvl="0">
              <a:spcBef>
                <a:spcPts val="1200"/>
              </a:spcBef>
            </a:pPr>
            <a:r>
              <a:rPr lang="en-US" sz="900" b="1" dirty="0" smtClean="0"/>
              <a:t>Querying </a:t>
            </a:r>
            <a:r>
              <a:rPr lang="en-US" sz="900" b="1" dirty="0"/>
              <a:t>Health Data: </a:t>
            </a:r>
            <a:r>
              <a:rPr lang="en-US" sz="800" b="1" dirty="0">
                <a:hlinkClick r:id="rId9"/>
              </a:rPr>
              <a:t>https://</a:t>
            </a:r>
            <a:r>
              <a:rPr lang="en-US" sz="800" b="1" dirty="0" smtClean="0">
                <a:hlinkClick r:id="rId9"/>
              </a:rPr>
              <a:t>developer.huawei.com/consumer/en/doc/development/HMSCore-Guides/extended-querying-singleworkout-record-0000001053333367</a:t>
            </a:r>
            <a:endParaRPr lang="en-US" sz="800" b="1" dirty="0" smtClean="0"/>
          </a:p>
          <a:p>
            <a:pPr lvl="0">
              <a:spcBef>
                <a:spcPts val="1200"/>
              </a:spcBef>
            </a:pPr>
            <a:endParaRPr lang="en-US" sz="900" b="1" dirty="0" smtClean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1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026369" y="612356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smtClean="0"/>
              <a:t>Sample Codes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00767"/>
              </p:ext>
            </p:extLst>
          </p:nvPr>
        </p:nvGraphicFramePr>
        <p:xfrm>
          <a:off x="1026368" y="1351659"/>
          <a:ext cx="6046235" cy="2896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3199"/>
                <a:gridCol w="3303036"/>
              </a:tblGrid>
              <a:tr h="413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Sample Codes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latin typeface="Muli"/>
                          <a:ea typeface="Muli"/>
                          <a:cs typeface="Muli"/>
                          <a:sym typeface="Arial"/>
                        </a:rPr>
                        <a:t>Use Cases</a:t>
                      </a:r>
                      <a:endParaRPr lang="en-US" sz="1400" b="1" i="0" u="none" strike="noStrike" cap="none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Arial"/>
                      </a:endParaRPr>
                    </a:p>
                  </a:txBody>
                  <a:tcPr anchor="ctr"/>
                </a:tc>
              </a:tr>
              <a:tr h="413840">
                <a:tc>
                  <a:txBody>
                    <a:bodyPr/>
                    <a:lstStyle/>
                    <a:p>
                      <a:pPr marL="584200" marR="0" lvl="1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Request Authorization from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55650" marR="0" lvl="1" indent="-17145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Needed to get authorization from app user.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  <a:tr h="413840">
                <a:tc>
                  <a:txBody>
                    <a:bodyPr/>
                    <a:lstStyle/>
                    <a:p>
                      <a:pPr marL="584200" marR="0" lvl="1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Data Controller; Read and Write Data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55650" marR="0" lvl="1" indent="-17145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Read and Write data from Huawei Health Kit.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  <a:tr h="413840">
                <a:tc>
                  <a:txBody>
                    <a:bodyPr/>
                    <a:lstStyle/>
                    <a:p>
                      <a:pPr marL="584200" marR="0" lvl="1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Activity Record Controller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55650" marR="0" lvl="1" indent="-17145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Perform Activity data in Health Kit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  <a:tr h="413840">
                <a:tc>
                  <a:txBody>
                    <a:bodyPr/>
                    <a:lstStyle/>
                    <a:p>
                      <a:pPr marL="584200" marR="0" lvl="1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Health Record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55650" marR="0" lvl="1" indent="-17145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Perform Health Data in Health Kit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  <a:tr h="413840">
                <a:tc>
                  <a:txBody>
                    <a:bodyPr/>
                    <a:lstStyle/>
                    <a:p>
                      <a:pPr marL="584200" marR="0" lvl="1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Subscribing Health Data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55650" marR="0" lvl="1" indent="-17145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Subscribing the health data 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  <a:tr h="413840">
                <a:tc>
                  <a:txBody>
                    <a:bodyPr/>
                    <a:lstStyle/>
                    <a:p>
                      <a:pPr marL="584200" marR="0" lvl="1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Awareness Kit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55650" marR="0" lvl="1" indent="-17145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 smtClean="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Getting User behavior </a:t>
                      </a:r>
                      <a:endParaRPr lang="en-US" sz="1050" b="0" i="0" u="none" strike="noStrike" cap="none" dirty="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3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113239" y="506489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smtClean="0"/>
              <a:t>Request Authorization from User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39" y="1075925"/>
            <a:ext cx="4811116" cy="38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069327" y="897729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u="sng" dirty="0" smtClean="0"/>
              <a:t>Data Collector: Initialize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9327" y="1519629"/>
            <a:ext cx="5959403" cy="26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155304" y="769639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u="sng" dirty="0" smtClean="0"/>
              <a:t>Data Controller : insert data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04" y="1391539"/>
            <a:ext cx="5374084" cy="32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360514" y="506890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u="sng" dirty="0" smtClean="0"/>
              <a:t>Data Controller: Read Data 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14" y="1128790"/>
            <a:ext cx="3838060" cy="37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111698" y="466313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u="sng" dirty="0" smtClean="0"/>
              <a:t>Activity Record 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98" y="1852305"/>
            <a:ext cx="4839936" cy="3031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98" y="1135610"/>
            <a:ext cx="4115400" cy="7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“To keep the body in good health is duty; otherwise we shall not be able to keep the mind strong and clear.”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-Buddha</a:t>
            </a:r>
            <a:endParaRPr dirty="0"/>
          </a:p>
        </p:txBody>
      </p:sp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226276" y="719636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u="sng" dirty="0" smtClean="0"/>
              <a:t>Subscribing Health Data</a:t>
            </a:r>
            <a:r>
              <a:rPr lang="en-US" sz="1800" b="1" u="sng" dirty="0" smtClean="0"/>
              <a:t> 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276" y="1341536"/>
            <a:ext cx="4678846" cy="34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944796" y="544733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u="sng" dirty="0" smtClean="0"/>
              <a:t>Awareness Kit</a:t>
            </a:r>
            <a:endParaRPr sz="1800" b="1" u="sng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4796" y="1166633"/>
            <a:ext cx="5805252" cy="37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132115" y="786527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Appendix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132115" y="1408427"/>
            <a:ext cx="5884148" cy="3387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900" b="1" dirty="0" smtClean="0"/>
              <a:t>Huawei Health Kit:</a:t>
            </a:r>
            <a:r>
              <a:rPr lang="en-US" sz="900" b="1" dirty="0" smtClean="0"/>
              <a:t> </a:t>
            </a: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developer.huawei.com/consumer/en/doc/development/HMSCore-Guides/health-introduce-0000001053684429</a:t>
            </a:r>
            <a:endParaRPr lang="en-US" sz="900" dirty="0" smtClean="0"/>
          </a:p>
          <a:p>
            <a:pPr lvl="0">
              <a:spcBef>
                <a:spcPts val="1200"/>
              </a:spcBef>
            </a:pPr>
            <a:r>
              <a:rPr lang="en-US" sz="900" b="1" dirty="0" smtClean="0"/>
              <a:t>Awareness Kit</a:t>
            </a:r>
            <a:r>
              <a:rPr lang="en-US" sz="900" b="1" dirty="0"/>
              <a:t>: </a:t>
            </a:r>
            <a:r>
              <a:rPr lang="en-US" sz="900" dirty="0">
                <a:hlinkClick r:id="rId4"/>
              </a:rPr>
              <a:t>https://</a:t>
            </a:r>
            <a:r>
              <a:rPr lang="en-US" sz="900" dirty="0" smtClean="0">
                <a:hlinkClick r:id="rId4"/>
              </a:rPr>
              <a:t>developer.huawei.com/consumer/en/doc/development/HMSCore-Guides/service-introduction-0000001050031140</a:t>
            </a:r>
            <a:endParaRPr lang="en-US" sz="900" dirty="0" smtClean="0"/>
          </a:p>
          <a:p>
            <a:pPr lvl="0">
              <a:spcBef>
                <a:spcPts val="1200"/>
              </a:spcBef>
            </a:pPr>
            <a:r>
              <a:rPr lang="en-US" sz="900" b="1" dirty="0" smtClean="0"/>
              <a:t>Huawei Training Videos</a:t>
            </a:r>
            <a:r>
              <a:rPr lang="en-US" sz="900" b="1" dirty="0"/>
              <a:t>: </a:t>
            </a:r>
            <a:r>
              <a:rPr lang="en-US" sz="900" dirty="0">
                <a:hlinkClick r:id="rId5"/>
              </a:rPr>
              <a:t>https://</a:t>
            </a:r>
            <a:r>
              <a:rPr lang="en-US" sz="900" dirty="0" smtClean="0">
                <a:hlinkClick r:id="rId5"/>
              </a:rPr>
              <a:t>developer.huawei.com/consumer/en/training/result?type1=101590551013513007&amp;searchTxt=Huawei%20health</a:t>
            </a:r>
            <a:endParaRPr lang="en-US" sz="900" dirty="0" smtClean="0"/>
          </a:p>
          <a:p>
            <a:pPr lvl="0">
              <a:spcBef>
                <a:spcPts val="1200"/>
              </a:spcBef>
            </a:pPr>
            <a:r>
              <a:rPr lang="en-US" sz="900" b="1" dirty="0" smtClean="0"/>
              <a:t>Huawei Health REST APIs</a:t>
            </a:r>
            <a:r>
              <a:rPr lang="en-US" sz="900" b="1" dirty="0"/>
              <a:t>: </a:t>
            </a:r>
            <a:r>
              <a:rPr lang="en-US" sz="900" dirty="0">
                <a:hlinkClick r:id="rId6"/>
              </a:rPr>
              <a:t>https://</a:t>
            </a:r>
            <a:r>
              <a:rPr lang="en-US" sz="900" dirty="0" smtClean="0">
                <a:hlinkClick r:id="rId6"/>
              </a:rPr>
              <a:t>developer.huawei.com/consumer/en/doc/development/HMSCore-Guides/overview-restful-api-0000001050071695</a:t>
            </a:r>
            <a:endParaRPr lang="en-US" sz="900" dirty="0" smtClean="0"/>
          </a:p>
          <a:p>
            <a:pPr lvl="0">
              <a:spcBef>
                <a:spcPts val="1200"/>
              </a:spcBef>
            </a:pPr>
            <a:r>
              <a:rPr lang="en-US" sz="900" b="1" dirty="0" smtClean="0"/>
              <a:t>Code Labs</a:t>
            </a:r>
            <a:r>
              <a:rPr lang="en-US" sz="900" b="1" dirty="0"/>
              <a:t>: </a:t>
            </a:r>
            <a:r>
              <a:rPr lang="en-US" sz="900" dirty="0">
                <a:hlinkClick r:id="rId7"/>
              </a:rPr>
              <a:t>https://</a:t>
            </a:r>
            <a:r>
              <a:rPr lang="en-US" sz="900" dirty="0" smtClean="0">
                <a:hlinkClick r:id="rId7"/>
              </a:rPr>
              <a:t>developer.huawei.com/consumer/en/codelabsPortal/carddetails/MyHealth</a:t>
            </a:r>
            <a:endParaRPr lang="en-US" sz="900" dirty="0" smtClean="0"/>
          </a:p>
          <a:p>
            <a:pPr lvl="0">
              <a:spcBef>
                <a:spcPts val="1200"/>
              </a:spcBef>
            </a:pPr>
            <a:endParaRPr lang="en-US" sz="900" dirty="0" smtClean="0"/>
          </a:p>
          <a:p>
            <a:pPr marL="127000" lvl="0" indent="0">
              <a:spcBef>
                <a:spcPts val="1200"/>
              </a:spcBef>
              <a:buNone/>
            </a:pPr>
            <a:endParaRPr lang="en-US" sz="900" b="1" dirty="0" smtClean="0"/>
          </a:p>
          <a:p>
            <a:pPr lvl="0">
              <a:spcBef>
                <a:spcPts val="1200"/>
              </a:spcBef>
            </a:pPr>
            <a:endParaRPr lang="en-US" sz="900" b="1" dirty="0" smtClean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7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>
            <a:spLocks noGrp="1"/>
          </p:cNvSpPr>
          <p:nvPr>
            <p:ph type="ctrTitle" idx="4294967295"/>
          </p:nvPr>
        </p:nvSpPr>
        <p:spPr>
          <a:xfrm>
            <a:off x="925725" y="592750"/>
            <a:ext cx="5421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Thanks!</a:t>
            </a:r>
            <a:endParaRPr sz="1800"/>
          </a:p>
        </p:txBody>
      </p:sp>
      <p:sp>
        <p:nvSpPr>
          <p:cNvPr id="497" name="Google Shape;497;p39"/>
          <p:cNvSpPr txBox="1">
            <a:spLocks noGrp="1"/>
          </p:cNvSpPr>
          <p:nvPr>
            <p:ph type="subTitle" idx="4294967295"/>
          </p:nvPr>
        </p:nvSpPr>
        <p:spPr>
          <a:xfrm>
            <a:off x="925725" y="1792372"/>
            <a:ext cx="54210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</a:t>
            </a:r>
            <a:r>
              <a:rPr lang="en" sz="3600" b="1" dirty="0">
                <a:solidFill>
                  <a:srgbClr val="FAA99C"/>
                </a:solidFill>
              </a:rPr>
              <a:t>questions</a:t>
            </a:r>
            <a:r>
              <a:rPr lang="en" sz="3600" b="1" dirty="0" smtClean="0">
                <a:solidFill>
                  <a:srgbClr val="FAA99C"/>
                </a:solidFill>
              </a:rPr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You can mail me at: </a:t>
            </a:r>
            <a:r>
              <a:rPr lang="en" dirty="0" smtClean="0">
                <a:hlinkClick r:id="rId3"/>
              </a:rPr>
              <a:t>anil.ghimire@huawei.com</a:t>
            </a: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498" name="Google Shape;498;p39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Background</a:t>
            </a:r>
            <a:endParaRPr sz="6000" b="1" dirty="0"/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9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Contents</a:t>
            </a:r>
            <a:endParaRPr sz="2000" b="1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" dirty="0" smtClean="0"/>
              <a:t>mHealth and Health APIs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" dirty="0" smtClean="0"/>
              <a:t>HUAWEI Health kit Overview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Awareness Kit Overview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Practical Use Cases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Sample Codes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m</a:t>
            </a:r>
            <a:r>
              <a:rPr lang="en" sz="6000" b="1" dirty="0" smtClean="0"/>
              <a:t>Health</a:t>
            </a:r>
            <a:endParaRPr sz="6000" b="1" dirty="0"/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6" name="Picture 8" descr="HUAWEI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47" y="155212"/>
            <a:ext cx="2398791" cy="2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Updated Guidelines for HealthKit - News - Apple Develop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30" y="4023608"/>
            <a:ext cx="516155" cy="51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File:Google Fit icon (2018)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034" y="4168827"/>
            <a:ext cx="516155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Samsung Health | Apper og tjenester | Samsung Nor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57" y="4129709"/>
            <a:ext cx="515772" cy="5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Download Guide For Huawei Health Free for Android - Guide For Huawei Health  APK Download - STEPrimo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138" y="4059878"/>
            <a:ext cx="516155" cy="51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mHealth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842474" y="1918281"/>
            <a:ext cx="5173787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M</a:t>
            </a:r>
            <a:r>
              <a:rPr lang="en" dirty="0" smtClean="0"/>
              <a:t>onotiring and sharing health info using smart devices and health tracking apps.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" dirty="0" smtClean="0"/>
              <a:t>Smartphones are hub for additional sensors. 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Smart watches are best additional sensors.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Wearable sensors has endless possibilities.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4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Health APIs</a:t>
            </a:r>
            <a:endParaRPr sz="1800" b="1" u="sng" dirty="0"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842474" y="1918281"/>
            <a:ext cx="5173787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Fitness trackers and wearables gather enormous amount of data.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Need for a platform to effectively use the data.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dirty="0" smtClean="0"/>
              <a:t>Industry giants Google, Apple, Samsung, Huawei has platforms</a:t>
            </a:r>
            <a:r>
              <a:rPr lang="en-US" dirty="0"/>
              <a:t> </a:t>
            </a:r>
            <a:r>
              <a:rPr lang="en-US" dirty="0" smtClean="0"/>
              <a:t>to manage the health data.</a:t>
            </a:r>
            <a:endParaRPr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2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HUAWEI Health Kit</a:t>
            </a:r>
            <a:endParaRPr sz="6000" b="1" dirty="0"/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7" name="Picture 2" descr="Achieve an active lifestyle with Huawei Health A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97" y="246185"/>
            <a:ext cx="2200457" cy="21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10010</TotalTime>
  <Words>1055</Words>
  <Application>Microsoft Office PowerPoint</Application>
  <PresentationFormat>On-screen Show (16:9)</PresentationFormat>
  <Paragraphs>211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Muli</vt:lpstr>
      <vt:lpstr>Arvo</vt:lpstr>
      <vt:lpstr>Courier New</vt:lpstr>
      <vt:lpstr>Arial</vt:lpstr>
      <vt:lpstr>Titania template</vt:lpstr>
      <vt:lpstr> HUAWEI Health Obtain User Behaviour and Health data effortlessly</vt:lpstr>
      <vt:lpstr>Hello!</vt:lpstr>
      <vt:lpstr>PowerPoint Presentation</vt:lpstr>
      <vt:lpstr>Background</vt:lpstr>
      <vt:lpstr>Contents</vt:lpstr>
      <vt:lpstr>mHealth</vt:lpstr>
      <vt:lpstr>mHealth</vt:lpstr>
      <vt:lpstr>Health APIs</vt:lpstr>
      <vt:lpstr>HUAWEI Health Kit</vt:lpstr>
      <vt:lpstr>Overview</vt:lpstr>
      <vt:lpstr>Overview</vt:lpstr>
      <vt:lpstr>Security and Privacy</vt:lpstr>
      <vt:lpstr>Basic Concept</vt:lpstr>
      <vt:lpstr>Basic Health Capabilities</vt:lpstr>
      <vt:lpstr>Extended Health Capabilities</vt:lpstr>
      <vt:lpstr>Awareness Kit</vt:lpstr>
      <vt:lpstr>Overview</vt:lpstr>
      <vt:lpstr>Awareness Capabilities</vt:lpstr>
      <vt:lpstr>Development Process</vt:lpstr>
      <vt:lpstr>Development Environment</vt:lpstr>
      <vt:lpstr>Development Platforms</vt:lpstr>
      <vt:lpstr>Practical Use cases And Sample Codes</vt:lpstr>
      <vt:lpstr>Use-cases: Links</vt:lpstr>
      <vt:lpstr>Sample Codes</vt:lpstr>
      <vt:lpstr>Request Authorization from User</vt:lpstr>
      <vt:lpstr>Data Collector: Initialize</vt:lpstr>
      <vt:lpstr>Data Controller : insert data</vt:lpstr>
      <vt:lpstr>Data Controller: Read Data </vt:lpstr>
      <vt:lpstr>Activity Record </vt:lpstr>
      <vt:lpstr>Subscribing Health Data </vt:lpstr>
      <vt:lpstr>Awareness Kit</vt:lpstr>
      <vt:lpstr>Appendix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HUAWEI Health Obtain User Behaviour and Health data effortlessly</dc:title>
  <dc:creator>Anil Ghimire</dc:creator>
  <cp:lastModifiedBy>Anil Ghimire</cp:lastModifiedBy>
  <cp:revision>49</cp:revision>
  <dcterms:modified xsi:type="dcterms:W3CDTF">2022-05-30T13:58:54Z</dcterms:modified>
</cp:coreProperties>
</file>