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ph type="title"/>
          </p:nvPr>
        </p:nvSpPr>
        <p:spPr>
          <a:xfrm rot="-5400000">
            <a:off x="-620225" y="1797500"/>
            <a:ext cx="4064100" cy="1506900"/>
          </a:xfrm>
          <a:prstGeom prst="rect">
            <a:avLst/>
          </a:prstGeom>
          <a:noFill/>
        </p:spPr>
        <p:txBody>
          <a:bodyPr anchorCtr="0" anchor="b" bIns="91425" lIns="91425" rIns="91425" tIns="91425"/>
          <a:lstStyle>
            <a:lvl1pPr lvl="0" algn="r">
              <a:lnSpc>
                <a:spcPct val="100000"/>
              </a:lnSpc>
              <a:spcBef>
                <a:spcPts val="0"/>
              </a:spcBef>
              <a:spcAft>
                <a:spcPts val="0"/>
              </a:spcAft>
              <a:buClr>
                <a:schemeClr val="dk1"/>
              </a:buClr>
              <a:buSzPct val="100000"/>
              <a:buNone/>
              <a:defRPr b="1" sz="4800">
                <a:solidFill>
                  <a:schemeClr val="dk1"/>
                </a:solidFill>
              </a:defRPr>
            </a:lvl1pPr>
            <a:lvl2pPr lvl="1" algn="r">
              <a:lnSpc>
                <a:spcPct val="100000"/>
              </a:lnSpc>
              <a:spcBef>
                <a:spcPts val="0"/>
              </a:spcBef>
              <a:spcAft>
                <a:spcPts val="0"/>
              </a:spcAft>
              <a:buClr>
                <a:schemeClr val="dk1"/>
              </a:buClr>
              <a:buSzPct val="100000"/>
              <a:buNone/>
              <a:defRPr b="1" sz="4800">
                <a:solidFill>
                  <a:schemeClr val="dk1"/>
                </a:solidFill>
              </a:defRPr>
            </a:lvl2pPr>
            <a:lvl3pPr lvl="2" algn="r">
              <a:lnSpc>
                <a:spcPct val="100000"/>
              </a:lnSpc>
              <a:spcBef>
                <a:spcPts val="0"/>
              </a:spcBef>
              <a:spcAft>
                <a:spcPts val="0"/>
              </a:spcAft>
              <a:buClr>
                <a:schemeClr val="dk1"/>
              </a:buClr>
              <a:buSzPct val="100000"/>
              <a:buNone/>
              <a:defRPr b="1" sz="4800">
                <a:solidFill>
                  <a:schemeClr val="dk1"/>
                </a:solidFill>
              </a:defRPr>
            </a:lvl3pPr>
            <a:lvl4pPr lvl="3" algn="r">
              <a:lnSpc>
                <a:spcPct val="100000"/>
              </a:lnSpc>
              <a:spcBef>
                <a:spcPts val="0"/>
              </a:spcBef>
              <a:spcAft>
                <a:spcPts val="0"/>
              </a:spcAft>
              <a:buClr>
                <a:schemeClr val="dk1"/>
              </a:buClr>
              <a:buSzPct val="100000"/>
              <a:buNone/>
              <a:defRPr b="1" sz="4800">
                <a:solidFill>
                  <a:schemeClr val="dk1"/>
                </a:solidFill>
              </a:defRPr>
            </a:lvl4pPr>
            <a:lvl5pPr lvl="4" algn="r">
              <a:lnSpc>
                <a:spcPct val="100000"/>
              </a:lnSpc>
              <a:spcBef>
                <a:spcPts val="0"/>
              </a:spcBef>
              <a:spcAft>
                <a:spcPts val="0"/>
              </a:spcAft>
              <a:buClr>
                <a:schemeClr val="dk1"/>
              </a:buClr>
              <a:buSzPct val="100000"/>
              <a:buNone/>
              <a:defRPr b="1" sz="4800">
                <a:solidFill>
                  <a:schemeClr val="dk1"/>
                </a:solidFill>
              </a:defRPr>
            </a:lvl5pPr>
            <a:lvl6pPr lvl="5" algn="r">
              <a:lnSpc>
                <a:spcPct val="100000"/>
              </a:lnSpc>
              <a:spcBef>
                <a:spcPts val="0"/>
              </a:spcBef>
              <a:spcAft>
                <a:spcPts val="0"/>
              </a:spcAft>
              <a:buClr>
                <a:schemeClr val="dk1"/>
              </a:buClr>
              <a:buSzPct val="100000"/>
              <a:buNone/>
              <a:defRPr b="1" sz="4800">
                <a:solidFill>
                  <a:schemeClr val="dk1"/>
                </a:solidFill>
              </a:defRPr>
            </a:lvl6pPr>
            <a:lvl7pPr lvl="6" algn="r">
              <a:lnSpc>
                <a:spcPct val="100000"/>
              </a:lnSpc>
              <a:spcBef>
                <a:spcPts val="0"/>
              </a:spcBef>
              <a:spcAft>
                <a:spcPts val="0"/>
              </a:spcAft>
              <a:buClr>
                <a:schemeClr val="dk1"/>
              </a:buClr>
              <a:buSzPct val="100000"/>
              <a:buNone/>
              <a:defRPr b="1" sz="4800">
                <a:solidFill>
                  <a:schemeClr val="dk1"/>
                </a:solidFill>
              </a:defRPr>
            </a:lvl7pPr>
            <a:lvl8pPr lvl="7" algn="r">
              <a:lnSpc>
                <a:spcPct val="100000"/>
              </a:lnSpc>
              <a:spcBef>
                <a:spcPts val="0"/>
              </a:spcBef>
              <a:spcAft>
                <a:spcPts val="0"/>
              </a:spcAft>
              <a:buClr>
                <a:schemeClr val="dk1"/>
              </a:buClr>
              <a:buSzPct val="100000"/>
              <a:buNone/>
              <a:defRPr b="1" sz="4800">
                <a:solidFill>
                  <a:schemeClr val="dk1"/>
                </a:solidFill>
              </a:defRPr>
            </a:lvl8pPr>
            <a:lvl9pPr lvl="8" algn="r">
              <a:lnSpc>
                <a:spcPct val="100000"/>
              </a:lnSpc>
              <a:spcBef>
                <a:spcPts val="0"/>
              </a:spcBef>
              <a:spcAft>
                <a:spcPts val="0"/>
              </a:spcAft>
              <a:buClr>
                <a:schemeClr val="dk1"/>
              </a:buClr>
              <a:buSzPct val="100000"/>
              <a:buNone/>
              <a:defRPr b="1" sz="4800">
                <a:solidFill>
                  <a:schemeClr val="dk1"/>
                </a:solidFill>
              </a:defRPr>
            </a:lvl9pPr>
          </a:lstStyle>
          <a:p/>
        </p:txBody>
      </p:sp>
      <p:sp>
        <p:nvSpPr>
          <p:cNvPr id="53" name="Shape 53"/>
          <p:cNvSpPr txBox="1"/>
          <p:nvPr>
            <p:ph idx="1" type="body"/>
          </p:nvPr>
        </p:nvSpPr>
        <p:spPr>
          <a:xfrm>
            <a:off x="2601000" y="518875"/>
            <a:ext cx="5913300" cy="4064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54" name="Shape 5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en.wikipedia.org/wiki/Scale-free_network#cite_note-16" TargetMode="External"/><Relationship Id="rId4" Type="http://schemas.openxmlformats.org/officeDocument/2006/relationships/hyperlink" Target="https://en.wikipedia.org/wiki/Scale-free_network#cite_note-1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Rich_get_riche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gif"/><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Social </a:t>
            </a:r>
            <a:r>
              <a:rPr lang="en"/>
              <a:t>Network</a:t>
            </a:r>
            <a:r>
              <a:rPr lang="en"/>
              <a:t> Analysis</a:t>
            </a:r>
          </a:p>
        </p:txBody>
      </p:sp>
      <p:sp>
        <p:nvSpPr>
          <p:cNvPr id="60" name="Shape 60"/>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Structural Aspect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Web Graph - Evolution</a:t>
            </a:r>
          </a:p>
        </p:txBody>
      </p:sp>
      <p:sp>
        <p:nvSpPr>
          <p:cNvPr id="115" name="Shape 115"/>
          <p:cNvSpPr txBox="1"/>
          <p:nvPr>
            <p:ph idx="1" type="body"/>
          </p:nvPr>
        </p:nvSpPr>
        <p:spPr>
          <a:xfrm>
            <a:off x="311700" y="1349350"/>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The web Graph was again analysed in 2012.</a:t>
            </a:r>
          </a:p>
          <a:p>
            <a:pPr indent="-355600" lvl="0" marL="457200" rtl="0">
              <a:spcBef>
                <a:spcPts val="0"/>
              </a:spcBef>
              <a:buSzPct val="100000"/>
              <a:buChar char="➔"/>
            </a:pPr>
            <a:r>
              <a:rPr lang="en" sz="2000"/>
              <a:t>It retained the Bowtie structure but it is no longer even and ended up as a skewed Bowtie with a larger In component than the Out component.</a:t>
            </a:r>
          </a:p>
          <a:p>
            <a:pPr indent="-355600" lvl="0" marL="457200" rtl="0">
              <a:spcBef>
                <a:spcPts val="0"/>
              </a:spcBef>
              <a:buSzPct val="100000"/>
              <a:buChar char="➔"/>
            </a:pPr>
            <a:r>
              <a:rPr lang="en" sz="2000"/>
              <a:t>And the tendrils and tubes have become practically negligible in the graph.</a:t>
            </a:r>
          </a:p>
          <a:p>
            <a:pPr indent="-355600" lvl="0" marL="457200" rtl="0">
              <a:spcBef>
                <a:spcPts val="0"/>
              </a:spcBef>
              <a:buSzPct val="100000"/>
              <a:buChar char="➔"/>
            </a:pPr>
            <a:r>
              <a:rPr lang="en" sz="2000"/>
              <a:t>The size of giant component has increased occupying 50% of the graph from the earlier 38%.</a:t>
            </a:r>
          </a:p>
          <a:p>
            <a:pPr lvl="0">
              <a:spcBef>
                <a:spcPts val="0"/>
              </a:spcBef>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Bowtie as in 2012</a:t>
            </a:r>
          </a:p>
        </p:txBody>
      </p:sp>
      <p:pic>
        <p:nvPicPr>
          <p:cNvPr id="121" name="Shape 121"/>
          <p:cNvPicPr preferRelativeResize="0"/>
          <p:nvPr/>
        </p:nvPicPr>
        <p:blipFill>
          <a:blip r:embed="rId3">
            <a:alphaModFix/>
          </a:blip>
          <a:stretch>
            <a:fillRect/>
          </a:stretch>
        </p:blipFill>
        <p:spPr>
          <a:xfrm>
            <a:off x="2251825" y="1017724"/>
            <a:ext cx="6892174" cy="407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Bowtie - Final Words</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a:t>
            </a:r>
            <a:r>
              <a:rPr lang="en"/>
              <a:t>comparison</a:t>
            </a:r>
            <a:r>
              <a:rPr lang="en"/>
              <a:t> says how dynamic the networks are  and how they keep changing.</a:t>
            </a:r>
          </a:p>
          <a:p>
            <a:pPr indent="-228600" lvl="0" marL="457200" rtl="0">
              <a:spcBef>
                <a:spcPts val="0"/>
              </a:spcBef>
              <a:buChar char="➔"/>
            </a:pPr>
            <a:r>
              <a:rPr lang="en"/>
              <a:t>The number of nodes have increased a lot as expected.</a:t>
            </a:r>
          </a:p>
          <a:p>
            <a:pPr indent="-228600" lvl="0" marL="457200" rtl="0">
              <a:spcBef>
                <a:spcPts val="0"/>
              </a:spcBef>
              <a:buChar char="➔"/>
            </a:pPr>
            <a:r>
              <a:rPr lang="en"/>
              <a:t>The average degree of the network has increased about 5 times.</a:t>
            </a:r>
          </a:p>
          <a:p>
            <a:pPr indent="-228600" lvl="0" marL="457200" rtl="0">
              <a:spcBef>
                <a:spcPts val="0"/>
              </a:spcBef>
              <a:buChar char="➔"/>
            </a:pPr>
            <a:r>
              <a:rPr lang="en"/>
              <a:t>The Giant component has increased in size, indicating increasing connectedness.</a:t>
            </a:r>
          </a:p>
          <a:p>
            <a:pPr indent="-228600" lvl="0" marL="457200" rtl="0">
              <a:spcBef>
                <a:spcPts val="0"/>
              </a:spcBef>
              <a:buChar char="➔"/>
            </a:pPr>
            <a:r>
              <a:rPr lang="en"/>
              <a:t>Negligible</a:t>
            </a:r>
            <a:r>
              <a:rPr lang="en"/>
              <a:t> percentage of tendrils also indicates that only a few pages are isolated.</a:t>
            </a:r>
          </a:p>
          <a:p>
            <a:pPr indent="-228600" lvl="0" marL="457200" rtl="0">
              <a:spcBef>
                <a:spcPts val="0"/>
              </a:spcBef>
              <a:buChar char="➔"/>
            </a:pPr>
            <a:r>
              <a:rPr lang="en"/>
              <a:t>This gives us an idea that web will evolve in future by increasing the Giant component further and the tendrils and tubes will </a:t>
            </a:r>
            <a:r>
              <a:rPr lang="en"/>
              <a:t>decrease</a:t>
            </a:r>
            <a:r>
              <a:rPr lang="en"/>
              <a:t> to join Giant component or In(SCC) or Out(SCC).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535525" y="1806975"/>
            <a:ext cx="6145200" cy="1506900"/>
          </a:xfrm>
          <a:prstGeom prst="rect">
            <a:avLst/>
          </a:prstGeom>
        </p:spPr>
        <p:txBody>
          <a:bodyPr anchorCtr="0" anchor="b" bIns="91425" lIns="91425" rIns="91425" tIns="91425">
            <a:noAutofit/>
          </a:bodyPr>
          <a:lstStyle/>
          <a:p>
            <a:pPr lvl="0" algn="ctr">
              <a:spcBef>
                <a:spcPts val="0"/>
              </a:spcBef>
              <a:buNone/>
            </a:pPr>
            <a:r>
              <a:rPr lang="en"/>
              <a:t>Erdos-Renyi Random Model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Introduction</a:t>
            </a:r>
          </a:p>
        </p:txBody>
      </p:sp>
      <p:sp>
        <p:nvSpPr>
          <p:cNvPr id="138" name="Shape 138"/>
          <p:cNvSpPr txBox="1"/>
          <p:nvPr>
            <p:ph idx="1" type="body"/>
          </p:nvPr>
        </p:nvSpPr>
        <p:spPr>
          <a:xfrm>
            <a:off x="250175" y="153392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This is random model as the name suggest and is proposed by Erdos and Renyi in 1960 .</a:t>
            </a:r>
          </a:p>
          <a:p>
            <a:pPr indent="-228600" lvl="0" marL="457200" rtl="0">
              <a:spcBef>
                <a:spcPts val="0"/>
              </a:spcBef>
              <a:buChar char="➔"/>
            </a:pPr>
            <a:r>
              <a:rPr lang="en"/>
              <a:t>One of the oldest models to be proposed in Graph theory.</a:t>
            </a:r>
          </a:p>
          <a:p>
            <a:pPr lvl="0" rtl="0">
              <a:spcBef>
                <a:spcPts val="0"/>
              </a:spcBef>
              <a:buNone/>
            </a:pPr>
            <a:r>
              <a:t/>
            </a:r>
            <a:endParaRPr/>
          </a:p>
          <a:p>
            <a:pPr indent="-228600" lvl="0" marL="457200" rtl="0">
              <a:spcBef>
                <a:spcPts val="0"/>
              </a:spcBef>
              <a:buChar char="➔"/>
            </a:pPr>
            <a:r>
              <a:rPr lang="en"/>
              <a:t>The graph </a:t>
            </a:r>
            <a:r>
              <a:rPr lang="en" sz="1600">
                <a:solidFill>
                  <a:srgbClr val="00000A"/>
                </a:solidFill>
                <a:latin typeface="Liberation Serif"/>
                <a:ea typeface="Liberation Serif"/>
                <a:cs typeface="Liberation Serif"/>
                <a:sym typeface="Liberation Serif"/>
              </a:rPr>
              <a:t>G</a:t>
            </a:r>
            <a:r>
              <a:rPr baseline="-25000" lang="en" sz="1600">
                <a:solidFill>
                  <a:srgbClr val="00000A"/>
                </a:solidFill>
                <a:latin typeface="Liberation Serif"/>
                <a:ea typeface="Liberation Serif"/>
                <a:cs typeface="Liberation Serif"/>
                <a:sym typeface="Liberation Serif"/>
              </a:rPr>
              <a:t>n,p</a:t>
            </a:r>
            <a:r>
              <a:rPr lang="en"/>
              <a:t> has two input parameters n,p </a:t>
            </a:r>
          </a:p>
          <a:p>
            <a:pPr indent="-228600" lvl="0" marL="457200" rtl="0">
              <a:spcBef>
                <a:spcPts val="0"/>
              </a:spcBef>
              <a:buChar char="➔"/>
            </a:pPr>
            <a:r>
              <a:rPr lang="en"/>
              <a:t>n - The number of nodes present in the graph.</a:t>
            </a:r>
          </a:p>
          <a:p>
            <a:pPr indent="-228600" lvl="0" marL="457200" rtl="0">
              <a:spcBef>
                <a:spcPts val="0"/>
              </a:spcBef>
              <a:buChar char="➔"/>
            </a:pPr>
            <a:r>
              <a:rPr lang="en"/>
              <a:t>p - The independent probability of existence of each edge in the graph.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Model</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For a given n,p also we can get a variety of </a:t>
            </a:r>
            <a:r>
              <a:rPr lang="en" sz="2000"/>
              <a:t>graphs.</a:t>
            </a:r>
          </a:p>
          <a:p>
            <a:pPr indent="-355600" lvl="0" marL="457200" rtl="0">
              <a:spcBef>
                <a:spcPts val="0"/>
              </a:spcBef>
              <a:buSzPct val="100000"/>
              <a:buChar char="➔"/>
            </a:pPr>
            <a:r>
              <a:rPr lang="en" sz="2000"/>
              <a:t>We generate the graph each time by probability ‘p’ of existing for each of the </a:t>
            </a:r>
            <a:r>
              <a:rPr baseline="30000" lang="en" sz="2000"/>
              <a:t>n</a:t>
            </a:r>
            <a:r>
              <a:rPr lang="en" sz="2000"/>
              <a:t>C</a:t>
            </a:r>
            <a:r>
              <a:rPr baseline="-25000" lang="en" sz="2000"/>
              <a:t>2</a:t>
            </a:r>
            <a:r>
              <a:rPr lang="en" sz="2000"/>
              <a:t> possible edges.</a:t>
            </a:r>
          </a:p>
          <a:p>
            <a:pPr indent="-355600" lvl="0" marL="457200" rtl="0">
              <a:spcBef>
                <a:spcPts val="0"/>
              </a:spcBef>
              <a:buSzPct val="100000"/>
              <a:buChar char="➔"/>
            </a:pPr>
            <a:r>
              <a:rPr lang="en" sz="2000"/>
              <a:t>The Model is tested against real world data along the following parameters</a:t>
            </a:r>
          </a:p>
          <a:p>
            <a:pPr indent="-355600" lvl="1" marL="914400" rtl="0">
              <a:spcBef>
                <a:spcPts val="0"/>
              </a:spcBef>
              <a:buSzPct val="100000"/>
              <a:buChar char="◆"/>
            </a:pPr>
            <a:r>
              <a:rPr lang="en" sz="2000"/>
              <a:t>Degree Distribution - It is a histogram of the P(deg=k) versus degree.</a:t>
            </a:r>
          </a:p>
          <a:p>
            <a:pPr indent="-355600" lvl="1" marL="914400" rtl="0">
              <a:spcBef>
                <a:spcPts val="0"/>
              </a:spcBef>
              <a:buSzPct val="100000"/>
              <a:buChar char="◆"/>
            </a:pPr>
            <a:r>
              <a:rPr lang="en" sz="2000"/>
              <a:t>Path Length - The average of min path length between nodes (i,j).</a:t>
            </a:r>
          </a:p>
          <a:p>
            <a:pPr indent="-355600" lvl="1" marL="914400" rtl="0">
              <a:spcBef>
                <a:spcPts val="0"/>
              </a:spcBef>
              <a:buSzPct val="100000"/>
              <a:buChar char="◆"/>
            </a:pPr>
            <a:r>
              <a:rPr lang="en" sz="2000"/>
              <a:t>Clustering Coefficient - A measure of how much the neighbours of a node are connected intern to each other.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Model - Degree Distribution</a:t>
            </a:r>
          </a:p>
        </p:txBody>
      </p:sp>
      <p:sp>
        <p:nvSpPr>
          <p:cNvPr id="150" name="Shape 150"/>
          <p:cNvSpPr txBox="1"/>
          <p:nvPr>
            <p:ph idx="1" type="body"/>
          </p:nvPr>
        </p:nvSpPr>
        <p:spPr>
          <a:xfrm>
            <a:off x="259425" y="1643850"/>
            <a:ext cx="8520600" cy="3416400"/>
          </a:xfrm>
          <a:prstGeom prst="rect">
            <a:avLst/>
          </a:prstGeom>
        </p:spPr>
        <p:txBody>
          <a:bodyPr anchorCtr="0" anchor="t" bIns="91425" lIns="91425" rIns="91425" tIns="91425">
            <a:noAutofit/>
          </a:bodyPr>
          <a:lstStyle/>
          <a:p>
            <a:pPr lvl="0" rtl="0" algn="ctr">
              <a:spcBef>
                <a:spcPts val="0"/>
              </a:spcBef>
              <a:buNone/>
            </a:pPr>
            <a:r>
              <a:rPr lang="en" sz="3500"/>
              <a:t>P(deg=k)  = </a:t>
            </a:r>
            <a:r>
              <a:rPr baseline="30000" lang="en" sz="3500"/>
              <a:t>n-1</a:t>
            </a:r>
            <a:r>
              <a:rPr lang="en" sz="3500"/>
              <a:t>C</a:t>
            </a:r>
            <a:r>
              <a:rPr baseline="-25000" lang="en" sz="3500"/>
              <a:t>k</a:t>
            </a:r>
            <a:r>
              <a:rPr lang="en" sz="3500"/>
              <a:t>*p</a:t>
            </a:r>
            <a:r>
              <a:rPr baseline="30000" lang="en" sz="3500"/>
              <a:t>k</a:t>
            </a:r>
            <a:r>
              <a:rPr lang="en" sz="3500"/>
              <a:t>(1-p)</a:t>
            </a:r>
            <a:r>
              <a:rPr baseline="30000" lang="en" sz="3500"/>
              <a:t>n-1-k</a:t>
            </a:r>
          </a:p>
          <a:p>
            <a:pPr indent="-355600" lvl="0" marL="457200" rtl="0">
              <a:spcBef>
                <a:spcPts val="0"/>
              </a:spcBef>
              <a:buSzPct val="100000"/>
              <a:buChar char="➔"/>
            </a:pPr>
            <a:r>
              <a:rPr lang="en" sz="2000"/>
              <a:t>The Distribution turns out to be a binomial distribution.</a:t>
            </a:r>
          </a:p>
          <a:p>
            <a:pPr indent="-355600" lvl="0" marL="457200" rtl="0">
              <a:spcBef>
                <a:spcPts val="0"/>
              </a:spcBef>
              <a:buSzPct val="100000"/>
              <a:buChar char="➔"/>
            </a:pPr>
            <a:r>
              <a:rPr lang="en" sz="2000"/>
              <a:t>The average degree is also the expectation over the degree distribution.</a:t>
            </a:r>
          </a:p>
          <a:p>
            <a:pPr indent="-355600" lvl="0" marL="457200" rtl="0">
              <a:spcBef>
                <a:spcPts val="0"/>
              </a:spcBef>
              <a:buSzPct val="100000"/>
              <a:buChar char="➔"/>
            </a:pPr>
            <a:r>
              <a:rPr lang="en" sz="2000"/>
              <a:t>Average degree = E(deg=k) = </a:t>
            </a:r>
            <a:r>
              <a:rPr lang="en" sz="2000">
                <a:solidFill>
                  <a:srgbClr val="00000A"/>
                </a:solidFill>
                <a:latin typeface="Liberation Serif"/>
                <a:ea typeface="Liberation Serif"/>
                <a:cs typeface="Liberation Serif"/>
                <a:sym typeface="Liberation Serif"/>
              </a:rPr>
              <a:t>Σ(</a:t>
            </a:r>
            <a:r>
              <a:rPr baseline="30000" lang="en" sz="2000"/>
              <a:t>n-1</a:t>
            </a:r>
            <a:r>
              <a:rPr lang="en" sz="2000"/>
              <a:t>C</a:t>
            </a:r>
            <a:r>
              <a:rPr baseline="-25000" lang="en" sz="2000"/>
              <a:t>k</a:t>
            </a:r>
            <a:r>
              <a:rPr lang="en" sz="2000"/>
              <a:t>*p</a:t>
            </a:r>
            <a:r>
              <a:rPr baseline="30000" lang="en" sz="2000"/>
              <a:t>k</a:t>
            </a:r>
            <a:r>
              <a:rPr lang="en" sz="2000"/>
              <a:t>(1-p)</a:t>
            </a:r>
            <a:r>
              <a:rPr baseline="30000" lang="en" sz="2000"/>
              <a:t>n-1-k</a:t>
            </a:r>
            <a:r>
              <a:rPr lang="en" sz="2000"/>
              <a:t>)*k</a:t>
            </a:r>
          </a:p>
          <a:p>
            <a:pPr indent="-355600" lvl="0" marL="457200" rtl="0">
              <a:spcBef>
                <a:spcPts val="0"/>
              </a:spcBef>
              <a:buSzPct val="100000"/>
              <a:buChar char="➔"/>
            </a:pPr>
            <a:r>
              <a:rPr lang="en" sz="2000"/>
              <a:t>It turns out to be equal to (n-1)*p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Degree Distribution</a:t>
            </a:r>
          </a:p>
        </p:txBody>
      </p:sp>
      <p:pic>
        <p:nvPicPr>
          <p:cNvPr id="156" name="Shape 156"/>
          <p:cNvPicPr preferRelativeResize="0"/>
          <p:nvPr/>
        </p:nvPicPr>
        <p:blipFill>
          <a:blip r:embed="rId3">
            <a:alphaModFix/>
          </a:blip>
          <a:stretch>
            <a:fillRect/>
          </a:stretch>
        </p:blipFill>
        <p:spPr>
          <a:xfrm>
            <a:off x="2223950" y="1389675"/>
            <a:ext cx="4217475" cy="3458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Graph - Clustering Coefficient</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Clustering coefficient is an indicator of how many of the current node’s neighbours are connected to each other.</a:t>
            </a:r>
          </a:p>
          <a:p>
            <a:pPr indent="-228600" lvl="0" marL="457200" rtl="0">
              <a:spcBef>
                <a:spcPts val="0"/>
              </a:spcBef>
              <a:buChar char="➔"/>
            </a:pPr>
            <a:r>
              <a:rPr lang="en"/>
              <a:t>C</a:t>
            </a:r>
            <a:r>
              <a:rPr baseline="-25000" lang="en"/>
              <a:t>i</a:t>
            </a:r>
            <a:r>
              <a:rPr lang="en"/>
              <a:t> =    2*e</a:t>
            </a:r>
            <a:r>
              <a:rPr baseline="-25000" lang="en"/>
              <a:t>i</a:t>
            </a:r>
            <a:r>
              <a:rPr lang="en"/>
              <a:t> / k</a:t>
            </a:r>
            <a:r>
              <a:rPr baseline="-25000" lang="en"/>
              <a:t>i</a:t>
            </a:r>
            <a:r>
              <a:rPr lang="en"/>
              <a:t>*(k</a:t>
            </a:r>
            <a:r>
              <a:rPr baseline="-25000" lang="en"/>
              <a:t>i</a:t>
            </a:r>
            <a:r>
              <a:rPr lang="en"/>
              <a:t> -1)</a:t>
            </a:r>
          </a:p>
          <a:p>
            <a:pPr indent="-228600" lvl="0" marL="457200" rtl="0">
              <a:spcBef>
                <a:spcPts val="0"/>
              </a:spcBef>
              <a:buChar char="➔"/>
            </a:pPr>
            <a:r>
              <a:rPr lang="en"/>
              <a:t>e</a:t>
            </a:r>
            <a:r>
              <a:rPr baseline="-25000" lang="en"/>
              <a:t>i</a:t>
            </a:r>
            <a:r>
              <a:rPr lang="en"/>
              <a:t> - The number of edges among the neighbours of current node.</a:t>
            </a:r>
          </a:p>
          <a:p>
            <a:pPr indent="-228600" lvl="0" marL="457200" rtl="0">
              <a:spcBef>
                <a:spcPts val="0"/>
              </a:spcBef>
              <a:buChar char="➔"/>
            </a:pPr>
            <a:r>
              <a:rPr lang="en"/>
              <a:t>k</a:t>
            </a:r>
            <a:r>
              <a:rPr baseline="-25000" lang="en"/>
              <a:t>i</a:t>
            </a:r>
            <a:r>
              <a:rPr lang="en"/>
              <a:t> - The degree of current node.</a:t>
            </a:r>
          </a:p>
          <a:p>
            <a:pPr indent="-228600" lvl="0" marL="457200" rtl="0">
              <a:spcBef>
                <a:spcPts val="0"/>
              </a:spcBef>
              <a:buChar char="➔"/>
            </a:pPr>
            <a:r>
              <a:rPr lang="en"/>
              <a:t>e</a:t>
            </a:r>
            <a:r>
              <a:rPr baseline="-25000" lang="en"/>
              <a:t>i</a:t>
            </a:r>
            <a:r>
              <a:rPr lang="en"/>
              <a:t> = p*k</a:t>
            </a:r>
            <a:r>
              <a:rPr baseline="-25000" lang="en"/>
              <a:t>i</a:t>
            </a:r>
            <a:r>
              <a:rPr lang="en"/>
              <a:t>*(k</a:t>
            </a:r>
            <a:r>
              <a:rPr baseline="-25000" lang="en"/>
              <a:t>i</a:t>
            </a:r>
            <a:r>
              <a:rPr lang="en"/>
              <a:t>-1)/2  as each edge has independent probability of p.</a:t>
            </a:r>
          </a:p>
          <a:p>
            <a:pPr indent="-228600" lvl="0" marL="457200" rtl="0">
              <a:spcBef>
                <a:spcPts val="0"/>
              </a:spcBef>
              <a:buChar char="➔"/>
            </a:pPr>
            <a:r>
              <a:rPr lang="en"/>
              <a:t>So, the C</a:t>
            </a:r>
            <a:r>
              <a:rPr baseline="-25000" lang="en"/>
              <a:t>i</a:t>
            </a:r>
            <a:r>
              <a:rPr lang="en"/>
              <a:t> turns out to be p.</a:t>
            </a:r>
          </a:p>
          <a:p>
            <a:pPr indent="-228600" lvl="0" marL="457200" rtl="0">
              <a:spcBef>
                <a:spcPts val="0"/>
              </a:spcBef>
              <a:buChar char="➔"/>
            </a:pPr>
            <a:r>
              <a:rPr lang="en"/>
              <a:t>Average Deg = (n-1)*p so p can be approximated as Average Degree/(n).</a:t>
            </a:r>
          </a:p>
          <a:p>
            <a:pPr lvl="0" rtl="0" algn="ctr">
              <a:spcBef>
                <a:spcPts val="0"/>
              </a:spcBef>
              <a:buNone/>
            </a:pPr>
            <a:r>
              <a:rPr lang="en" sz="2000"/>
              <a:t>Clustering Coefficient  = p ∼ Average Degree/n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Graph - Average path	</a:t>
            </a:r>
          </a:p>
        </p:txBody>
      </p:sp>
      <p:sp>
        <p:nvSpPr>
          <p:cNvPr id="168" name="Shape 168"/>
          <p:cNvSpPr txBox="1"/>
          <p:nvPr>
            <p:ph idx="1" type="body"/>
          </p:nvPr>
        </p:nvSpPr>
        <p:spPr>
          <a:xfrm>
            <a:off x="353525" y="207245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average of shortest path </a:t>
            </a:r>
            <a:r>
              <a:rPr lang="en"/>
              <a:t>length</a:t>
            </a:r>
            <a:r>
              <a:rPr lang="en"/>
              <a:t> is found to be of the order of log n</a:t>
            </a:r>
          </a:p>
          <a:p>
            <a:pPr indent="-228600" lvl="0" marL="457200" rtl="0">
              <a:spcBef>
                <a:spcPts val="0"/>
              </a:spcBef>
              <a:buChar char="➔"/>
            </a:pPr>
            <a:r>
              <a:rPr lang="en"/>
              <a:t>The derivation is complex and time-taking hence it is not mentioned here.</a:t>
            </a:r>
          </a:p>
          <a:p>
            <a:pPr lvl="0" rtl="0">
              <a:spcBef>
                <a:spcPts val="0"/>
              </a:spcBef>
              <a:buNone/>
            </a:pPr>
            <a:r>
              <a:t/>
            </a:r>
            <a:endParaRPr/>
          </a:p>
          <a:p>
            <a:pPr lvl="0" algn="ctr">
              <a:spcBef>
                <a:spcPts val="0"/>
              </a:spcBef>
              <a:buNone/>
            </a:pPr>
            <a:r>
              <a:rPr lang="en" sz="3000"/>
              <a:t>Path Length = O(log 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In the domain of Social </a:t>
            </a:r>
            <a:r>
              <a:rPr lang="en"/>
              <a:t>Network</a:t>
            </a:r>
            <a:r>
              <a:rPr lang="en"/>
              <a:t> analysis broadly there are two categories of study</a:t>
            </a:r>
          </a:p>
          <a:p>
            <a:pPr indent="-342900" lvl="1" marL="914400" rtl="0">
              <a:lnSpc>
                <a:spcPct val="120000"/>
              </a:lnSpc>
              <a:spcBef>
                <a:spcPts val="0"/>
              </a:spcBef>
              <a:spcAft>
                <a:spcPts val="700"/>
              </a:spcAft>
              <a:buSzPct val="100000"/>
              <a:buChar char="◆"/>
            </a:pPr>
            <a:r>
              <a:rPr b="1" lang="en" sz="1800">
                <a:solidFill>
                  <a:srgbClr val="00000A"/>
                </a:solidFill>
              </a:rPr>
              <a:t>Evolution and Structure</a:t>
            </a:r>
            <a:r>
              <a:rPr lang="en" sz="1800">
                <a:solidFill>
                  <a:srgbClr val="00000A"/>
                </a:solidFill>
              </a:rPr>
              <a:t>: How the network evolved and modelling its structure and comparing against real-world data.</a:t>
            </a:r>
          </a:p>
          <a:p>
            <a:pPr indent="-342900" lvl="1" marL="914400" rtl="0">
              <a:lnSpc>
                <a:spcPct val="120000"/>
              </a:lnSpc>
              <a:spcBef>
                <a:spcPts val="0"/>
              </a:spcBef>
              <a:spcAft>
                <a:spcPts val="700"/>
              </a:spcAft>
              <a:buSzPct val="100000"/>
              <a:buChar char="◆"/>
            </a:pPr>
            <a:r>
              <a:rPr b="1" lang="en" sz="1800">
                <a:solidFill>
                  <a:srgbClr val="00000A"/>
                </a:solidFill>
              </a:rPr>
              <a:t>Behavior and Dynamics</a:t>
            </a:r>
            <a:r>
              <a:rPr lang="en" sz="1800">
                <a:solidFill>
                  <a:srgbClr val="00000A"/>
                </a:solidFill>
              </a:rPr>
              <a:t>: Studying the interaction of various nodes and their inter-dependence and the influence of their behavior on other nodes and the evolution of the network as a whole.</a:t>
            </a:r>
          </a:p>
          <a:p>
            <a:pPr indent="-228600" lvl="0" marL="457200" rtl="0">
              <a:lnSpc>
                <a:spcPct val="120000"/>
              </a:lnSpc>
              <a:spcBef>
                <a:spcPts val="0"/>
              </a:spcBef>
              <a:spcAft>
                <a:spcPts val="700"/>
              </a:spcAft>
              <a:buClr>
                <a:srgbClr val="00000A"/>
              </a:buClr>
              <a:buChar char="➔"/>
            </a:pPr>
            <a:r>
              <a:rPr lang="en">
                <a:solidFill>
                  <a:srgbClr val="00000A"/>
                </a:solidFill>
              </a:rPr>
              <a:t>In this presentation we will go through the structural aspects and see some of the models used in Social Network Analysis and their characteristics,merits and demerits.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Comparision</a:t>
            </a:r>
          </a:p>
        </p:txBody>
      </p:sp>
      <p:sp>
        <p:nvSpPr>
          <p:cNvPr id="174" name="Shape 174"/>
          <p:cNvSpPr txBox="1"/>
          <p:nvPr>
            <p:ph idx="1" type="body"/>
          </p:nvPr>
        </p:nvSpPr>
        <p:spPr>
          <a:xfrm>
            <a:off x="311700" y="16858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Once we got </a:t>
            </a:r>
            <a:r>
              <a:rPr lang="en" sz="2000"/>
              <a:t>these</a:t>
            </a:r>
            <a:r>
              <a:rPr lang="en" sz="2000"/>
              <a:t> three parameters for the Random, we are left with analysing as to how much this model is close to the Social Network.</a:t>
            </a:r>
          </a:p>
          <a:p>
            <a:pPr indent="-355600" lvl="0" marL="457200" rtl="0">
              <a:spcBef>
                <a:spcPts val="0"/>
              </a:spcBef>
              <a:buSzPct val="100000"/>
              <a:buChar char="➔"/>
            </a:pPr>
            <a:r>
              <a:rPr lang="en" sz="2000"/>
              <a:t>MSN messenger data was crawled for about a month by Jure Leskovec ,former Microsoft employee and currently professor at Stanford.</a:t>
            </a:r>
          </a:p>
          <a:p>
            <a:pPr indent="-355600" lvl="0" marL="457200">
              <a:spcBef>
                <a:spcPts val="0"/>
              </a:spcBef>
              <a:buSzPct val="100000"/>
              <a:buChar char="➔"/>
            </a:pPr>
            <a:r>
              <a:rPr lang="en" sz="2000"/>
              <a:t>The various parameters and features of the network were observed.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Comparision</a:t>
            </a:r>
          </a:p>
        </p:txBody>
      </p:sp>
      <p:sp>
        <p:nvSpPr>
          <p:cNvPr id="180" name="Shape 180"/>
          <p:cNvSpPr txBox="1"/>
          <p:nvPr>
            <p:ph idx="1" type="body"/>
          </p:nvPr>
        </p:nvSpPr>
        <p:spPr>
          <a:xfrm>
            <a:off x="311700" y="1194525"/>
            <a:ext cx="8520600" cy="19707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The Real Data and Model were in terms with each other along</a:t>
            </a:r>
          </a:p>
          <a:p>
            <a:pPr indent="-355600" lvl="1" marL="914400" rtl="0">
              <a:spcBef>
                <a:spcPts val="0"/>
              </a:spcBef>
              <a:buSzPct val="100000"/>
              <a:buChar char="◆"/>
            </a:pPr>
            <a:r>
              <a:rPr lang="en" sz="2000"/>
              <a:t>Giant Component - Both of them have a large giant component containing a vast majority of nodes.</a:t>
            </a:r>
          </a:p>
          <a:p>
            <a:pPr indent="-355600" lvl="1" marL="914400" rtl="0">
              <a:spcBef>
                <a:spcPts val="0"/>
              </a:spcBef>
              <a:buSzPct val="100000"/>
              <a:buChar char="◆"/>
            </a:pPr>
            <a:r>
              <a:rPr lang="en" sz="2000"/>
              <a:t>Path length - The random graph model correctly estimates the average shortest path  length between any two nodes.</a:t>
            </a:r>
          </a:p>
        </p:txBody>
      </p:sp>
      <p:sp>
        <p:nvSpPr>
          <p:cNvPr id="181" name="Shape 181"/>
          <p:cNvSpPr txBox="1"/>
          <p:nvPr>
            <p:ph idx="1" type="body"/>
          </p:nvPr>
        </p:nvSpPr>
        <p:spPr>
          <a:xfrm>
            <a:off x="269875" y="3165225"/>
            <a:ext cx="8520600" cy="19707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The Real Data and Model were different for the following</a:t>
            </a:r>
          </a:p>
          <a:p>
            <a:pPr indent="-355600" lvl="1" marL="914400" rtl="0">
              <a:spcBef>
                <a:spcPts val="0"/>
              </a:spcBef>
              <a:buSzPct val="100000"/>
              <a:buChar char="◆"/>
            </a:pPr>
            <a:r>
              <a:rPr lang="en" sz="2000"/>
              <a:t>Degree Distribution - The degrees distributions were strikingly different. Random has a very </a:t>
            </a:r>
            <a:r>
              <a:rPr lang="en" sz="2000"/>
              <a:t>symmetric</a:t>
            </a:r>
            <a:r>
              <a:rPr lang="en" sz="2000"/>
              <a:t> one whereas real world one is hyperbolic on log-log plot.</a:t>
            </a:r>
          </a:p>
          <a:p>
            <a:pPr indent="-355600" lvl="1" marL="914400" rtl="0">
              <a:spcBef>
                <a:spcPts val="0"/>
              </a:spcBef>
              <a:buSzPct val="100000"/>
              <a:buChar char="◆"/>
            </a:pPr>
            <a:r>
              <a:rPr lang="en" sz="2000"/>
              <a:t>Clustering Coefficient - Both the values differ by a lot.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Random Graph - Conclusion</a:t>
            </a:r>
          </a:p>
        </p:txBody>
      </p:sp>
      <p:sp>
        <p:nvSpPr>
          <p:cNvPr id="187" name="Shape 187"/>
          <p:cNvSpPr txBox="1"/>
          <p:nvPr>
            <p:ph idx="1" type="body"/>
          </p:nvPr>
        </p:nvSpPr>
        <p:spPr>
          <a:xfrm>
            <a:off x="311700" y="145565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All in all Random Model is not a perfect way to model the Social Network.</a:t>
            </a:r>
          </a:p>
          <a:p>
            <a:pPr indent="-228600" lvl="0" marL="457200" rtl="0">
              <a:spcBef>
                <a:spcPts val="0"/>
              </a:spcBef>
              <a:buChar char="➔"/>
            </a:pPr>
            <a:r>
              <a:rPr lang="en"/>
              <a:t>Even Semantically, it </a:t>
            </a:r>
            <a:r>
              <a:rPr lang="en"/>
              <a:t>can't</a:t>
            </a:r>
            <a:r>
              <a:rPr lang="en"/>
              <a:t> be supported as the links in the Social Network are not formed randomly.</a:t>
            </a:r>
          </a:p>
          <a:p>
            <a:pPr indent="-228600" lvl="0" marL="457200">
              <a:spcBef>
                <a:spcPts val="0"/>
              </a:spcBef>
              <a:buChar char="➔"/>
            </a:pPr>
            <a:r>
              <a:rPr lang="en"/>
              <a:t>But , the random network model has some features in common to the Social and can be used for analysing the </a:t>
            </a:r>
            <a:r>
              <a:rPr lang="en"/>
              <a:t>randomness</a:t>
            </a:r>
            <a:r>
              <a:rPr lang="en"/>
              <a:t> of any feature of the real data i.e to what extent it is close to a random process.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SCALE-FREE Networks</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600"/>
              </a:spcBef>
              <a:spcAft>
                <a:spcPts val="600"/>
              </a:spcAft>
              <a:buNone/>
            </a:pPr>
            <a:r>
              <a:rPr lang="en">
                <a:solidFill>
                  <a:srgbClr val="222222"/>
                </a:solidFill>
                <a:highlight>
                  <a:srgbClr val="FFFFFF"/>
                </a:highlight>
              </a:rPr>
              <a:t>A scale-free network is a network whose degree distribution follows a Power law.</a:t>
            </a:r>
          </a:p>
          <a:p>
            <a:pPr lvl="0" rtl="0">
              <a:spcBef>
                <a:spcPts val="600"/>
              </a:spcBef>
              <a:spcAft>
                <a:spcPts val="600"/>
              </a:spcAft>
              <a:buNone/>
            </a:pPr>
            <a:r>
              <a:t/>
            </a:r>
            <a:endParaRPr sz="1400">
              <a:solidFill>
                <a:srgbClr val="222222"/>
              </a:solidFill>
              <a:highlight>
                <a:srgbClr val="FFFFFF"/>
              </a:highlight>
            </a:endParaRPr>
          </a:p>
          <a:p>
            <a:pPr lvl="0" rtl="0">
              <a:spcBef>
                <a:spcPts val="600"/>
              </a:spcBef>
              <a:spcAft>
                <a:spcPts val="600"/>
              </a:spcAft>
              <a:buNone/>
            </a:pPr>
            <a:r>
              <a:rPr lang="en" sz="1400">
                <a:solidFill>
                  <a:srgbClr val="222222"/>
                </a:solidFill>
                <a:highlight>
                  <a:srgbClr val="FFFFFF"/>
                </a:highlight>
              </a:rPr>
              <a:t>POWER LAW:</a:t>
            </a:r>
          </a:p>
          <a:p>
            <a:pPr lvl="0" rtl="0">
              <a:spcBef>
                <a:spcPts val="600"/>
              </a:spcBef>
              <a:spcAft>
                <a:spcPts val="600"/>
              </a:spcAft>
              <a:buNone/>
            </a:pPr>
            <a:r>
              <a:rPr lang="en" sz="1400">
                <a:solidFill>
                  <a:srgbClr val="222222"/>
                </a:solidFill>
                <a:highlight>
                  <a:srgbClr val="FFFFFF"/>
                </a:highlight>
              </a:rPr>
              <a:t>A relative change in one quantity results in a proportional relative change in the other quantity, independent of the initial size of those quantities: one quantity varies as a POWER of another. For instance, considering the area of a square in terms of the length of its side, if the length is doubled, the area is multiplied by a factor of four.</a:t>
            </a:r>
          </a:p>
          <a:p>
            <a:pPr lvl="0" rtl="0">
              <a:spcBef>
                <a:spcPts val="600"/>
              </a:spcBef>
              <a:spcAft>
                <a:spcPts val="600"/>
              </a:spcAft>
              <a:buNone/>
            </a:pPr>
            <a:r>
              <a:t/>
            </a:r>
            <a:endParaRPr i="1" sz="1050">
              <a:solidFill>
                <a:srgbClr val="222222"/>
              </a:solidFill>
              <a:highlight>
                <a:srgbClr val="FFFFFF"/>
              </a:highlight>
            </a:endParaRPr>
          </a:p>
          <a:p>
            <a:pPr lvl="0" rtl="0">
              <a:spcBef>
                <a:spcPts val="600"/>
              </a:spcBef>
              <a:spcAft>
                <a:spcPts val="600"/>
              </a:spcAft>
              <a:buClr>
                <a:schemeClr val="dk1"/>
              </a:buClr>
              <a:buSzPct val="68750"/>
              <a:buFont typeface="Arial"/>
              <a:buNone/>
            </a:pPr>
            <a:r>
              <a:rPr i="1" lang="en" sz="1600">
                <a:solidFill>
                  <a:srgbClr val="222222"/>
                </a:solidFill>
                <a:highlight>
                  <a:srgbClr val="FFFFFF"/>
                </a:highlight>
              </a:rPr>
              <a:t>P</a:t>
            </a:r>
            <a:r>
              <a:rPr lang="en" sz="1600">
                <a:solidFill>
                  <a:srgbClr val="222222"/>
                </a:solidFill>
                <a:highlight>
                  <a:srgbClr val="FFFFFF"/>
                </a:highlight>
              </a:rPr>
              <a:t>(</a:t>
            </a:r>
            <a:r>
              <a:rPr i="1" lang="en" sz="1600">
                <a:solidFill>
                  <a:srgbClr val="222222"/>
                </a:solidFill>
                <a:highlight>
                  <a:srgbClr val="FFFFFF"/>
                </a:highlight>
              </a:rPr>
              <a:t>k</a:t>
            </a:r>
            <a:r>
              <a:rPr lang="en" sz="1600">
                <a:solidFill>
                  <a:srgbClr val="222222"/>
                </a:solidFill>
                <a:highlight>
                  <a:srgbClr val="FFFFFF"/>
                </a:highlight>
              </a:rPr>
              <a:t>) of nodes in the network having </a:t>
            </a:r>
            <a:r>
              <a:rPr i="1" lang="en" sz="1600">
                <a:solidFill>
                  <a:srgbClr val="222222"/>
                </a:solidFill>
                <a:highlight>
                  <a:srgbClr val="FFFFFF"/>
                </a:highlight>
              </a:rPr>
              <a:t>k</a:t>
            </a:r>
            <a:r>
              <a:rPr lang="en" sz="1600">
                <a:solidFill>
                  <a:srgbClr val="222222"/>
                </a:solidFill>
                <a:highlight>
                  <a:srgbClr val="FFFFFF"/>
                </a:highlight>
              </a:rPr>
              <a:t> connections to other nodes goes for large values of </a:t>
            </a:r>
            <a:r>
              <a:rPr i="1" lang="en" sz="1600">
                <a:solidFill>
                  <a:srgbClr val="222222"/>
                </a:solidFill>
                <a:highlight>
                  <a:srgbClr val="FFFFFF"/>
                </a:highlight>
              </a:rPr>
              <a:t>k</a:t>
            </a:r>
            <a:r>
              <a:rPr lang="en" sz="1600">
                <a:solidFill>
                  <a:srgbClr val="222222"/>
                </a:solidFill>
                <a:highlight>
                  <a:srgbClr val="FFFFFF"/>
                </a:highlight>
              </a:rPr>
              <a:t> as </a:t>
            </a:r>
          </a:p>
          <a:p>
            <a:pPr lvl="0" rtl="0">
              <a:spcBef>
                <a:spcPts val="600"/>
              </a:spcBef>
              <a:spcAft>
                <a:spcPts val="600"/>
              </a:spcAft>
              <a:buClr>
                <a:schemeClr val="dk1"/>
              </a:buClr>
              <a:buSzPct val="100000"/>
              <a:buFont typeface="Arial"/>
              <a:buNone/>
            </a:pPr>
            <a:r>
              <a:t/>
            </a:r>
            <a:endParaRPr sz="1050">
              <a:solidFill>
                <a:srgbClr val="222222"/>
              </a:solidFill>
              <a:highlight>
                <a:srgbClr val="FFFFFF"/>
              </a:highlight>
            </a:endParaRPr>
          </a:p>
          <a:p>
            <a:pPr lvl="0" rtl="0">
              <a:spcBef>
                <a:spcPts val="0"/>
              </a:spcBef>
              <a:spcAft>
                <a:spcPts val="0"/>
              </a:spcAft>
              <a:buClr>
                <a:schemeClr val="dk1"/>
              </a:buClr>
              <a:buSzPct val="100000"/>
              <a:buFont typeface="Arial"/>
              <a:buNone/>
            </a:pPr>
            <a:r>
              <a:t/>
            </a:r>
            <a:endParaRPr sz="1050">
              <a:solidFill>
                <a:srgbClr val="222222"/>
              </a:solidFill>
              <a:highlight>
                <a:srgbClr val="FFFFFF"/>
              </a:highlight>
            </a:endParaRPr>
          </a:p>
          <a:p>
            <a:pPr lvl="0" rtl="0">
              <a:spcBef>
                <a:spcPts val="0"/>
              </a:spcBef>
              <a:buNone/>
            </a:pPr>
            <a:r>
              <a:t/>
            </a:r>
            <a:endParaRPr/>
          </a:p>
        </p:txBody>
      </p:sp>
      <p:pic>
        <p:nvPicPr>
          <p:cNvPr id="194" name="Shape 194"/>
          <p:cNvPicPr preferRelativeResize="0"/>
          <p:nvPr/>
        </p:nvPicPr>
        <p:blipFill>
          <a:blip r:embed="rId3">
            <a:alphaModFix/>
          </a:blip>
          <a:stretch>
            <a:fillRect/>
          </a:stretch>
        </p:blipFill>
        <p:spPr>
          <a:xfrm>
            <a:off x="3159200" y="4008186"/>
            <a:ext cx="1867199" cy="412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Characteristics of Scale-Free Networks</a:t>
            </a:r>
          </a:p>
        </p:txBody>
      </p:sp>
      <p:sp>
        <p:nvSpPr>
          <p:cNvPr id="200" name="Shape 200"/>
          <p:cNvSpPr txBox="1"/>
          <p:nvPr>
            <p:ph idx="1" type="body"/>
          </p:nvPr>
        </p:nvSpPr>
        <p:spPr>
          <a:xfrm>
            <a:off x="5605850" y="1203975"/>
            <a:ext cx="36228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Hubs. The relative commonness of vertices with a degree that greatly exceeds the average.</a:t>
            </a:r>
          </a:p>
          <a:p>
            <a:pPr lvl="0">
              <a:spcBef>
                <a:spcPts val="0"/>
              </a:spcBef>
              <a:buNone/>
            </a:pPr>
            <a:r>
              <a:t/>
            </a:r>
            <a:endParaRPr/>
          </a:p>
        </p:txBody>
      </p:sp>
      <p:pic>
        <p:nvPicPr>
          <p:cNvPr id="201" name="Shape 201"/>
          <p:cNvPicPr preferRelativeResize="0"/>
          <p:nvPr/>
        </p:nvPicPr>
        <p:blipFill>
          <a:blip r:embed="rId3">
            <a:alphaModFix amt="86000"/>
          </a:blip>
          <a:stretch>
            <a:fillRect/>
          </a:stretch>
        </p:blipFill>
        <p:spPr>
          <a:xfrm>
            <a:off x="169175" y="1520100"/>
            <a:ext cx="5321074" cy="2698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ha.png" id="208" name="Shape 208"/>
          <p:cNvPicPr preferRelativeResize="0"/>
          <p:nvPr/>
        </p:nvPicPr>
        <p:blipFill>
          <a:blip r:embed="rId3">
            <a:alphaModFix/>
          </a:blip>
          <a:stretch>
            <a:fillRect/>
          </a:stretch>
        </p:blipFill>
        <p:spPr>
          <a:xfrm>
            <a:off x="1020325" y="251662"/>
            <a:ext cx="6972300" cy="4181475"/>
          </a:xfrm>
          <a:prstGeom prst="rect">
            <a:avLst/>
          </a:prstGeom>
          <a:noFill/>
          <a:ln>
            <a:noFill/>
          </a:ln>
        </p:spPr>
      </p:pic>
      <p:sp>
        <p:nvSpPr>
          <p:cNvPr id="209" name="Shape 209"/>
          <p:cNvSpPr txBox="1"/>
          <p:nvPr/>
        </p:nvSpPr>
        <p:spPr>
          <a:xfrm>
            <a:off x="581575" y="4549525"/>
            <a:ext cx="7756200" cy="384900"/>
          </a:xfrm>
          <a:prstGeom prst="rect">
            <a:avLst/>
          </a:prstGeom>
          <a:noFill/>
          <a:ln>
            <a:noFill/>
          </a:ln>
        </p:spPr>
        <p:txBody>
          <a:bodyPr anchorCtr="0" anchor="t" bIns="91425" lIns="91425" rIns="91425" tIns="91425">
            <a:noAutofit/>
          </a:bodyPr>
          <a:lstStyle/>
          <a:p>
            <a:pPr indent="0" lvl="0" marL="2286000">
              <a:spcBef>
                <a:spcPts val="0"/>
              </a:spcBef>
              <a:buNone/>
            </a:pPr>
            <a:r>
              <a:rPr lang="en"/>
              <a:t>	Highway vs Airline Network</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Characteristics of Scale-Free Networks</a:t>
            </a:r>
          </a:p>
        </p:txBody>
      </p:sp>
      <p:sp>
        <p:nvSpPr>
          <p:cNvPr id="215" name="Shape 215"/>
          <p:cNvSpPr txBox="1"/>
          <p:nvPr>
            <p:ph idx="1" type="body"/>
          </p:nvPr>
        </p:nvSpPr>
        <p:spPr>
          <a:xfrm>
            <a:off x="419000" y="1146175"/>
            <a:ext cx="8127000" cy="3416400"/>
          </a:xfrm>
          <a:prstGeom prst="rect">
            <a:avLst/>
          </a:prstGeom>
        </p:spPr>
        <p:txBody>
          <a:bodyPr anchorCtr="0" anchor="t" bIns="91425" lIns="91425" rIns="91425" tIns="91425">
            <a:noAutofit/>
          </a:bodyPr>
          <a:lstStyle/>
          <a:p>
            <a:pPr lvl="0" algn="l">
              <a:spcBef>
                <a:spcPts val="0"/>
              </a:spcBef>
              <a:buNone/>
            </a:pPr>
            <a:r>
              <a:rPr lang="en"/>
              <a:t>ROBUSTNESS TO FAILURE</a:t>
            </a:r>
          </a:p>
          <a:p>
            <a:pPr lvl="0" rtl="0">
              <a:spcBef>
                <a:spcPts val="0"/>
              </a:spcBef>
              <a:buNone/>
            </a:pPr>
            <a:r>
              <a:rPr b="1" lang="en"/>
              <a:t>Hierarchy:</a:t>
            </a:r>
            <a:r>
              <a:rPr lang="en"/>
              <a:t> </a:t>
            </a:r>
            <a:r>
              <a:rPr lang="en"/>
              <a:t>Major hubs followed by smaller, and yet smaller ones, allows for fault-tolerant behaviour.</a:t>
            </a:r>
            <a:r>
              <a:rPr lang="en">
                <a:solidFill>
                  <a:srgbClr val="222222"/>
                </a:solidFill>
                <a:highlight>
                  <a:srgbClr val="FFFFFF"/>
                </a:highlight>
              </a:rPr>
              <a:t> </a:t>
            </a:r>
          </a:p>
          <a:p>
            <a:pPr lvl="0" rtl="0">
              <a:spcBef>
                <a:spcPts val="0"/>
              </a:spcBef>
              <a:buNone/>
            </a:pPr>
            <a:r>
              <a:rPr b="1" lang="en">
                <a:solidFill>
                  <a:srgbClr val="222222"/>
                </a:solidFill>
                <a:highlight>
                  <a:srgbClr val="FFFFFF"/>
                </a:highlight>
              </a:rPr>
              <a:t>Random failure</a:t>
            </a:r>
            <a:r>
              <a:rPr lang="en">
                <a:solidFill>
                  <a:srgbClr val="222222"/>
                </a:solidFill>
                <a:highlight>
                  <a:srgbClr val="FFFFFF"/>
                </a:highlight>
              </a:rPr>
              <a:t>: The likelihood that a hub would be affected is almost negligible. </a:t>
            </a:r>
            <a:br>
              <a:rPr lang="en">
                <a:solidFill>
                  <a:srgbClr val="222222"/>
                </a:solidFill>
                <a:highlight>
                  <a:srgbClr val="FFFFFF"/>
                </a:highlight>
              </a:rPr>
            </a:br>
            <a:br>
              <a:rPr lang="en">
                <a:solidFill>
                  <a:srgbClr val="222222"/>
                </a:solidFill>
                <a:highlight>
                  <a:srgbClr val="FFFFFF"/>
                </a:highlight>
              </a:rPr>
            </a:br>
            <a:r>
              <a:rPr b="1" lang="en">
                <a:solidFill>
                  <a:srgbClr val="222222"/>
                </a:solidFill>
                <a:highlight>
                  <a:srgbClr val="FFFFFF"/>
                </a:highlight>
              </a:rPr>
              <a:t>Hub-failure</a:t>
            </a:r>
            <a:r>
              <a:rPr lang="en">
                <a:solidFill>
                  <a:srgbClr val="222222"/>
                </a:solidFill>
                <a:highlight>
                  <a:srgbClr val="FFFFFF"/>
                </a:highlight>
              </a:rPr>
              <a:t>: The network will generally not lose its connectedness, due to the remaining hubs. On the other hand, if we choose a few major hubs and take them out of the network, the network is turned into a set of rather isolated graphs. </a:t>
            </a:r>
          </a:p>
          <a:p>
            <a:pPr lvl="0" rt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robustsf.png" id="222" name="Shape 222"/>
          <p:cNvPicPr preferRelativeResize="0"/>
          <p:nvPr/>
        </p:nvPicPr>
        <p:blipFill>
          <a:blip r:embed="rId3">
            <a:alphaModFix/>
          </a:blip>
          <a:stretch>
            <a:fillRect/>
          </a:stretch>
        </p:blipFill>
        <p:spPr>
          <a:xfrm>
            <a:off x="1720725" y="85800"/>
            <a:ext cx="4888900" cy="4803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Characteristics of Scale-Free Networks</a:t>
            </a:r>
          </a:p>
        </p:txBody>
      </p:sp>
      <p:sp>
        <p:nvSpPr>
          <p:cNvPr id="228" name="Shape 228"/>
          <p:cNvSpPr txBox="1"/>
          <p:nvPr>
            <p:ph idx="1" type="body"/>
          </p:nvPr>
        </p:nvSpPr>
        <p:spPr>
          <a:xfrm>
            <a:off x="508500" y="1146175"/>
            <a:ext cx="8127000" cy="3416400"/>
          </a:xfrm>
          <a:prstGeom prst="rect">
            <a:avLst/>
          </a:prstGeom>
        </p:spPr>
        <p:txBody>
          <a:bodyPr anchorCtr="0" anchor="t" bIns="91425" lIns="91425" rIns="91425" tIns="91425">
            <a:noAutofit/>
          </a:bodyPr>
          <a:lstStyle/>
          <a:p>
            <a:pPr lvl="0" rtl="0" algn="l">
              <a:spcBef>
                <a:spcPts val="0"/>
              </a:spcBef>
              <a:buNone/>
            </a:pPr>
            <a:r>
              <a:rPr lang="en"/>
              <a:t>ROBUSTNESS TO FAILURE</a:t>
            </a:r>
          </a:p>
          <a:p>
            <a:pPr lvl="0">
              <a:spcBef>
                <a:spcPts val="0"/>
              </a:spcBef>
              <a:buNone/>
            </a:pPr>
            <a:r>
              <a:rPr lang="en">
                <a:solidFill>
                  <a:srgbClr val="222222"/>
                </a:solidFill>
                <a:highlight>
                  <a:srgbClr val="FFFFFF"/>
                </a:highlight>
              </a:rPr>
              <a:t>It was proven by Cohen that for a broad range of scale free networks the critical percolation threshold, pc=0. </a:t>
            </a:r>
          </a:p>
          <a:p>
            <a:pPr lvl="0">
              <a:spcBef>
                <a:spcPts val="0"/>
              </a:spcBef>
              <a:buNone/>
            </a:pPr>
            <a:r>
              <a:rPr lang="en">
                <a:solidFill>
                  <a:srgbClr val="222222"/>
                </a:solidFill>
                <a:highlight>
                  <a:srgbClr val="FFFFFF"/>
                </a:highlight>
              </a:rPr>
              <a:t>This means the removing randomly any fraction of nodes from scale network will not destroy the network.</a:t>
            </a:r>
          </a:p>
          <a:p>
            <a:pPr lvl="0">
              <a:spcBef>
                <a:spcPts val="0"/>
              </a:spcBef>
              <a:buNone/>
            </a:pPr>
            <a:r>
              <a:rPr lang="en">
                <a:solidFill>
                  <a:srgbClr val="222222"/>
                </a:solidFill>
                <a:highlight>
                  <a:srgbClr val="FFFFFF"/>
                </a:highlight>
              </a:rPr>
              <a:t> This is in contrast to Erdos Renyi graph where pc =1/&lt;k&gt;, where &lt;k&gt; is the average degree.</a:t>
            </a:r>
          </a:p>
          <a:p>
            <a:pPr lvl="0" rtl="0">
              <a:spcBef>
                <a:spcPts val="0"/>
              </a:spcBef>
              <a:buNone/>
            </a:pPr>
            <a:r>
              <a:rPr lang="en" sz="800">
                <a:solidFill>
                  <a:schemeClr val="dk1"/>
                </a:solidFill>
                <a:highlight>
                  <a:srgbClr val="F7F7F7"/>
                </a:highlight>
              </a:rPr>
              <a:t>Ref: Cohen, Reuven; Erez, Keren; ben-Avraham, Daniel; Havlin, Shlomo (2000). "Resilience of the Internet to Random Breakdowns". </a:t>
            </a:r>
            <a:r>
              <a:rPr i="1" lang="en" sz="800">
                <a:solidFill>
                  <a:schemeClr val="dk1"/>
                </a:solidFill>
                <a:highlight>
                  <a:srgbClr val="F7F7F7"/>
                </a:highlight>
              </a:rPr>
              <a:t>Physical Review Letters</a:t>
            </a:r>
            <a:r>
              <a:rPr lang="en" sz="800">
                <a:solidFill>
                  <a:schemeClr val="dk1"/>
                </a:solidFill>
                <a:highlight>
                  <a:srgbClr val="F7F7F7"/>
                </a:highlight>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lnSpc>
                <a:spcPct val="115000"/>
              </a:lnSpc>
              <a:spcBef>
                <a:spcPts val="0"/>
              </a:spcBef>
              <a:spcAft>
                <a:spcPts val="1600"/>
              </a:spcAft>
              <a:buClr>
                <a:schemeClr val="dk1"/>
              </a:buClr>
              <a:buSzPct val="50000"/>
              <a:buFont typeface="Arial"/>
              <a:buNone/>
            </a:pPr>
            <a:r>
              <a:rPr b="1" lang="en" sz="2200">
                <a:solidFill>
                  <a:srgbClr val="666666"/>
                </a:solidFill>
                <a:highlight>
                  <a:srgbClr val="FFFFFF"/>
                </a:highlight>
              </a:rPr>
              <a:t>CLUSTERING CO-EFFICIENT</a:t>
            </a:r>
          </a:p>
          <a:p>
            <a:pPr lvl="0">
              <a:spcBef>
                <a:spcPts val="0"/>
              </a:spcBef>
              <a:buNone/>
            </a:pPr>
            <a:r>
              <a:t/>
            </a:r>
            <a:endParaRPr b="1" sz="2200">
              <a:solidFill>
                <a:srgbClr val="222222"/>
              </a:solidFill>
              <a:highlight>
                <a:srgbClr val="FFFFFF"/>
              </a:highlight>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300">
                <a:solidFill>
                  <a:srgbClr val="222222"/>
                </a:solidFill>
                <a:highlight>
                  <a:srgbClr val="FFFFFF"/>
                </a:highlight>
              </a:rPr>
              <a:t>A </a:t>
            </a:r>
            <a:r>
              <a:rPr b="1" lang="en" sz="1300">
                <a:solidFill>
                  <a:srgbClr val="222222"/>
                </a:solidFill>
                <a:highlight>
                  <a:srgbClr val="FFFFFF"/>
                </a:highlight>
              </a:rPr>
              <a:t>clustering coefficient</a:t>
            </a:r>
            <a:r>
              <a:rPr lang="en" sz="1300">
                <a:solidFill>
                  <a:srgbClr val="222222"/>
                </a:solidFill>
                <a:highlight>
                  <a:srgbClr val="FFFFFF"/>
                </a:highlight>
              </a:rPr>
              <a:t> is a measure of the degree to which nodes in a graph tend to cluster together.</a:t>
            </a:r>
          </a:p>
          <a:p>
            <a:pPr lvl="0">
              <a:spcBef>
                <a:spcPts val="0"/>
              </a:spcBef>
              <a:buNone/>
            </a:pPr>
            <a:r>
              <a:rPr b="1" lang="en" sz="1050">
                <a:solidFill>
                  <a:srgbClr val="222222"/>
                </a:solidFill>
                <a:highlight>
                  <a:srgbClr val="FFFFFF"/>
                </a:highlight>
              </a:rPr>
              <a:t># </a:t>
            </a:r>
            <a:r>
              <a:rPr b="1" lang="en" sz="1200">
                <a:solidFill>
                  <a:srgbClr val="222222"/>
                </a:solidFill>
                <a:highlight>
                  <a:srgbClr val="FFFFFF"/>
                </a:highlight>
              </a:rPr>
              <a:t>Global cc</a:t>
            </a:r>
            <a:r>
              <a:rPr lang="en" sz="1050">
                <a:solidFill>
                  <a:srgbClr val="222222"/>
                </a:solidFill>
                <a:highlight>
                  <a:srgbClr val="FFFFFF"/>
                </a:highlight>
              </a:rPr>
              <a:t>:  Given below.</a:t>
            </a:r>
          </a:p>
          <a:p>
            <a:pPr lvl="0">
              <a:spcBef>
                <a:spcPts val="0"/>
              </a:spcBef>
              <a:buNone/>
            </a:pPr>
            <a:r>
              <a:t/>
            </a:r>
            <a:endParaRPr sz="1050">
              <a:solidFill>
                <a:srgbClr val="222222"/>
              </a:solidFill>
              <a:highlight>
                <a:srgbClr val="FFFFFF"/>
              </a:highlight>
            </a:endParaRPr>
          </a:p>
          <a:p>
            <a:pPr lvl="0">
              <a:spcBef>
                <a:spcPts val="0"/>
              </a:spcBef>
              <a:buNone/>
            </a:pPr>
            <a:r>
              <a:t/>
            </a:r>
            <a:endParaRPr sz="1050">
              <a:solidFill>
                <a:srgbClr val="222222"/>
              </a:solidFill>
              <a:highlight>
                <a:srgbClr val="FFFFFF"/>
              </a:highlight>
            </a:endParaRPr>
          </a:p>
          <a:p>
            <a:pPr lvl="0">
              <a:spcBef>
                <a:spcPts val="0"/>
              </a:spcBef>
              <a:buNone/>
            </a:pPr>
            <a:r>
              <a:t/>
            </a:r>
            <a:endParaRPr sz="1050">
              <a:solidFill>
                <a:srgbClr val="222222"/>
              </a:solidFill>
              <a:highlight>
                <a:srgbClr val="FFFFFF"/>
              </a:highlight>
            </a:endParaRPr>
          </a:p>
          <a:p>
            <a:pPr lvl="0">
              <a:spcBef>
                <a:spcPts val="0"/>
              </a:spcBef>
              <a:buNone/>
            </a:pPr>
            <a:r>
              <a:rPr b="1" lang="en" sz="1050">
                <a:solidFill>
                  <a:srgbClr val="222222"/>
                </a:solidFill>
                <a:highlight>
                  <a:srgbClr val="FFFFFF"/>
                </a:highlight>
              </a:rPr>
              <a:t># </a:t>
            </a:r>
            <a:r>
              <a:rPr b="1" lang="en" sz="1300">
                <a:solidFill>
                  <a:srgbClr val="222222"/>
                </a:solidFill>
                <a:highlight>
                  <a:srgbClr val="FFFFFF"/>
                </a:highlight>
              </a:rPr>
              <a:t>Local cc</a:t>
            </a:r>
            <a:r>
              <a:rPr lang="en" sz="1050">
                <a:solidFill>
                  <a:srgbClr val="222222"/>
                </a:solidFill>
                <a:highlight>
                  <a:srgbClr val="FFFFFF"/>
                </a:highlight>
              </a:rPr>
              <a:t>: The </a:t>
            </a:r>
            <a:r>
              <a:rPr b="1" lang="en" sz="1050">
                <a:solidFill>
                  <a:srgbClr val="222222"/>
                </a:solidFill>
                <a:highlight>
                  <a:srgbClr val="FFFFFF"/>
                </a:highlight>
              </a:rPr>
              <a:t>local clustering coefficient</a:t>
            </a:r>
            <a:r>
              <a:rPr lang="en" sz="1050">
                <a:solidFill>
                  <a:srgbClr val="222222"/>
                </a:solidFill>
                <a:highlight>
                  <a:srgbClr val="FFFFFF"/>
                </a:highlight>
              </a:rPr>
              <a:t> of a vertex (node) in a graph quantifies how close its neighbours are to being a clique (complete graph).</a:t>
            </a:r>
          </a:p>
          <a:p>
            <a:pPr lvl="0">
              <a:spcBef>
                <a:spcPts val="0"/>
              </a:spcBef>
              <a:buNone/>
            </a:pPr>
            <a:r>
              <a:rPr lang="en" sz="1050">
                <a:solidFill>
                  <a:srgbClr val="222222"/>
                </a:solidFill>
                <a:highlight>
                  <a:srgbClr val="FFFFFF"/>
                </a:highlight>
              </a:rPr>
              <a:t>		Formula: LCC  =( 2 * N ) / K(K-1).</a:t>
            </a:r>
          </a:p>
          <a:p>
            <a:pPr lvl="0">
              <a:spcBef>
                <a:spcPts val="0"/>
              </a:spcBef>
              <a:buNone/>
            </a:pPr>
            <a:r>
              <a:rPr lang="en" sz="1050">
                <a:solidFill>
                  <a:srgbClr val="222222"/>
                </a:solidFill>
                <a:highlight>
                  <a:srgbClr val="FFFFFF"/>
                </a:highlight>
              </a:rPr>
              <a:t>		Where K is the degree of the node , N is the no. if links b/w immediate neighbours of that node.</a:t>
            </a:r>
          </a:p>
        </p:txBody>
      </p:sp>
      <p:pic>
        <p:nvPicPr>
          <p:cNvPr id="235" name="Shape 235"/>
          <p:cNvPicPr preferRelativeResize="0"/>
          <p:nvPr/>
        </p:nvPicPr>
        <p:blipFill>
          <a:blip r:embed="rId3">
            <a:alphaModFix/>
          </a:blip>
          <a:stretch>
            <a:fillRect/>
          </a:stretch>
        </p:blipFill>
        <p:spPr>
          <a:xfrm>
            <a:off x="1143000" y="2338387"/>
            <a:ext cx="6858000" cy="46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Points	</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Three levels of structure:</a:t>
            </a:r>
          </a:p>
          <a:p>
            <a:pPr lvl="0">
              <a:spcBef>
                <a:spcPts val="0"/>
              </a:spcBef>
              <a:buNone/>
            </a:pPr>
            <a:r>
              <a:rPr b="1" lang="en"/>
              <a:t>Micro</a:t>
            </a:r>
            <a:r>
              <a:rPr lang="en"/>
              <a:t>: Related to individuals</a:t>
            </a:r>
          </a:p>
          <a:p>
            <a:pPr lvl="0">
              <a:spcBef>
                <a:spcPts val="0"/>
              </a:spcBef>
              <a:buNone/>
            </a:pPr>
            <a:r>
              <a:rPr b="1" lang="en"/>
              <a:t>Meso</a:t>
            </a:r>
            <a:r>
              <a:rPr lang="en"/>
              <a:t>: Related to a sizeable population.</a:t>
            </a:r>
          </a:p>
          <a:p>
            <a:pPr lvl="0">
              <a:spcBef>
                <a:spcPts val="0"/>
              </a:spcBef>
              <a:buNone/>
            </a:pPr>
            <a:r>
              <a:rPr b="1" lang="en"/>
              <a:t>Macro</a:t>
            </a:r>
            <a:r>
              <a:rPr lang="en"/>
              <a:t>: Studies the outcomes of economic and other resource transfer interactions with large populations.</a:t>
            </a:r>
          </a:p>
          <a:p>
            <a:pPr lvl="0">
              <a:spcBef>
                <a:spcPts val="0"/>
              </a:spcBef>
              <a:buNone/>
            </a:pPr>
            <a:r>
              <a:t/>
            </a:r>
            <a:endParaRP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lnSpc>
                <a:spcPct val="115000"/>
              </a:lnSpc>
              <a:spcBef>
                <a:spcPts val="0"/>
              </a:spcBef>
              <a:spcAft>
                <a:spcPts val="1600"/>
              </a:spcAft>
              <a:buNone/>
            </a:pPr>
            <a:r>
              <a:rPr b="1" lang="en" sz="2200">
                <a:solidFill>
                  <a:srgbClr val="666666"/>
                </a:solidFill>
                <a:highlight>
                  <a:srgbClr val="FFFFFF"/>
                </a:highlight>
              </a:rPr>
              <a:t>CLUSTERING CO-EFFICIENT</a:t>
            </a:r>
          </a:p>
          <a:p>
            <a:pPr lvl="0" rtl="0">
              <a:spcBef>
                <a:spcPts val="0"/>
              </a:spcBef>
              <a:buNone/>
            </a:pPr>
            <a:r>
              <a:t/>
            </a:r>
            <a:endParaRPr b="1" sz="1500">
              <a:solidFill>
                <a:srgbClr val="222222"/>
              </a:solidFill>
              <a:highlight>
                <a:srgbClr val="FFFFFF"/>
              </a:highlight>
            </a:endParaRP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1050">
                <a:solidFill>
                  <a:srgbClr val="222222"/>
                </a:solidFill>
                <a:highlight>
                  <a:srgbClr val="FFFFFF"/>
                </a:highlight>
              </a:rPr>
              <a:t>CC=( 2 * N ) / K (K-1).</a:t>
            </a:r>
          </a:p>
          <a:p>
            <a:pPr lvl="0">
              <a:spcBef>
                <a:spcPts val="0"/>
              </a:spcBef>
              <a:buNone/>
            </a:pPr>
            <a:r>
              <a:t/>
            </a:r>
            <a:endParaRPr sz="1050">
              <a:solidFill>
                <a:srgbClr val="222222"/>
              </a:solidFill>
              <a:highlight>
                <a:srgbClr val="FFFFFF"/>
              </a:highlight>
            </a:endParaRPr>
          </a:p>
          <a:p>
            <a:pPr lvl="0">
              <a:spcBef>
                <a:spcPts val="0"/>
              </a:spcBef>
              <a:buNone/>
            </a:pPr>
            <a:r>
              <a:t/>
            </a:r>
            <a:endParaRPr sz="1050">
              <a:solidFill>
                <a:srgbClr val="222222"/>
              </a:solidFill>
              <a:highlight>
                <a:srgbClr val="FFFFFF"/>
              </a:highlight>
            </a:endParaRPr>
          </a:p>
          <a:p>
            <a:pPr lvl="0" rtl="0">
              <a:spcBef>
                <a:spcPts val="0"/>
              </a:spcBef>
              <a:buClr>
                <a:schemeClr val="dk1"/>
              </a:buClr>
              <a:buSzPct val="100000"/>
              <a:buFont typeface="Arial"/>
              <a:buNone/>
            </a:pPr>
            <a:r>
              <a:rPr lang="en" sz="1050">
                <a:solidFill>
                  <a:srgbClr val="222222"/>
                </a:solidFill>
                <a:highlight>
                  <a:srgbClr val="FFFFFF"/>
                </a:highlight>
              </a:rPr>
              <a:t>Denotes how close its </a:t>
            </a:r>
            <a:br>
              <a:rPr lang="en" sz="1050">
                <a:solidFill>
                  <a:srgbClr val="222222"/>
                </a:solidFill>
                <a:highlight>
                  <a:srgbClr val="FFFFFF"/>
                </a:highlight>
              </a:rPr>
            </a:br>
            <a:r>
              <a:rPr lang="en" sz="1050">
                <a:solidFill>
                  <a:srgbClr val="222222"/>
                </a:solidFill>
                <a:highlight>
                  <a:srgbClr val="FFFFFF"/>
                </a:highlight>
              </a:rPr>
              <a:t>Neighbors are to being a</a:t>
            </a:r>
            <a:br>
              <a:rPr lang="en" sz="1050">
                <a:solidFill>
                  <a:srgbClr val="222222"/>
                </a:solidFill>
                <a:highlight>
                  <a:srgbClr val="FFFFFF"/>
                </a:highlight>
              </a:rPr>
            </a:br>
            <a:r>
              <a:rPr lang="en" sz="1050">
                <a:solidFill>
                  <a:srgbClr val="222222"/>
                </a:solidFill>
                <a:highlight>
                  <a:srgbClr val="FFFFFF"/>
                </a:highlight>
              </a:rPr>
              <a:t>clique.</a:t>
            </a:r>
          </a:p>
        </p:txBody>
      </p:sp>
      <p:pic>
        <p:nvPicPr>
          <p:cNvPr descr="localcc.png" id="242" name="Shape 242"/>
          <p:cNvPicPr preferRelativeResize="0"/>
          <p:nvPr/>
        </p:nvPicPr>
        <p:blipFill>
          <a:blip r:embed="rId3">
            <a:alphaModFix/>
          </a:blip>
          <a:stretch>
            <a:fillRect/>
          </a:stretch>
        </p:blipFill>
        <p:spPr>
          <a:xfrm>
            <a:off x="1987550" y="1118649"/>
            <a:ext cx="6563771" cy="34163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Characteristics of Scale Free Networks</a:t>
            </a:r>
          </a:p>
          <a:p>
            <a:pPr lvl="0">
              <a:spcBef>
                <a:spcPts val="0"/>
              </a:spcBef>
              <a:buNone/>
            </a:pPr>
            <a:r>
              <a:t/>
            </a:r>
            <a:endParaRPr/>
          </a:p>
        </p:txBody>
      </p:sp>
      <p:sp>
        <p:nvSpPr>
          <p:cNvPr id="248" name="Shape 248"/>
          <p:cNvSpPr txBox="1"/>
          <p:nvPr>
            <p:ph idx="1" type="body"/>
          </p:nvPr>
        </p:nvSpPr>
        <p:spPr>
          <a:xfrm>
            <a:off x="240750" y="1117000"/>
            <a:ext cx="8520600" cy="3416400"/>
          </a:xfrm>
          <a:prstGeom prst="rect">
            <a:avLst/>
          </a:prstGeom>
        </p:spPr>
        <p:txBody>
          <a:bodyPr anchorCtr="0" anchor="t" bIns="91425" lIns="91425" rIns="91425" tIns="91425">
            <a:noAutofit/>
          </a:bodyPr>
          <a:lstStyle/>
          <a:p>
            <a:pPr lvl="0">
              <a:spcBef>
                <a:spcPts val="0"/>
              </a:spcBef>
              <a:buNone/>
            </a:pPr>
            <a:r>
              <a:rPr b="1" lang="en" sz="1500">
                <a:solidFill>
                  <a:srgbClr val="222222"/>
                </a:solidFill>
                <a:highlight>
                  <a:srgbClr val="FFFFFF"/>
                </a:highlight>
              </a:rPr>
              <a:t>-Clustering coeff. distribution decreases as the node degree increases.</a:t>
            </a:r>
            <a:r>
              <a:rPr lang="en" sz="1500">
                <a:solidFill>
                  <a:srgbClr val="222222"/>
                </a:solidFill>
                <a:highlight>
                  <a:srgbClr val="FFFFFF"/>
                </a:highlight>
              </a:rPr>
              <a:t> This distribution also follows a power law. </a:t>
            </a:r>
          </a:p>
          <a:p>
            <a:pPr lvl="0">
              <a:spcBef>
                <a:spcPts val="0"/>
              </a:spcBef>
              <a:buNone/>
            </a:pPr>
            <a:r>
              <a:rPr lang="en" sz="1500">
                <a:solidFill>
                  <a:srgbClr val="222222"/>
                </a:solidFill>
                <a:highlight>
                  <a:srgbClr val="FFFFFF"/>
                </a:highlight>
              </a:rPr>
              <a:t>-This implies that the low-degree nodes belong to very dense sub-graphs and those sub-graphs are connected to each other through hubs. </a:t>
            </a:r>
          </a:p>
          <a:p>
            <a:pPr lvl="0">
              <a:spcBef>
                <a:spcPts val="0"/>
              </a:spcBef>
              <a:buClr>
                <a:schemeClr val="dk1"/>
              </a:buClr>
              <a:buSzPct val="84615"/>
              <a:buFont typeface="Arial"/>
              <a:buNone/>
            </a:pPr>
            <a:r>
              <a:rPr lang="en" sz="1300">
                <a:solidFill>
                  <a:srgbClr val="222222"/>
                </a:solidFill>
                <a:highlight>
                  <a:srgbClr val="FFFFFF"/>
                </a:highlight>
              </a:rPr>
              <a:t>EXAMPLE: People around us. Consider a social network in which nodes are people and links are acquaintance relationships between people. It is easy to see that people tend to form communities, i.e., small groups in which everyone knows everyone. In addition, the members of a community also have a few acquaintance relationships to people outside that community. Some people, however, are connected to a large number of communities (e.g., celebrities, politicians). Those people may be considered the hubs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Characteristics of Scale Free Networks</a:t>
            </a:r>
          </a:p>
          <a:p>
            <a:pPr lvl="0" rtl="0">
              <a:spcBef>
                <a:spcPts val="0"/>
              </a:spcBef>
              <a:buNone/>
            </a:pPr>
            <a:r>
              <a:t/>
            </a:r>
            <a:endParaRPr/>
          </a:p>
        </p:txBody>
      </p:sp>
      <p:sp>
        <p:nvSpPr>
          <p:cNvPr id="254" name="Shape 254"/>
          <p:cNvSpPr txBox="1"/>
          <p:nvPr>
            <p:ph idx="1" type="body"/>
          </p:nvPr>
        </p:nvSpPr>
        <p:spPr>
          <a:xfrm>
            <a:off x="271425" y="1152475"/>
            <a:ext cx="8520600" cy="3416400"/>
          </a:xfrm>
          <a:prstGeom prst="rect">
            <a:avLst/>
          </a:prstGeom>
        </p:spPr>
        <p:txBody>
          <a:bodyPr anchorCtr="0" anchor="t" bIns="91425" lIns="91425" rIns="91425" tIns="91425">
            <a:noAutofit/>
          </a:bodyPr>
          <a:lstStyle/>
          <a:p>
            <a:pPr lvl="0">
              <a:spcBef>
                <a:spcPts val="0"/>
              </a:spcBef>
              <a:buNone/>
            </a:pPr>
            <a:r>
              <a:rPr b="1" lang="en" sz="1500">
                <a:solidFill>
                  <a:srgbClr val="222222"/>
                </a:solidFill>
                <a:highlight>
                  <a:srgbClr val="FFFFFF"/>
                </a:highlight>
              </a:rPr>
              <a:t>GENERATIVE MECHANISM:</a:t>
            </a:r>
          </a:p>
          <a:p>
            <a:pPr lvl="0">
              <a:spcBef>
                <a:spcPts val="0"/>
              </a:spcBef>
              <a:buNone/>
            </a:pPr>
            <a:r>
              <a:rPr lang="en" sz="1500">
                <a:solidFill>
                  <a:srgbClr val="222222"/>
                </a:solidFill>
                <a:highlight>
                  <a:srgbClr val="FFFFFF"/>
                </a:highlight>
              </a:rPr>
              <a:t>For </a:t>
            </a:r>
            <a:r>
              <a:rPr i="1" lang="en" sz="1500">
                <a:solidFill>
                  <a:srgbClr val="222222"/>
                </a:solidFill>
                <a:highlight>
                  <a:srgbClr val="FFFFFF"/>
                </a:highlight>
              </a:rPr>
              <a:t>preferential-attachment</a:t>
            </a:r>
            <a:r>
              <a:rPr lang="en" sz="1500">
                <a:solidFill>
                  <a:srgbClr val="222222"/>
                </a:solidFill>
                <a:highlight>
                  <a:srgbClr val="FFFFFF"/>
                </a:highlight>
              </a:rPr>
              <a:t> networks, typically: </a:t>
            </a:r>
            <a:br>
              <a:rPr lang="en" sz="1500">
                <a:solidFill>
                  <a:srgbClr val="222222"/>
                </a:solidFill>
                <a:highlight>
                  <a:srgbClr val="FFFFFF"/>
                </a:highlight>
              </a:rPr>
            </a:br>
            <a:r>
              <a:rPr lang="en" sz="1500">
                <a:solidFill>
                  <a:srgbClr val="222222"/>
                </a:solidFill>
                <a:highlight>
                  <a:srgbClr val="FFFFFF"/>
                </a:highlight>
              </a:rPr>
              <a:t>HIGH DEGREE VERTICES IN THE MIDDLE OF THE NETWORK.</a:t>
            </a:r>
          </a:p>
          <a:p>
            <a:pPr lvl="0">
              <a:spcBef>
                <a:spcPts val="0"/>
              </a:spcBef>
              <a:buNone/>
            </a:pPr>
            <a:r>
              <a:rPr i="1" lang="en" sz="1500">
                <a:solidFill>
                  <a:srgbClr val="222222"/>
                </a:solidFill>
                <a:highlight>
                  <a:srgbClr val="FFFFFF"/>
                </a:highlight>
              </a:rPr>
              <a:t>Advantage:</a:t>
            </a:r>
            <a:br>
              <a:rPr i="1" lang="en" sz="1500">
                <a:solidFill>
                  <a:srgbClr val="222222"/>
                </a:solidFill>
                <a:highlight>
                  <a:srgbClr val="FFFFFF"/>
                </a:highlight>
              </a:rPr>
            </a:br>
            <a:r>
              <a:rPr lang="en" sz="1500">
                <a:solidFill>
                  <a:srgbClr val="222222"/>
                </a:solidFill>
                <a:highlight>
                  <a:srgbClr val="FFFFFF"/>
                </a:highlight>
              </a:rPr>
              <a:t>The random removal of even a large fraction of vertices impacts the overall connectedness of the network very little, suggesting that such topologies could be useful for security, while targeted attacks destroys the connectedness very quickly.</a:t>
            </a:r>
          </a:p>
          <a:p>
            <a:pPr lvl="0">
              <a:spcBef>
                <a:spcPts val="0"/>
              </a:spcBef>
              <a:buNone/>
            </a:pPr>
            <a:r>
              <a:rPr lang="en" sz="1500">
                <a:solidFill>
                  <a:srgbClr val="222222"/>
                </a:solidFill>
                <a:highlight>
                  <a:srgbClr val="FFFFFF"/>
                </a:highlight>
              </a:rPr>
              <a:t>Other scale-free networks, which place the high-degree vertices at the periphery, do not exhibit these properties.</a:t>
            </a:r>
          </a:p>
          <a:p>
            <a:pPr lvl="0" rtl="0">
              <a:spcBef>
                <a:spcPts val="0"/>
              </a:spcBef>
              <a:buNone/>
            </a:pPr>
            <a:r>
              <a:t/>
            </a:r>
            <a:endParaRPr sz="1500">
              <a:solidFill>
                <a:srgbClr val="222222"/>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Characteristics of Scale-Free Networks</a:t>
            </a:r>
          </a:p>
        </p:txBody>
      </p:sp>
      <p:sp>
        <p:nvSpPr>
          <p:cNvPr id="260" name="Shape 2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95275" lvl="0" marL="685800" rtl="0">
              <a:spcBef>
                <a:spcPts val="300"/>
              </a:spcBef>
              <a:spcAft>
                <a:spcPts val="100"/>
              </a:spcAft>
              <a:buClr>
                <a:srgbClr val="222222"/>
              </a:buClr>
              <a:buSzPct val="95454"/>
            </a:pPr>
            <a:r>
              <a:rPr lang="en" sz="1050">
                <a:solidFill>
                  <a:srgbClr val="222222"/>
                </a:solidFill>
                <a:highlight>
                  <a:srgbClr val="FFFFFF"/>
                </a:highlight>
              </a:rPr>
              <a:t>Social networks, including collaboration networks.</a:t>
            </a:r>
          </a:p>
          <a:p>
            <a:pPr lvl="0" rtl="0">
              <a:spcBef>
                <a:spcPts val="300"/>
              </a:spcBef>
              <a:spcAft>
                <a:spcPts val="100"/>
              </a:spcAft>
              <a:buNone/>
            </a:pPr>
            <a:r>
              <a:t/>
            </a:r>
            <a:endParaRPr sz="1050">
              <a:solidFill>
                <a:srgbClr val="222222"/>
              </a:solidFill>
              <a:highlight>
                <a:srgbClr val="FFFFFF"/>
              </a:highlight>
            </a:endParaRPr>
          </a:p>
          <a:p>
            <a:pPr indent="-295275" lvl="0" marL="685800" rtl="0">
              <a:spcBef>
                <a:spcPts val="300"/>
              </a:spcBef>
              <a:spcAft>
                <a:spcPts val="100"/>
              </a:spcAft>
              <a:buClr>
                <a:srgbClr val="222222"/>
              </a:buClr>
              <a:buSzPct val="95454"/>
            </a:pPr>
            <a:r>
              <a:rPr lang="en" sz="1050">
                <a:solidFill>
                  <a:srgbClr val="222222"/>
                </a:solidFill>
                <a:highlight>
                  <a:srgbClr val="FFFFFF"/>
                </a:highlight>
              </a:rPr>
              <a:t>Many kinds of computer networks, including the internet and the webgraph(directed links b/w pages) of the WWW.</a:t>
            </a:r>
          </a:p>
          <a:p>
            <a:pPr lvl="0" rtl="0">
              <a:spcBef>
                <a:spcPts val="300"/>
              </a:spcBef>
              <a:spcAft>
                <a:spcPts val="100"/>
              </a:spcAft>
              <a:buNone/>
            </a:pPr>
            <a:r>
              <a:t/>
            </a:r>
            <a:endParaRPr sz="1050">
              <a:solidFill>
                <a:srgbClr val="222222"/>
              </a:solidFill>
              <a:highlight>
                <a:srgbClr val="FFFFFF"/>
              </a:highlight>
            </a:endParaRPr>
          </a:p>
          <a:p>
            <a:pPr indent="-295275" lvl="0" marL="685800" rtl="0">
              <a:spcBef>
                <a:spcPts val="300"/>
              </a:spcBef>
              <a:spcAft>
                <a:spcPts val="100"/>
              </a:spcAft>
              <a:buClr>
                <a:srgbClr val="222222"/>
              </a:buClr>
              <a:buSzPct val="95454"/>
            </a:pPr>
            <a:r>
              <a:rPr lang="en" sz="1050">
                <a:solidFill>
                  <a:srgbClr val="222222"/>
                </a:solidFill>
                <a:highlight>
                  <a:srgbClr val="FFFFFF"/>
                </a:highlight>
              </a:rPr>
              <a:t>Some financial networks such as interbank payment networks. </a:t>
            </a:r>
          </a:p>
          <a:p>
            <a:pPr lvl="0" rtl="0">
              <a:spcBef>
                <a:spcPts val="300"/>
              </a:spcBef>
              <a:spcAft>
                <a:spcPts val="100"/>
              </a:spcAft>
              <a:buNone/>
            </a:pPr>
            <a:r>
              <a:t/>
            </a:r>
            <a:endParaRPr baseline="30000" sz="1400" u="sng">
              <a:solidFill>
                <a:srgbClr val="0B0080"/>
              </a:solidFill>
              <a:highlight>
                <a:srgbClr val="FFFFFF"/>
              </a:highlight>
              <a:hlinkClick r:id="rId3"/>
            </a:endParaRPr>
          </a:p>
          <a:p>
            <a:pPr indent="-295275" lvl="0" marL="685800" rtl="0">
              <a:spcBef>
                <a:spcPts val="300"/>
              </a:spcBef>
              <a:spcAft>
                <a:spcPts val="100"/>
              </a:spcAft>
              <a:buClr>
                <a:srgbClr val="222222"/>
              </a:buClr>
              <a:buSzPct val="95454"/>
            </a:pPr>
            <a:r>
              <a:rPr lang="en" sz="1050">
                <a:solidFill>
                  <a:srgbClr val="222222"/>
                </a:solidFill>
                <a:highlight>
                  <a:srgbClr val="FFFFFF"/>
                </a:highlight>
              </a:rPr>
              <a:t>Protein-protein interaction networks.</a:t>
            </a:r>
          </a:p>
          <a:p>
            <a:pPr lvl="0" rtl="0">
              <a:spcBef>
                <a:spcPts val="300"/>
              </a:spcBef>
              <a:spcAft>
                <a:spcPts val="100"/>
              </a:spcAft>
              <a:buNone/>
            </a:pPr>
            <a:r>
              <a:t/>
            </a:r>
            <a:endParaRPr sz="1050">
              <a:solidFill>
                <a:srgbClr val="222222"/>
              </a:solidFill>
              <a:highlight>
                <a:srgbClr val="FFFFFF"/>
              </a:highlight>
            </a:endParaRPr>
          </a:p>
          <a:p>
            <a:pPr indent="-295275" lvl="0" marL="685800" rtl="0">
              <a:spcBef>
                <a:spcPts val="300"/>
              </a:spcBef>
              <a:spcAft>
                <a:spcPts val="100"/>
              </a:spcAft>
              <a:buClr>
                <a:srgbClr val="000000"/>
              </a:buClr>
              <a:buSzPct val="95454"/>
            </a:pPr>
            <a:r>
              <a:rPr lang="en" sz="1050">
                <a:solidFill>
                  <a:srgbClr val="000000"/>
                </a:solidFill>
                <a:highlight>
                  <a:srgbClr val="FFFFFF"/>
                </a:highlight>
              </a:rPr>
              <a:t>Semantic networks.</a:t>
            </a:r>
          </a:p>
          <a:p>
            <a:pPr lvl="0" rtl="0">
              <a:spcBef>
                <a:spcPts val="300"/>
              </a:spcBef>
              <a:spcAft>
                <a:spcPts val="100"/>
              </a:spcAft>
              <a:buNone/>
            </a:pPr>
            <a:r>
              <a:t/>
            </a:r>
            <a:endParaRPr baseline="30000" sz="1400" u="sng">
              <a:solidFill>
                <a:srgbClr val="0B0080"/>
              </a:solidFill>
              <a:highlight>
                <a:srgbClr val="FFFFFF"/>
              </a:highlight>
              <a:hlinkClick r:id="rId4"/>
            </a:endParaRPr>
          </a:p>
          <a:p>
            <a:pPr indent="-295275" lvl="0" marL="685800" rtl="0">
              <a:spcBef>
                <a:spcPts val="300"/>
              </a:spcBef>
              <a:spcAft>
                <a:spcPts val="100"/>
              </a:spcAft>
              <a:buClr>
                <a:srgbClr val="222222"/>
              </a:buClr>
              <a:buSzPct val="95454"/>
            </a:pPr>
            <a:r>
              <a:rPr lang="en" sz="1050">
                <a:solidFill>
                  <a:srgbClr val="222222"/>
                </a:solidFill>
                <a:highlight>
                  <a:srgbClr val="FFFFFF"/>
                </a:highlight>
              </a:rPr>
              <a:t>Airline networks.</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66" name="Shape 266"/>
          <p:cNvSpPr txBox="1"/>
          <p:nvPr>
            <p:ph idx="1" type="body"/>
          </p:nvPr>
        </p:nvSpPr>
        <p:spPr>
          <a:xfrm>
            <a:off x="238000" y="1121250"/>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alefree.png" id="267" name="Shape 267"/>
          <p:cNvPicPr preferRelativeResize="0"/>
          <p:nvPr/>
        </p:nvPicPr>
        <p:blipFill>
          <a:blip r:embed="rId3">
            <a:alphaModFix/>
          </a:blip>
          <a:stretch>
            <a:fillRect/>
          </a:stretch>
        </p:blipFill>
        <p:spPr>
          <a:xfrm>
            <a:off x="1021125" y="412250"/>
            <a:ext cx="6610350" cy="419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to generate Scale-Free Networks?</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500"/>
              <a:t>-</a:t>
            </a:r>
            <a:r>
              <a:rPr lang="en" sz="1500">
                <a:solidFill>
                  <a:srgbClr val="434343"/>
                </a:solidFill>
              </a:rPr>
              <a:t>Different process from random Erdos-Renyi graphs</a:t>
            </a:r>
            <a:r>
              <a:rPr lang="en" sz="1500"/>
              <a:t>.</a:t>
            </a:r>
          </a:p>
          <a:p>
            <a:pPr lvl="0">
              <a:spcBef>
                <a:spcPts val="0"/>
              </a:spcBef>
              <a:buNone/>
            </a:pPr>
            <a:r>
              <a:t/>
            </a:r>
            <a:endParaRPr sz="1500"/>
          </a:p>
          <a:p>
            <a:pPr lvl="0">
              <a:spcBef>
                <a:spcPts val="0"/>
              </a:spcBef>
              <a:buNone/>
            </a:pPr>
            <a:r>
              <a:rPr lang="en"/>
              <a:t>-</a:t>
            </a:r>
            <a:r>
              <a:rPr lang="en" sz="1050">
                <a:solidFill>
                  <a:srgbClr val="222222"/>
                </a:solidFill>
                <a:highlight>
                  <a:srgbClr val="FFFFFF"/>
                </a:highlight>
              </a:rPr>
              <a:t> </a:t>
            </a:r>
            <a:r>
              <a:rPr lang="en" sz="1500">
                <a:solidFill>
                  <a:srgbClr val="434343"/>
                </a:solidFill>
                <a:highlight>
                  <a:srgbClr val="FFFFFF"/>
                </a:highlight>
              </a:rPr>
              <a:t>Most widely known generative model for a subset of scale-free networks is Barabasi and Albert's (1999) </a:t>
            </a:r>
            <a:r>
              <a:rPr lang="en" sz="1500" u="sng">
                <a:solidFill>
                  <a:srgbClr val="434343"/>
                </a:solidFill>
                <a:highlight>
                  <a:srgbClr val="FFFFFF"/>
                </a:highlight>
                <a:hlinkClick r:id="rId3"/>
              </a:rPr>
              <a:t>rich get richer</a:t>
            </a:r>
            <a:r>
              <a:rPr lang="en" sz="1500">
                <a:solidFill>
                  <a:srgbClr val="434343"/>
                </a:solidFill>
                <a:highlight>
                  <a:srgbClr val="FFFFFF"/>
                </a:highlight>
              </a:rPr>
              <a:t> generative model.</a:t>
            </a:r>
          </a:p>
          <a:p>
            <a:pPr lvl="0">
              <a:spcBef>
                <a:spcPts val="0"/>
              </a:spcBef>
              <a:buNone/>
            </a:pPr>
            <a:r>
              <a:t/>
            </a:r>
            <a:endParaRPr sz="1500">
              <a:solidFill>
                <a:srgbClr val="434343"/>
              </a:solidFill>
              <a:highlight>
                <a:srgbClr val="FFFFFF"/>
              </a:highlight>
            </a:endParaRPr>
          </a:p>
          <a:p>
            <a:pPr lvl="0">
              <a:spcBef>
                <a:spcPts val="0"/>
              </a:spcBef>
              <a:buNone/>
            </a:pPr>
            <a:r>
              <a:rPr lang="en" sz="1500">
                <a:solidFill>
                  <a:srgbClr val="434343"/>
                </a:solidFill>
                <a:highlight>
                  <a:srgbClr val="FFFFFF"/>
                </a:highlight>
              </a:rPr>
              <a:t>-We will discuss Barabasi Albert model in the coming slides.</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Barabasi-Albert Model</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500">
                <a:solidFill>
                  <a:srgbClr val="222222"/>
                </a:solidFill>
                <a:highlight>
                  <a:srgbClr val="FFFFFF"/>
                </a:highlight>
              </a:rPr>
              <a:t>The network contains few nodes (called hubs) with unusually high degree as compared to the other nodes of the network. </a:t>
            </a:r>
          </a:p>
          <a:p>
            <a:pPr lvl="0" rtl="0">
              <a:spcBef>
                <a:spcPts val="0"/>
              </a:spcBef>
              <a:buNone/>
            </a:pPr>
            <a:r>
              <a:rPr lang="en" sz="1500">
                <a:solidFill>
                  <a:srgbClr val="222222"/>
                </a:solidFill>
                <a:highlight>
                  <a:srgbClr val="FFFFFF"/>
                </a:highlight>
              </a:rPr>
              <a:t>BA model tries to explain existence of such nodes in real networks. </a:t>
            </a:r>
          </a:p>
          <a:p>
            <a:pPr lvl="0" rtl="0">
              <a:spcBef>
                <a:spcPts val="0"/>
              </a:spcBef>
              <a:buNone/>
            </a:pPr>
            <a:r>
              <a:rPr lang="en" sz="1500">
                <a:solidFill>
                  <a:srgbClr val="222222"/>
                </a:solidFill>
                <a:highlight>
                  <a:srgbClr val="FFFFFF"/>
                </a:highlight>
              </a:rPr>
              <a:t>Each new Web page creates links to existing Web pages with a probability distribution which is not uniform(which happens with prob. P in random Erdos-Renyi), but proportional to the current in-degree of Web pages.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Barabasi-Albert Model</a:t>
            </a: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500">
                <a:solidFill>
                  <a:srgbClr val="222222"/>
                </a:solidFill>
                <a:highlight>
                  <a:srgbClr val="FFFFFF"/>
                </a:highlight>
              </a:rPr>
              <a:t>2 MAJOR PROPERTIES:</a:t>
            </a:r>
          </a:p>
          <a:p>
            <a:pPr indent="-323850" lvl="0" marL="457200" rtl="0">
              <a:spcBef>
                <a:spcPts val="0"/>
              </a:spcBef>
              <a:buClr>
                <a:srgbClr val="222222"/>
              </a:buClr>
              <a:buSzPct val="100000"/>
              <a:buAutoNum type="arabicPeriod"/>
            </a:pPr>
            <a:r>
              <a:rPr lang="en" sz="1500">
                <a:solidFill>
                  <a:srgbClr val="222222"/>
                </a:solidFill>
                <a:highlight>
                  <a:srgbClr val="FFFFFF"/>
                </a:highlight>
              </a:rPr>
              <a:t>Growth. </a:t>
            </a:r>
          </a:p>
          <a:p>
            <a:pPr indent="-323850" lvl="0" marL="457200" rtl="0">
              <a:spcBef>
                <a:spcPts val="0"/>
              </a:spcBef>
              <a:buClr>
                <a:srgbClr val="222222"/>
              </a:buClr>
              <a:buSzPct val="100000"/>
              <a:buAutoNum type="arabicPeriod"/>
            </a:pPr>
            <a:r>
              <a:rPr lang="en" sz="1500">
                <a:solidFill>
                  <a:srgbClr val="222222"/>
                </a:solidFill>
                <a:highlight>
                  <a:srgbClr val="FFFFFF"/>
                </a:highlight>
              </a:rPr>
              <a:t>Preferential Attachment.</a:t>
            </a:r>
          </a:p>
          <a:p>
            <a:pPr lvl="0" rtl="0">
              <a:spcBef>
                <a:spcPts val="0"/>
              </a:spcBef>
              <a:buNone/>
            </a:pPr>
            <a:r>
              <a:rPr lang="en" sz="1500">
                <a:solidFill>
                  <a:srgbClr val="222222"/>
                </a:solidFill>
                <a:highlight>
                  <a:srgbClr val="FFFFFF"/>
                </a:highlight>
              </a:rPr>
              <a:t>Preferential attachment: It refers to any class of processes in which resources(edges, wealth) etc. are distributed based on what they already have.</a:t>
            </a:r>
          </a:p>
          <a:p>
            <a:pPr lvl="0" rtl="0">
              <a:spcBef>
                <a:spcPts val="0"/>
              </a:spcBef>
              <a:buNone/>
            </a:pPr>
            <a:r>
              <a:rPr lang="en" sz="1500">
                <a:solidFill>
                  <a:srgbClr val="222222"/>
                </a:solidFill>
                <a:highlight>
                  <a:srgbClr val="FFFFFF"/>
                </a:highlight>
              </a:rPr>
              <a:t>As we previously mentioned, each new Web page creates links to existing Web pages with a probability distribution which is proportional to the current in-degree of Web pages.</a:t>
            </a:r>
          </a:p>
          <a:p>
            <a:pPr lvl="0" rtl="0">
              <a:spcBef>
                <a:spcPts val="0"/>
              </a:spcBef>
              <a:buNone/>
            </a:pPr>
            <a:r>
              <a:t/>
            </a:r>
            <a:endParaRPr sz="1500">
              <a:solidFill>
                <a:srgbClr val="222222"/>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Barabasi-Albert Model</a:t>
            </a:r>
          </a:p>
        </p:txBody>
      </p:sp>
      <p:sp>
        <p:nvSpPr>
          <p:cNvPr id="291" name="Shape 2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500">
                <a:solidFill>
                  <a:srgbClr val="222222"/>
                </a:solidFill>
                <a:highlight>
                  <a:srgbClr val="FFFFFF"/>
                </a:highlight>
              </a:rPr>
              <a:t>Algorithm:</a:t>
            </a:r>
          </a:p>
          <a:p>
            <a:pPr indent="-311150" lvl="0" marL="457200" rtl="0">
              <a:spcBef>
                <a:spcPts val="0"/>
              </a:spcBef>
              <a:buClr>
                <a:srgbClr val="222222"/>
              </a:buClr>
              <a:buSzPct val="100000"/>
              <a:buAutoNum type="arabicPeriod"/>
            </a:pPr>
            <a:r>
              <a:rPr lang="en" sz="1300">
                <a:solidFill>
                  <a:srgbClr val="222222"/>
                </a:solidFill>
                <a:highlight>
                  <a:srgbClr val="FFFFFF"/>
                </a:highlight>
              </a:rPr>
              <a:t>The network begins with an initial connected network of  m</a:t>
            </a:r>
            <a:r>
              <a:rPr baseline="-25000" lang="en" sz="1300">
                <a:solidFill>
                  <a:srgbClr val="222222"/>
                </a:solidFill>
                <a:highlight>
                  <a:srgbClr val="FFFFFF"/>
                </a:highlight>
              </a:rPr>
              <a:t>0</a:t>
            </a:r>
            <a:r>
              <a:rPr lang="en" sz="1300">
                <a:solidFill>
                  <a:srgbClr val="222222"/>
                </a:solidFill>
                <a:highlight>
                  <a:srgbClr val="FFFFFF"/>
                </a:highlight>
              </a:rPr>
              <a:t> nodes.</a:t>
            </a:r>
          </a:p>
          <a:p>
            <a:pPr indent="-311150" lvl="0" marL="457200" rtl="0">
              <a:lnSpc>
                <a:spcPct val="100000"/>
              </a:lnSpc>
              <a:spcBef>
                <a:spcPts val="0"/>
              </a:spcBef>
              <a:spcAft>
                <a:spcPts val="0"/>
              </a:spcAft>
              <a:buClr>
                <a:srgbClr val="222222"/>
              </a:buClr>
              <a:buSzPct val="100000"/>
              <a:buAutoNum type="arabicPeriod"/>
            </a:pPr>
            <a:r>
              <a:rPr lang="en" sz="1300">
                <a:solidFill>
                  <a:srgbClr val="222222"/>
                </a:solidFill>
                <a:highlight>
                  <a:srgbClr val="FFFFFF"/>
                </a:highlight>
              </a:rPr>
              <a:t>New nodes are added to the network one at a time. Each new node is connected to m &lt; m</a:t>
            </a:r>
            <a:r>
              <a:rPr baseline="-25000" lang="en" sz="1300">
                <a:solidFill>
                  <a:srgbClr val="222222"/>
                </a:solidFill>
                <a:highlight>
                  <a:srgbClr val="FFFFFF"/>
                </a:highlight>
              </a:rPr>
              <a:t>0</a:t>
            </a:r>
            <a:r>
              <a:rPr lang="en" sz="1300">
                <a:solidFill>
                  <a:srgbClr val="222222"/>
                </a:solidFill>
                <a:highlight>
                  <a:srgbClr val="FFFFFF"/>
                </a:highlight>
              </a:rPr>
              <a:t> existing nodes with a probability that is proportional to the number of links that the existing nodes already have.</a:t>
            </a:r>
          </a:p>
          <a:p>
            <a:pPr lvl="0" rtl="0">
              <a:lnSpc>
                <a:spcPct val="100000"/>
              </a:lnSpc>
              <a:spcBef>
                <a:spcPts val="0"/>
              </a:spcBef>
              <a:spcAft>
                <a:spcPts val="0"/>
              </a:spcAft>
              <a:buNone/>
            </a:pPr>
            <a:r>
              <a:rPr lang="en" sz="1300">
                <a:solidFill>
                  <a:srgbClr val="222222"/>
                </a:solidFill>
                <a:highlight>
                  <a:srgbClr val="FFFFFF"/>
                </a:highlight>
              </a:rPr>
              <a:t>	</a:t>
            </a:r>
          </a:p>
          <a:p>
            <a:pPr lvl="0" rtl="0">
              <a:lnSpc>
                <a:spcPct val="100000"/>
              </a:lnSpc>
              <a:spcBef>
                <a:spcPts val="0"/>
              </a:spcBef>
              <a:spcAft>
                <a:spcPts val="0"/>
              </a:spcAft>
              <a:buNone/>
            </a:pPr>
            <a:r>
              <a:rPr lang="en" sz="1300">
                <a:solidFill>
                  <a:srgbClr val="222222"/>
                </a:solidFill>
                <a:highlight>
                  <a:srgbClr val="FFFFFF"/>
                </a:highlight>
              </a:rPr>
              <a:t>	i.e . the probability P that a new node connects to node ‘i’ in the network is:</a:t>
            </a:r>
          </a:p>
          <a:p>
            <a:pPr lvl="0">
              <a:spcBef>
                <a:spcPts val="0"/>
              </a:spcBef>
              <a:buClr>
                <a:schemeClr val="dk1"/>
              </a:buClr>
              <a:buSzPct val="100000"/>
              <a:buFont typeface="Arial"/>
              <a:buNone/>
            </a:pPr>
            <a:r>
              <a:t/>
            </a:r>
            <a:endParaRPr sz="1050">
              <a:solidFill>
                <a:srgbClr val="222222"/>
              </a:solidFill>
              <a:highlight>
                <a:srgbClr val="FFFFFF"/>
              </a:highlight>
            </a:endParaRPr>
          </a:p>
          <a:p>
            <a:pPr lvl="0">
              <a:spcBef>
                <a:spcPts val="0"/>
              </a:spcBef>
              <a:buClr>
                <a:schemeClr val="dk1"/>
              </a:buClr>
              <a:buSzPct val="100000"/>
              <a:buFont typeface="Arial"/>
              <a:buNone/>
            </a:pPr>
            <a:r>
              <a:t/>
            </a:r>
            <a:endParaRPr sz="1050">
              <a:solidFill>
                <a:srgbClr val="222222"/>
              </a:solidFill>
              <a:highlight>
                <a:srgbClr val="FFFFFF"/>
              </a:highlight>
            </a:endParaRPr>
          </a:p>
          <a:p>
            <a:pPr lvl="0">
              <a:spcBef>
                <a:spcPts val="0"/>
              </a:spcBef>
              <a:buNone/>
            </a:pPr>
            <a:r>
              <a:rPr lang="en" sz="1500">
                <a:solidFill>
                  <a:srgbClr val="222222"/>
                </a:solidFill>
                <a:highlight>
                  <a:srgbClr val="FFFFFF"/>
                </a:highlight>
              </a:rPr>
              <a:t>	</a:t>
            </a:r>
          </a:p>
          <a:p>
            <a:pPr lvl="0" rtl="0">
              <a:spcBef>
                <a:spcPts val="0"/>
              </a:spcBef>
              <a:buNone/>
            </a:pPr>
            <a:r>
              <a:rPr lang="en" sz="1300">
                <a:solidFill>
                  <a:srgbClr val="222222"/>
                </a:solidFill>
                <a:highlight>
                  <a:srgbClr val="FFFFFF"/>
                </a:highlight>
              </a:rPr>
              <a:t>	Where k is the degree of i, and the denominator is the total degree of the graph(2*no. of edges).</a:t>
            </a:r>
          </a:p>
        </p:txBody>
      </p:sp>
      <p:pic>
        <p:nvPicPr>
          <p:cNvPr id="292" name="Shape 292"/>
          <p:cNvPicPr preferRelativeResize="0"/>
          <p:nvPr/>
        </p:nvPicPr>
        <p:blipFill>
          <a:blip r:embed="rId3">
            <a:alphaModFix/>
          </a:blip>
          <a:stretch>
            <a:fillRect/>
          </a:stretch>
        </p:blipFill>
        <p:spPr>
          <a:xfrm>
            <a:off x="3671962" y="3239587"/>
            <a:ext cx="962025" cy="504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Barabasi-Albert Model</a:t>
            </a:r>
          </a:p>
        </p:txBody>
      </p:sp>
      <p:sp>
        <p:nvSpPr>
          <p:cNvPr id="298" name="Shape 2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300">
                <a:solidFill>
                  <a:srgbClr val="222222"/>
                </a:solidFill>
                <a:highlight>
                  <a:srgbClr val="FFFFFF"/>
                </a:highlight>
              </a:rPr>
              <a:t> Heavily linked nodes ("hubs") tend to quickly accumulate even more links, while nodes with only a few links are unlikely to be chosen as the destination for a new link. The new nodes have a "preference" to attach themselves to the already heavily linked nodes.</a:t>
            </a:r>
          </a:p>
          <a:p>
            <a:pPr lvl="0">
              <a:spcBef>
                <a:spcPts val="0"/>
              </a:spcBef>
              <a:buNone/>
            </a:pPr>
            <a:r>
              <a:t/>
            </a:r>
            <a:endParaRPr sz="1100">
              <a:solidFill>
                <a:srgbClr val="222222"/>
              </a:solidFill>
              <a:highlight>
                <a:srgbClr val="FFFFFF"/>
              </a:highlight>
            </a:endParaRPr>
          </a:p>
          <a:p>
            <a:pPr indent="0" lvl="0" marL="4114800" rtl="0">
              <a:spcBef>
                <a:spcPts val="0"/>
              </a:spcBef>
              <a:buNone/>
            </a:pPr>
            <a:r>
              <a:rPr lang="en" sz="1100">
                <a:solidFill>
                  <a:srgbClr val="222222"/>
                </a:solidFill>
                <a:highlight>
                  <a:srgbClr val="FFFFFF"/>
                </a:highlight>
              </a:rPr>
              <a:t>A </a:t>
            </a:r>
            <a:r>
              <a:rPr lang="en" sz="1100">
                <a:solidFill>
                  <a:srgbClr val="222222"/>
                </a:solidFill>
                <a:highlight>
                  <a:srgbClr val="F8F9FA"/>
                </a:highlight>
              </a:rPr>
              <a:t>network generated according to the Barabasi Albert model. </a:t>
            </a:r>
          </a:p>
          <a:p>
            <a:pPr indent="457200" lvl="0" marL="3657600" rtl="0">
              <a:spcBef>
                <a:spcPts val="0"/>
              </a:spcBef>
              <a:buNone/>
            </a:pPr>
            <a:r>
              <a:rPr lang="en" sz="1100">
                <a:solidFill>
                  <a:srgbClr val="222222"/>
                </a:solidFill>
                <a:highlight>
                  <a:srgbClr val="F8F9FA"/>
                </a:highlight>
              </a:rPr>
              <a:t>The network is made of 50 vertices with initial degrees m</a:t>
            </a:r>
            <a:r>
              <a:rPr baseline="-25000" lang="en" sz="1100">
                <a:solidFill>
                  <a:srgbClr val="222222"/>
                </a:solidFill>
                <a:highlight>
                  <a:srgbClr val="F8F9FA"/>
                </a:highlight>
              </a:rPr>
              <a:t>0 </a:t>
            </a:r>
            <a:r>
              <a:rPr lang="en" sz="1100">
                <a:solidFill>
                  <a:srgbClr val="222222"/>
                </a:solidFill>
                <a:highlight>
                  <a:srgbClr val="F8F9FA"/>
                </a:highlight>
              </a:rPr>
              <a:t>= 1.</a:t>
            </a:r>
          </a:p>
          <a:p>
            <a:pPr lvl="0" rtl="0">
              <a:spcBef>
                <a:spcPts val="0"/>
              </a:spcBef>
              <a:buNone/>
            </a:pPr>
            <a:r>
              <a:t/>
            </a:r>
            <a:endParaRPr sz="1300">
              <a:solidFill>
                <a:srgbClr val="222222"/>
              </a:solidFill>
              <a:highlight>
                <a:srgbClr val="FFFFFF"/>
              </a:highlight>
            </a:endParaRPr>
          </a:p>
        </p:txBody>
      </p:sp>
      <p:pic>
        <p:nvPicPr>
          <p:cNvPr id="299" name="Shape 299"/>
          <p:cNvPicPr preferRelativeResize="0"/>
          <p:nvPr/>
        </p:nvPicPr>
        <p:blipFill>
          <a:blip r:embed="rId3">
            <a:alphaModFix/>
          </a:blip>
          <a:stretch>
            <a:fillRect/>
          </a:stretch>
        </p:blipFill>
        <p:spPr>
          <a:xfrm>
            <a:off x="790150" y="2424937"/>
            <a:ext cx="3143250" cy="183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Some Useful Terminology explained via an example</a:t>
            </a:r>
          </a:p>
        </p:txBody>
      </p:sp>
      <p:sp>
        <p:nvSpPr>
          <p:cNvPr id="78" name="Shape 78"/>
          <p:cNvSpPr txBox="1"/>
          <p:nvPr>
            <p:ph idx="1" type="body"/>
          </p:nvPr>
        </p:nvSpPr>
        <p:spPr>
          <a:xfrm>
            <a:off x="5170200" y="1480100"/>
            <a:ext cx="36621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Degree centrality: Diane</a:t>
            </a:r>
            <a:br>
              <a:rPr lang="en"/>
            </a:br>
          </a:p>
          <a:p>
            <a:pPr indent="-228600" lvl="0" marL="457200" rtl="0">
              <a:spcBef>
                <a:spcPts val="0"/>
              </a:spcBef>
              <a:buAutoNum type="arabicPeriod"/>
            </a:pPr>
            <a:r>
              <a:rPr lang="en"/>
              <a:t>Betweenness centrality(decides the outcome): Heather</a:t>
            </a:r>
            <a:br>
              <a:rPr lang="en"/>
            </a:br>
          </a:p>
          <a:p>
            <a:pPr indent="-228600" lvl="0" marL="457200" rtl="0">
              <a:spcBef>
                <a:spcPts val="0"/>
              </a:spcBef>
              <a:buAutoNum type="arabicPeriod"/>
            </a:pPr>
            <a:r>
              <a:rPr lang="en"/>
              <a:t>Closeness centrality: Fernando and Garth(shortest path to other nodes)</a:t>
            </a:r>
          </a:p>
        </p:txBody>
      </p:sp>
      <p:pic>
        <p:nvPicPr>
          <p:cNvPr id="79" name="Shape 79"/>
          <p:cNvPicPr preferRelativeResize="0"/>
          <p:nvPr/>
        </p:nvPicPr>
        <p:blipFill>
          <a:blip r:embed="rId3">
            <a:alphaModFix/>
          </a:blip>
          <a:stretch>
            <a:fillRect/>
          </a:stretch>
        </p:blipFill>
        <p:spPr>
          <a:xfrm>
            <a:off x="197825" y="1480100"/>
            <a:ext cx="4776450" cy="3582349"/>
          </a:xfrm>
          <a:prstGeom prst="rect">
            <a:avLst/>
          </a:prstGeom>
          <a:noFill/>
          <a:ln>
            <a:noFill/>
          </a:ln>
        </p:spPr>
      </p:pic>
      <p:sp>
        <p:nvSpPr>
          <p:cNvPr id="80" name="Shape 80"/>
          <p:cNvSpPr txBox="1"/>
          <p:nvPr/>
        </p:nvSpPr>
        <p:spPr>
          <a:xfrm>
            <a:off x="499675" y="1019500"/>
            <a:ext cx="7911900" cy="327600"/>
          </a:xfrm>
          <a:prstGeom prst="rect">
            <a:avLst/>
          </a:prstGeom>
          <a:noFill/>
          <a:ln>
            <a:noFill/>
          </a:ln>
        </p:spPr>
        <p:txBody>
          <a:bodyPr anchorCtr="0" anchor="t" bIns="91425" lIns="91425" rIns="91425" tIns="91425">
            <a:noAutofit/>
          </a:bodyPr>
          <a:lstStyle/>
          <a:p>
            <a:pPr lvl="0">
              <a:spcBef>
                <a:spcPts val="0"/>
              </a:spcBef>
              <a:buNone/>
            </a:pPr>
            <a:r>
              <a:rPr lang="en"/>
              <a:t>Centrality: The most important points in a graph.</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Barabasi-Albert Model</a:t>
            </a:r>
          </a:p>
        </p:txBody>
      </p:sp>
      <p:sp>
        <p:nvSpPr>
          <p:cNvPr id="305" name="Shape 305"/>
          <p:cNvSpPr txBox="1"/>
          <p:nvPr>
            <p:ph idx="1" type="body"/>
          </p:nvPr>
        </p:nvSpPr>
        <p:spPr>
          <a:xfrm>
            <a:off x="4289000" y="1152475"/>
            <a:ext cx="4543200" cy="3416400"/>
          </a:xfrm>
          <a:prstGeom prst="rect">
            <a:avLst/>
          </a:prstGeom>
        </p:spPr>
        <p:txBody>
          <a:bodyPr anchorCtr="0" anchor="t" bIns="91425" lIns="91425" rIns="91425" tIns="91425">
            <a:noAutofit/>
          </a:bodyPr>
          <a:lstStyle/>
          <a:p>
            <a:pPr lvl="0">
              <a:spcBef>
                <a:spcPts val="0"/>
              </a:spcBef>
              <a:buNone/>
            </a:pPr>
            <a:r>
              <a:rPr lang="en" sz="1300">
                <a:solidFill>
                  <a:srgbClr val="222222"/>
                </a:solidFill>
                <a:highlight>
                  <a:srgbClr val="FFFFFF"/>
                </a:highlight>
              </a:rPr>
              <a:t>M</a:t>
            </a:r>
            <a:r>
              <a:rPr baseline="-25000" lang="en" sz="1300">
                <a:solidFill>
                  <a:srgbClr val="222222"/>
                </a:solidFill>
                <a:highlight>
                  <a:srgbClr val="FFFFFF"/>
                </a:highlight>
              </a:rPr>
              <a:t>0</a:t>
            </a:r>
            <a:r>
              <a:rPr lang="en" sz="1300">
                <a:solidFill>
                  <a:srgbClr val="222222"/>
                </a:solidFill>
                <a:highlight>
                  <a:srgbClr val="FFFFFF"/>
                </a:highlight>
              </a:rPr>
              <a:t> = 2.</a:t>
            </a:r>
          </a:p>
          <a:p>
            <a:pPr lvl="0">
              <a:spcBef>
                <a:spcPts val="0"/>
              </a:spcBef>
              <a:buNone/>
            </a:pPr>
            <a:r>
              <a:rPr lang="en" sz="1300">
                <a:solidFill>
                  <a:srgbClr val="222222"/>
                </a:solidFill>
                <a:highlight>
                  <a:srgbClr val="FFFFFF"/>
                </a:highlight>
              </a:rPr>
              <a:t>See the GIF of how it works in practice.</a:t>
            </a:r>
          </a:p>
          <a:p>
            <a:pPr lvl="0">
              <a:spcBef>
                <a:spcPts val="0"/>
              </a:spcBef>
              <a:buNone/>
            </a:pPr>
            <a:r>
              <a:rPr lang="en" sz="1300">
                <a:solidFill>
                  <a:srgbClr val="222222"/>
                </a:solidFill>
                <a:highlight>
                  <a:srgbClr val="FFFFFF"/>
                </a:highlight>
              </a:rPr>
              <a:t>-Degree distribution for BA model: </a:t>
            </a:r>
          </a:p>
          <a:p>
            <a:pPr lvl="0" rtl="0">
              <a:spcBef>
                <a:spcPts val="0"/>
              </a:spcBef>
              <a:buNone/>
            </a:pPr>
            <a:r>
              <a:rPr lang="en" sz="1300">
                <a:solidFill>
                  <a:srgbClr val="222222"/>
                </a:solidFill>
                <a:highlight>
                  <a:srgbClr val="FFFFFF"/>
                </a:highlight>
              </a:rPr>
              <a:t>	</a:t>
            </a:r>
          </a:p>
        </p:txBody>
      </p:sp>
      <p:pic>
        <p:nvPicPr>
          <p:cNvPr descr="Barabasi_Albert_model.gif" id="306" name="Shape 306"/>
          <p:cNvPicPr preferRelativeResize="0"/>
          <p:nvPr/>
        </p:nvPicPr>
        <p:blipFill>
          <a:blip r:embed="rId3">
            <a:alphaModFix/>
          </a:blip>
          <a:stretch>
            <a:fillRect/>
          </a:stretch>
        </p:blipFill>
        <p:spPr>
          <a:xfrm>
            <a:off x="447350" y="1199600"/>
            <a:ext cx="3416400" cy="3416400"/>
          </a:xfrm>
          <a:prstGeom prst="rect">
            <a:avLst/>
          </a:prstGeom>
          <a:noFill/>
          <a:ln>
            <a:noFill/>
          </a:ln>
        </p:spPr>
      </p:pic>
      <p:pic>
        <p:nvPicPr>
          <p:cNvPr id="307" name="Shape 307"/>
          <p:cNvPicPr preferRelativeResize="0"/>
          <p:nvPr/>
        </p:nvPicPr>
        <p:blipFill>
          <a:blip r:embed="rId4">
            <a:alphaModFix/>
          </a:blip>
          <a:stretch>
            <a:fillRect/>
          </a:stretch>
        </p:blipFill>
        <p:spPr>
          <a:xfrm>
            <a:off x="6954254" y="2033679"/>
            <a:ext cx="1248049" cy="328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Other Models to generate Scale-Free Networks</a:t>
            </a:r>
          </a:p>
        </p:txBody>
      </p:sp>
      <p:sp>
        <p:nvSpPr>
          <p:cNvPr id="313" name="Shape 313"/>
          <p:cNvSpPr txBox="1"/>
          <p:nvPr>
            <p:ph idx="1" type="body"/>
          </p:nvPr>
        </p:nvSpPr>
        <p:spPr>
          <a:xfrm>
            <a:off x="386175" y="1152475"/>
            <a:ext cx="8445900" cy="3416400"/>
          </a:xfrm>
          <a:prstGeom prst="rect">
            <a:avLst/>
          </a:prstGeom>
        </p:spPr>
        <p:txBody>
          <a:bodyPr anchorCtr="0" anchor="t" bIns="91425" lIns="91425" rIns="91425" tIns="91425">
            <a:noAutofit/>
          </a:bodyPr>
          <a:lstStyle/>
          <a:p>
            <a:pPr indent="-311150" lvl="0" marL="457200" rtl="0">
              <a:spcBef>
                <a:spcPts val="0"/>
              </a:spcBef>
              <a:buClr>
                <a:srgbClr val="222222"/>
              </a:buClr>
              <a:buSzPct val="100000"/>
              <a:buAutoNum type="arabicPeriod"/>
            </a:pPr>
            <a:r>
              <a:rPr lang="en" sz="1300">
                <a:solidFill>
                  <a:srgbClr val="222222"/>
                </a:solidFill>
                <a:highlight>
                  <a:srgbClr val="FFFFFF"/>
                </a:highlight>
              </a:rPr>
              <a:t>The </a:t>
            </a:r>
            <a:r>
              <a:rPr b="1" lang="en" sz="1300">
                <a:solidFill>
                  <a:srgbClr val="222222"/>
                </a:solidFill>
                <a:highlight>
                  <a:srgbClr val="FFFFFF"/>
                </a:highlight>
              </a:rPr>
              <a:t>copy model</a:t>
            </a:r>
            <a:r>
              <a:rPr lang="en" sz="1300">
                <a:solidFill>
                  <a:srgbClr val="222222"/>
                </a:solidFill>
                <a:highlight>
                  <a:srgbClr val="FFFFFF"/>
                </a:highlight>
              </a:rPr>
              <a:t> in which new nodes choose an existent node at random and copy a fraction of the links of the existent node. This also generates a power law.</a:t>
            </a:r>
            <a:br>
              <a:rPr lang="en" sz="1300">
                <a:solidFill>
                  <a:srgbClr val="222222"/>
                </a:solidFill>
                <a:highlight>
                  <a:srgbClr val="FFFFFF"/>
                </a:highlight>
              </a:rPr>
            </a:br>
          </a:p>
          <a:p>
            <a:pPr indent="-311150" lvl="0" marL="457200" rtl="0">
              <a:lnSpc>
                <a:spcPct val="160000"/>
              </a:lnSpc>
              <a:spcBef>
                <a:spcPts val="300"/>
              </a:spcBef>
              <a:spcAft>
                <a:spcPts val="0"/>
              </a:spcAft>
              <a:buClr>
                <a:srgbClr val="222222"/>
              </a:buClr>
              <a:buSzPct val="100000"/>
              <a:buAutoNum type="arabicPeriod"/>
            </a:pPr>
            <a:r>
              <a:rPr b="1" lang="en" sz="1300">
                <a:solidFill>
                  <a:schemeClr val="dk1"/>
                </a:solidFill>
                <a:highlight>
                  <a:srgbClr val="FFFFFF"/>
                </a:highlight>
              </a:rPr>
              <a:t>Two-level network model</a:t>
            </a:r>
            <a:br>
              <a:rPr b="1" lang="en" sz="1300">
                <a:solidFill>
                  <a:schemeClr val="dk1"/>
                </a:solidFill>
                <a:highlight>
                  <a:srgbClr val="FFFFFF"/>
                </a:highlight>
              </a:rPr>
            </a:br>
          </a:p>
          <a:p>
            <a:pPr indent="-311150" lvl="0" marL="457200" rtl="0">
              <a:lnSpc>
                <a:spcPct val="160000"/>
              </a:lnSpc>
              <a:spcBef>
                <a:spcPts val="300"/>
              </a:spcBef>
              <a:spcAft>
                <a:spcPts val="0"/>
              </a:spcAft>
              <a:buClr>
                <a:srgbClr val="222222"/>
              </a:buClr>
              <a:buSzPct val="100000"/>
              <a:buAutoNum type="arabicPeriod"/>
            </a:pPr>
            <a:r>
              <a:rPr b="1" lang="en" sz="1300">
                <a:solidFill>
                  <a:schemeClr val="dk1"/>
                </a:solidFill>
                <a:highlight>
                  <a:srgbClr val="FFFFFF"/>
                </a:highlight>
              </a:rPr>
              <a:t>Mediation-driven attachment (MDA) model</a:t>
            </a:r>
            <a:br>
              <a:rPr b="1" lang="en" sz="1300">
                <a:solidFill>
                  <a:schemeClr val="dk1"/>
                </a:solidFill>
                <a:highlight>
                  <a:srgbClr val="FFFFFF"/>
                </a:highlight>
              </a:rPr>
            </a:br>
          </a:p>
          <a:p>
            <a:pPr indent="-311150" lvl="0" marL="457200" rtl="0">
              <a:lnSpc>
                <a:spcPct val="160000"/>
              </a:lnSpc>
              <a:spcBef>
                <a:spcPts val="300"/>
              </a:spcBef>
              <a:spcAft>
                <a:spcPts val="0"/>
              </a:spcAft>
              <a:buClr>
                <a:schemeClr val="dk1"/>
              </a:buClr>
              <a:buSzPct val="100000"/>
              <a:buAutoNum type="arabicPeriod"/>
            </a:pPr>
            <a:r>
              <a:rPr b="1" lang="en" sz="1300">
                <a:solidFill>
                  <a:schemeClr val="dk1"/>
                </a:solidFill>
                <a:highlight>
                  <a:srgbClr val="FFFFFF"/>
                </a:highlight>
              </a:rPr>
              <a:t>Non-linear preferential attachment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SCALE-FREE NETWORKS</a:t>
            </a:r>
          </a:p>
          <a:p>
            <a:pPr lvl="0">
              <a:spcBef>
                <a:spcPts val="0"/>
              </a:spcBef>
              <a:buNone/>
            </a:pPr>
            <a:r>
              <a:t/>
            </a:r>
            <a:endParaRPr/>
          </a:p>
          <a:p>
            <a:pPr lvl="0">
              <a:spcBef>
                <a:spcPts val="0"/>
              </a:spcBef>
              <a:buNone/>
            </a:pPr>
            <a:r>
              <a:t/>
            </a:r>
            <a:endParaRPr/>
          </a:p>
        </p:txBody>
      </p:sp>
      <p:sp>
        <p:nvSpPr>
          <p:cNvPr id="319" name="Shape 3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INTERNET:</a:t>
            </a:r>
          </a:p>
          <a:p>
            <a:pPr indent="-228600" lvl="0" marL="457200" rtl="0">
              <a:spcBef>
                <a:spcPts val="0"/>
              </a:spcBef>
              <a:buChar char="-"/>
            </a:pPr>
            <a:r>
              <a:rPr lang="en"/>
              <a:t>A common property of many large networks, including the Internet, is that the connectivity of the various nodes follows a scale-free power-law distribution, P(k) =   c k</a:t>
            </a:r>
            <a:r>
              <a:rPr baseline="30000" lang="en"/>
              <a:t>-a</a:t>
            </a:r>
            <a:r>
              <a:rPr lang="en"/>
              <a:t> . We study the stability of such networks with respect to crashes, such as random removal of sites. </a:t>
            </a:r>
          </a:p>
          <a:p>
            <a:pPr indent="-228600" lvl="0" marL="457200" rtl="0">
              <a:spcBef>
                <a:spcPts val="0"/>
              </a:spcBef>
              <a:buChar char="-"/>
            </a:pPr>
            <a:r>
              <a:rPr lang="en"/>
              <a:t>For the critical fraction of nodes, pc , that needs to be removed beforethe network disintegrates. </a:t>
            </a:r>
          </a:p>
          <a:p>
            <a:pPr indent="-228600" lvl="0" marL="457200" rtl="0">
              <a:spcBef>
                <a:spcPts val="0"/>
              </a:spcBef>
              <a:buChar char="-"/>
            </a:pPr>
            <a:r>
              <a:rPr lang="en"/>
              <a:t>For a &lt;= 3, this disintegration takes place, unless the network is finite. In the special case of the physical structure of the Internet</a:t>
            </a:r>
          </a:p>
          <a:p>
            <a:pPr indent="-228600" lvl="0" marL="457200" rtl="0">
              <a:spcBef>
                <a:spcPts val="0"/>
              </a:spcBef>
              <a:buChar char="-"/>
            </a:pPr>
            <a:r>
              <a:rPr lang="en"/>
              <a:t>!a # 2.5", we find that it is impressively robust, with p c . 0.99.</a:t>
            </a:r>
          </a:p>
          <a:p>
            <a:pPr indent="-228600" lvl="0" marL="457200" rtl="0">
              <a:spcBef>
                <a:spcPts val="0"/>
              </a:spcBef>
              <a:buChar char="-"/>
            </a:pPr>
            <a:r>
              <a:t/>
            </a:r>
            <a:endParaRP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SOCIAL NETWORK TIES</a:t>
            </a:r>
          </a:p>
        </p:txBody>
      </p:sp>
      <p:sp>
        <p:nvSpPr>
          <p:cNvPr id="325" name="Shape 3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WEAK TIE HYPOTHESIS:</a:t>
            </a:r>
            <a:br>
              <a:rPr lang="en"/>
            </a:br>
            <a:r>
              <a:rPr lang="en" sz="1300">
                <a:solidFill>
                  <a:srgbClr val="222222"/>
                </a:solidFill>
                <a:highlight>
                  <a:srgbClr val="FFFFFF"/>
                </a:highlight>
              </a:rPr>
              <a:t>The "weak tie hypothesis" argues that if A is linked to both B and C, then there is a greater-than-chance probability that B and C are linked to each other.</a:t>
            </a:r>
          </a:p>
          <a:p>
            <a:pPr lvl="0">
              <a:spcBef>
                <a:spcPts val="0"/>
              </a:spcBef>
              <a:buNone/>
            </a:pPr>
            <a:r>
              <a:t/>
            </a:r>
            <a:endParaRPr sz="1050">
              <a:solidFill>
                <a:srgbClr val="222222"/>
              </a:solidFill>
              <a:highlight>
                <a:srgbClr val="FFFFFF"/>
              </a:highlight>
            </a:endParaRPr>
          </a:p>
        </p:txBody>
      </p:sp>
      <p:pic>
        <p:nvPicPr>
          <p:cNvPr id="326" name="Shape 326"/>
          <p:cNvPicPr preferRelativeResize="0"/>
          <p:nvPr/>
        </p:nvPicPr>
        <p:blipFill>
          <a:blip r:embed="rId3">
            <a:alphaModFix/>
          </a:blip>
          <a:stretch>
            <a:fillRect/>
          </a:stretch>
        </p:blipFill>
        <p:spPr>
          <a:xfrm>
            <a:off x="2078350" y="2273337"/>
            <a:ext cx="4286250" cy="2295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NETWORK BRIDGES</a:t>
            </a:r>
          </a:p>
        </p:txBody>
      </p:sp>
      <p:sp>
        <p:nvSpPr>
          <p:cNvPr id="332" name="Shape 3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73333"/>
              <a:buFont typeface="Arial"/>
              <a:buNone/>
            </a:pPr>
            <a:r>
              <a:rPr lang="en" sz="1500">
                <a:solidFill>
                  <a:srgbClr val="222222"/>
                </a:solidFill>
                <a:highlight>
                  <a:srgbClr val="FFFFFF"/>
                </a:highlight>
              </a:rPr>
              <a:t>A direct tie between nodes that would otherwise be in disconnected components of the graph.</a:t>
            </a:r>
          </a:p>
          <a:p>
            <a:pPr lvl="0">
              <a:spcBef>
                <a:spcPts val="0"/>
              </a:spcBef>
              <a:buNone/>
            </a:pPr>
            <a:r>
              <a:t/>
            </a:r>
            <a:endParaRPr/>
          </a:p>
        </p:txBody>
      </p:sp>
      <p:pic>
        <p:nvPicPr>
          <p:cNvPr id="333" name="Shape 333"/>
          <p:cNvPicPr preferRelativeResize="0"/>
          <p:nvPr/>
        </p:nvPicPr>
        <p:blipFill>
          <a:blip r:embed="rId3">
            <a:alphaModFix/>
          </a:blip>
          <a:stretch>
            <a:fillRect/>
          </a:stretch>
        </p:blipFill>
        <p:spPr>
          <a:xfrm>
            <a:off x="862025" y="1488924"/>
            <a:ext cx="6657975" cy="34163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NETWORK BRIDGES</a:t>
            </a:r>
          </a:p>
        </p:txBody>
      </p:sp>
      <p:sp>
        <p:nvSpPr>
          <p:cNvPr id="339" name="Shape 3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500">
                <a:solidFill>
                  <a:srgbClr val="000000"/>
                </a:solidFill>
              </a:rPr>
              <a:t>In social networks, bridges transmit information from one group to another.</a:t>
            </a:r>
          </a:p>
          <a:p>
            <a:pPr lvl="0">
              <a:spcBef>
                <a:spcPts val="0"/>
              </a:spcBef>
              <a:buNone/>
            </a:pPr>
            <a:r>
              <a:rPr lang="en" sz="1500">
                <a:solidFill>
                  <a:srgbClr val="222222"/>
                </a:solidFill>
                <a:highlight>
                  <a:srgbClr val="FFFFFF"/>
                </a:highlight>
              </a:rPr>
              <a:t>Bridges are powerful ways to convey awareness of new things, but they are weak at transmitting behaviors that are in some way risky or costly to adopt. </a:t>
            </a:r>
          </a:p>
          <a:p>
            <a:pPr lvl="0">
              <a:spcBef>
                <a:spcPts val="0"/>
              </a:spcBef>
              <a:buNone/>
            </a:pPr>
            <a:r>
              <a:rPr lang="en" sz="1500">
                <a:solidFill>
                  <a:srgbClr val="222222"/>
                </a:solidFill>
                <a:highlight>
                  <a:srgbClr val="FFFFFF"/>
                </a:highlight>
              </a:rPr>
              <a:t>Weak ties are able to spread awareness of a joke or an online video with remarkable speed, but political mobilization moves more sluggishly, needing to gain momentum within neighborhoods and small communities.</a:t>
            </a:r>
          </a:p>
          <a:p>
            <a:pPr lvl="0">
              <a:spcBef>
                <a:spcPts val="0"/>
              </a:spcBef>
              <a:buNone/>
            </a:pPr>
            <a:r>
              <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1535525" y="1806975"/>
            <a:ext cx="5982900" cy="1506900"/>
          </a:xfrm>
          <a:prstGeom prst="rect">
            <a:avLst/>
          </a:prstGeom>
        </p:spPr>
        <p:txBody>
          <a:bodyPr anchorCtr="0" anchor="t" bIns="91425" lIns="91425" rIns="91425" tIns="91425">
            <a:noAutofit/>
          </a:bodyPr>
          <a:lstStyle/>
          <a:p>
            <a:pPr lvl="0" rtl="0" algn="ctr">
              <a:spcBef>
                <a:spcPts val="0"/>
              </a:spcBef>
              <a:buNone/>
            </a:pPr>
            <a:r>
              <a:rPr b="1" lang="en" sz="4800"/>
              <a:t>Small World Model</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 Up - The Small World Phenomenon</a:t>
            </a:r>
          </a:p>
        </p:txBody>
      </p:sp>
      <p:sp>
        <p:nvSpPr>
          <p:cNvPr id="350" name="Shape 3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 all are familiar with the 6 degrees of separation - i.e you can reach any other person on the Social Network within 6 hops of </a:t>
            </a:r>
            <a:r>
              <a:rPr lang="en"/>
              <a:t>acquaintances</a:t>
            </a:r>
            <a:r>
              <a:rPr lang="en"/>
              <a:t>.</a:t>
            </a:r>
          </a:p>
          <a:p>
            <a:pPr indent="-228600" lvl="0" marL="457200" rtl="0">
              <a:spcBef>
                <a:spcPts val="0"/>
              </a:spcBef>
              <a:buChar char="➔"/>
            </a:pPr>
            <a:r>
              <a:rPr lang="en"/>
              <a:t>Not only in the </a:t>
            </a:r>
            <a:r>
              <a:rPr lang="en"/>
              <a:t>acquaintance</a:t>
            </a:r>
            <a:r>
              <a:rPr lang="en"/>
              <a:t> </a:t>
            </a:r>
            <a:r>
              <a:rPr lang="en"/>
              <a:t>network</a:t>
            </a:r>
            <a:r>
              <a:rPr lang="en"/>
              <a:t> , even in the citation network and also acting networks, we have evidence pointing to very short paths.</a:t>
            </a:r>
          </a:p>
          <a:p>
            <a:pPr indent="-228600" lvl="0" marL="457200" rtl="0">
              <a:spcBef>
                <a:spcPts val="0"/>
              </a:spcBef>
              <a:buChar char="➔"/>
            </a:pPr>
            <a:r>
              <a:rPr lang="en"/>
              <a:t>Kevin Bacon number is measured as the distance of actors from Kevin Bacon in the actor-collaboration graph where two actors are connected if they appear in a movie.</a:t>
            </a:r>
          </a:p>
          <a:p>
            <a:pPr indent="-228600" lvl="0" marL="457200" rtl="0">
              <a:spcBef>
                <a:spcPts val="0"/>
              </a:spcBef>
              <a:buChar char="➔"/>
            </a:pPr>
            <a:r>
              <a:rPr lang="en"/>
              <a:t>The average Kevin Bacon number is 2.9 and the highest found number is 8.</a:t>
            </a:r>
          </a:p>
          <a:p>
            <a:pPr indent="-228600" lvl="0" marL="457200">
              <a:spcBef>
                <a:spcPts val="0"/>
              </a:spcBef>
              <a:buChar char="➔"/>
            </a:pPr>
            <a:r>
              <a:rPr lang="en"/>
              <a:t>Analogous to this in the field of Science we have Erdos number for </a:t>
            </a:r>
            <a:r>
              <a:rPr lang="en"/>
              <a:t>researchers</a:t>
            </a:r>
            <a:r>
              <a:rPr lang="en"/>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Small World - An interesting experiment</a:t>
            </a:r>
          </a:p>
        </p:txBody>
      </p:sp>
      <p:sp>
        <p:nvSpPr>
          <p:cNvPr id="356" name="Shape 3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roots to this model and this school of thought date back to 1960’s when a Social researcher called Milgram carried out an interesting experiment.</a:t>
            </a:r>
          </a:p>
          <a:p>
            <a:pPr indent="-228600" lvl="0" marL="457200" rtl="0">
              <a:spcBef>
                <a:spcPts val="0"/>
              </a:spcBef>
              <a:buChar char="➔"/>
            </a:pPr>
            <a:r>
              <a:rPr lang="en"/>
              <a:t>In the experiment he selected a </a:t>
            </a:r>
            <a:r>
              <a:rPr lang="en"/>
              <a:t>stockbroker</a:t>
            </a:r>
            <a:r>
              <a:rPr lang="en"/>
              <a:t> in Boston as the target and sent posts to random people across </a:t>
            </a:r>
            <a:r>
              <a:rPr lang="en"/>
              <a:t>US</a:t>
            </a:r>
            <a:r>
              <a:rPr lang="en"/>
              <a:t> </a:t>
            </a:r>
            <a:r>
              <a:rPr lang="en"/>
              <a:t>and</a:t>
            </a:r>
            <a:r>
              <a:rPr lang="en"/>
              <a:t> asked them to forward the post to their </a:t>
            </a:r>
            <a:r>
              <a:rPr lang="en"/>
              <a:t>acquaintances</a:t>
            </a:r>
            <a:r>
              <a:rPr lang="en"/>
              <a:t> who </a:t>
            </a:r>
            <a:r>
              <a:rPr lang="en"/>
              <a:t>might be knowing the target.</a:t>
            </a:r>
          </a:p>
          <a:p>
            <a:pPr indent="-228600" lvl="0" marL="457200" rtl="0">
              <a:spcBef>
                <a:spcPts val="0"/>
              </a:spcBef>
              <a:buChar char="➔"/>
            </a:pPr>
            <a:r>
              <a:rPr lang="en"/>
              <a:t>Only 64 chains were completed and out of them the average path was found to be 6.6 hops.</a:t>
            </a:r>
          </a:p>
          <a:p>
            <a:pPr indent="-228600" lvl="0" marL="457200" rtl="0">
              <a:spcBef>
                <a:spcPts val="0"/>
              </a:spcBef>
              <a:buChar char="➔"/>
            </a:pPr>
            <a:r>
              <a:rPr lang="en"/>
              <a:t>This is not solid enough to conclude the six degrees of separation as it is a single target and a very small sample space.</a:t>
            </a:r>
            <a:r>
              <a:rPr lang="en"/>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Small World</a:t>
            </a:r>
          </a:p>
        </p:txBody>
      </p:sp>
      <p:sp>
        <p:nvSpPr>
          <p:cNvPr id="362" name="Shape 3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Later the experiments were carried out on emails and on the online network data.</a:t>
            </a:r>
          </a:p>
          <a:p>
            <a:pPr indent="-228600" lvl="0" marL="457200" rtl="0">
              <a:spcBef>
                <a:spcPts val="0"/>
              </a:spcBef>
              <a:buChar char="➔"/>
            </a:pPr>
            <a:r>
              <a:rPr lang="en"/>
              <a:t>Surprisingly, the average path </a:t>
            </a:r>
            <a:r>
              <a:rPr lang="en"/>
              <a:t>length</a:t>
            </a:r>
            <a:r>
              <a:rPr lang="en"/>
              <a:t> was around 4.5-6.5 in various experiments.</a:t>
            </a:r>
          </a:p>
          <a:p>
            <a:pPr indent="-228600" lvl="0" marL="457200" rtl="0">
              <a:spcBef>
                <a:spcPts val="0"/>
              </a:spcBef>
              <a:buChar char="➔"/>
            </a:pPr>
            <a:r>
              <a:rPr lang="en"/>
              <a:t>But is 6 hops as close as it appears???</a:t>
            </a:r>
          </a:p>
          <a:p>
            <a:pPr indent="-228600" lvl="0" marL="457200">
              <a:spcBef>
                <a:spcPts val="0"/>
              </a:spcBef>
              <a:buChar char="➔"/>
            </a:pPr>
            <a:r>
              <a:rPr lang="en"/>
              <a:t>Although Small World phenomenon is not an indicator of closeness/personal contact, rather it tells us about how fast disease/information/any other signal passes through the network.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1535525" y="1806975"/>
            <a:ext cx="5982900" cy="1506900"/>
          </a:xfrm>
          <a:prstGeom prst="rect">
            <a:avLst/>
          </a:prstGeom>
        </p:spPr>
        <p:txBody>
          <a:bodyPr anchorCtr="0" anchor="t" bIns="91425" lIns="91425" rIns="91425" tIns="91425">
            <a:noAutofit/>
          </a:bodyPr>
          <a:lstStyle/>
          <a:p>
            <a:pPr lvl="0" rtl="0" algn="ctr">
              <a:spcBef>
                <a:spcPts val="0"/>
              </a:spcBef>
              <a:buNone/>
            </a:pPr>
            <a:r>
              <a:rPr b="1" lang="en" sz="4800"/>
              <a:t>Bowtie Model Of Web Graph</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Small World Model - Introduction</a:t>
            </a:r>
          </a:p>
        </p:txBody>
      </p:sp>
      <p:sp>
        <p:nvSpPr>
          <p:cNvPr id="368" name="Shape 368"/>
          <p:cNvSpPr txBox="1"/>
          <p:nvPr>
            <p:ph idx="1" type="body"/>
          </p:nvPr>
        </p:nvSpPr>
        <p:spPr>
          <a:xfrm>
            <a:off x="358300" y="18326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The model is based on the intuitions got from the above and real data </a:t>
            </a:r>
          </a:p>
          <a:p>
            <a:pPr indent="-355600" lvl="1" marL="914400" rtl="0">
              <a:spcBef>
                <a:spcPts val="0"/>
              </a:spcBef>
              <a:buSzPct val="100000"/>
              <a:buChar char="◆"/>
            </a:pPr>
            <a:r>
              <a:rPr lang="en" sz="2000"/>
              <a:t>The network should have short path lengths.</a:t>
            </a:r>
          </a:p>
          <a:p>
            <a:pPr indent="-355600" lvl="1" marL="914400" rtl="0">
              <a:spcBef>
                <a:spcPts val="0"/>
              </a:spcBef>
              <a:buSzPct val="100000"/>
              <a:buChar char="◆"/>
            </a:pPr>
            <a:r>
              <a:rPr lang="en" sz="2000"/>
              <a:t>The network should have high clustering.</a:t>
            </a:r>
          </a:p>
          <a:p>
            <a:pPr indent="-355600" lvl="0" marL="457200" rtl="0">
              <a:spcBef>
                <a:spcPts val="0"/>
              </a:spcBef>
              <a:buSzPct val="100000"/>
              <a:buChar char="➔"/>
            </a:pPr>
            <a:r>
              <a:rPr lang="en" sz="2000"/>
              <a:t>But the models existing till then had high clustering and high diameter or low clustering and low diameter but not a cross combination.</a:t>
            </a:r>
          </a:p>
          <a:p>
            <a:pPr indent="0" lvl="0" marL="457200" rtl="0">
              <a:spcBef>
                <a:spcPts val="0"/>
              </a:spcBef>
              <a:buNone/>
            </a:pPr>
            <a:r>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Two Classic Examples</a:t>
            </a:r>
          </a:p>
        </p:txBody>
      </p:sp>
      <p:pic>
        <p:nvPicPr>
          <p:cNvPr id="374" name="Shape 374"/>
          <p:cNvPicPr preferRelativeResize="0"/>
          <p:nvPr/>
        </p:nvPicPr>
        <p:blipFill>
          <a:blip r:embed="rId3">
            <a:alphaModFix/>
          </a:blip>
          <a:stretch>
            <a:fillRect/>
          </a:stretch>
        </p:blipFill>
        <p:spPr>
          <a:xfrm>
            <a:off x="503175" y="1990100"/>
            <a:ext cx="2998499" cy="2543550"/>
          </a:xfrm>
          <a:prstGeom prst="rect">
            <a:avLst/>
          </a:prstGeom>
          <a:noFill/>
          <a:ln>
            <a:noFill/>
          </a:ln>
        </p:spPr>
      </p:pic>
      <p:pic>
        <p:nvPicPr>
          <p:cNvPr id="375" name="Shape 375"/>
          <p:cNvPicPr preferRelativeResize="0"/>
          <p:nvPr/>
        </p:nvPicPr>
        <p:blipFill>
          <a:blip r:embed="rId4">
            <a:alphaModFix/>
          </a:blip>
          <a:stretch>
            <a:fillRect/>
          </a:stretch>
        </p:blipFill>
        <p:spPr>
          <a:xfrm>
            <a:off x="5227375" y="1546725"/>
            <a:ext cx="2681924" cy="2986925"/>
          </a:xfrm>
          <a:prstGeom prst="rect">
            <a:avLst/>
          </a:prstGeom>
          <a:noFill/>
          <a:ln>
            <a:noFill/>
          </a:ln>
        </p:spPr>
      </p:pic>
      <p:sp>
        <p:nvSpPr>
          <p:cNvPr id="376" name="Shape 376"/>
          <p:cNvSpPr txBox="1"/>
          <p:nvPr/>
        </p:nvSpPr>
        <p:spPr>
          <a:xfrm>
            <a:off x="382025" y="1190525"/>
            <a:ext cx="7286700" cy="7995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Organised lattice leads to high-high scenario.</a:t>
            </a:r>
          </a:p>
          <a:p>
            <a:pPr indent="-355600" lvl="0" marL="457200">
              <a:spcBef>
                <a:spcPts val="0"/>
              </a:spcBef>
              <a:buSzPct val="100000"/>
              <a:buChar char="➔"/>
            </a:pPr>
            <a:r>
              <a:rPr lang="en" sz="2000"/>
              <a:t>Randomised graph leads to low-low scenario.</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Analysis of the two networks</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en"/>
              <a:t>Lattice</a:t>
            </a:r>
          </a:p>
          <a:p>
            <a:pPr indent="-342900" lvl="1" marL="914400" rtl="0">
              <a:spcBef>
                <a:spcPts val="0"/>
              </a:spcBef>
              <a:buSzPct val="100000"/>
              <a:buChar char="◆"/>
            </a:pPr>
            <a:r>
              <a:rPr lang="en" sz="1800"/>
              <a:t>In this all the neighbours of nodes are </a:t>
            </a:r>
            <a:r>
              <a:rPr lang="en" sz="1800"/>
              <a:t>connected</a:t>
            </a:r>
            <a:r>
              <a:rPr lang="en" sz="1800"/>
              <a:t> and has high clustering.</a:t>
            </a:r>
          </a:p>
          <a:p>
            <a:pPr indent="-342900" lvl="1" marL="914400" rtl="0">
              <a:spcBef>
                <a:spcPts val="0"/>
              </a:spcBef>
              <a:buSzPct val="100000"/>
              <a:buChar char="◆"/>
            </a:pPr>
            <a:r>
              <a:rPr lang="en" sz="1800"/>
              <a:t>In this there are no long-range edges and hence high diameter.</a:t>
            </a:r>
          </a:p>
          <a:p>
            <a:pPr indent="0" lvl="0" marL="457200" rtl="0">
              <a:spcBef>
                <a:spcPts val="0"/>
              </a:spcBef>
              <a:buNone/>
            </a:pPr>
            <a:r>
              <a:t/>
            </a:r>
            <a:endParaRPr sz="1800"/>
          </a:p>
          <a:p>
            <a:pPr indent="-228600" lvl="0" marL="457200" rtl="0">
              <a:spcBef>
                <a:spcPts val="0"/>
              </a:spcBef>
              <a:buChar char="➔"/>
            </a:pPr>
            <a:r>
              <a:rPr b="1" lang="en"/>
              <a:t>Random Graph</a:t>
            </a:r>
          </a:p>
          <a:p>
            <a:pPr indent="-342900" lvl="1" marL="914400" rtl="0">
              <a:spcBef>
                <a:spcPts val="0"/>
              </a:spcBef>
              <a:buSzPct val="100000"/>
              <a:buChar char="◆"/>
            </a:pPr>
            <a:r>
              <a:rPr lang="en" sz="1800"/>
              <a:t>In this we have a lot of long range edges comparatively as it is randomly generated and thereby the diameter is low.</a:t>
            </a:r>
          </a:p>
          <a:p>
            <a:pPr indent="-342900" lvl="1" marL="914400" rtl="0">
              <a:spcBef>
                <a:spcPts val="0"/>
              </a:spcBef>
              <a:buSzPct val="100000"/>
              <a:buChar char="◆"/>
            </a:pPr>
            <a:r>
              <a:rPr lang="en" sz="1800"/>
              <a:t>And also since not many of neighbours are connected the clustering coefficient is low.</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Small World Model - Overall Idea</a:t>
            </a:r>
          </a:p>
        </p:txBody>
      </p:sp>
      <p:sp>
        <p:nvSpPr>
          <p:cNvPr id="388" name="Shape 388"/>
          <p:cNvSpPr txBox="1"/>
          <p:nvPr>
            <p:ph idx="1" type="body"/>
          </p:nvPr>
        </p:nvSpPr>
        <p:spPr>
          <a:xfrm>
            <a:off x="265100" y="188860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Small World idea suggests us a graph with high clustering and low diameter as seen earlier.</a:t>
            </a:r>
          </a:p>
          <a:p>
            <a:pPr indent="-228600" lvl="0" marL="457200" rtl="0">
              <a:spcBef>
                <a:spcPts val="0"/>
              </a:spcBef>
              <a:buChar char="➔"/>
            </a:pPr>
            <a:r>
              <a:rPr lang="en"/>
              <a:t>To achieve that we make a hybrid of both the models we discussed today.</a:t>
            </a:r>
          </a:p>
          <a:p>
            <a:pPr indent="-228600" lvl="0" marL="457200">
              <a:spcBef>
                <a:spcPts val="0"/>
              </a:spcBef>
              <a:buChar char="➔"/>
            </a:pPr>
            <a:r>
              <a:rPr lang="en"/>
              <a:t>We start off with a regular lattice and </a:t>
            </a:r>
            <a:r>
              <a:rPr lang="en"/>
              <a:t>introduce</a:t>
            </a:r>
            <a:r>
              <a:rPr lang="en"/>
              <a:t> randomness with a low probability to an extent such that the clustering constant </a:t>
            </a:r>
            <a:r>
              <a:rPr lang="en"/>
              <a:t>does not</a:t>
            </a:r>
            <a:r>
              <a:rPr lang="en"/>
              <a:t> fall a lot,but we have decent amount of long-range edges to decrease diameter.</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Small World Model</a:t>
            </a:r>
          </a:p>
        </p:txBody>
      </p:sp>
      <p:sp>
        <p:nvSpPr>
          <p:cNvPr id="394" name="Shape 3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Small World mode is also called </a:t>
            </a:r>
            <a:r>
              <a:rPr lang="en"/>
              <a:t>Watts</a:t>
            </a:r>
            <a:r>
              <a:rPr lang="en"/>
              <a:t>-Strogatz model in the credit of the two people who designed it.</a:t>
            </a:r>
          </a:p>
          <a:p>
            <a:pPr indent="-228600" lvl="0" marL="457200" rtl="0">
              <a:spcBef>
                <a:spcPts val="0"/>
              </a:spcBef>
              <a:buChar char="➔"/>
            </a:pPr>
            <a:r>
              <a:rPr lang="en"/>
              <a:t>The steps involved are </a:t>
            </a:r>
          </a:p>
          <a:p>
            <a:pPr indent="-342900" lvl="1" marL="914400" rtl="0">
              <a:spcBef>
                <a:spcPts val="0"/>
              </a:spcBef>
              <a:buSzPct val="100000"/>
              <a:buChar char="◆"/>
            </a:pPr>
            <a:r>
              <a:rPr lang="en" sz="1800"/>
              <a:t>Start with a regular lattice which of course has high-high characteristic.</a:t>
            </a:r>
          </a:p>
          <a:p>
            <a:pPr indent="-342900" lvl="1" marL="914400" rtl="0">
              <a:spcBef>
                <a:spcPts val="0"/>
              </a:spcBef>
              <a:buSzPct val="100000"/>
              <a:buChar char="◆"/>
            </a:pPr>
            <a:r>
              <a:rPr lang="en" sz="1800"/>
              <a:t>Then tweak each edge with a probability p and shift one of its ends to a random node.</a:t>
            </a:r>
          </a:p>
          <a:p>
            <a:pPr indent="-342900" lvl="1" marL="914400" rtl="0">
              <a:spcBef>
                <a:spcPts val="0"/>
              </a:spcBef>
              <a:buSzPct val="100000"/>
              <a:buChar char="◆"/>
            </a:pPr>
            <a:r>
              <a:rPr lang="en" sz="1800"/>
              <a:t>Select p such that shortcuts are made for decreasing diameter but clustering remains high.</a:t>
            </a:r>
          </a:p>
          <a:p>
            <a:pPr indent="-342900" lvl="1" marL="914400">
              <a:spcBef>
                <a:spcPts val="0"/>
              </a:spcBef>
              <a:buSzPct val="100000"/>
              <a:buChar char="◆"/>
            </a:pPr>
            <a:r>
              <a:rPr lang="en" sz="1800"/>
              <a:t>Alternatively with p you can also add random edges rather than tweaking existing ones.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pic>
        <p:nvPicPr>
          <p:cNvPr id="399" name="Shape 399"/>
          <p:cNvPicPr preferRelativeResize="0"/>
          <p:nvPr/>
        </p:nvPicPr>
        <p:blipFill>
          <a:blip r:embed="rId3">
            <a:alphaModFix/>
          </a:blip>
          <a:stretch>
            <a:fillRect/>
          </a:stretch>
        </p:blipFill>
        <p:spPr>
          <a:xfrm>
            <a:off x="590175" y="873699"/>
            <a:ext cx="7714075" cy="39694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Merits Demerits</a:t>
            </a:r>
          </a:p>
        </p:txBody>
      </p:sp>
      <p:sp>
        <p:nvSpPr>
          <p:cNvPr id="405" name="Shape 4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Merits</a:t>
            </a:r>
          </a:p>
          <a:p>
            <a:pPr indent="-342900" lvl="1" marL="914400" rtl="0">
              <a:spcBef>
                <a:spcPts val="0"/>
              </a:spcBef>
              <a:buSzPct val="100000"/>
              <a:buChar char="◆"/>
            </a:pPr>
            <a:r>
              <a:rPr lang="en" sz="1800"/>
              <a:t>It models based on real data input.</a:t>
            </a:r>
          </a:p>
          <a:p>
            <a:pPr indent="-342900" lvl="1" marL="914400" rtl="0">
              <a:spcBef>
                <a:spcPts val="0"/>
              </a:spcBef>
              <a:buSzPct val="100000"/>
              <a:buChar char="◆"/>
            </a:pPr>
            <a:r>
              <a:rPr lang="en" sz="1800"/>
              <a:t>Hence it is very close to most of the real networks.</a:t>
            </a:r>
          </a:p>
          <a:p>
            <a:pPr lvl="0" rtl="0">
              <a:spcBef>
                <a:spcPts val="0"/>
              </a:spcBef>
              <a:buNone/>
            </a:pPr>
            <a:r>
              <a:t/>
            </a:r>
            <a:endParaRPr/>
          </a:p>
          <a:p>
            <a:pPr indent="-228600" lvl="0" marL="457200" rtl="0">
              <a:spcBef>
                <a:spcPts val="0"/>
              </a:spcBef>
              <a:buChar char="➔"/>
            </a:pPr>
            <a:r>
              <a:rPr lang="en"/>
              <a:t>Demerits</a:t>
            </a:r>
          </a:p>
          <a:p>
            <a:pPr indent="-342900" lvl="1" marL="914400">
              <a:spcBef>
                <a:spcPts val="0"/>
              </a:spcBef>
              <a:buSzPct val="100000"/>
              <a:buChar char="◆"/>
            </a:pPr>
            <a:r>
              <a:rPr lang="en" sz="1800"/>
              <a:t>Although average shortest path is O(log n) it doesn’t favour for searches in O(log n) and hence becomes expensive for search and navigation.</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1535525" y="1806975"/>
            <a:ext cx="5982900" cy="1506900"/>
          </a:xfrm>
          <a:prstGeom prst="rect">
            <a:avLst/>
          </a:prstGeom>
        </p:spPr>
        <p:txBody>
          <a:bodyPr anchorCtr="0" anchor="t" bIns="91425" lIns="91425" rIns="91425" tIns="91425">
            <a:noAutofit/>
          </a:bodyPr>
          <a:lstStyle/>
          <a:p>
            <a:pPr lvl="0" rtl="0" algn="ctr">
              <a:spcBef>
                <a:spcPts val="0"/>
              </a:spcBef>
              <a:buNone/>
            </a:pPr>
            <a:r>
              <a:rPr b="1" lang="en" sz="4800"/>
              <a:t>Ego Networks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416" name="Shape 416"/>
          <p:cNvSpPr txBox="1"/>
          <p:nvPr>
            <p:ph idx="1" type="body"/>
          </p:nvPr>
        </p:nvSpPr>
        <p:spPr>
          <a:xfrm>
            <a:off x="311700" y="137612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Ego networks combine the ideas of mainstream Social Sciences and Network analysis.</a:t>
            </a:r>
          </a:p>
          <a:p>
            <a:pPr indent="-228600" lvl="0" marL="457200" rtl="0">
              <a:spcBef>
                <a:spcPts val="0"/>
              </a:spcBef>
              <a:buChar char="➔"/>
            </a:pPr>
            <a:r>
              <a:rPr lang="en"/>
              <a:t>Most of the models in Social Network Analysis  are global i.e they model the network as a whole and analyse the properties of the network.</a:t>
            </a:r>
          </a:p>
          <a:p>
            <a:pPr indent="-228600" lvl="0" marL="457200" rtl="0">
              <a:spcBef>
                <a:spcPts val="0"/>
              </a:spcBef>
              <a:buChar char="➔"/>
            </a:pPr>
            <a:r>
              <a:rPr lang="en"/>
              <a:t>They treat all the nodes equivalently.</a:t>
            </a:r>
          </a:p>
          <a:p>
            <a:pPr indent="-228600" lvl="0" marL="457200" rtl="0">
              <a:spcBef>
                <a:spcPts val="0"/>
              </a:spcBef>
              <a:buChar char="➔"/>
            </a:pPr>
            <a:r>
              <a:rPr lang="en"/>
              <a:t>But in Ego Networks , each user has his own Ego Network which has a lot of information of his position,power,influence.</a:t>
            </a:r>
          </a:p>
          <a:p>
            <a:pPr indent="-228600" lvl="0" marL="457200">
              <a:spcBef>
                <a:spcPts val="0"/>
              </a:spcBef>
              <a:buChar char="➔"/>
            </a:pPr>
            <a:r>
              <a:rPr lang="en"/>
              <a:t>A large and single network can be made by mixing all the Ego Nets </a:t>
            </a:r>
            <a:r>
              <a:rPr lang="en"/>
              <a:t>without</a:t>
            </a:r>
            <a:r>
              <a:rPr lang="en"/>
              <a:t> compromising the properties.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a:t>
            </a:r>
          </a:p>
        </p:txBody>
      </p:sp>
      <p:sp>
        <p:nvSpPr>
          <p:cNvPr id="422" name="Shape 422"/>
          <p:cNvSpPr txBox="1"/>
          <p:nvPr>
            <p:ph idx="1" type="body"/>
          </p:nvPr>
        </p:nvSpPr>
        <p:spPr>
          <a:xfrm>
            <a:off x="311700" y="17620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Each Ego Net has a focal node called ‘Ego’.</a:t>
            </a:r>
          </a:p>
          <a:p>
            <a:pPr indent="-355600" lvl="0" marL="457200" rtl="0">
              <a:spcBef>
                <a:spcPts val="0"/>
              </a:spcBef>
              <a:buSzPct val="100000"/>
              <a:buChar char="➔"/>
            </a:pPr>
            <a:r>
              <a:rPr lang="en" sz="2000"/>
              <a:t>Its immediate neighbours are the other nodes present in the graph also called as ‘Alters’.</a:t>
            </a:r>
          </a:p>
          <a:p>
            <a:pPr indent="-355600" lvl="0" marL="457200" rtl="0">
              <a:spcBef>
                <a:spcPts val="0"/>
              </a:spcBef>
              <a:buSzPct val="100000"/>
              <a:buChar char="➔"/>
            </a:pPr>
            <a:r>
              <a:rPr lang="en" sz="2000"/>
              <a:t>The Ego Network has edges </a:t>
            </a:r>
            <a:r>
              <a:rPr lang="en" sz="2000"/>
              <a:t>from</a:t>
            </a:r>
            <a:r>
              <a:rPr lang="en" sz="2000"/>
              <a:t> Ego to all Alters and optionally among the alters too.</a:t>
            </a:r>
          </a:p>
          <a:p>
            <a:pPr lvl="0" rtl="0">
              <a:spcBef>
                <a:spcPts val="0"/>
              </a:spcBef>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Detour - The Web Graph</a:t>
            </a:r>
          </a:p>
        </p:txBody>
      </p:sp>
      <p:sp>
        <p:nvSpPr>
          <p:cNvPr id="91" name="Shape 91"/>
          <p:cNvSpPr txBox="1"/>
          <p:nvPr>
            <p:ph idx="1" type="body"/>
          </p:nvPr>
        </p:nvSpPr>
        <p:spPr>
          <a:xfrm>
            <a:off x="311700" y="1874750"/>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Before we get into models used in a generic sense, let us see a specific model analysis of one of important networks - The Web.</a:t>
            </a:r>
          </a:p>
          <a:p>
            <a:pPr indent="-355600" lvl="0" marL="457200" rtl="0">
              <a:spcBef>
                <a:spcPts val="0"/>
              </a:spcBef>
              <a:buSzPct val="100000"/>
              <a:buChar char="➔"/>
            </a:pPr>
            <a:r>
              <a:rPr lang="en" sz="2000"/>
              <a:t>The Web is modelled as a network where each node is a </a:t>
            </a:r>
            <a:r>
              <a:rPr lang="en" sz="2000"/>
              <a:t>web page</a:t>
            </a:r>
            <a:r>
              <a:rPr lang="en" sz="2000"/>
              <a:t> and  its a directed network where each edge  A-&gt;B denotes a hyperlink from page A to page B.</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a:t>
            </a:r>
          </a:p>
        </p:txBody>
      </p:sp>
      <p:pic>
        <p:nvPicPr>
          <p:cNvPr id="428" name="Shape 428"/>
          <p:cNvPicPr preferRelativeResize="0"/>
          <p:nvPr/>
        </p:nvPicPr>
        <p:blipFill>
          <a:blip r:embed="rId3">
            <a:alphaModFix/>
          </a:blip>
          <a:stretch>
            <a:fillRect/>
          </a:stretch>
        </p:blipFill>
        <p:spPr>
          <a:xfrm>
            <a:off x="2075225" y="1480925"/>
            <a:ext cx="3876675" cy="3352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 - Data Collection</a:t>
            </a:r>
          </a:p>
        </p:txBody>
      </p:sp>
      <p:sp>
        <p:nvSpPr>
          <p:cNvPr id="434" name="Shape 434"/>
          <p:cNvSpPr txBox="1"/>
          <p:nvPr>
            <p:ph idx="1" type="body"/>
          </p:nvPr>
        </p:nvSpPr>
        <p:spPr>
          <a:xfrm>
            <a:off x="311700" y="15334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This is the most important and tedious part of Ego Networks.</a:t>
            </a:r>
          </a:p>
          <a:p>
            <a:pPr indent="-355600" lvl="0" marL="457200" rtl="0">
              <a:spcBef>
                <a:spcPts val="0"/>
              </a:spcBef>
              <a:buSzPct val="100000"/>
              <a:buChar char="➔"/>
            </a:pPr>
            <a:r>
              <a:rPr lang="en" sz="2000"/>
              <a:t>Each person has to be asked a set of questionnaire which is uniquely designed for specific applications.</a:t>
            </a:r>
          </a:p>
          <a:p>
            <a:pPr indent="-355600" lvl="0" marL="457200" rtl="0">
              <a:spcBef>
                <a:spcPts val="0"/>
              </a:spcBef>
              <a:buSzPct val="100000"/>
              <a:buChar char="➔"/>
            </a:pPr>
            <a:r>
              <a:rPr lang="en" sz="2000"/>
              <a:t>Each person is asked about </a:t>
            </a:r>
          </a:p>
          <a:p>
            <a:pPr indent="-355600" lvl="1" marL="914400" rtl="0">
              <a:spcBef>
                <a:spcPts val="0"/>
              </a:spcBef>
              <a:buSzPct val="100000"/>
              <a:buChar char="◆"/>
            </a:pPr>
            <a:r>
              <a:rPr lang="en" sz="2000"/>
              <a:t>Alters/his immediate ties</a:t>
            </a:r>
          </a:p>
          <a:p>
            <a:pPr indent="-355600" lvl="1" marL="914400" rtl="0">
              <a:spcBef>
                <a:spcPts val="0"/>
              </a:spcBef>
              <a:buSzPct val="100000"/>
              <a:buChar char="◆"/>
            </a:pPr>
            <a:r>
              <a:rPr lang="en" sz="2000"/>
              <a:t>Their attributes like age,Income,gender etc.</a:t>
            </a:r>
          </a:p>
          <a:p>
            <a:pPr indent="-355600" lvl="1" marL="914400" rtl="0">
              <a:spcBef>
                <a:spcPts val="0"/>
              </a:spcBef>
              <a:buSzPct val="100000"/>
              <a:buChar char="◆"/>
            </a:pPr>
            <a:r>
              <a:rPr lang="en" sz="2000"/>
              <a:t>The Ego’s relation with alters</a:t>
            </a:r>
          </a:p>
          <a:p>
            <a:pPr indent="-355600" lvl="1" marL="914400" rtl="0">
              <a:spcBef>
                <a:spcPts val="0"/>
              </a:spcBef>
              <a:buSzPct val="100000"/>
              <a:buChar char="◆"/>
            </a:pPr>
            <a:r>
              <a:rPr lang="en" sz="2000"/>
              <a:t>Additionally , the ties among alters are also asked.</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 - Network Analysis</a:t>
            </a:r>
          </a:p>
        </p:txBody>
      </p:sp>
      <p:sp>
        <p:nvSpPr>
          <p:cNvPr id="440" name="Shape 440"/>
          <p:cNvSpPr txBox="1"/>
          <p:nvPr>
            <p:ph idx="1" type="body"/>
          </p:nvPr>
        </p:nvSpPr>
        <p:spPr>
          <a:xfrm>
            <a:off x="311700" y="16858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Each Ego net is only as large as the degree of Ego node.</a:t>
            </a:r>
          </a:p>
          <a:p>
            <a:pPr indent="-228600" lvl="0" marL="457200" rtl="0">
              <a:spcBef>
                <a:spcPts val="0"/>
              </a:spcBef>
              <a:buChar char="➔"/>
            </a:pPr>
            <a:r>
              <a:rPr lang="en"/>
              <a:t>Each individual Ego Net is analysed along following lines</a:t>
            </a:r>
          </a:p>
          <a:p>
            <a:pPr indent="-342900" lvl="1" marL="914400" rtl="0">
              <a:spcBef>
                <a:spcPts val="0"/>
              </a:spcBef>
              <a:buSzPct val="100000"/>
              <a:buChar char="◆"/>
            </a:pPr>
            <a:r>
              <a:rPr lang="en" sz="1800"/>
              <a:t>Composition - The variety in the alters based on the attributes.</a:t>
            </a:r>
          </a:p>
          <a:p>
            <a:pPr indent="-342900" lvl="1" marL="914400" rtl="0">
              <a:spcBef>
                <a:spcPts val="0"/>
              </a:spcBef>
              <a:buSzPct val="100000"/>
              <a:buChar char="◆"/>
            </a:pPr>
            <a:r>
              <a:rPr lang="en" sz="1800"/>
              <a:t>Homophily - Correlating the attributes of Ego and his alters and seeing how similar are Ego’s acquaintances to him.</a:t>
            </a:r>
          </a:p>
          <a:p>
            <a:pPr indent="-342900" lvl="0" marL="457200" rtl="0">
              <a:spcBef>
                <a:spcPts val="0"/>
              </a:spcBef>
              <a:buSzPct val="100000"/>
              <a:buChar char="➔"/>
            </a:pPr>
            <a:r>
              <a:rPr lang="en"/>
              <a:t>The overall network can be generated but is not of much significance.</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 - Structural Holes</a:t>
            </a:r>
          </a:p>
        </p:txBody>
      </p:sp>
      <p:sp>
        <p:nvSpPr>
          <p:cNvPr id="446" name="Shape 446"/>
          <p:cNvSpPr txBox="1"/>
          <p:nvPr>
            <p:ph idx="1" type="body"/>
          </p:nvPr>
        </p:nvSpPr>
        <p:spPr>
          <a:xfrm>
            <a:off x="311700" y="188285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This is an important theory started by Ronald </a:t>
            </a:r>
            <a:r>
              <a:rPr lang="en"/>
              <a:t>Stuart</a:t>
            </a:r>
            <a:r>
              <a:rPr lang="en"/>
              <a:t> Burt.</a:t>
            </a:r>
          </a:p>
          <a:p>
            <a:pPr indent="-228600" lvl="0" marL="457200">
              <a:spcBef>
                <a:spcPts val="0"/>
              </a:spcBef>
              <a:buChar char="➔"/>
            </a:pPr>
            <a:r>
              <a:rPr lang="en"/>
              <a:t>Basically, this theory analyses the power, access to information and all in all monopoly enjoyed by the Ego purely based on the structure of the network.</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pic>
        <p:nvPicPr>
          <p:cNvPr id="451" name="Shape 451"/>
          <p:cNvPicPr preferRelativeResize="0"/>
          <p:nvPr/>
        </p:nvPicPr>
        <p:blipFill rotWithShape="1">
          <a:blip r:embed="rId3">
            <a:alphaModFix/>
          </a:blip>
          <a:srcRect b="0" l="1534" r="1330" t="23879"/>
          <a:stretch/>
        </p:blipFill>
        <p:spPr>
          <a:xfrm>
            <a:off x="1420549" y="1485975"/>
            <a:ext cx="6302899" cy="36575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 - Structural Holes</a:t>
            </a:r>
          </a:p>
        </p:txBody>
      </p:sp>
      <p:sp>
        <p:nvSpPr>
          <p:cNvPr id="457" name="Shape 4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As we have seen in the earlier picture, if the Ego forms a bridge between two or more components or nodes, he is clearly in a powerful position.</a:t>
            </a:r>
          </a:p>
          <a:p>
            <a:pPr indent="-228600" lvl="0" marL="457200" rtl="0">
              <a:spcBef>
                <a:spcPts val="0"/>
              </a:spcBef>
              <a:buChar char="➔"/>
            </a:pPr>
            <a:r>
              <a:rPr lang="en"/>
              <a:t>He has </a:t>
            </a:r>
            <a:r>
              <a:rPr lang="en"/>
              <a:t>access</a:t>
            </a:r>
            <a:r>
              <a:rPr lang="en"/>
              <a:t> to information from all of them.</a:t>
            </a:r>
          </a:p>
          <a:p>
            <a:pPr indent="-228600" lvl="0" marL="457200" rtl="0">
              <a:spcBef>
                <a:spcPts val="0"/>
              </a:spcBef>
              <a:buChar char="➔"/>
            </a:pPr>
            <a:r>
              <a:rPr lang="en"/>
              <a:t>He also has authority in the network as he is the only way to reach from one component to another.</a:t>
            </a:r>
          </a:p>
          <a:p>
            <a:pPr indent="-228600" lvl="0" marL="457200">
              <a:spcBef>
                <a:spcPts val="0"/>
              </a:spcBef>
              <a:buChar char="➔"/>
            </a:pPr>
            <a:r>
              <a:rPr lang="en"/>
              <a:t>In this way, compared to the graph on the left , the Ego on the right side network has a lot of power and freedom.</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of Power Analysis</a:t>
            </a:r>
          </a:p>
        </p:txBody>
      </p:sp>
      <p:pic>
        <p:nvPicPr>
          <p:cNvPr id="463" name="Shape 463"/>
          <p:cNvPicPr preferRelativeResize="0"/>
          <p:nvPr/>
        </p:nvPicPr>
        <p:blipFill>
          <a:blip r:embed="rId3">
            <a:alphaModFix/>
          </a:blip>
          <a:stretch>
            <a:fillRect/>
          </a:stretch>
        </p:blipFill>
        <p:spPr>
          <a:xfrm>
            <a:off x="590250" y="1180675"/>
            <a:ext cx="7462274" cy="391819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Of Power Analysis</a:t>
            </a:r>
          </a:p>
        </p:txBody>
      </p:sp>
      <p:sp>
        <p:nvSpPr>
          <p:cNvPr id="469" name="Shape 469"/>
          <p:cNvSpPr txBox="1"/>
          <p:nvPr>
            <p:ph idx="1" type="body"/>
          </p:nvPr>
        </p:nvSpPr>
        <p:spPr>
          <a:xfrm>
            <a:off x="311700" y="1381075"/>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Jimmy Carter was one of the presidents of US.</a:t>
            </a:r>
          </a:p>
          <a:p>
            <a:pPr indent="-355600" lvl="0" marL="457200" rtl="0">
              <a:spcBef>
                <a:spcPts val="0"/>
              </a:spcBef>
              <a:buSzPct val="100000"/>
              <a:buChar char="➔"/>
            </a:pPr>
            <a:r>
              <a:rPr lang="en" sz="2000"/>
              <a:t>The picture shows us how he was the complete boss of White House in his first year at office. </a:t>
            </a:r>
          </a:p>
          <a:p>
            <a:pPr indent="-355600" lvl="0" marL="457200" rtl="0">
              <a:spcBef>
                <a:spcPts val="0"/>
              </a:spcBef>
              <a:buSzPct val="100000"/>
              <a:buChar char="➔"/>
            </a:pPr>
            <a:r>
              <a:rPr lang="en" sz="2000"/>
              <a:t>This is because his alters have barely any links among themselves.</a:t>
            </a:r>
          </a:p>
          <a:p>
            <a:pPr indent="-355600" lvl="0" marL="457200">
              <a:spcBef>
                <a:spcPts val="0"/>
              </a:spcBef>
              <a:buSzPct val="100000"/>
              <a:buChar char="➔"/>
            </a:pPr>
            <a:r>
              <a:rPr lang="en" sz="2000"/>
              <a:t>But over the four years this was not the scenarios ties among alters have increased drastically and an alternate power-center started rising showing that he was not that powerful in his last year.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Structural Holes - Measuring Intensities</a:t>
            </a:r>
          </a:p>
        </p:txBody>
      </p:sp>
      <p:sp>
        <p:nvSpPr>
          <p:cNvPr id="475" name="Shape 475"/>
          <p:cNvSpPr txBox="1"/>
          <p:nvPr>
            <p:ph idx="1" type="body"/>
          </p:nvPr>
        </p:nvSpPr>
        <p:spPr>
          <a:xfrm>
            <a:off x="311700" y="16096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ways for mathematically measuring intensity of structural holes is as follows</a:t>
            </a:r>
          </a:p>
          <a:p>
            <a:pPr indent="-342900" lvl="1" marL="914400" rtl="0">
              <a:spcBef>
                <a:spcPts val="0"/>
              </a:spcBef>
              <a:buSzPct val="100000"/>
              <a:buChar char="◆"/>
            </a:pPr>
            <a:r>
              <a:rPr lang="en" sz="1800"/>
              <a:t>Effective Size - It is defined as (n - 2*t/n) where n is the number of alters and t is the number of ties between alters.</a:t>
            </a:r>
          </a:p>
          <a:p>
            <a:pPr indent="-342900" lvl="1" marL="914400" rtl="0">
              <a:spcBef>
                <a:spcPts val="0"/>
              </a:spcBef>
              <a:buSzPct val="100000"/>
              <a:buChar char="◆"/>
            </a:pPr>
            <a:r>
              <a:rPr lang="en" sz="1800"/>
              <a:t>Efficiency - It is the ratio of the Effective size to the total number of alters.</a:t>
            </a:r>
          </a:p>
          <a:p>
            <a:pPr indent="-342900" lvl="0" marL="457200">
              <a:spcBef>
                <a:spcPts val="0"/>
              </a:spcBef>
              <a:buSzPct val="100000"/>
              <a:buChar char="➔"/>
            </a:pPr>
            <a:r>
              <a:rPr lang="en"/>
              <a:t>Effective size and efficiency are directly proportional to the Power and freedom of the Ego.</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Ego Nets - Final Remarks</a:t>
            </a:r>
          </a:p>
        </p:txBody>
      </p:sp>
      <p:sp>
        <p:nvSpPr>
          <p:cNvPr id="481" name="Shape 4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Merits</a:t>
            </a:r>
          </a:p>
          <a:p>
            <a:pPr indent="-342900" lvl="1" marL="914400" rtl="0">
              <a:spcBef>
                <a:spcPts val="0"/>
              </a:spcBef>
              <a:buSzPct val="100000"/>
              <a:buChar char="◆"/>
            </a:pPr>
            <a:r>
              <a:rPr lang="en" sz="1800"/>
              <a:t>They study the network at a personal level and can extract information about relations and other personal things.</a:t>
            </a:r>
          </a:p>
          <a:p>
            <a:pPr indent="-342900" lvl="1" marL="914400" rtl="0">
              <a:spcBef>
                <a:spcPts val="0"/>
              </a:spcBef>
              <a:buSzPct val="100000"/>
              <a:buChar char="◆"/>
            </a:pPr>
            <a:r>
              <a:rPr lang="en" sz="1800"/>
              <a:t>This model doesn’t need extraneous effort for Behaviour analysis as Ego’s behaviour can be adjudged from the Ego network.</a:t>
            </a:r>
          </a:p>
          <a:p>
            <a:pPr lvl="0" rtl="0">
              <a:spcBef>
                <a:spcPts val="0"/>
              </a:spcBef>
              <a:buNone/>
            </a:pPr>
            <a:r>
              <a:t/>
            </a:r>
            <a:endParaRPr/>
          </a:p>
          <a:p>
            <a:pPr indent="-228600" lvl="0" marL="457200" rtl="0">
              <a:spcBef>
                <a:spcPts val="0"/>
              </a:spcBef>
              <a:buChar char="➔"/>
            </a:pPr>
            <a:r>
              <a:rPr lang="en"/>
              <a:t>Demerits</a:t>
            </a:r>
          </a:p>
          <a:p>
            <a:pPr indent="-342900" lvl="1" marL="914400" rtl="0">
              <a:spcBef>
                <a:spcPts val="0"/>
              </a:spcBef>
              <a:buSzPct val="100000"/>
              <a:buChar char="◆"/>
            </a:pPr>
            <a:r>
              <a:rPr lang="en" sz="1800"/>
              <a:t>Not all nodes may give data required for constructing Ego net.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Terminology</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000"/>
              <a:t>A couple of things we will be using in this model and the other models.</a:t>
            </a:r>
          </a:p>
          <a:p>
            <a:pPr indent="-355600" lvl="0" marL="457200" rtl="0">
              <a:spcBef>
                <a:spcPts val="0"/>
              </a:spcBef>
              <a:buSzPct val="100000"/>
              <a:buAutoNum type="arabicPeriod"/>
            </a:pPr>
            <a:r>
              <a:rPr lang="en" sz="2000"/>
              <a:t>SCC - Strongly Connected Component.</a:t>
            </a:r>
          </a:p>
          <a:p>
            <a:pPr indent="-355600" lvl="0" marL="457200" rtl="0">
              <a:spcBef>
                <a:spcPts val="0"/>
              </a:spcBef>
              <a:buSzPct val="100000"/>
              <a:buAutoNum type="arabicPeriod"/>
            </a:pPr>
            <a:r>
              <a:rPr lang="en" sz="2000"/>
              <a:t>WCC - Weakly Connected Component i.e the connected component after converting to undirected graph.</a:t>
            </a:r>
          </a:p>
          <a:p>
            <a:pPr indent="-355600" lvl="0" marL="457200" rtl="0">
              <a:spcBef>
                <a:spcPts val="0"/>
              </a:spcBef>
              <a:buSzPct val="100000"/>
              <a:buAutoNum type="arabicPeriod"/>
            </a:pPr>
            <a:r>
              <a:rPr lang="en" sz="2000"/>
              <a:t>In(V) - It is the set of node from which there exists a path to the set V.</a:t>
            </a:r>
          </a:p>
          <a:p>
            <a:pPr indent="-355600" lvl="0" marL="457200" rtl="0">
              <a:spcBef>
                <a:spcPts val="0"/>
              </a:spcBef>
              <a:buSzPct val="100000"/>
              <a:buAutoNum type="arabicPeriod"/>
            </a:pPr>
            <a:r>
              <a:rPr lang="en" sz="2000"/>
              <a:t>Out(V) - The set of nodes reachable from the nodes in set V.</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Web Graph - The Structure</a:t>
            </a:r>
          </a:p>
        </p:txBody>
      </p:sp>
      <p:sp>
        <p:nvSpPr>
          <p:cNvPr id="103" name="Shape 103"/>
          <p:cNvSpPr txBox="1"/>
          <p:nvPr>
            <p:ph idx="1" type="body"/>
          </p:nvPr>
        </p:nvSpPr>
        <p:spPr>
          <a:xfrm>
            <a:off x="311700" y="1423200"/>
            <a:ext cx="8520600" cy="34164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This  is not a model which is proposed and then tested with stats and properties against real data like most of the other models. </a:t>
            </a:r>
          </a:p>
          <a:p>
            <a:pPr indent="-355600" lvl="0" marL="457200" rtl="0">
              <a:spcBef>
                <a:spcPts val="0"/>
              </a:spcBef>
              <a:buSzPct val="100000"/>
              <a:buChar char="➔"/>
            </a:pPr>
            <a:r>
              <a:rPr lang="en" sz="2000"/>
              <a:t>Rather, the web data was crawled in 2000 by Andrei Border and others and the characteristics were then analysed and the network was modelled.</a:t>
            </a:r>
          </a:p>
          <a:p>
            <a:pPr indent="-355600" lvl="0" marL="457200" rtl="0">
              <a:spcBef>
                <a:spcPts val="0"/>
              </a:spcBef>
              <a:buSzPct val="100000"/>
              <a:buChar char="➔"/>
            </a:pPr>
            <a:r>
              <a:rPr lang="en" sz="2000"/>
              <a:t>It was found that there was a single large SCC- This is an  important feature of not only this model but also most of the global models.</a:t>
            </a:r>
          </a:p>
          <a:p>
            <a:pPr indent="-355600" lvl="0" marL="457200">
              <a:spcBef>
                <a:spcPts val="0"/>
              </a:spcBef>
              <a:buSzPct val="100000"/>
              <a:buChar char="➔"/>
            </a:pPr>
            <a:r>
              <a:rPr lang="en" sz="2000"/>
              <a:t>It was also seen that the rest of the graph was divided into In(SCC) and Out(SCC) and the leftover portions result in only 1/4</a:t>
            </a:r>
            <a:r>
              <a:rPr baseline="30000" lang="en" sz="2000"/>
              <a:t>th </a:t>
            </a:r>
            <a:r>
              <a:rPr lang="en" sz="2000"/>
              <a:t>of the nodes.</a:t>
            </a:r>
          </a:p>
          <a:p>
            <a:pPr lvl="0">
              <a:spcBef>
                <a:spcPts val="0"/>
              </a:spcBef>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Bowtie Model of Web as in 1999-2000</a:t>
            </a:r>
          </a:p>
        </p:txBody>
      </p:sp>
      <p:pic>
        <p:nvPicPr>
          <p:cNvPr id="109" name="Shape 109"/>
          <p:cNvPicPr preferRelativeResize="0"/>
          <p:nvPr/>
        </p:nvPicPr>
        <p:blipFill rotWithShape="1">
          <a:blip r:embed="rId3">
            <a:alphaModFix/>
          </a:blip>
          <a:srcRect b="0" l="0" r="0" t="0"/>
          <a:stretch/>
        </p:blipFill>
        <p:spPr>
          <a:xfrm>
            <a:off x="2236000" y="1314873"/>
            <a:ext cx="6908000" cy="3828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