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A4E23C3-CE54-43E3-A4E5-3D2D7180A18E}">
  <a:tblStyle styleId="{DA4E23C3-CE54-43E3-A4E5-3D2D7180A18E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685800" y="1597818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722312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57200" y="1631156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3" type="body"/>
          </p:nvPr>
        </p:nvSpPr>
        <p:spPr>
          <a:xfrm>
            <a:off x="4645025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4" type="body"/>
          </p:nvPr>
        </p:nvSpPr>
        <p:spPr>
          <a:xfrm>
            <a:off x="4645025" y="1631156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4787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575050" y="204787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8" name="Shape 108"/>
          <p:cNvSpPr/>
          <p:nvPr>
            <p:ph idx="2" type="pic"/>
          </p:nvPr>
        </p:nvSpPr>
        <p:spPr>
          <a:xfrm>
            <a:off x="1792288" y="459581"/>
            <a:ext cx="5486399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1792288" y="4025503"/>
            <a:ext cx="5486399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 rot="5400000">
            <a:off x="2874763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 rot="5400000">
            <a:off x="5463778" y="1371600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 rot="5400000">
            <a:off x="1272778" y="-609599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x="685800" y="1597818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">
                <a:solidFill>
                  <a:srgbClr val="FF0000"/>
                </a:solidFill>
              </a:rPr>
              <a:t>Disambiguation of English Puns</a:t>
            </a:r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 Vijayasaradhi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">
                <a:solidFill>
                  <a:srgbClr val="FF0000"/>
                </a:solidFill>
              </a:rPr>
              <a:t>Simplified Extended Lesk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S</a:t>
            </a:r>
            <a:r>
              <a:rPr lang="en"/>
              <a:t>imilar to simplified Lesk, except that the definition for each sense is concatenated with those of neighbouring senses in Word-Net’s semantic network.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">
                <a:solidFill>
                  <a:srgbClr val="FF0000"/>
                </a:solidFill>
              </a:rPr>
              <a:t>Simplified Lexically expanded Lesk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Is based on simplified Lesk, with the extension that every word in the context and sense difinitions is expanded with up to 100 entries from a large distributional thesaurus</a:t>
            </a:r>
            <a:r>
              <a:rPr lang="en"/>
              <a:t>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069" y="0"/>
            <a:ext cx="758180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">
                <a:solidFill>
                  <a:srgbClr val="FF0000"/>
                </a:solidFill>
              </a:rPr>
              <a:t>WSD for pun disambiguation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Above techniques fail to make sense annotations when two senses are tied for highest lexical overlap in the first or second places.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Need tie breaking strategies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">
                <a:solidFill>
                  <a:srgbClr val="FF0000"/>
                </a:solidFill>
              </a:rPr>
              <a:t>Tie breaking strategies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POS strategy - Uses a separate POS tagger to find the POS of the pun word. Use the POS information to break a tie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Clustering strategy - Cluster the senses, and choose the sense from a cluster which is different from the already chosen one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">
                <a:solidFill>
                  <a:srgbClr val="FF0000"/>
                </a:solidFill>
              </a:rPr>
              <a:t>POS strategy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Atleast one of the POS of the pun word is grammatical in the context, so the right pun word would be the one having the correct POS.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Preferentially selects the best sense or pair of senses whose POS matches the one applied to the target by the POS tagger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">
                <a:solidFill>
                  <a:srgbClr val="FF0000"/>
                </a:solidFill>
              </a:rPr>
              <a:t>Cluster</a:t>
            </a:r>
            <a:r>
              <a:rPr lang="en">
                <a:solidFill>
                  <a:srgbClr val="FF0000"/>
                </a:solidFill>
              </a:rPr>
              <a:t> strategy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Pun is based on semantic incongruity - two meaning must differ significantly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Between two senses competing for the second position, it prefers the sense which are not present in the same semantic cluster and at least 3 edges distant from the first sense.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">
                <a:solidFill>
                  <a:srgbClr val="FF0000"/>
                </a:solidFill>
              </a:rPr>
              <a:t>Baseline methods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Random - Randomly assign two senses from the sense inventory of the word.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MFS - Most frequent senses - The two most frequently used senses for that word using a sense annotated corpus.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471" y="152400"/>
            <a:ext cx="729585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">
                <a:solidFill>
                  <a:srgbClr val="FF0000"/>
                </a:solidFill>
              </a:rPr>
              <a:t>Comments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Using POS strategy increased coverage by 41% and gave highest precision of 21.21%</a:t>
            </a:r>
            <a:r>
              <a:rPr lang="en"/>
              <a:t>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Using cluster strategy increased coverage by 60% and resulted in the best recall 14.10% and best F1 of 16.77%.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Definition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Pun </a:t>
            </a: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(paranomasia) : A form of </a:t>
            </a:r>
            <a:r>
              <a:rPr lang="en"/>
              <a:t>word play that exploits multiple meanings of a word.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Types of puns - Homographic(same spelling), Homophonic(same sound, spelling may be different), Heterographic, Heterophonic.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">
                <a:solidFill>
                  <a:srgbClr val="FF0000"/>
                </a:solidFill>
              </a:rPr>
              <a:t>Task 7 - SemEval 2017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873" y="1200149"/>
            <a:ext cx="3211399" cy="379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">
                <a:solidFill>
                  <a:srgbClr val="FF0000"/>
                </a:solidFill>
              </a:rPr>
              <a:t>2 categories, 3 subtasks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Categories - Homographic, Heterographic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Subtask 1 - Pun detection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Subtask 2 - Pun location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Subtask 3 - Pun interpretation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">
                <a:solidFill>
                  <a:srgbClr val="FF0000"/>
                </a:solidFill>
              </a:rPr>
              <a:t>Subtask 1 - Pun detection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Given a line of text, predict if the text has a pun or not.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Used a traditional classification approach using Neural Nets. Annotated 30% of the dataset manually for supervised learning.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Features - word vectors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">
                <a:solidFill>
                  <a:srgbClr val="FF0000"/>
                </a:solidFill>
              </a:rPr>
              <a:t>Subtask 2 - Pun location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Given a pun context find the pun word.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Process the input text to remove stop and non content words. 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Eliminate those words which do not have more than 1 sense listed in wordnet.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If there is only 1 word left, return that word as pun.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">
                <a:solidFill>
                  <a:srgbClr val="FF0000"/>
                </a:solidFill>
              </a:rPr>
              <a:t>Subtask 2 - Pun location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Find the pair of words which has the maximum similarity using their expanded synsets.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Return the word from the pair which appears later in the pun. [ Most pun words appear at the end]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Getting rid of your boat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for another could cause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a whole raft of problems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Raft appears later in the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Context which is the pun.</a:t>
            </a:r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612" y="971212"/>
            <a:ext cx="3686175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">
                <a:solidFill>
                  <a:srgbClr val="FF0000"/>
                </a:solidFill>
              </a:rPr>
              <a:t>Subtask 3 - Pun interpretation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From the subtask 2, we also know for which pair of the synsets the similarity is maximum, return those senses.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Extension of subtask 2.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">
                <a:solidFill>
                  <a:srgbClr val="FF0000"/>
                </a:solidFill>
              </a:rPr>
              <a:t>Results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292" name="Shape 292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{DA4E23C3-CE54-43E3-A4E5-3D2D7180A18E}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Task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Precision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Recall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Task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0.8918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0.6876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0.7765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Task 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0.5215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0.5215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0.5215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Interpretation of pun - Difficult yet challenging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Dataset is available for further experimentation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Vector representations and deep learning can be explored for these tasks.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">
                <a:solidFill>
                  <a:srgbClr val="FF0000"/>
                </a:solidFill>
              </a:rPr>
              <a:t>Questions ?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Email: vijaya.saradhi@research.iiit.ac.in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Twitter : @saradhix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I used to be a banker, I lost interest.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A cowboy who was also an artist could draw fast.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A lumberjack’s world revolves on its axes.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She fell through the window but felt no pane.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“I want a scooter,” Tom moped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Why to detect </a:t>
            </a:r>
            <a:r>
              <a:rPr lang="en">
                <a:solidFill>
                  <a:srgbClr val="FF0000"/>
                </a:solidFill>
              </a:rPr>
              <a:t>puns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200150"/>
            <a:ext cx="8229600" cy="3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" sz="2960"/>
              <a:t>Commonly used in advertising usually for humour.</a:t>
            </a:r>
          </a:p>
          <a:p>
            <a:pPr indent="-34290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" sz="2960"/>
              <a:t>Immense potential for machine translation.</a:t>
            </a:r>
          </a:p>
          <a:p>
            <a:pPr indent="-34290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" sz="2960"/>
              <a:t>Used for generating humour in Human Computer Interaction.</a:t>
            </a:r>
          </a:p>
          <a:p>
            <a:pPr indent="-34290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" sz="2960"/>
              <a:t>Can be used to detect humour.</a:t>
            </a:r>
          </a:p>
          <a:p>
            <a:pPr indent="-342900" lvl="0" marL="342900" marR="0" rtl="0" algn="l">
              <a:spcBef>
                <a:spcPts val="592"/>
              </a:spcBef>
              <a:buClr>
                <a:schemeClr val="dk1"/>
              </a:buClr>
              <a:buSzPct val="98666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">
                <a:solidFill>
                  <a:srgbClr val="FF0000"/>
                </a:solidFill>
              </a:rPr>
              <a:t>Characteristics of puns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The two senses of the pun word may have different parts of speech (and sometimes the sentence may be grammatically incorrect with a sense).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M</a:t>
            </a:r>
            <a:r>
              <a:rPr lang="en"/>
              <a:t>ore likely to exploit coarse-grained homonymy(same pronunciation, different meaning) than fine-grained systematic polysemy(same word, different meaning)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">
                <a:solidFill>
                  <a:srgbClr val="FF0000"/>
                </a:solidFill>
              </a:rPr>
              <a:t>Observations from a dataset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POS distribution: 50.2% Noun, 33.8% Verb, 13.1% Adjective, 1.3% Mixed POS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Location: Q1 1.2%, Q2 6.7%, Q3 9.3%, Q4 82.8%. The punchword occurs at the end !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Sufficient context for the other sense given in the first half of the pun.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">
                <a:solidFill>
                  <a:srgbClr val="FF0000"/>
                </a:solidFill>
              </a:rPr>
              <a:t>Word Sense Disambiguation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Traditional WSD requires to assign only 1 sense to a target word.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Pun disambiguation requires to assign multiple(usually 2) senses to a target word.</a:t>
            </a: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">
                <a:solidFill>
                  <a:srgbClr val="FF0000"/>
                </a:solidFill>
              </a:rPr>
              <a:t>Traditional WSD algorithms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Simplified Lesk (Kilgarriff and Rosenzweig, 2000)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Simplified Extended Lesk (Ponzetto and Navigli, 2010)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Simplified lexically expanded Lesk (Miller et al., 2012)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" sz="3959">
                <a:solidFill>
                  <a:srgbClr val="FF0000"/>
                </a:solidFill>
              </a:rPr>
              <a:t>Simplified Lesk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2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/>
              <a:t>Measure the overlap between the (sentence) context of the target, and the definition of its senses If no overlap, use most frequent sense (MFS)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712" y="2381962"/>
            <a:ext cx="730567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