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94" r:id="rId2"/>
    <p:sldId id="256" r:id="rId3"/>
    <p:sldId id="295" r:id="rId4"/>
    <p:sldId id="296" r:id="rId5"/>
    <p:sldId id="299" r:id="rId6"/>
    <p:sldId id="300" r:id="rId7"/>
    <p:sldId id="297" r:id="rId8"/>
    <p:sldId id="298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3" r:id="rId29"/>
    <p:sldId id="324" r:id="rId30"/>
    <p:sldId id="325" r:id="rId31"/>
    <p:sldId id="326" r:id="rId32"/>
    <p:sldId id="271" r:id="rId33"/>
    <p:sldId id="257" r:id="rId34"/>
    <p:sldId id="293" r:id="rId35"/>
    <p:sldId id="273" r:id="rId36"/>
    <p:sldId id="276" r:id="rId37"/>
    <p:sldId id="272" r:id="rId38"/>
    <p:sldId id="274" r:id="rId39"/>
    <p:sldId id="275" r:id="rId40"/>
    <p:sldId id="277" r:id="rId41"/>
    <p:sldId id="278" r:id="rId42"/>
    <p:sldId id="279" r:id="rId43"/>
    <p:sldId id="280" r:id="rId44"/>
    <p:sldId id="291" r:id="rId45"/>
    <p:sldId id="258" r:id="rId46"/>
    <p:sldId id="282" r:id="rId47"/>
    <p:sldId id="283" r:id="rId48"/>
    <p:sldId id="284" r:id="rId49"/>
    <p:sldId id="322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A2E-0A10-4CE9-84D1-D6C67495F9A0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410-3745-4B0C-9E7F-3E5B27106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A2E-0A10-4CE9-84D1-D6C67495F9A0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410-3745-4B0C-9E7F-3E5B2710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A2E-0A10-4CE9-84D1-D6C67495F9A0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410-3745-4B0C-9E7F-3E5B2710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A2E-0A10-4CE9-84D1-D6C67495F9A0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410-3745-4B0C-9E7F-3E5B2710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A2E-0A10-4CE9-84D1-D6C67495F9A0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410-3745-4B0C-9E7F-3E5B27106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A2E-0A10-4CE9-84D1-D6C67495F9A0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410-3745-4B0C-9E7F-3E5B2710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A2E-0A10-4CE9-84D1-D6C67495F9A0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410-3745-4B0C-9E7F-3E5B2710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A2E-0A10-4CE9-84D1-D6C67495F9A0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988410-3745-4B0C-9E7F-3E5B27106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A2E-0A10-4CE9-84D1-D6C67495F9A0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410-3745-4B0C-9E7F-3E5B2710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A2E-0A10-4CE9-84D1-D6C67495F9A0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4988410-3745-4B0C-9E7F-3E5B2710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C1B3A2E-0A10-4CE9-84D1-D6C67495F9A0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410-3745-4B0C-9E7F-3E5B2710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C1B3A2E-0A10-4CE9-84D1-D6C67495F9A0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4988410-3745-4B0C-9E7F-3E5B2710660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1826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Anthony Mason</a:t>
            </a:r>
            <a:br>
              <a:rPr lang="en-US" dirty="0" smtClean="0"/>
            </a:br>
            <a:r>
              <a:rPr lang="en-US" sz="3600" dirty="0" smtClean="0"/>
              <a:t>MCSE</a:t>
            </a:r>
            <a:r>
              <a:rPr lang="en-US" sz="3600" dirty="0"/>
              <a:t> </a:t>
            </a:r>
            <a:r>
              <a:rPr lang="en-US" sz="3600" dirty="0" smtClean="0"/>
              <a:t>SQL Server 2012 Data Platform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Director of Software Engineering</a:t>
            </a:r>
            <a:br>
              <a:rPr lang="en-US" sz="4000" dirty="0" smtClean="0"/>
            </a:br>
            <a:r>
              <a:rPr lang="en-US" sz="4000" dirty="0" smtClean="0"/>
              <a:t>Therapy Management Corporation</a:t>
            </a:r>
            <a:br>
              <a:rPr lang="en-US" sz="4000" dirty="0" smtClean="0"/>
            </a:br>
            <a:r>
              <a:rPr lang="en-US" sz="4000" dirty="0" smtClean="0"/>
              <a:t>Hattiesburg, MS</a:t>
            </a:r>
            <a:br>
              <a:rPr lang="en-US" sz="4000" dirty="0" smtClean="0"/>
            </a:br>
            <a:r>
              <a:rPr lang="en-US" sz="4000" dirty="0" smtClean="0"/>
              <a:t>Anthony.Mason1@gmail.com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6629400" cy="1066688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for report date ranges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43295"/>
            <a:ext cx="8699636" cy="255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2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a cross apply as an INNER JOIN on a table valued function. 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363932" cy="224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3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Equivalent of a LEFT JOIN on a table valued function (or inner query)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855920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Windowing functions </a:t>
            </a:r>
            <a:r>
              <a:rPr lang="en-US" dirty="0" smtClean="0"/>
              <a:t>give </a:t>
            </a:r>
            <a:r>
              <a:rPr lang="en-US" dirty="0" smtClean="0"/>
              <a:t>you greater control over aggregates and ranking functions</a:t>
            </a:r>
          </a:p>
          <a:p>
            <a:r>
              <a:rPr lang="en-US" dirty="0" smtClean="0"/>
              <a:t>Aggregates</a:t>
            </a:r>
          </a:p>
          <a:p>
            <a:r>
              <a:rPr lang="en-US" dirty="0" smtClean="0"/>
              <a:t>ROW_NUMBER</a:t>
            </a:r>
          </a:p>
          <a:p>
            <a:r>
              <a:rPr lang="en-US" dirty="0" smtClean="0"/>
              <a:t>RANK</a:t>
            </a:r>
          </a:p>
          <a:p>
            <a:r>
              <a:rPr lang="en-US" dirty="0" smtClean="0"/>
              <a:t>DENSE_RANK</a:t>
            </a:r>
          </a:p>
          <a:p>
            <a:r>
              <a:rPr lang="en-US" dirty="0" smtClean="0"/>
              <a:t>NTILE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 Aggregates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45286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39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ROW_NUMBER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399"/>
            <a:ext cx="7848600" cy="436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6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172200" cy="4858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1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DENSE_RANK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6934200" cy="523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NTILE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324600" cy="542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5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Resets the windowing function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4307"/>
            <a:ext cx="5510213" cy="471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0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t-</a:t>
            </a:r>
            <a:r>
              <a:rPr lang="en-US" dirty="0" err="1" smtClean="0"/>
              <a:t>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  SQL Server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 &amp; Lead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 SQL Server 2012</a:t>
            </a:r>
          </a:p>
          <a:p>
            <a:r>
              <a:rPr lang="en-US" dirty="0" smtClean="0"/>
              <a:t>More efficient way of getting previous / next row values for subtotals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7270750" cy="319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4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STATISTICS TIME</a:t>
            </a:r>
          </a:p>
          <a:p>
            <a:r>
              <a:rPr lang="en-US" sz="2800" dirty="0" smtClean="0"/>
              <a:t>Handy for looking at millisecond runtimes while rewriting or optimizing queries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7369175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SET STATISTICS IO ON</a:t>
            </a:r>
          </a:p>
          <a:p>
            <a:r>
              <a:rPr lang="en-US" sz="2000" dirty="0" smtClean="0"/>
              <a:t>Handy for examining disk i/o and reducing physical reads through indexes, CTEs, or temp tables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9" y="2895600"/>
            <a:ext cx="8474075" cy="37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07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Allows you to eliminate unions and subqueries when creating subtotals and grand totals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6400800" cy="42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2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Allows you to eliminate unions and subqueries when creating subtotals and grand totals</a:t>
            </a:r>
          </a:p>
          <a:p>
            <a:r>
              <a:rPr lang="en-US" sz="2400" dirty="0" smtClean="0"/>
              <a:t>Can also give you the results as GROUP BY ROLLUP, GROUP BY CUBE, but with cleaner syntax (personal preference)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815043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5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DOP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Degrees of Parallelism</a:t>
            </a:r>
          </a:p>
          <a:p>
            <a:r>
              <a:rPr lang="en-US" dirty="0" smtClean="0"/>
              <a:t>Gives you custom control over how many threads (cores) a particular query can split off to, according to its execution plan</a:t>
            </a:r>
          </a:p>
          <a:p>
            <a:r>
              <a:rPr lang="en-US" dirty="0" smtClean="0"/>
              <a:t>Can set it on a server wide basis, or on a specific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DOP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global server setting: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7010400" cy="425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2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DOP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 a query basis: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45" y="1752600"/>
            <a:ext cx="5486400" cy="501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5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CDC </a:t>
            </a:r>
            <a:br>
              <a:rPr lang="en-US" dirty="0" smtClean="0"/>
            </a:br>
            <a:r>
              <a:rPr lang="en-US" dirty="0" smtClean="0"/>
              <a:t>Change Data Capture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Data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Enterprise-Only level Feature (as of 2012)</a:t>
            </a:r>
          </a:p>
          <a:p>
            <a:r>
              <a:rPr lang="en-US" dirty="0" smtClean="0"/>
              <a:t>Allows you to accomplish the traditional “audit log” in a matter of minutes</a:t>
            </a:r>
          </a:p>
          <a:p>
            <a:r>
              <a:rPr lang="en-US" dirty="0" smtClean="0"/>
              <a:t>Does not depend on triggers </a:t>
            </a:r>
          </a:p>
          <a:p>
            <a:r>
              <a:rPr lang="en-US" dirty="0" smtClean="0"/>
              <a:t>High performance, low-impact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8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CTEs</a:t>
            </a:r>
            <a:endParaRPr lang="en-US" dirty="0" smtClean="0"/>
          </a:p>
          <a:p>
            <a:r>
              <a:rPr lang="en-US" dirty="0" smtClean="0"/>
              <a:t>Cross / Outer Applies</a:t>
            </a:r>
          </a:p>
          <a:p>
            <a:r>
              <a:rPr lang="en-US" dirty="0" smtClean="0"/>
              <a:t>Windowing Functions</a:t>
            </a:r>
          </a:p>
          <a:p>
            <a:r>
              <a:rPr lang="en-US" dirty="0" smtClean="0"/>
              <a:t>Lag / Lead</a:t>
            </a:r>
          </a:p>
          <a:p>
            <a:r>
              <a:rPr lang="en-US" dirty="0" smtClean="0"/>
              <a:t>Statistics Options</a:t>
            </a:r>
          </a:p>
          <a:p>
            <a:r>
              <a:rPr lang="en-US" dirty="0" smtClean="0"/>
              <a:t>Grouping Sets</a:t>
            </a:r>
          </a:p>
          <a:p>
            <a:r>
              <a:rPr lang="en-US" dirty="0" smtClean="0"/>
              <a:t>Degrees of Parallelism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 CLR</a:t>
            </a:r>
          </a:p>
          <a:p>
            <a:r>
              <a:rPr lang="en-US" dirty="0" smtClean="0"/>
              <a:t>Transparent Data </a:t>
            </a:r>
            <a:r>
              <a:rPr lang="en-US" dirty="0" smtClean="0"/>
              <a:t>Encryption</a:t>
            </a:r>
            <a:endParaRPr lang="en-US" dirty="0" smtClean="0"/>
          </a:p>
          <a:p>
            <a:r>
              <a:rPr lang="en-US" dirty="0" smtClean="0"/>
              <a:t>Change Data Capture (CDC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Data Capture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676400"/>
            <a:ext cx="8268671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3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Data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forget to set your retention period!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362200"/>
            <a:ext cx="765482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5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CLR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CLR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Allows you to use a </a:t>
            </a:r>
            <a:r>
              <a:rPr lang="en-US" dirty="0" err="1" smtClean="0"/>
              <a:t>.Net</a:t>
            </a:r>
            <a:r>
              <a:rPr lang="en-US" dirty="0" smtClean="0"/>
              <a:t> Assembly (i.e. C# / </a:t>
            </a:r>
            <a:r>
              <a:rPr lang="en-US" dirty="0" err="1" smtClean="0"/>
              <a:t>VB.Net</a:t>
            </a:r>
            <a:r>
              <a:rPr lang="en-US" dirty="0" smtClean="0"/>
              <a:t> code) in SQL</a:t>
            </a:r>
          </a:p>
          <a:p>
            <a:pPr lvl="1"/>
            <a:r>
              <a:rPr lang="en-US" dirty="0" smtClean="0"/>
              <a:t>User Defined Functions</a:t>
            </a:r>
          </a:p>
          <a:p>
            <a:pPr lvl="1"/>
            <a:r>
              <a:rPr lang="en-US" dirty="0" smtClean="0"/>
              <a:t>Stored Procedures</a:t>
            </a:r>
          </a:p>
          <a:p>
            <a:pPr lvl="1"/>
            <a:r>
              <a:rPr lang="en-US" dirty="0" smtClean="0"/>
              <a:t>Custom Data Types</a:t>
            </a:r>
          </a:p>
          <a:p>
            <a:pPr lvl="1"/>
            <a:r>
              <a:rPr lang="en-US" dirty="0" smtClean="0"/>
              <a:t>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CLR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5181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15240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Should be used conservatively and cautiously – can easily lead to performance issues, particularly with data-access CLR code, but can still offer performance gains over scalar UDF’s or row-by-row (non-batch</a:t>
            </a:r>
            <a:r>
              <a:rPr lang="en-US" smtClean="0"/>
              <a:t>)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CLR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55057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1295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Microsoft’s implementation of the Common Language Infrastructure</a:t>
            </a:r>
          </a:p>
          <a:p>
            <a:r>
              <a:rPr lang="en-US" dirty="0" smtClean="0"/>
              <a:t>Converted “compiled” </a:t>
            </a:r>
            <a:r>
              <a:rPr lang="en-US" dirty="0" err="1" smtClean="0"/>
              <a:t>.Net</a:t>
            </a:r>
            <a:r>
              <a:rPr lang="en-US" dirty="0" smtClean="0"/>
              <a:t> Code (bytecode) to Machine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SQL Server has a LIKE statement which is powerful and fast, but maybe we just want to use an old fashioned regular expression to pass directly to a report.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Enabling CLR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9272"/>
            <a:ext cx="8326108" cy="426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524000"/>
            <a:ext cx="815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CLR is not enabled by default!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Creating Your Project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924800" cy="5460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75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Write your code!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37168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9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Table Expressions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temporary query with a scope of a single SELECT, UPDATE, DELETE, or INSERT statement</a:t>
            </a:r>
          </a:p>
          <a:p>
            <a:r>
              <a:rPr lang="en-US" dirty="0" smtClean="0"/>
              <a:t>Can be used to organize and simplify complex SQL queries</a:t>
            </a:r>
          </a:p>
          <a:p>
            <a:r>
              <a:rPr lang="en-US" dirty="0" smtClean="0"/>
              <a:t>Pull common elements (subqueries) into a CTE can often improve performance and simplify execution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Bring Your Assembly Into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assembly (</a:t>
            </a:r>
            <a:r>
              <a:rPr lang="en-US" dirty="0" err="1" smtClean="0"/>
              <a:t>dll</a:t>
            </a:r>
            <a:r>
              <a:rPr lang="en-US" dirty="0" smtClean="0"/>
              <a:t>) needs to be on the same machine as your SQL Server service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9108"/>
            <a:ext cx="8703230" cy="179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9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5:  Tie your SQL Server object to your assembly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3" y="2362200"/>
            <a:ext cx="898688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09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– Handy related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can’t drop an assembly from SQL Server without first dropping its dependencies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153400" cy="188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65017"/>
            <a:ext cx="2705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64820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Query Assemblies Registered w/ SQL Server</a:t>
            </a:r>
            <a:endParaRPr lang="en-US" sz="1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171420"/>
            <a:ext cx="3048000" cy="49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6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 Use it!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981200"/>
            <a:ext cx="842210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3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6629400" cy="1826363"/>
          </a:xfrm>
        </p:spPr>
        <p:txBody>
          <a:bodyPr>
            <a:normAutofit/>
          </a:bodyPr>
          <a:lstStyle/>
          <a:p>
            <a:r>
              <a:rPr lang="en-US" dirty="0" smtClean="0"/>
              <a:t>Transparent Data Encryption (TDE)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Encryption (TDE)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“Data at Rest” Encryption</a:t>
            </a:r>
          </a:p>
          <a:p>
            <a:r>
              <a:rPr lang="en-US" dirty="0" smtClean="0"/>
              <a:t>Encrypts the entire database on the disk</a:t>
            </a:r>
          </a:p>
          <a:p>
            <a:r>
              <a:rPr lang="en-US" dirty="0" smtClean="0"/>
              <a:t>SQL Server Enterprise Edition Feature</a:t>
            </a:r>
          </a:p>
          <a:p>
            <a:r>
              <a:rPr lang="en-US" dirty="0" smtClean="0"/>
              <a:t>Requires No Modification to Applications or Code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Encryption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0873"/>
            <a:ext cx="6324600" cy="537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7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Master Level Key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4" y="1290874"/>
            <a:ext cx="874205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4" y="3915624"/>
            <a:ext cx="895333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819400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DB Level Key &amp; Enable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on Encryption Status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839200" cy="220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1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Beer Time.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21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Table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simple example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55862"/>
            <a:ext cx="8565915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2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Table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simplify it to be easier to read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246708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8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</a:t>
            </a:r>
            <a:r>
              <a:rPr lang="en-US" dirty="0" smtClean="0"/>
              <a:t>CTEs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71600"/>
            <a:ext cx="860050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5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smtClean="0"/>
              <a:t>CTEs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4525963"/>
          </a:xfrm>
        </p:spPr>
        <p:txBody>
          <a:bodyPr/>
          <a:lstStyle/>
          <a:p>
            <a:r>
              <a:rPr lang="en-US" sz="2800" dirty="0" smtClean="0"/>
              <a:t>Extremely handy for hierarchy queries and dynamic date </a:t>
            </a:r>
            <a:r>
              <a:rPr lang="en-US" sz="2800" dirty="0" smtClean="0"/>
              <a:t>ranges</a:t>
            </a:r>
          </a:p>
          <a:p>
            <a:r>
              <a:rPr lang="en-US" sz="2800" dirty="0" smtClean="0"/>
              <a:t>Recursive CTEs are by default blocked at 100 levels of recursion, but you by modify this OPTION(MAXRECURSION N)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6858000" cy="619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8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6332</TotalTime>
  <Words>711</Words>
  <Application>Microsoft Office PowerPoint</Application>
  <PresentationFormat>On-screen Show (4:3)</PresentationFormat>
  <Paragraphs>113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Technic</vt:lpstr>
      <vt:lpstr>Anthony Mason MCSE SQL Server 2012 Data Platform Director of Software Engineering Therapy Management Corporation Hattiesburg, MS Anthony.Mason1@gmail.com</vt:lpstr>
      <vt:lpstr>Advanced t-sql &amp;  SQL Server features</vt:lpstr>
      <vt:lpstr>Topics</vt:lpstr>
      <vt:lpstr>Common Table Expressions</vt:lpstr>
      <vt:lpstr>Common Table Expressions</vt:lpstr>
      <vt:lpstr>Common Table Expressions</vt:lpstr>
      <vt:lpstr>Chaining CTEs</vt:lpstr>
      <vt:lpstr>Recursive CTEs</vt:lpstr>
      <vt:lpstr>PowerPoint Presentation</vt:lpstr>
      <vt:lpstr>Great for report date ranges</vt:lpstr>
      <vt:lpstr>Cross Apply</vt:lpstr>
      <vt:lpstr>Outer Apply</vt:lpstr>
      <vt:lpstr>Windowing Functions</vt:lpstr>
      <vt:lpstr>Windowing Aggregates</vt:lpstr>
      <vt:lpstr>ROW_NUMBER</vt:lpstr>
      <vt:lpstr>RANK</vt:lpstr>
      <vt:lpstr>DENSE_RANK</vt:lpstr>
      <vt:lpstr>NTILE</vt:lpstr>
      <vt:lpstr>PARTITION BY</vt:lpstr>
      <vt:lpstr>Lag &amp; Lead</vt:lpstr>
      <vt:lpstr>Statistics Options</vt:lpstr>
      <vt:lpstr>Statistics Options</vt:lpstr>
      <vt:lpstr>Grouping Sets</vt:lpstr>
      <vt:lpstr>Grouping Sets</vt:lpstr>
      <vt:lpstr>MAX DOP</vt:lpstr>
      <vt:lpstr>MAX DOP</vt:lpstr>
      <vt:lpstr>MAX DOP</vt:lpstr>
      <vt:lpstr>SQL Server CDC  Change Data Capture</vt:lpstr>
      <vt:lpstr>Change Data Capture</vt:lpstr>
      <vt:lpstr>Change Data Capture</vt:lpstr>
      <vt:lpstr>Change Data Capture</vt:lpstr>
      <vt:lpstr>SQL Server CLR</vt:lpstr>
      <vt:lpstr>SQL Server CLR (C#)</vt:lpstr>
      <vt:lpstr>SQL Server CLR</vt:lpstr>
      <vt:lpstr>.Net CLR</vt:lpstr>
      <vt:lpstr>Example</vt:lpstr>
      <vt:lpstr>Step 1: Enabling CLR</vt:lpstr>
      <vt:lpstr>Step 2: Creating Your Project</vt:lpstr>
      <vt:lpstr>Step 3: Write your code!</vt:lpstr>
      <vt:lpstr>Step 4: Bring Your Assembly Into SQL Server</vt:lpstr>
      <vt:lpstr>Step 5:  Tie your SQL Server object to your assembly</vt:lpstr>
      <vt:lpstr>Tips – Handy related SQL</vt:lpstr>
      <vt:lpstr>Step 6:  Use it!</vt:lpstr>
      <vt:lpstr>Transparent Data Encryption (TDE)</vt:lpstr>
      <vt:lpstr>SQL Server Encryption (TDE)</vt:lpstr>
      <vt:lpstr>SQL Server Encryption Keys</vt:lpstr>
      <vt:lpstr>Create Master Level Key</vt:lpstr>
      <vt:lpstr>Check on Encryption Status</vt:lpstr>
      <vt:lpstr>Questions &amp; Beer Time.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t-sql</dc:title>
  <dc:creator>Anthony Mason</dc:creator>
  <cp:lastModifiedBy>Anthony Mason</cp:lastModifiedBy>
  <cp:revision>46</cp:revision>
  <dcterms:created xsi:type="dcterms:W3CDTF">2015-06-04T01:06:00Z</dcterms:created>
  <dcterms:modified xsi:type="dcterms:W3CDTF">2015-06-18T02:51:05Z</dcterms:modified>
</cp:coreProperties>
</file>