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3" autoAdjust="0"/>
    <p:restoredTop sz="94650" autoAdjust="0"/>
  </p:normalViewPr>
  <p:slideViewPr>
    <p:cSldViewPr>
      <p:cViewPr>
        <p:scale>
          <a:sx n="100" d="100"/>
          <a:sy n="100" d="100"/>
        </p:scale>
        <p:origin x="-1770" y="-4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625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C4C6-CF9E-4C57-810C-C8B73CF99206}" type="datetimeFigureOut">
              <a:rPr lang="en-CA" smtClean="0"/>
              <a:pPr/>
              <a:t>2012-10-02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BBA2-094A-49F5-ACCD-1A1A85B341F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C4C6-CF9E-4C57-810C-C8B73CF99206}" type="datetimeFigureOut">
              <a:rPr lang="en-CA" smtClean="0"/>
              <a:pPr/>
              <a:t>2012-10-02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BBA2-094A-49F5-ACCD-1A1A85B341F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C4C6-CF9E-4C57-810C-C8B73CF99206}" type="datetimeFigureOut">
              <a:rPr lang="en-CA" smtClean="0"/>
              <a:pPr/>
              <a:t>2012-10-02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BBA2-094A-49F5-ACCD-1A1A85B341F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C4C6-CF9E-4C57-810C-C8B73CF99206}" type="datetimeFigureOut">
              <a:rPr lang="en-CA" smtClean="0"/>
              <a:pPr/>
              <a:t>2012-10-02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BBA2-094A-49F5-ACCD-1A1A85B341F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C4C6-CF9E-4C57-810C-C8B73CF99206}" type="datetimeFigureOut">
              <a:rPr lang="en-CA" smtClean="0"/>
              <a:pPr/>
              <a:t>2012-10-02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BBA2-094A-49F5-ACCD-1A1A85B341F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C4C6-CF9E-4C57-810C-C8B73CF99206}" type="datetimeFigureOut">
              <a:rPr lang="en-CA" smtClean="0"/>
              <a:pPr/>
              <a:t>2012-10-02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BBA2-094A-49F5-ACCD-1A1A85B341F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C4C6-CF9E-4C57-810C-C8B73CF99206}" type="datetimeFigureOut">
              <a:rPr lang="en-CA" smtClean="0"/>
              <a:pPr/>
              <a:t>2012-10-02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BBA2-094A-49F5-ACCD-1A1A85B341F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C4C6-CF9E-4C57-810C-C8B73CF99206}" type="datetimeFigureOut">
              <a:rPr lang="en-CA" smtClean="0"/>
              <a:pPr/>
              <a:t>2012-10-02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BBA2-094A-49F5-ACCD-1A1A85B341F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C4C6-CF9E-4C57-810C-C8B73CF99206}" type="datetimeFigureOut">
              <a:rPr lang="en-CA" smtClean="0"/>
              <a:pPr/>
              <a:t>2012-10-02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BBA2-094A-49F5-ACCD-1A1A85B341F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C4C6-CF9E-4C57-810C-C8B73CF99206}" type="datetimeFigureOut">
              <a:rPr lang="en-CA" smtClean="0"/>
              <a:pPr/>
              <a:t>2012-10-02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BBA2-094A-49F5-ACCD-1A1A85B341F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C4C6-CF9E-4C57-810C-C8B73CF99206}" type="datetimeFigureOut">
              <a:rPr lang="en-CA" smtClean="0"/>
              <a:pPr/>
              <a:t>2012-10-02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BBA2-094A-49F5-ACCD-1A1A85B341F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1C4C6-CF9E-4C57-810C-C8B73CF99206}" type="datetimeFigureOut">
              <a:rPr lang="en-CA" smtClean="0"/>
              <a:pPr/>
              <a:t>2012-10-02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5BBA2-094A-49F5-ACCD-1A1A85B341FD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creativecommons.org/licenses/by/3.0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creativecommons.org/licenses/by/3.0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Binary_numeral_system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creativecommons.org/licenses/by/3.0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://en.wikipedia.org/wiki/Binary_numeral_system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creativecommons.org/licenses/by/3.0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Hexadecimal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creativecommons.org/licenses/by/3.0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://en.wikipedia.org/wiki/Binary-coded_decimal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hyperlink" Target="http://creativecommons.org/licenses/by/3.0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hyperlink" Target="http://en.wikipedia.org/wiki/Seven-segment_display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creativecommons.org/licenses/by/3.0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creativecommons.org/licenses/by/3.0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creativecommons.org/licenses/by/3.0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96752"/>
            <a:ext cx="9144000" cy="1470025"/>
          </a:xfrm>
        </p:spPr>
        <p:txBody>
          <a:bodyPr/>
          <a:lstStyle/>
          <a:p>
            <a:r>
              <a:rPr lang="en-CA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Digital Electronics Fundamentals </a:t>
            </a:r>
            <a:r>
              <a:rPr lang="en-CA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202.1</a:t>
            </a:r>
            <a:endParaRPr lang="en-CA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3116560"/>
            <a:ext cx="5688632" cy="283272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-Binary </a:t>
            </a:r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Numeral System</a:t>
            </a:r>
            <a:endParaRPr lang="en-CA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-Hexadecimal Numeral System</a:t>
            </a:r>
            <a:endParaRPr lang="en-CA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-BCD code</a:t>
            </a:r>
            <a:endParaRPr lang="en-CA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-Inverters</a:t>
            </a:r>
          </a:p>
          <a:p>
            <a:pPr algn="l"/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-7 Segment Displays</a:t>
            </a:r>
            <a:endParaRPr lang="en-CA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-BCD to 7 Segment </a:t>
            </a:r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Drivers</a:t>
            </a:r>
            <a:endParaRPr lang="en-CA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 descr="by.png">
            <a:hlinkClick r:id="rId2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428558"/>
            <a:ext cx="1227411" cy="429442"/>
          </a:xfrm>
          <a:prstGeom prst="rect">
            <a:avLst/>
          </a:prstGeom>
        </p:spPr>
      </p:pic>
      <p:pic>
        <p:nvPicPr>
          <p:cNvPr id="7" name="Picture 6" descr="HCLLogo_194x8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36296" y="6029325"/>
            <a:ext cx="1847850" cy="8286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1143000"/>
          </a:xfrm>
        </p:spPr>
        <p:txBody>
          <a:bodyPr>
            <a:normAutofit/>
          </a:bodyPr>
          <a:lstStyle/>
          <a:p>
            <a:pPr algn="l"/>
            <a:r>
              <a:rPr lang="en-CA" dirty="0" smtClean="0"/>
              <a:t>1	 </a:t>
            </a:r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Binary Numeral System</a:t>
            </a:r>
            <a:endParaRPr lang="en-CA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032448"/>
          </a:xfrm>
        </p:spPr>
        <p:txBody>
          <a:bodyPr>
            <a:noAutofit/>
          </a:bodyPr>
          <a:lstStyle/>
          <a:p>
            <a:pPr algn="just"/>
            <a:r>
              <a:rPr lang="en-CA" sz="1600" dirty="0" smtClean="0"/>
              <a:t>The binary numeral system, or base-2 number system, represents numeric values using two symbols: 0 and 1. More specifically, the usual base-2 system is a positional notation with a radix of 2. Because of its straightforward implementation in digital electronic circuitry using logic gates, the binary system is used internally by almost all modern computers and computer-based devices such as mobile </a:t>
            </a:r>
            <a:r>
              <a:rPr lang="en-CA" sz="1600" dirty="0" smtClean="0"/>
              <a:t>phones.</a:t>
            </a:r>
          </a:p>
          <a:p>
            <a:pPr algn="just"/>
            <a:r>
              <a:rPr lang="en-CA" sz="1600" dirty="0" smtClean="0"/>
              <a:t>Any number can be represented by any sequence of bits (binary digits</a:t>
            </a:r>
            <a:r>
              <a:rPr lang="en-CA" sz="1600" dirty="0" smtClean="0"/>
              <a:t>)</a:t>
            </a:r>
          </a:p>
          <a:p>
            <a:r>
              <a:rPr lang="en-CA" sz="1600" dirty="0" smtClean="0"/>
              <a:t>Since binary is a base-2 system, each digit represents an increasing power of 2, with the rightmost digit representing 2</a:t>
            </a:r>
            <a:r>
              <a:rPr lang="en-CA" sz="1600" baseline="30000" dirty="0" smtClean="0"/>
              <a:t>0</a:t>
            </a:r>
            <a:r>
              <a:rPr lang="en-CA" sz="1600" dirty="0" smtClean="0"/>
              <a:t>, the next representing 2</a:t>
            </a:r>
            <a:r>
              <a:rPr lang="en-CA" sz="1600" baseline="30000" dirty="0" smtClean="0"/>
              <a:t>1</a:t>
            </a:r>
            <a:r>
              <a:rPr lang="en-CA" sz="1600" dirty="0" smtClean="0"/>
              <a:t>, then 2</a:t>
            </a:r>
            <a:r>
              <a:rPr lang="en-CA" sz="1600" baseline="30000" dirty="0" smtClean="0"/>
              <a:t>2</a:t>
            </a:r>
            <a:r>
              <a:rPr lang="en-CA" sz="1600" dirty="0" smtClean="0"/>
              <a:t>, and so on. To determine the decimal representation of a binary number simply take the sum of the products of the binary digits and the powers of 2 which they represent. For example, the binary </a:t>
            </a:r>
            <a:r>
              <a:rPr lang="en-CA" sz="1600" dirty="0" smtClean="0"/>
              <a:t>number:</a:t>
            </a:r>
            <a:br>
              <a:rPr lang="en-CA" sz="1600" dirty="0" smtClean="0"/>
            </a:br>
            <a:r>
              <a:rPr lang="en-CA" sz="1600" dirty="0" smtClean="0"/>
              <a:t/>
            </a:r>
            <a:br>
              <a:rPr lang="en-CA" sz="1600" dirty="0" smtClean="0"/>
            </a:br>
            <a:r>
              <a:rPr lang="en-CA" sz="1600" dirty="0" smtClean="0"/>
              <a:t>100101</a:t>
            </a:r>
            <a:endParaRPr lang="en-CA" sz="1600" dirty="0" smtClean="0"/>
          </a:p>
          <a:p>
            <a:pPr>
              <a:buNone/>
            </a:pPr>
            <a:r>
              <a:rPr lang="en-CA" sz="1600" dirty="0" smtClean="0"/>
              <a:t>	is </a:t>
            </a:r>
            <a:r>
              <a:rPr lang="en-CA" sz="1600" dirty="0" smtClean="0"/>
              <a:t>converted to decimal form by:</a:t>
            </a:r>
          </a:p>
          <a:p>
            <a:pPr>
              <a:buNone/>
            </a:pPr>
            <a:r>
              <a:rPr lang="en-CA" sz="1600" dirty="0" smtClean="0"/>
              <a:t>	[(</a:t>
            </a:r>
            <a:r>
              <a:rPr lang="en-CA" sz="1600" b="1" dirty="0" smtClean="0"/>
              <a:t>1</a:t>
            </a:r>
            <a:r>
              <a:rPr lang="en-CA" sz="1600" dirty="0" smtClean="0"/>
              <a:t>) × 2</a:t>
            </a:r>
            <a:r>
              <a:rPr lang="en-CA" sz="1600" baseline="30000" dirty="0" smtClean="0"/>
              <a:t>5</a:t>
            </a:r>
            <a:r>
              <a:rPr lang="en-CA" sz="1600" dirty="0" smtClean="0"/>
              <a:t>] + [(</a:t>
            </a:r>
            <a:r>
              <a:rPr lang="en-CA" sz="1600" b="1" dirty="0" smtClean="0"/>
              <a:t>0</a:t>
            </a:r>
            <a:r>
              <a:rPr lang="en-CA" sz="1600" dirty="0" smtClean="0"/>
              <a:t>) × 2</a:t>
            </a:r>
            <a:r>
              <a:rPr lang="en-CA" sz="1600" baseline="30000" dirty="0" smtClean="0"/>
              <a:t>4</a:t>
            </a:r>
            <a:r>
              <a:rPr lang="en-CA" sz="1600" dirty="0" smtClean="0"/>
              <a:t>] + [(</a:t>
            </a:r>
            <a:r>
              <a:rPr lang="en-CA" sz="1600" b="1" dirty="0" smtClean="0"/>
              <a:t>0</a:t>
            </a:r>
            <a:r>
              <a:rPr lang="en-CA" sz="1600" dirty="0" smtClean="0"/>
              <a:t>) × 2</a:t>
            </a:r>
            <a:r>
              <a:rPr lang="en-CA" sz="1600" baseline="30000" dirty="0" smtClean="0"/>
              <a:t>3</a:t>
            </a:r>
            <a:r>
              <a:rPr lang="en-CA" sz="1600" dirty="0" smtClean="0"/>
              <a:t>] + [(</a:t>
            </a:r>
            <a:r>
              <a:rPr lang="en-CA" sz="1600" b="1" dirty="0" smtClean="0"/>
              <a:t>1</a:t>
            </a:r>
            <a:r>
              <a:rPr lang="en-CA" sz="1600" dirty="0" smtClean="0"/>
              <a:t>) × 2</a:t>
            </a:r>
            <a:r>
              <a:rPr lang="en-CA" sz="1600" baseline="30000" dirty="0" smtClean="0"/>
              <a:t>2</a:t>
            </a:r>
            <a:r>
              <a:rPr lang="en-CA" sz="1600" dirty="0" smtClean="0"/>
              <a:t>] + [(</a:t>
            </a:r>
            <a:r>
              <a:rPr lang="en-CA" sz="1600" b="1" dirty="0" smtClean="0"/>
              <a:t>0</a:t>
            </a:r>
            <a:r>
              <a:rPr lang="en-CA" sz="1600" dirty="0" smtClean="0"/>
              <a:t>) × 2</a:t>
            </a:r>
            <a:r>
              <a:rPr lang="en-CA" sz="1600" baseline="30000" dirty="0" smtClean="0"/>
              <a:t>1</a:t>
            </a:r>
            <a:r>
              <a:rPr lang="en-CA" sz="1600" dirty="0" smtClean="0"/>
              <a:t>] + [(</a:t>
            </a:r>
            <a:r>
              <a:rPr lang="en-CA" sz="1600" b="1" dirty="0" smtClean="0"/>
              <a:t>1</a:t>
            </a:r>
            <a:r>
              <a:rPr lang="en-CA" sz="1600" dirty="0" smtClean="0"/>
              <a:t>) × 2</a:t>
            </a:r>
            <a:r>
              <a:rPr lang="en-CA" sz="1600" baseline="30000" dirty="0" smtClean="0"/>
              <a:t>0</a:t>
            </a:r>
            <a:r>
              <a:rPr lang="en-CA" sz="1600" dirty="0" smtClean="0"/>
              <a:t>] =</a:t>
            </a:r>
          </a:p>
          <a:p>
            <a:pPr>
              <a:buNone/>
            </a:pPr>
            <a:r>
              <a:rPr lang="en-CA" sz="1600" dirty="0" smtClean="0"/>
              <a:t>	[</a:t>
            </a:r>
            <a:r>
              <a:rPr lang="en-CA" sz="1600" b="1" dirty="0" smtClean="0"/>
              <a:t>1</a:t>
            </a:r>
            <a:r>
              <a:rPr lang="en-CA" sz="1600" dirty="0" smtClean="0"/>
              <a:t> × 32] + [</a:t>
            </a:r>
            <a:r>
              <a:rPr lang="en-CA" sz="1600" b="1" dirty="0" smtClean="0"/>
              <a:t>0</a:t>
            </a:r>
            <a:r>
              <a:rPr lang="en-CA" sz="1600" dirty="0" smtClean="0"/>
              <a:t> × 16] + [</a:t>
            </a:r>
            <a:r>
              <a:rPr lang="en-CA" sz="1600" b="1" dirty="0" smtClean="0"/>
              <a:t>0</a:t>
            </a:r>
            <a:r>
              <a:rPr lang="en-CA" sz="1600" dirty="0" smtClean="0"/>
              <a:t> × 8] + [</a:t>
            </a:r>
            <a:r>
              <a:rPr lang="en-CA" sz="1600" b="1" dirty="0" smtClean="0"/>
              <a:t>1</a:t>
            </a:r>
            <a:r>
              <a:rPr lang="en-CA" sz="1600" dirty="0" smtClean="0"/>
              <a:t> × 4] + [</a:t>
            </a:r>
            <a:r>
              <a:rPr lang="en-CA" sz="1600" b="1" dirty="0" smtClean="0"/>
              <a:t>0</a:t>
            </a:r>
            <a:r>
              <a:rPr lang="en-CA" sz="1600" dirty="0" smtClean="0"/>
              <a:t> × 2] + [</a:t>
            </a:r>
            <a:r>
              <a:rPr lang="en-CA" sz="1600" b="1" dirty="0" smtClean="0"/>
              <a:t>1</a:t>
            </a:r>
            <a:r>
              <a:rPr lang="en-CA" sz="1600" dirty="0" smtClean="0"/>
              <a:t> × 1] = 37</a:t>
            </a:r>
          </a:p>
          <a:p>
            <a:pPr algn="just"/>
            <a:endParaRPr lang="en-CA" sz="1800" dirty="0" smtClean="0"/>
          </a:p>
          <a:p>
            <a:pPr algn="just"/>
            <a:endParaRPr lang="en-CA" sz="600" dirty="0" smtClean="0"/>
          </a:p>
          <a:p>
            <a:pPr algn="just"/>
            <a:endParaRPr lang="en-CA" sz="1000" dirty="0" smtClean="0"/>
          </a:p>
        </p:txBody>
      </p:sp>
      <p:pic>
        <p:nvPicPr>
          <p:cNvPr id="5" name="Picture 4" descr="by.png">
            <a:hlinkClick r:id="rId2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428558"/>
            <a:ext cx="1227411" cy="429442"/>
          </a:xfrm>
          <a:prstGeom prst="rect">
            <a:avLst/>
          </a:prstGeom>
        </p:spPr>
      </p:pic>
      <p:pic>
        <p:nvPicPr>
          <p:cNvPr id="9" name="Picture 8" descr="HCLLogo_194x8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36296" y="6029325"/>
            <a:ext cx="1847850" cy="8286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5536" y="5733257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**Excerpt taken from: </a:t>
            </a:r>
            <a:r>
              <a:rPr lang="en-CA" dirty="0" smtClean="0"/>
              <a:t>Wikipedia Article on </a:t>
            </a:r>
            <a:r>
              <a:rPr lang="en-CA" dirty="0" smtClean="0">
                <a:hlinkClick r:id="rId5"/>
              </a:rPr>
              <a:t>Binary Numeral System</a:t>
            </a:r>
            <a:endParaRPr lang="en-CA" dirty="0" smtClean="0"/>
          </a:p>
          <a:p>
            <a:endParaRPr lang="en-C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1143000"/>
          </a:xfrm>
        </p:spPr>
        <p:txBody>
          <a:bodyPr>
            <a:normAutofit/>
          </a:bodyPr>
          <a:lstStyle/>
          <a:p>
            <a:pPr algn="l"/>
            <a:r>
              <a:rPr lang="en-CA" dirty="0" smtClean="0"/>
              <a:t>1.1</a:t>
            </a:r>
            <a:r>
              <a:rPr lang="en-CA" dirty="0" smtClean="0"/>
              <a:t>	 </a:t>
            </a:r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Binary Numbering System</a:t>
            </a:r>
            <a:endParaRPr lang="en-CA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032448"/>
          </a:xfrm>
        </p:spPr>
        <p:txBody>
          <a:bodyPr>
            <a:noAutofit/>
          </a:bodyPr>
          <a:lstStyle/>
          <a:p>
            <a:pPr algn="just"/>
            <a:endParaRPr lang="en-CA" sz="600" dirty="0" smtClean="0"/>
          </a:p>
          <a:p>
            <a:pPr algn="just"/>
            <a:endParaRPr lang="en-CA" sz="1000" dirty="0" smtClean="0"/>
          </a:p>
        </p:txBody>
      </p:sp>
      <p:pic>
        <p:nvPicPr>
          <p:cNvPr id="5" name="Picture 4" descr="by.png">
            <a:hlinkClick r:id="rId2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428558"/>
            <a:ext cx="1227411" cy="429442"/>
          </a:xfrm>
          <a:prstGeom prst="rect">
            <a:avLst/>
          </a:prstGeom>
        </p:spPr>
      </p:pic>
      <p:pic>
        <p:nvPicPr>
          <p:cNvPr id="9" name="Picture 8" descr="HCLLogo_194x8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36296" y="6029325"/>
            <a:ext cx="1847850" cy="8286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5536" y="5733257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**Table </a:t>
            </a:r>
            <a:r>
              <a:rPr lang="en-CA" dirty="0" smtClean="0"/>
              <a:t>taken from: Wikipedia Article on </a:t>
            </a:r>
            <a:r>
              <a:rPr lang="en-CA" dirty="0" smtClean="0">
                <a:hlinkClick r:id="rId5"/>
              </a:rPr>
              <a:t>Binary Numeral </a:t>
            </a:r>
            <a:r>
              <a:rPr lang="en-CA" dirty="0" smtClean="0">
                <a:hlinkClick r:id="rId5"/>
              </a:rPr>
              <a:t>System</a:t>
            </a:r>
            <a:endParaRPr lang="en-CA" dirty="0" smtClean="0"/>
          </a:p>
          <a:p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71800" y="836712"/>
            <a:ext cx="3240360" cy="4963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1143000"/>
          </a:xfrm>
        </p:spPr>
        <p:txBody>
          <a:bodyPr>
            <a:normAutofit/>
          </a:bodyPr>
          <a:lstStyle/>
          <a:p>
            <a:pPr algn="l"/>
            <a:r>
              <a:rPr lang="en-CA" dirty="0" smtClean="0"/>
              <a:t>2</a:t>
            </a:r>
            <a:r>
              <a:rPr lang="en-CA" dirty="0" smtClean="0"/>
              <a:t>	 </a:t>
            </a:r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Hexadecimal Numeral System</a:t>
            </a:r>
            <a:endParaRPr lang="en-CA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032448"/>
          </a:xfrm>
        </p:spPr>
        <p:txBody>
          <a:bodyPr>
            <a:noAutofit/>
          </a:bodyPr>
          <a:lstStyle/>
          <a:p>
            <a:pPr algn="just"/>
            <a:r>
              <a:rPr lang="en-CA" sz="1600" dirty="0" smtClean="0"/>
              <a:t>In mathematics and computer science, hexadecimal (also base 16, or hex) is a positional numeral system with a radix, or base, of 16. It uses sixteen distinct symbols, most often the symbols </a:t>
            </a:r>
            <a:r>
              <a:rPr lang="en-CA" sz="1600" b="1" dirty="0" smtClean="0"/>
              <a:t>0</a:t>
            </a:r>
            <a:r>
              <a:rPr lang="en-CA" sz="1600" dirty="0" smtClean="0"/>
              <a:t>–</a:t>
            </a:r>
            <a:r>
              <a:rPr lang="en-CA" sz="1600" b="1" dirty="0" smtClean="0"/>
              <a:t>9</a:t>
            </a:r>
            <a:r>
              <a:rPr lang="en-CA" sz="1600" dirty="0" smtClean="0"/>
              <a:t> to represent values zero to nine, and </a:t>
            </a:r>
            <a:r>
              <a:rPr lang="en-CA" sz="1600" b="1" dirty="0" smtClean="0"/>
              <a:t>A</a:t>
            </a:r>
            <a:r>
              <a:rPr lang="en-CA" sz="1600" dirty="0" smtClean="0"/>
              <a:t>, </a:t>
            </a:r>
            <a:r>
              <a:rPr lang="en-CA" sz="1600" b="1" dirty="0" smtClean="0"/>
              <a:t>B</a:t>
            </a:r>
            <a:r>
              <a:rPr lang="en-CA" sz="1600" dirty="0" smtClean="0"/>
              <a:t>, </a:t>
            </a:r>
            <a:r>
              <a:rPr lang="en-CA" sz="1600" b="1" dirty="0" smtClean="0"/>
              <a:t>C</a:t>
            </a:r>
            <a:r>
              <a:rPr lang="en-CA" sz="1600" dirty="0" smtClean="0"/>
              <a:t>, </a:t>
            </a:r>
            <a:r>
              <a:rPr lang="en-CA" sz="1600" b="1" dirty="0" smtClean="0"/>
              <a:t>D</a:t>
            </a:r>
            <a:r>
              <a:rPr lang="en-CA" sz="1600" dirty="0" smtClean="0"/>
              <a:t>, </a:t>
            </a:r>
            <a:r>
              <a:rPr lang="en-CA" sz="1600" b="1" dirty="0" smtClean="0"/>
              <a:t>E</a:t>
            </a:r>
            <a:r>
              <a:rPr lang="en-CA" sz="1600" dirty="0" smtClean="0"/>
              <a:t>, </a:t>
            </a:r>
            <a:r>
              <a:rPr lang="en-CA" sz="1600" b="1" dirty="0" smtClean="0"/>
              <a:t>F</a:t>
            </a:r>
            <a:r>
              <a:rPr lang="en-CA" sz="1600" dirty="0" smtClean="0"/>
              <a:t> (or alternatively </a:t>
            </a:r>
            <a:r>
              <a:rPr lang="en-CA" sz="1600" b="1" dirty="0" smtClean="0"/>
              <a:t>a</a:t>
            </a:r>
            <a:r>
              <a:rPr lang="en-CA" sz="1600" dirty="0" smtClean="0"/>
              <a:t>–</a:t>
            </a:r>
            <a:r>
              <a:rPr lang="en-CA" sz="1600" b="1" dirty="0" smtClean="0"/>
              <a:t>f</a:t>
            </a:r>
            <a:r>
              <a:rPr lang="en-CA" sz="1600" dirty="0" smtClean="0"/>
              <a:t>) to represent values ten to fifteen. For example, the hexadecimal number 2AF3 is equal, in decimal, to (2 × 16</a:t>
            </a:r>
            <a:r>
              <a:rPr lang="en-CA" sz="1600" baseline="30000" dirty="0" smtClean="0"/>
              <a:t>3</a:t>
            </a:r>
            <a:r>
              <a:rPr lang="en-CA" sz="1600" dirty="0" smtClean="0"/>
              <a:t>) + (10 × 16</a:t>
            </a:r>
            <a:r>
              <a:rPr lang="en-CA" sz="1600" baseline="30000" dirty="0" smtClean="0"/>
              <a:t>2</a:t>
            </a:r>
            <a:r>
              <a:rPr lang="en-CA" sz="1600" dirty="0" smtClean="0"/>
              <a:t>) + (15 × 16</a:t>
            </a:r>
            <a:r>
              <a:rPr lang="en-CA" sz="1600" baseline="30000" dirty="0" smtClean="0"/>
              <a:t>1</a:t>
            </a:r>
            <a:r>
              <a:rPr lang="en-CA" sz="1600" dirty="0" smtClean="0"/>
              <a:t>) + (3 × 16</a:t>
            </a:r>
            <a:r>
              <a:rPr lang="en-CA" sz="1600" baseline="30000" dirty="0" smtClean="0"/>
              <a:t>0</a:t>
            </a:r>
            <a:r>
              <a:rPr lang="en-CA" sz="1600" dirty="0" smtClean="0"/>
              <a:t>), or </a:t>
            </a:r>
            <a:r>
              <a:rPr lang="en-CA" sz="1600" dirty="0" smtClean="0"/>
              <a:t>10995</a:t>
            </a:r>
          </a:p>
          <a:p>
            <a:pPr algn="just"/>
            <a:r>
              <a:rPr lang="en-CA" sz="1600" dirty="0" smtClean="0"/>
              <a:t>Each hexadecimal digit represents four binary digits (bits), and the primary use of hexadecimal notation is a human-friendly representation of binary-coded values in computing and digital electronics. One hexadecimal digit represents a nibble, which is half of an octet (8 bits).Each hexadecimal digit represents four binary digits (bits), and the primary use of hexadecimal notation is a human-friendly representation of binary-coded values in computing and digital electronics. One hexadecimal digit represents a </a:t>
            </a:r>
            <a:r>
              <a:rPr lang="en-CA" sz="1600" b="1" dirty="0" smtClean="0"/>
              <a:t>nibble</a:t>
            </a:r>
            <a:r>
              <a:rPr lang="en-CA" sz="1600" dirty="0" smtClean="0"/>
              <a:t>, which is half of an octet (8 bits</a:t>
            </a:r>
            <a:r>
              <a:rPr lang="en-CA" sz="1600" dirty="0" smtClean="0"/>
              <a:t>).</a:t>
            </a:r>
          </a:p>
          <a:p>
            <a:pPr algn="just"/>
            <a:r>
              <a:rPr lang="en-CA" sz="1600" dirty="0" smtClean="0"/>
              <a:t>Byte </a:t>
            </a:r>
            <a:r>
              <a:rPr lang="en-CA" sz="1600" dirty="0" smtClean="0"/>
              <a:t>values can range from 0 to 255 (decimal), but may be more conveniently represented as two hexadecimal digits in the range 00 to FF. Hexadecimal is also commonly used to represent computer memory addresses.</a:t>
            </a:r>
            <a:endParaRPr lang="en-CA" sz="1600" dirty="0" smtClean="0"/>
          </a:p>
        </p:txBody>
      </p:sp>
      <p:pic>
        <p:nvPicPr>
          <p:cNvPr id="5" name="Picture 4" descr="by.png">
            <a:hlinkClick r:id="rId2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428558"/>
            <a:ext cx="1227411" cy="429442"/>
          </a:xfrm>
          <a:prstGeom prst="rect">
            <a:avLst/>
          </a:prstGeom>
        </p:spPr>
      </p:pic>
      <p:pic>
        <p:nvPicPr>
          <p:cNvPr id="9" name="Picture 8" descr="HCLLogo_194x8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36296" y="6029325"/>
            <a:ext cx="1847850" cy="8286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5536" y="5733257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**Excerpt taken from: </a:t>
            </a:r>
            <a:r>
              <a:rPr lang="en-CA" dirty="0" smtClean="0"/>
              <a:t>Wikipedia Article on </a:t>
            </a:r>
            <a:r>
              <a:rPr lang="en-CA" dirty="0" smtClean="0">
                <a:hlinkClick r:id="rId5"/>
              </a:rPr>
              <a:t>Hexadecimal Numeral System</a:t>
            </a:r>
            <a:endParaRPr lang="en-CA" dirty="0" smtClean="0"/>
          </a:p>
          <a:p>
            <a:endParaRPr lang="en-C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1143000"/>
          </a:xfrm>
        </p:spPr>
        <p:txBody>
          <a:bodyPr>
            <a:normAutofit/>
          </a:bodyPr>
          <a:lstStyle/>
          <a:p>
            <a:pPr algn="l"/>
            <a:r>
              <a:rPr lang="en-CA" dirty="0" smtClean="0"/>
              <a:t>3</a:t>
            </a:r>
            <a:r>
              <a:rPr lang="en-CA" dirty="0" smtClean="0"/>
              <a:t>	 </a:t>
            </a:r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Binary Coded Decimals (BCD)</a:t>
            </a:r>
            <a:endParaRPr lang="en-CA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032448"/>
          </a:xfrm>
        </p:spPr>
        <p:txBody>
          <a:bodyPr>
            <a:noAutofit/>
          </a:bodyPr>
          <a:lstStyle/>
          <a:p>
            <a:pPr algn="just"/>
            <a:r>
              <a:rPr lang="en-CA" sz="1600" dirty="0" smtClean="0"/>
              <a:t>In computing and electronic systems, binary-coded decimal (BCD) is a class of binary encodings of decimal numbers where each decimal digit is represented by a fixed number of bits, usually </a:t>
            </a:r>
            <a:r>
              <a:rPr lang="en-CA" sz="1600" dirty="0" smtClean="0"/>
              <a:t>four.</a:t>
            </a:r>
          </a:p>
          <a:p>
            <a:pPr algn="just"/>
            <a:r>
              <a:rPr lang="en-CA" sz="1600" dirty="0" smtClean="0"/>
              <a:t>BCD's main virtue is a more accurate representation and rounding of decimal quantities as well as an ease of conversion into human-readable representations.</a:t>
            </a:r>
            <a:endParaRPr lang="en-CA" sz="1600" dirty="0" smtClean="0"/>
          </a:p>
        </p:txBody>
      </p:sp>
      <p:pic>
        <p:nvPicPr>
          <p:cNvPr id="5" name="Picture 4" descr="by.png">
            <a:hlinkClick r:id="rId2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428558"/>
            <a:ext cx="1227411" cy="429442"/>
          </a:xfrm>
          <a:prstGeom prst="rect">
            <a:avLst/>
          </a:prstGeom>
        </p:spPr>
      </p:pic>
      <p:pic>
        <p:nvPicPr>
          <p:cNvPr id="9" name="Picture 8" descr="HCLLogo_194x8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36296" y="6029325"/>
            <a:ext cx="1847850" cy="8286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5536" y="5733257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**Excerpt taken from: </a:t>
            </a:r>
            <a:r>
              <a:rPr lang="en-CA" dirty="0" smtClean="0"/>
              <a:t>Wikipedia Article on </a:t>
            </a:r>
            <a:r>
              <a:rPr lang="en-CA" dirty="0" smtClean="0">
                <a:hlinkClick r:id="rId5"/>
              </a:rPr>
              <a:t>Binary Coded Decimals</a:t>
            </a:r>
            <a:endParaRPr lang="en-CA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87824" y="2492896"/>
            <a:ext cx="2901305" cy="3116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1143000"/>
          </a:xfrm>
        </p:spPr>
        <p:txBody>
          <a:bodyPr>
            <a:normAutofit/>
          </a:bodyPr>
          <a:lstStyle/>
          <a:p>
            <a:pPr algn="l"/>
            <a:r>
              <a:rPr lang="en-CA" dirty="0" smtClean="0"/>
              <a:t>4</a:t>
            </a:r>
            <a:r>
              <a:rPr lang="en-CA" dirty="0" smtClean="0"/>
              <a:t>	 </a:t>
            </a:r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 Segment Displays</a:t>
            </a:r>
            <a:endParaRPr lang="en-CA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032448"/>
          </a:xfrm>
        </p:spPr>
        <p:txBody>
          <a:bodyPr>
            <a:noAutofit/>
          </a:bodyPr>
          <a:lstStyle/>
          <a:p>
            <a:pPr algn="just"/>
            <a:r>
              <a:rPr lang="en-CA" sz="1600" dirty="0" smtClean="0"/>
              <a:t>A seven-segment display is a form of electronic display device for displaying decimal numerals that is an alternative to the more complex dot-matrix displays. Seven-segment displays are widely used in digital clocks, electronic meters, and other electronic devices for displaying numerical information</a:t>
            </a:r>
            <a:r>
              <a:rPr lang="en-CA" sz="1600" dirty="0" smtClean="0"/>
              <a:t>.</a:t>
            </a:r>
          </a:p>
          <a:p>
            <a:pPr algn="just"/>
            <a:r>
              <a:rPr lang="en-CA" sz="1600" dirty="0" smtClean="0"/>
              <a:t>In a simple LED package, typically all of the cathodes (negative terminals) or all of the anodes (positive terminals) of the segment LEDs are connected and brought out to a common pin; this is referred to as a "common cathode" or "common anode" device. Hence a 7 segment plus decimal point package will only require nine pins</a:t>
            </a:r>
            <a:endParaRPr lang="en-CA" sz="1600" dirty="0" smtClean="0"/>
          </a:p>
          <a:p>
            <a:pPr algn="just"/>
            <a:endParaRPr lang="en-CA" sz="1600" dirty="0" smtClean="0"/>
          </a:p>
        </p:txBody>
      </p:sp>
      <p:pic>
        <p:nvPicPr>
          <p:cNvPr id="5" name="Picture 4" descr="by.png">
            <a:hlinkClick r:id="rId2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428558"/>
            <a:ext cx="1227411" cy="429442"/>
          </a:xfrm>
          <a:prstGeom prst="rect">
            <a:avLst/>
          </a:prstGeom>
        </p:spPr>
      </p:pic>
      <p:pic>
        <p:nvPicPr>
          <p:cNvPr id="9" name="Picture 8" descr="HCLLogo_194x8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36296" y="6029325"/>
            <a:ext cx="1847850" cy="8286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5536" y="5733257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**Excerpt taken from: </a:t>
            </a:r>
            <a:r>
              <a:rPr lang="en-CA" dirty="0" smtClean="0"/>
              <a:t>Wikipedia Article on </a:t>
            </a:r>
            <a:r>
              <a:rPr lang="en-CA" dirty="0" smtClean="0">
                <a:hlinkClick r:id="rId5"/>
              </a:rPr>
              <a:t>7 Segment Displays</a:t>
            </a:r>
            <a:endParaRPr lang="en-CA" dirty="0"/>
          </a:p>
        </p:txBody>
      </p:sp>
      <p:pic>
        <p:nvPicPr>
          <p:cNvPr id="3074" name="Picture 2" descr="http://upload.wikimedia.org/wikipedia/commons/thumb/a/ad/Seven_segment_02_Pengo.jpg/317px-Seven_segment_02_Pengo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71600" y="3356992"/>
            <a:ext cx="3019425" cy="2286001"/>
          </a:xfrm>
          <a:prstGeom prst="rect">
            <a:avLst/>
          </a:prstGeom>
          <a:noFill/>
        </p:spPr>
      </p:pic>
      <p:pic>
        <p:nvPicPr>
          <p:cNvPr id="3076" name="Picture 4" descr="http://upload.wikimedia.org/wikipedia/commons/thumb/0/02/7_segment_display_labeled.svg/220px-7_segment_display_labeled.svg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139952" y="3356992"/>
            <a:ext cx="2095500" cy="2095501"/>
          </a:xfrm>
          <a:prstGeom prst="rect">
            <a:avLst/>
          </a:prstGeom>
          <a:noFill/>
        </p:spPr>
      </p:pic>
      <p:pic>
        <p:nvPicPr>
          <p:cNvPr id="3078" name="Picture 6" descr="http://www.petervis.com/electronics%20guides/7%20Segment%20LED%20Display/7%20Segment%20LED%20Display%20Electronic%20Symbols/7%20Segment%20LED%20Display%20Electronic%20Symbols%20-%20Common%20Cathode.gi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444208" y="3789040"/>
            <a:ext cx="2199774" cy="13681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1143000"/>
          </a:xfrm>
        </p:spPr>
        <p:txBody>
          <a:bodyPr>
            <a:normAutofit/>
          </a:bodyPr>
          <a:lstStyle/>
          <a:p>
            <a:pPr algn="l"/>
            <a:r>
              <a:rPr lang="en-CA" dirty="0" smtClean="0"/>
              <a:t>5</a:t>
            </a:r>
            <a:r>
              <a:rPr lang="en-CA" dirty="0" smtClean="0"/>
              <a:t>	BCD to 7 segment Display Decoder</a:t>
            </a:r>
            <a:endParaRPr lang="en-CA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1872208"/>
          </a:xfrm>
        </p:spPr>
        <p:txBody>
          <a:bodyPr>
            <a:noAutofit/>
          </a:bodyPr>
          <a:lstStyle/>
          <a:p>
            <a:pPr algn="just"/>
            <a:r>
              <a:rPr lang="en-CA" sz="1600" dirty="0" smtClean="0"/>
              <a:t>A </a:t>
            </a:r>
            <a:r>
              <a:rPr lang="en-CA" sz="1600" dirty="0" smtClean="0"/>
              <a:t>BCD to 7-segment decoder </a:t>
            </a:r>
            <a:r>
              <a:rPr lang="en-CA" sz="1600" dirty="0" smtClean="0"/>
              <a:t>driver’s function </a:t>
            </a:r>
            <a:r>
              <a:rPr lang="en-CA" sz="1600" dirty="0" smtClean="0"/>
              <a:t>is to convert the logic states at the outputs of a BCD, or binary coded </a:t>
            </a:r>
            <a:r>
              <a:rPr lang="en-CA" sz="1600" dirty="0" smtClean="0"/>
              <a:t>decimal into </a:t>
            </a:r>
            <a:r>
              <a:rPr lang="en-CA" sz="1600" dirty="0" smtClean="0"/>
              <a:t>signals which will drive a 7-segment display. The display shows the decimal </a:t>
            </a:r>
            <a:r>
              <a:rPr lang="en-CA" sz="1600" dirty="0" smtClean="0"/>
              <a:t>numbers </a:t>
            </a:r>
            <a:r>
              <a:rPr lang="en-CA" sz="1600" dirty="0" smtClean="0"/>
              <a:t>0-9 and is easily understood</a:t>
            </a:r>
            <a:r>
              <a:rPr lang="en-CA" sz="1600" dirty="0" smtClean="0"/>
              <a:t>.</a:t>
            </a:r>
          </a:p>
          <a:p>
            <a:pPr algn="just"/>
            <a:r>
              <a:rPr lang="en-CA" sz="1600" dirty="0" smtClean="0"/>
              <a:t>Most Popular BCD to 7 </a:t>
            </a:r>
            <a:r>
              <a:rPr lang="en-CA" sz="1600" dirty="0" err="1" smtClean="0"/>
              <a:t>Seg</a:t>
            </a:r>
            <a:r>
              <a:rPr lang="en-CA" sz="1600" dirty="0" smtClean="0"/>
              <a:t> Decoders are the 74xx47 and 45xx11 </a:t>
            </a:r>
            <a:r>
              <a:rPr lang="en-CA" sz="1600" dirty="0" err="1" smtClean="0"/>
              <a:t>Ics</a:t>
            </a:r>
            <a:r>
              <a:rPr lang="en-CA" sz="1600" dirty="0" smtClean="0"/>
              <a:t>.</a:t>
            </a:r>
          </a:p>
        </p:txBody>
      </p:sp>
      <p:pic>
        <p:nvPicPr>
          <p:cNvPr id="5" name="Picture 4" descr="by.png">
            <a:hlinkClick r:id="rId2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428558"/>
            <a:ext cx="1227411" cy="429442"/>
          </a:xfrm>
          <a:prstGeom prst="rect">
            <a:avLst/>
          </a:prstGeom>
        </p:spPr>
      </p:pic>
      <p:pic>
        <p:nvPicPr>
          <p:cNvPr id="9" name="Picture 8" descr="HCLLogo_194x8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36296" y="6029325"/>
            <a:ext cx="1847850" cy="828675"/>
          </a:xfrm>
          <a:prstGeom prst="rect">
            <a:avLst/>
          </a:prstGeom>
        </p:spPr>
      </p:pic>
      <p:pic>
        <p:nvPicPr>
          <p:cNvPr id="19460" name="Picture 4" descr="2_18_6_3_eng.png (459×261)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528" y="2996952"/>
            <a:ext cx="4371975" cy="2486026"/>
          </a:xfrm>
          <a:prstGeom prst="rect">
            <a:avLst/>
          </a:prstGeom>
          <a:noFill/>
        </p:spPr>
      </p:pic>
      <p:pic>
        <p:nvPicPr>
          <p:cNvPr id="19462" name="Picture 6" descr="http://macao.communications.museum/images/exhibits/2_18_6_2_eng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88024" y="2924944"/>
            <a:ext cx="4104456" cy="25973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1143000"/>
          </a:xfrm>
        </p:spPr>
        <p:txBody>
          <a:bodyPr>
            <a:normAutofit/>
          </a:bodyPr>
          <a:lstStyle/>
          <a:p>
            <a:pPr algn="l"/>
            <a:r>
              <a:rPr lang="en-CA" dirty="0" smtClean="0"/>
              <a:t>6</a:t>
            </a:r>
            <a:r>
              <a:rPr lang="en-CA" dirty="0" smtClean="0"/>
              <a:t>	Typical use for a 7 </a:t>
            </a:r>
            <a:r>
              <a:rPr lang="en-CA" dirty="0" err="1" smtClean="0"/>
              <a:t>Seg</a:t>
            </a:r>
            <a:r>
              <a:rPr lang="en-CA" dirty="0" smtClean="0"/>
              <a:t> Display</a:t>
            </a:r>
            <a:endParaRPr lang="en-CA" u="sng" dirty="0"/>
          </a:p>
        </p:txBody>
      </p:sp>
      <p:pic>
        <p:nvPicPr>
          <p:cNvPr id="5" name="Picture 4" descr="by.png">
            <a:hlinkClick r:id="rId2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428558"/>
            <a:ext cx="1227411" cy="429442"/>
          </a:xfrm>
          <a:prstGeom prst="rect">
            <a:avLst/>
          </a:prstGeom>
        </p:spPr>
      </p:pic>
      <p:pic>
        <p:nvPicPr>
          <p:cNvPr id="9" name="Picture 8" descr="HCLLogo_194x8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36296" y="6029325"/>
            <a:ext cx="1847850" cy="828675"/>
          </a:xfrm>
          <a:prstGeom prst="rect">
            <a:avLst/>
          </a:prstGeom>
        </p:spPr>
      </p:pic>
      <p:pic>
        <p:nvPicPr>
          <p:cNvPr id="20482" name="Picture 2" descr="http://www.learningelectronics.net/images/05318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47664" y="2204864"/>
            <a:ext cx="5476875" cy="29718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1143000"/>
          </a:xfrm>
        </p:spPr>
        <p:txBody>
          <a:bodyPr>
            <a:normAutofit/>
          </a:bodyPr>
          <a:lstStyle/>
          <a:p>
            <a:pPr algn="l"/>
            <a:r>
              <a:rPr lang="en-CA" dirty="0" smtClean="0"/>
              <a:t>7</a:t>
            </a:r>
            <a:r>
              <a:rPr lang="en-CA" dirty="0" smtClean="0"/>
              <a:t>	Inside a BCD to 7 </a:t>
            </a:r>
            <a:r>
              <a:rPr lang="en-CA" dirty="0" err="1" smtClean="0"/>
              <a:t>Seg</a:t>
            </a:r>
            <a:r>
              <a:rPr lang="en-CA" dirty="0" smtClean="0"/>
              <a:t> Decoder</a:t>
            </a:r>
            <a:endParaRPr lang="en-CA" u="sng" dirty="0"/>
          </a:p>
        </p:txBody>
      </p:sp>
      <p:pic>
        <p:nvPicPr>
          <p:cNvPr id="5" name="Picture 4" descr="by.png">
            <a:hlinkClick r:id="rId2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428558"/>
            <a:ext cx="1227411" cy="429442"/>
          </a:xfrm>
          <a:prstGeom prst="rect">
            <a:avLst/>
          </a:prstGeom>
        </p:spPr>
      </p:pic>
      <p:pic>
        <p:nvPicPr>
          <p:cNvPr id="9" name="Picture 8" descr="HCLLogo_194x8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36296" y="6029325"/>
            <a:ext cx="1847850" cy="828675"/>
          </a:xfrm>
          <a:prstGeom prst="rect">
            <a:avLst/>
          </a:prstGeom>
        </p:spPr>
      </p:pic>
      <p:pic>
        <p:nvPicPr>
          <p:cNvPr id="21506" name="Picture 2" descr="BCD to Seven Segment Decoder IC schematic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9512" y="980728"/>
            <a:ext cx="3876675" cy="5238750"/>
          </a:xfrm>
          <a:prstGeom prst="rect">
            <a:avLst/>
          </a:prstGeom>
          <a:noFill/>
        </p:spPr>
      </p:pic>
      <p:pic>
        <p:nvPicPr>
          <p:cNvPr id="21508" name="Picture 4" descr="BCD to 7 Segment True Tabl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99992" y="2276872"/>
            <a:ext cx="3790950" cy="3028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2764</TotalTime>
  <Words>480</Words>
  <Application>Microsoft Office PowerPoint</Application>
  <PresentationFormat>On-screen Show (4:3)</PresentationFormat>
  <Paragraphs>36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Digital Electronics Fundamentals 202.1</vt:lpstr>
      <vt:lpstr>1  Binary Numeral System</vt:lpstr>
      <vt:lpstr>1.1  Binary Numbering System</vt:lpstr>
      <vt:lpstr>2  Hexadecimal Numeral System</vt:lpstr>
      <vt:lpstr>3  Binary Coded Decimals (BCD)</vt:lpstr>
      <vt:lpstr>4  7 Segment Displays</vt:lpstr>
      <vt:lpstr>5 BCD to 7 segment Display Decoder</vt:lpstr>
      <vt:lpstr>6 Typical use for a 7 Seg Display</vt:lpstr>
      <vt:lpstr>7 Inside a BCD to 7 Seg Decoder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Analog Electronics Fundamentals 101</dc:title>
  <dc:creator>DanyO</dc:creator>
  <cp:lastModifiedBy>douellette</cp:lastModifiedBy>
  <cp:revision>211</cp:revision>
  <dcterms:created xsi:type="dcterms:W3CDTF">2012-04-03T22:21:53Z</dcterms:created>
  <dcterms:modified xsi:type="dcterms:W3CDTF">2012-10-02T16:32:26Z</dcterms:modified>
</cp:coreProperties>
</file>