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9" r:id="rId9"/>
    <p:sldId id="263" r:id="rId10"/>
    <p:sldId id="264" r:id="rId11"/>
    <p:sldId id="265"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8" autoAdjust="0"/>
    <p:restoredTop sz="94650" autoAdjust="0"/>
  </p:normalViewPr>
  <p:slideViewPr>
    <p:cSldViewPr>
      <p:cViewPr varScale="1">
        <p:scale>
          <a:sx n="91" d="100"/>
          <a:sy n="91" d="100"/>
        </p:scale>
        <p:origin x="-816" y="-114"/>
      </p:cViewPr>
      <p:guideLst>
        <p:guide orient="horz" pos="2160"/>
        <p:guide pos="2880"/>
      </p:guideLst>
    </p:cSldViewPr>
  </p:slideViewPr>
  <p:outlineViewPr>
    <p:cViewPr>
      <p:scale>
        <a:sx n="33" d="100"/>
        <a:sy n="33" d="100"/>
      </p:scale>
      <p:origin x="42" y="625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1C4C6-CF9E-4C57-810C-C8B73CF99206}" type="datetimeFigureOut">
              <a:rPr lang="en-CA" smtClean="0"/>
              <a:pPr/>
              <a:t>25/07/2012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5BBA2-094A-49F5-ACCD-1A1A85B341FD}"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creativecommons.org/licenses/by/3.0/" TargetMode="External"/><Relationship Id="rId7" Type="http://schemas.openxmlformats.org/officeDocument/2006/relationships/image" Target="../media/image23.jpe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gif"/><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image" Target="../media/image6.jpe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9.gif"/><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8.jpe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96752"/>
            <a:ext cx="9144000" cy="1470025"/>
          </a:xfrm>
        </p:spPr>
        <p:txBody>
          <a:bodyPr/>
          <a:lstStyle/>
          <a:p>
            <a:r>
              <a:rPr lang="en-CA" dirty="0" smtClean="0">
                <a:solidFill>
                  <a:schemeClr val="tx1">
                    <a:lumMod val="95000"/>
                    <a:lumOff val="5000"/>
                  </a:schemeClr>
                </a:solidFill>
              </a:rPr>
              <a:t>Analog Electronics Fundamentals 102</a:t>
            </a:r>
            <a:endParaRPr lang="en-CA" dirty="0">
              <a:solidFill>
                <a:schemeClr val="tx1">
                  <a:lumMod val="95000"/>
                  <a:lumOff val="5000"/>
                </a:schemeClr>
              </a:solidFill>
            </a:endParaRPr>
          </a:p>
        </p:txBody>
      </p:sp>
      <p:sp>
        <p:nvSpPr>
          <p:cNvPr id="3" name="Subtitle 2"/>
          <p:cNvSpPr>
            <a:spLocks noGrp="1"/>
          </p:cNvSpPr>
          <p:nvPr>
            <p:ph type="subTitle" idx="1"/>
          </p:nvPr>
        </p:nvSpPr>
        <p:spPr>
          <a:xfrm>
            <a:off x="2267744" y="3116560"/>
            <a:ext cx="5688632" cy="2832720"/>
          </a:xfrm>
        </p:spPr>
        <p:txBody>
          <a:bodyPr>
            <a:normAutofit fontScale="62500" lnSpcReduction="20000"/>
          </a:bodyPr>
          <a:lstStyle/>
          <a:p>
            <a:pPr algn="l"/>
            <a:r>
              <a:rPr lang="en-CA" dirty="0" smtClean="0">
                <a:solidFill>
                  <a:schemeClr val="tx1">
                    <a:lumMod val="75000"/>
                    <a:lumOff val="25000"/>
                  </a:schemeClr>
                </a:solidFill>
              </a:rPr>
              <a:t>-Capacitors</a:t>
            </a:r>
          </a:p>
          <a:p>
            <a:pPr algn="l"/>
            <a:r>
              <a:rPr lang="en-CA" dirty="0" smtClean="0">
                <a:solidFill>
                  <a:schemeClr val="tx1">
                    <a:lumMod val="75000"/>
                    <a:lumOff val="25000"/>
                  </a:schemeClr>
                </a:solidFill>
              </a:rPr>
              <a:t>-Inductors</a:t>
            </a:r>
          </a:p>
          <a:p>
            <a:pPr algn="l"/>
            <a:r>
              <a:rPr lang="en-CA" dirty="0" smtClean="0">
                <a:solidFill>
                  <a:schemeClr val="tx1">
                    <a:lumMod val="75000"/>
                    <a:lumOff val="25000"/>
                  </a:schemeClr>
                </a:solidFill>
              </a:rPr>
              <a:t>-Diodes, LEDs</a:t>
            </a:r>
          </a:p>
          <a:p>
            <a:pPr algn="l"/>
            <a:r>
              <a:rPr lang="en-CA" dirty="0" smtClean="0">
                <a:solidFill>
                  <a:schemeClr val="tx1">
                    <a:lumMod val="75000"/>
                    <a:lumOff val="25000"/>
                  </a:schemeClr>
                </a:solidFill>
              </a:rPr>
              <a:t>-Relays</a:t>
            </a:r>
          </a:p>
          <a:p>
            <a:pPr algn="l"/>
            <a:r>
              <a:rPr lang="en-CA" dirty="0" smtClean="0">
                <a:solidFill>
                  <a:schemeClr val="tx1">
                    <a:lumMod val="75000"/>
                    <a:lumOff val="25000"/>
                  </a:schemeClr>
                </a:solidFill>
              </a:rPr>
              <a:t>-Alternating Current (AC)</a:t>
            </a:r>
          </a:p>
          <a:p>
            <a:pPr algn="l"/>
            <a:r>
              <a:rPr lang="en-CA" dirty="0" smtClean="0">
                <a:solidFill>
                  <a:schemeClr val="tx1">
                    <a:lumMod val="75000"/>
                    <a:lumOff val="25000"/>
                  </a:schemeClr>
                </a:solidFill>
              </a:rPr>
              <a:t>-Breadboards</a:t>
            </a:r>
          </a:p>
          <a:p>
            <a:pPr algn="l"/>
            <a:r>
              <a:rPr lang="en-CA" dirty="0" smtClean="0">
                <a:solidFill>
                  <a:schemeClr val="tx1">
                    <a:lumMod val="75000"/>
                    <a:lumOff val="25000"/>
                  </a:schemeClr>
                </a:solidFill>
              </a:rPr>
              <a:t>-Lab1: Simple Breadboard Circuit</a:t>
            </a:r>
          </a:p>
          <a:p>
            <a:pPr algn="l"/>
            <a:r>
              <a:rPr lang="en-CA" dirty="0" smtClean="0">
                <a:solidFill>
                  <a:schemeClr val="tx1">
                    <a:lumMod val="75000"/>
                    <a:lumOff val="25000"/>
                  </a:schemeClr>
                </a:solidFill>
              </a:rPr>
              <a:t>-Lab2: Relay, LED, Pushbutton</a:t>
            </a:r>
          </a:p>
          <a:p>
            <a:pPr algn="l"/>
            <a:r>
              <a:rPr lang="en-CA" dirty="0" smtClean="0">
                <a:solidFill>
                  <a:schemeClr val="tx1">
                    <a:lumMod val="75000"/>
                    <a:lumOff val="25000"/>
                  </a:schemeClr>
                </a:solidFill>
              </a:rPr>
              <a:t>-Lab3: RC Circuit with LED</a:t>
            </a:r>
            <a:endParaRPr lang="en-CA" dirty="0">
              <a:solidFill>
                <a:schemeClr val="tx1">
                  <a:lumMod val="75000"/>
                  <a:lumOff val="25000"/>
                </a:schemeClr>
              </a:solidFill>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7" name="Picture 6" descr="HCLLogo_194x87.png"/>
          <p:cNvPicPr>
            <a:picLocks noChangeAspect="1"/>
          </p:cNvPicPr>
          <p:nvPr/>
        </p:nvPicPr>
        <p:blipFill>
          <a:blip r:embed="rId4" cstate="print"/>
          <a:stretch>
            <a:fillRect/>
          </a:stretch>
        </p:blipFill>
        <p:spPr>
          <a:xfrm>
            <a:off x="7296150" y="6029325"/>
            <a:ext cx="1847850" cy="8286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tepperPowerSupplySchematic.jpg"/>
          <p:cNvPicPr>
            <a:picLocks noChangeAspect="1"/>
          </p:cNvPicPr>
          <p:nvPr/>
        </p:nvPicPr>
        <p:blipFill>
          <a:blip r:embed="rId2" cstate="print"/>
          <a:stretch>
            <a:fillRect/>
          </a:stretch>
        </p:blipFill>
        <p:spPr>
          <a:xfrm>
            <a:off x="1259632" y="2908300"/>
            <a:ext cx="6502400" cy="3949700"/>
          </a:xfrm>
          <a:prstGeom prst="rect">
            <a:avLst/>
          </a:prstGeom>
        </p:spPr>
      </p:pic>
      <p:sp>
        <p:nvSpPr>
          <p:cNvPr id="2" name="Title 1"/>
          <p:cNvSpPr>
            <a:spLocks noGrp="1"/>
          </p:cNvSpPr>
          <p:nvPr>
            <p:ph type="title"/>
          </p:nvPr>
        </p:nvSpPr>
        <p:spPr>
          <a:xfrm>
            <a:off x="0" y="-27384"/>
            <a:ext cx="9144000" cy="1143000"/>
          </a:xfrm>
        </p:spPr>
        <p:txBody>
          <a:bodyPr>
            <a:normAutofit/>
          </a:bodyPr>
          <a:lstStyle/>
          <a:p>
            <a:pPr algn="l"/>
            <a:r>
              <a:rPr lang="en-CA" dirty="0" smtClean="0"/>
              <a:t>5.1	 </a:t>
            </a:r>
            <a:r>
              <a:rPr lang="en-CA" u="sng" dirty="0" smtClean="0"/>
              <a:t>From AC to DC</a:t>
            </a:r>
            <a:endParaRPr lang="en-CA" u="sng" dirty="0"/>
          </a:p>
        </p:txBody>
      </p:sp>
      <p:sp>
        <p:nvSpPr>
          <p:cNvPr id="3" name="Content Placeholder 2"/>
          <p:cNvSpPr>
            <a:spLocks noGrp="1"/>
          </p:cNvSpPr>
          <p:nvPr>
            <p:ph idx="1"/>
          </p:nvPr>
        </p:nvSpPr>
        <p:spPr>
          <a:xfrm>
            <a:off x="457200" y="980728"/>
            <a:ext cx="8229600" cy="2016224"/>
          </a:xfrm>
        </p:spPr>
        <p:txBody>
          <a:bodyPr>
            <a:normAutofit/>
          </a:bodyPr>
          <a:lstStyle/>
          <a:p>
            <a:pPr algn="just"/>
            <a:r>
              <a:rPr lang="en-CA" dirty="0" smtClean="0">
                <a:cs typeface="Andalus" pitchFamily="18" charset="-78"/>
              </a:rPr>
              <a:t>The figure bellow illustrates a simple (but very un-efficient) way to create DC from AC, known as a DC Power Supply.</a:t>
            </a:r>
          </a:p>
        </p:txBody>
      </p:sp>
      <p:pic>
        <p:nvPicPr>
          <p:cNvPr id="5" name="Picture 4"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pic>
        <p:nvPicPr>
          <p:cNvPr id="10" name="Picture 9" descr="sine-wave-lg.gif"/>
          <p:cNvPicPr>
            <a:picLocks noChangeAspect="1"/>
          </p:cNvPicPr>
          <p:nvPr/>
        </p:nvPicPr>
        <p:blipFill>
          <a:blip r:embed="rId5" cstate="print"/>
          <a:stretch>
            <a:fillRect/>
          </a:stretch>
        </p:blipFill>
        <p:spPr>
          <a:xfrm>
            <a:off x="1691680" y="3645024"/>
            <a:ext cx="1364476" cy="735170"/>
          </a:xfrm>
          <a:prstGeom prst="rect">
            <a:avLst/>
          </a:prstGeom>
        </p:spPr>
      </p:pic>
      <p:pic>
        <p:nvPicPr>
          <p:cNvPr id="11" name="Picture 10" descr="fullWaveOut.jpg"/>
          <p:cNvPicPr>
            <a:picLocks noChangeAspect="1"/>
          </p:cNvPicPr>
          <p:nvPr/>
        </p:nvPicPr>
        <p:blipFill>
          <a:blip r:embed="rId6" cstate="print"/>
          <a:stretch>
            <a:fillRect/>
          </a:stretch>
        </p:blipFill>
        <p:spPr>
          <a:xfrm>
            <a:off x="3347864" y="3717032"/>
            <a:ext cx="1361183" cy="720080"/>
          </a:xfrm>
          <a:prstGeom prst="rect">
            <a:avLst/>
          </a:prstGeom>
        </p:spPr>
      </p:pic>
      <p:pic>
        <p:nvPicPr>
          <p:cNvPr id="12" name="Picture 11" descr="motor3.jpg"/>
          <p:cNvPicPr>
            <a:picLocks noChangeAspect="1"/>
          </p:cNvPicPr>
          <p:nvPr/>
        </p:nvPicPr>
        <p:blipFill>
          <a:blip r:embed="rId7" cstate="print"/>
          <a:stretch>
            <a:fillRect/>
          </a:stretch>
        </p:blipFill>
        <p:spPr>
          <a:xfrm>
            <a:off x="4860032" y="3429000"/>
            <a:ext cx="1391816" cy="1441834"/>
          </a:xfrm>
          <a:prstGeom prst="rect">
            <a:avLst/>
          </a:prstGeom>
        </p:spPr>
      </p:pic>
      <p:pic>
        <p:nvPicPr>
          <p:cNvPr id="13" name="Picture 12" descr="HCLLogo_194x87.png"/>
          <p:cNvPicPr>
            <a:picLocks noChangeAspect="1"/>
          </p:cNvPicPr>
          <p:nvPr/>
        </p:nvPicPr>
        <p:blipFill>
          <a:blip r:embed="rId8" cstate="print"/>
          <a:stretch>
            <a:fillRect/>
          </a:stretch>
        </p:blipFill>
        <p:spPr>
          <a:xfrm>
            <a:off x="7296150" y="6029325"/>
            <a:ext cx="1847850" cy="8286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6	 </a:t>
            </a:r>
            <a:r>
              <a:rPr lang="en-CA" u="sng" dirty="0" smtClean="0"/>
              <a:t>Breadboards</a:t>
            </a:r>
            <a:endParaRPr lang="en-CA" u="sng" dirty="0"/>
          </a:p>
        </p:txBody>
      </p:sp>
      <p:sp>
        <p:nvSpPr>
          <p:cNvPr id="3" name="Content Placeholder 2"/>
          <p:cNvSpPr>
            <a:spLocks noGrp="1"/>
          </p:cNvSpPr>
          <p:nvPr>
            <p:ph idx="1"/>
          </p:nvPr>
        </p:nvSpPr>
        <p:spPr>
          <a:xfrm>
            <a:off x="457200" y="980728"/>
            <a:ext cx="8229600" cy="2016224"/>
          </a:xfrm>
        </p:spPr>
        <p:txBody>
          <a:bodyPr>
            <a:normAutofit fontScale="40000" lnSpcReduction="20000"/>
          </a:bodyPr>
          <a:lstStyle/>
          <a:p>
            <a:pPr algn="just"/>
            <a:r>
              <a:rPr lang="en-CA" dirty="0" smtClean="0">
                <a:cs typeface="Andalus" pitchFamily="18" charset="-78"/>
              </a:rPr>
              <a:t>For reasons that I do not know, this is  called a breadboard. When you plug components into the holes, hidden metal strips inside the breadboard connect the components for you, allowing you to set up a circuit, test it, and modify it very easily. Afterward you can pull the components off the breadboard and put them away for future experiments.</a:t>
            </a:r>
          </a:p>
          <a:p>
            <a:pPr algn="just"/>
            <a:r>
              <a:rPr lang="en-CA" dirty="0" smtClean="0">
                <a:cs typeface="Andalus" pitchFamily="18" charset="-78"/>
              </a:rPr>
              <a:t>Without a doubt, </a:t>
            </a:r>
            <a:r>
              <a:rPr lang="en-CA" dirty="0" err="1" smtClean="0">
                <a:cs typeface="Andalus" pitchFamily="18" charset="-78"/>
              </a:rPr>
              <a:t>breadboarding</a:t>
            </a:r>
            <a:r>
              <a:rPr lang="en-CA" dirty="0" smtClean="0">
                <a:cs typeface="Andalus" pitchFamily="18" charset="-78"/>
              </a:rPr>
              <a:t> is the most convenient way to test something before you decide whether you want to keep it. Almost all breadboards are designed to be compatible with integrated circuit  chips (which we will be using in Chapter 4 of this book). The chip straddles an empty channel in the center of the breadboard with rows of little holes either side—usually five holes per row. You insert other components into these holes. </a:t>
            </a:r>
          </a:p>
          <a:p>
            <a:pPr algn="just"/>
            <a:r>
              <a:rPr lang="en-CA" dirty="0" smtClean="0">
                <a:cs typeface="Andalus" pitchFamily="18" charset="-78"/>
              </a:rPr>
              <a:t>In addition, the breadboard should have columns of holes running down each side. These are used to distribute positive and negative power</a:t>
            </a: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13" name="Picture 12" descr="breadboard.PNG"/>
          <p:cNvPicPr>
            <a:picLocks noChangeAspect="1"/>
          </p:cNvPicPr>
          <p:nvPr/>
        </p:nvPicPr>
        <p:blipFill>
          <a:blip r:embed="rId4" cstate="print"/>
          <a:stretch>
            <a:fillRect/>
          </a:stretch>
        </p:blipFill>
        <p:spPr>
          <a:xfrm>
            <a:off x="1979712" y="2793362"/>
            <a:ext cx="4752528" cy="3155918"/>
          </a:xfrm>
          <a:prstGeom prst="rect">
            <a:avLst/>
          </a:prstGeom>
        </p:spPr>
      </p:pic>
      <p:sp>
        <p:nvSpPr>
          <p:cNvPr id="14" name="TextBox 13"/>
          <p:cNvSpPr txBox="1"/>
          <p:nvPr/>
        </p:nvSpPr>
        <p:spPr>
          <a:xfrm>
            <a:off x="683568" y="6084004"/>
            <a:ext cx="5025030" cy="646331"/>
          </a:xfrm>
          <a:prstGeom prst="rect">
            <a:avLst/>
          </a:prstGeom>
          <a:noFill/>
        </p:spPr>
        <p:txBody>
          <a:bodyPr wrap="none" rtlCol="0">
            <a:spAutoFit/>
          </a:bodyPr>
          <a:lstStyle/>
          <a:p>
            <a:r>
              <a:rPr lang="en-CA" dirty="0" smtClean="0"/>
              <a:t>**Excerpt and Picture taken from: </a:t>
            </a:r>
            <a:r>
              <a:rPr lang="en-CA" dirty="0" err="1" smtClean="0"/>
              <a:t>Make:Electronics</a:t>
            </a:r>
            <a:endParaRPr lang="en-CA" dirty="0" smtClean="0"/>
          </a:p>
          <a:p>
            <a:endParaRPr lang="en-CA" dirty="0"/>
          </a:p>
        </p:txBody>
      </p:sp>
      <p:pic>
        <p:nvPicPr>
          <p:cNvPr id="8" name="Picture 7" descr="HCLLogo_194x87.png"/>
          <p:cNvPicPr>
            <a:picLocks noChangeAspect="1"/>
          </p:cNvPicPr>
          <p:nvPr/>
        </p:nvPicPr>
        <p:blipFill>
          <a:blip r:embed="rId5" cstate="print"/>
          <a:stretch>
            <a:fillRect/>
          </a:stretch>
        </p:blipFill>
        <p:spPr>
          <a:xfrm>
            <a:off x="7296150" y="6029325"/>
            <a:ext cx="1847850" cy="8286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7	 </a:t>
            </a:r>
            <a:r>
              <a:rPr lang="en-CA" u="sng" dirty="0" smtClean="0"/>
              <a:t>Lab1: Simple Breadboard Circuit</a:t>
            </a:r>
            <a:endParaRPr lang="en-CA" u="sng" dirty="0"/>
          </a:p>
        </p:txBody>
      </p:sp>
      <p:pic>
        <p:nvPicPr>
          <p:cNvPr id="8" name="Content Placeholder 7" descr="Capture.PNG"/>
          <p:cNvPicPr>
            <a:picLocks noGrp="1" noChangeAspect="1"/>
          </p:cNvPicPr>
          <p:nvPr>
            <p:ph idx="1"/>
          </p:nvPr>
        </p:nvPicPr>
        <p:blipFill>
          <a:blip r:embed="rId2" cstate="print"/>
          <a:stretch>
            <a:fillRect/>
          </a:stretch>
        </p:blipFill>
        <p:spPr>
          <a:xfrm>
            <a:off x="0" y="2276872"/>
            <a:ext cx="9144000" cy="3675432"/>
          </a:xfrm>
        </p:spPr>
      </p:pic>
      <p:pic>
        <p:nvPicPr>
          <p:cNvPr id="5" name="Picture 4"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pic>
        <p:nvPicPr>
          <p:cNvPr id="7" name="Picture 6" descr="HCLLogo_194x87.png"/>
          <p:cNvPicPr>
            <a:picLocks noChangeAspect="1"/>
          </p:cNvPicPr>
          <p:nvPr/>
        </p:nvPicPr>
        <p:blipFill>
          <a:blip r:embed="rId5" cstate="print"/>
          <a:stretch>
            <a:fillRect/>
          </a:stretch>
        </p:blipFill>
        <p:spPr>
          <a:xfrm>
            <a:off x="7296150" y="6029325"/>
            <a:ext cx="1847850" cy="8286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8	 </a:t>
            </a:r>
            <a:r>
              <a:rPr lang="en-CA" u="sng" dirty="0" smtClean="0"/>
              <a:t>Lab2: Relay, LED, Pushbutton</a:t>
            </a:r>
            <a:endParaRPr lang="en-CA" u="sng" dirty="0"/>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11" name="Content Placeholder 10" descr="Capture.PNG"/>
          <p:cNvPicPr>
            <a:picLocks noGrp="1" noChangeAspect="1"/>
          </p:cNvPicPr>
          <p:nvPr>
            <p:ph idx="1"/>
          </p:nvPr>
        </p:nvPicPr>
        <p:blipFill>
          <a:blip r:embed="rId4" cstate="print"/>
          <a:stretch>
            <a:fillRect/>
          </a:stretch>
        </p:blipFill>
        <p:spPr>
          <a:xfrm>
            <a:off x="1950824" y="1600200"/>
            <a:ext cx="5242351" cy="4525963"/>
          </a:xfrm>
        </p:spPr>
      </p:pic>
      <p:pic>
        <p:nvPicPr>
          <p:cNvPr id="7" name="Picture 6" descr="HCLLogo_194x87.png"/>
          <p:cNvPicPr>
            <a:picLocks noChangeAspect="1"/>
          </p:cNvPicPr>
          <p:nvPr/>
        </p:nvPicPr>
        <p:blipFill>
          <a:blip r:embed="rId5" cstate="print"/>
          <a:stretch>
            <a:fillRect/>
          </a:stretch>
        </p:blipFill>
        <p:spPr>
          <a:xfrm>
            <a:off x="7296150" y="6029325"/>
            <a:ext cx="1847850" cy="8286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9	 </a:t>
            </a:r>
            <a:r>
              <a:rPr lang="en-CA" u="sng" dirty="0" smtClean="0"/>
              <a:t>Lab3: RC Circuit</a:t>
            </a:r>
            <a:endParaRPr lang="en-CA" u="sng" dirty="0"/>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12" name="Content Placeholder 11" descr="Capture.PNG"/>
          <p:cNvPicPr>
            <a:picLocks noGrp="1" noChangeAspect="1"/>
          </p:cNvPicPr>
          <p:nvPr>
            <p:ph idx="1"/>
          </p:nvPr>
        </p:nvPicPr>
        <p:blipFill>
          <a:blip r:embed="rId4" cstate="print"/>
          <a:stretch>
            <a:fillRect/>
          </a:stretch>
        </p:blipFill>
        <p:spPr>
          <a:xfrm>
            <a:off x="1207130" y="1600200"/>
            <a:ext cx="6729739" cy="4525963"/>
          </a:xfrm>
        </p:spPr>
      </p:pic>
      <p:pic>
        <p:nvPicPr>
          <p:cNvPr id="7" name="Picture 6" descr="HCLLogo_194x87.png"/>
          <p:cNvPicPr>
            <a:picLocks noChangeAspect="1"/>
          </p:cNvPicPr>
          <p:nvPr/>
        </p:nvPicPr>
        <p:blipFill>
          <a:blip r:embed="rId5" cstate="print"/>
          <a:stretch>
            <a:fillRect/>
          </a:stretch>
        </p:blipFill>
        <p:spPr>
          <a:xfrm>
            <a:off x="7296150" y="6029325"/>
            <a:ext cx="1847850" cy="8286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1	 </a:t>
            </a:r>
            <a:r>
              <a:rPr lang="en-CA" u="sng" dirty="0" smtClean="0"/>
              <a:t>Capacitors</a:t>
            </a:r>
            <a:endParaRPr lang="en-CA" u="sng" dirty="0"/>
          </a:p>
        </p:txBody>
      </p:sp>
      <p:sp>
        <p:nvSpPr>
          <p:cNvPr id="3" name="Content Placeholder 2"/>
          <p:cNvSpPr>
            <a:spLocks noGrp="1"/>
          </p:cNvSpPr>
          <p:nvPr>
            <p:ph idx="1"/>
          </p:nvPr>
        </p:nvSpPr>
        <p:spPr>
          <a:xfrm>
            <a:off x="457200" y="980728"/>
            <a:ext cx="8229600" cy="2736304"/>
          </a:xfrm>
        </p:spPr>
        <p:txBody>
          <a:bodyPr>
            <a:normAutofit fontScale="92500" lnSpcReduction="20000"/>
          </a:bodyPr>
          <a:lstStyle/>
          <a:p>
            <a:pPr algn="just"/>
            <a:r>
              <a:rPr lang="en-CA" dirty="0" smtClean="0"/>
              <a:t>A capacitor (the old-fashioned name was condenser) is a device that has two wires sticking out of it and has the following property:</a:t>
            </a:r>
            <a:br>
              <a:rPr lang="en-CA" dirty="0" smtClean="0"/>
            </a:br>
            <a:r>
              <a:rPr lang="en-CA" b="1" i="1" dirty="0" smtClean="0"/>
              <a:t>Q = CV</a:t>
            </a:r>
          </a:p>
          <a:p>
            <a:pPr algn="just"/>
            <a:r>
              <a:rPr lang="en-CA" sz="2000" dirty="0" smtClean="0">
                <a:cs typeface="Andalus" pitchFamily="18" charset="-78"/>
              </a:rPr>
              <a:t>A capacitor of </a:t>
            </a:r>
            <a:r>
              <a:rPr lang="en-CA" sz="2000" b="1" i="1" dirty="0" smtClean="0">
                <a:cs typeface="Andalus" pitchFamily="18" charset="-78"/>
              </a:rPr>
              <a:t>C</a:t>
            </a:r>
            <a:r>
              <a:rPr lang="en-CA" sz="2000" dirty="0" smtClean="0">
                <a:cs typeface="Andalus" pitchFamily="18" charset="-78"/>
              </a:rPr>
              <a:t> farads (unit: </a:t>
            </a:r>
            <a:r>
              <a:rPr lang="en-CA" sz="2000" b="1" u="sng" dirty="0" smtClean="0">
                <a:cs typeface="Andalus" pitchFamily="18" charset="-78"/>
              </a:rPr>
              <a:t>F</a:t>
            </a:r>
            <a:r>
              <a:rPr lang="en-CA" sz="2000" dirty="0" smtClean="0">
                <a:cs typeface="Andalus" pitchFamily="18" charset="-78"/>
              </a:rPr>
              <a:t>) with </a:t>
            </a:r>
            <a:r>
              <a:rPr lang="en-CA" sz="2000" b="1" i="1" dirty="0" smtClean="0">
                <a:cs typeface="Andalus" pitchFamily="18" charset="-78"/>
              </a:rPr>
              <a:t>V</a:t>
            </a:r>
            <a:r>
              <a:rPr lang="en-CA" sz="2000" dirty="0" smtClean="0">
                <a:cs typeface="Andalus" pitchFamily="18" charset="-78"/>
              </a:rPr>
              <a:t> volts across its terminals has </a:t>
            </a:r>
            <a:r>
              <a:rPr lang="en-CA" sz="2000" b="1" i="1" dirty="0" smtClean="0">
                <a:cs typeface="Andalus" pitchFamily="18" charset="-78"/>
              </a:rPr>
              <a:t>Q</a:t>
            </a:r>
            <a:r>
              <a:rPr lang="en-CA" sz="2000" dirty="0" smtClean="0">
                <a:cs typeface="Andalus" pitchFamily="18" charset="-78"/>
              </a:rPr>
              <a:t> coulombs of stored charge.</a:t>
            </a:r>
          </a:p>
          <a:p>
            <a:pPr algn="just"/>
            <a:r>
              <a:rPr lang="en-CA" sz="2000" dirty="0" smtClean="0">
                <a:cs typeface="Andalus" pitchFamily="18" charset="-78"/>
              </a:rPr>
              <a:t>Popular Capacitor Types are: Electrolytic Metal Can(Polarized), Ceramic (Non-Polarized) and Tantalum (Polarized)</a:t>
            </a:r>
          </a:p>
          <a:p>
            <a:endParaRPr lang="en-CA" sz="2000" dirty="0" smtClean="0">
              <a:cs typeface="Andalus" pitchFamily="18" charset="-78"/>
            </a:endParaRPr>
          </a:p>
          <a:p>
            <a:endParaRPr lang="en-CA" sz="2000"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sp>
        <p:nvSpPr>
          <p:cNvPr id="7" name="TextBox 6"/>
          <p:cNvSpPr txBox="1"/>
          <p:nvPr/>
        </p:nvSpPr>
        <p:spPr>
          <a:xfrm>
            <a:off x="611560" y="5877272"/>
            <a:ext cx="6026073" cy="369332"/>
          </a:xfrm>
          <a:prstGeom prst="rect">
            <a:avLst/>
          </a:prstGeom>
          <a:noFill/>
        </p:spPr>
        <p:txBody>
          <a:bodyPr wrap="none" rtlCol="0">
            <a:spAutoFit/>
          </a:bodyPr>
          <a:lstStyle/>
          <a:p>
            <a:r>
              <a:rPr lang="en-CA" dirty="0" smtClean="0"/>
              <a:t>**Excerpt taken from: The Art of Electronics by Paul Horowitz</a:t>
            </a:r>
            <a:endParaRPr lang="en-CA" dirty="0"/>
          </a:p>
        </p:txBody>
      </p:sp>
      <p:pic>
        <p:nvPicPr>
          <p:cNvPr id="8" name="Picture 7" descr="cap_polar.jpg"/>
          <p:cNvPicPr>
            <a:picLocks noChangeAspect="1"/>
          </p:cNvPicPr>
          <p:nvPr/>
        </p:nvPicPr>
        <p:blipFill>
          <a:blip r:embed="rId4" cstate="print"/>
          <a:stretch>
            <a:fillRect/>
          </a:stretch>
        </p:blipFill>
        <p:spPr>
          <a:xfrm>
            <a:off x="7236296" y="4149080"/>
            <a:ext cx="1368152" cy="1368152"/>
          </a:xfrm>
          <a:prstGeom prst="rect">
            <a:avLst/>
          </a:prstGeom>
        </p:spPr>
      </p:pic>
      <p:pic>
        <p:nvPicPr>
          <p:cNvPr id="9" name="Picture 8" descr="cap_ceramic.jpg"/>
          <p:cNvPicPr>
            <a:picLocks noChangeAspect="1"/>
          </p:cNvPicPr>
          <p:nvPr/>
        </p:nvPicPr>
        <p:blipFill>
          <a:blip r:embed="rId5" cstate="print"/>
          <a:stretch>
            <a:fillRect/>
          </a:stretch>
        </p:blipFill>
        <p:spPr>
          <a:xfrm rot="5046734">
            <a:off x="5625708" y="4194677"/>
            <a:ext cx="1512168" cy="1512168"/>
          </a:xfrm>
          <a:prstGeom prst="rect">
            <a:avLst/>
          </a:prstGeom>
        </p:spPr>
      </p:pic>
      <p:pic>
        <p:nvPicPr>
          <p:cNvPr id="10" name="Picture 9" descr="cap_symbols.GIF"/>
          <p:cNvPicPr>
            <a:picLocks noChangeAspect="1"/>
          </p:cNvPicPr>
          <p:nvPr/>
        </p:nvPicPr>
        <p:blipFill>
          <a:blip r:embed="rId6" cstate="print"/>
          <a:stretch>
            <a:fillRect/>
          </a:stretch>
        </p:blipFill>
        <p:spPr>
          <a:xfrm>
            <a:off x="755576" y="4581128"/>
            <a:ext cx="3886200" cy="1362075"/>
          </a:xfrm>
          <a:prstGeom prst="rect">
            <a:avLst/>
          </a:prstGeom>
        </p:spPr>
      </p:pic>
      <p:pic>
        <p:nvPicPr>
          <p:cNvPr id="11" name="Picture 10" descr="cap_tant.jpg"/>
          <p:cNvPicPr>
            <a:picLocks noChangeAspect="1"/>
          </p:cNvPicPr>
          <p:nvPr/>
        </p:nvPicPr>
        <p:blipFill>
          <a:blip r:embed="rId7" cstate="print"/>
          <a:stretch>
            <a:fillRect/>
          </a:stretch>
        </p:blipFill>
        <p:spPr>
          <a:xfrm rot="20395929">
            <a:off x="4697941" y="3987503"/>
            <a:ext cx="1328236" cy="969070"/>
          </a:xfrm>
          <a:prstGeom prst="rect">
            <a:avLst/>
          </a:prstGeom>
        </p:spPr>
      </p:pic>
      <p:pic>
        <p:nvPicPr>
          <p:cNvPr id="12" name="Picture 11" descr="HCLLogo_194x87.png"/>
          <p:cNvPicPr>
            <a:picLocks noChangeAspect="1"/>
          </p:cNvPicPr>
          <p:nvPr/>
        </p:nvPicPr>
        <p:blipFill>
          <a:blip r:embed="rId8" cstate="print"/>
          <a:stretch>
            <a:fillRect/>
          </a:stretch>
        </p:blipFill>
        <p:spPr>
          <a:xfrm>
            <a:off x="7296150" y="6029325"/>
            <a:ext cx="1847850" cy="8286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1.1	 </a:t>
            </a:r>
            <a:r>
              <a:rPr lang="en-CA" u="sng" dirty="0" smtClean="0"/>
              <a:t>RC Circuits</a:t>
            </a:r>
            <a:endParaRPr lang="en-CA" u="sng" dirty="0"/>
          </a:p>
        </p:txBody>
      </p:sp>
      <p:sp>
        <p:nvSpPr>
          <p:cNvPr id="3" name="Content Placeholder 2"/>
          <p:cNvSpPr>
            <a:spLocks noGrp="1"/>
          </p:cNvSpPr>
          <p:nvPr>
            <p:ph idx="1"/>
          </p:nvPr>
        </p:nvSpPr>
        <p:spPr>
          <a:xfrm>
            <a:off x="457200" y="980728"/>
            <a:ext cx="8229600" cy="2736304"/>
          </a:xfrm>
        </p:spPr>
        <p:txBody>
          <a:bodyPr>
            <a:normAutofit/>
          </a:bodyPr>
          <a:lstStyle/>
          <a:p>
            <a:pPr algn="just"/>
            <a:r>
              <a:rPr lang="en-CA" dirty="0" smtClean="0"/>
              <a:t>RC Circuit is the name give to a circuit that has a capacitor and a resistor. There are many applications for RC Circuits, however we will only timing and delay applications here.</a:t>
            </a:r>
          </a:p>
          <a:p>
            <a:r>
              <a:rPr lang="en-CA" sz="2000" b="1" i="1" dirty="0" smtClean="0">
                <a:cs typeface="Andalus" pitchFamily="18" charset="-78"/>
              </a:rPr>
              <a:t>t = RC</a:t>
            </a:r>
          </a:p>
          <a:p>
            <a:endParaRPr lang="en-CA" sz="2000" dirty="0" smtClean="0">
              <a:cs typeface="Andalus" pitchFamily="18" charset="-78"/>
            </a:endParaRPr>
          </a:p>
          <a:p>
            <a:endParaRPr lang="en-CA" sz="2000"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13" name="Picture 12" descr="rc_waveform.PNG"/>
          <p:cNvPicPr>
            <a:picLocks noChangeAspect="1"/>
          </p:cNvPicPr>
          <p:nvPr/>
        </p:nvPicPr>
        <p:blipFill>
          <a:blip r:embed="rId4" cstate="print"/>
          <a:stretch>
            <a:fillRect/>
          </a:stretch>
        </p:blipFill>
        <p:spPr>
          <a:xfrm>
            <a:off x="1907704" y="3071363"/>
            <a:ext cx="5112568" cy="3597997"/>
          </a:xfrm>
          <a:prstGeom prst="rect">
            <a:avLst/>
          </a:prstGeom>
        </p:spPr>
      </p:pic>
      <p:pic>
        <p:nvPicPr>
          <p:cNvPr id="7" name="Picture 6" descr="HCLLogo_194x87.png"/>
          <p:cNvPicPr>
            <a:picLocks noChangeAspect="1"/>
          </p:cNvPicPr>
          <p:nvPr/>
        </p:nvPicPr>
        <p:blipFill>
          <a:blip r:embed="rId5" cstate="print"/>
          <a:stretch>
            <a:fillRect/>
          </a:stretch>
        </p:blipFill>
        <p:spPr>
          <a:xfrm>
            <a:off x="7296150" y="6029325"/>
            <a:ext cx="1847850" cy="8286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2	 </a:t>
            </a:r>
            <a:r>
              <a:rPr lang="en-CA" u="sng" dirty="0" smtClean="0"/>
              <a:t>Inductors</a:t>
            </a:r>
            <a:endParaRPr lang="en-CA" u="sng" dirty="0"/>
          </a:p>
        </p:txBody>
      </p:sp>
      <p:sp>
        <p:nvSpPr>
          <p:cNvPr id="3" name="Content Placeholder 2"/>
          <p:cNvSpPr>
            <a:spLocks noGrp="1"/>
          </p:cNvSpPr>
          <p:nvPr>
            <p:ph idx="1"/>
          </p:nvPr>
        </p:nvSpPr>
        <p:spPr>
          <a:xfrm>
            <a:off x="457200" y="980728"/>
            <a:ext cx="8229600" cy="2736304"/>
          </a:xfrm>
        </p:spPr>
        <p:txBody>
          <a:bodyPr>
            <a:normAutofit fontScale="55000" lnSpcReduction="20000"/>
          </a:bodyPr>
          <a:lstStyle/>
          <a:p>
            <a:pPr algn="just"/>
            <a:r>
              <a:rPr lang="en-CA" dirty="0" smtClean="0"/>
              <a:t>An inductor (also choke, coil or reactor) is a passive two-terminal electrical component that stores energy in its magnetic field. For comparison, a capacitor stores energy in an electric field, and a resistor does not store energy but rather dissipates energy as heat.</a:t>
            </a:r>
          </a:p>
          <a:p>
            <a:pPr algn="just"/>
            <a:r>
              <a:rPr lang="en-CA" dirty="0" smtClean="0"/>
              <a:t>Any conductor has inductance although the conductor is typically wound in loops to reinforce the magnetic field.</a:t>
            </a:r>
          </a:p>
          <a:p>
            <a:pPr algn="just"/>
            <a:r>
              <a:rPr lang="en-CA" dirty="0" smtClean="0"/>
              <a:t>Due to the time-varying magnetic field inside the coil, a voltage is induced, according to Faraday's law of electromagnetic induction, which by Lenz's law opposes the change in current that created it. Inductors are one of the basic components used in electronics where current and voltage change with time, due to the ability of inductors to delay and reshape alternating currents.</a:t>
            </a:r>
            <a:endParaRPr lang="en-CA" sz="2000" dirty="0" smtClean="0">
              <a:cs typeface="Andalus" pitchFamily="18" charset="-78"/>
            </a:endParaRPr>
          </a:p>
          <a:p>
            <a:endParaRPr lang="en-CA" sz="2000"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sp>
        <p:nvSpPr>
          <p:cNvPr id="7" name="TextBox 6"/>
          <p:cNvSpPr txBox="1"/>
          <p:nvPr/>
        </p:nvSpPr>
        <p:spPr>
          <a:xfrm>
            <a:off x="683568" y="6084004"/>
            <a:ext cx="6203750" cy="369332"/>
          </a:xfrm>
          <a:prstGeom prst="rect">
            <a:avLst/>
          </a:prstGeom>
          <a:noFill/>
        </p:spPr>
        <p:txBody>
          <a:bodyPr wrap="none" rtlCol="0">
            <a:spAutoFit/>
          </a:bodyPr>
          <a:lstStyle/>
          <a:p>
            <a:r>
              <a:rPr lang="en-CA" dirty="0" smtClean="0"/>
              <a:t>**Excerpt and picture taken from Wikipedia Article on Inductors.</a:t>
            </a:r>
            <a:endParaRPr lang="en-CA" dirty="0"/>
          </a:p>
        </p:txBody>
      </p:sp>
      <p:pic>
        <p:nvPicPr>
          <p:cNvPr id="8" name="Picture 7" descr="inductors.jpg"/>
          <p:cNvPicPr>
            <a:picLocks noChangeAspect="1"/>
          </p:cNvPicPr>
          <p:nvPr/>
        </p:nvPicPr>
        <p:blipFill>
          <a:blip r:embed="rId4" cstate="print"/>
          <a:stretch>
            <a:fillRect/>
          </a:stretch>
        </p:blipFill>
        <p:spPr>
          <a:xfrm>
            <a:off x="4788024" y="3645024"/>
            <a:ext cx="2758386" cy="2448272"/>
          </a:xfrm>
          <a:prstGeom prst="rect">
            <a:avLst/>
          </a:prstGeom>
        </p:spPr>
      </p:pic>
      <p:pic>
        <p:nvPicPr>
          <p:cNvPr id="9" name="Picture 8" descr="InductorSymbol.gif"/>
          <p:cNvPicPr>
            <a:picLocks noChangeAspect="1"/>
          </p:cNvPicPr>
          <p:nvPr/>
        </p:nvPicPr>
        <p:blipFill>
          <a:blip r:embed="rId5" cstate="print"/>
          <a:stretch>
            <a:fillRect/>
          </a:stretch>
        </p:blipFill>
        <p:spPr>
          <a:xfrm>
            <a:off x="1187624" y="4149080"/>
            <a:ext cx="2190750" cy="1000125"/>
          </a:xfrm>
          <a:prstGeom prst="rect">
            <a:avLst/>
          </a:prstGeom>
        </p:spPr>
      </p:pic>
      <p:pic>
        <p:nvPicPr>
          <p:cNvPr id="10" name="Picture 9" descr="HCLLogo_194x87.png"/>
          <p:cNvPicPr>
            <a:picLocks noChangeAspect="1"/>
          </p:cNvPicPr>
          <p:nvPr/>
        </p:nvPicPr>
        <p:blipFill>
          <a:blip r:embed="rId6" cstate="print"/>
          <a:stretch>
            <a:fillRect/>
          </a:stretch>
        </p:blipFill>
        <p:spPr>
          <a:xfrm>
            <a:off x="7296150" y="6029325"/>
            <a:ext cx="1847850" cy="8286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	 </a:t>
            </a:r>
            <a:r>
              <a:rPr lang="en-CA" u="sng" dirty="0" smtClean="0"/>
              <a:t>Diodes</a:t>
            </a:r>
            <a:endParaRPr lang="en-CA" u="sng" dirty="0"/>
          </a:p>
        </p:txBody>
      </p:sp>
      <p:sp>
        <p:nvSpPr>
          <p:cNvPr id="3" name="Content Placeholder 2"/>
          <p:cNvSpPr>
            <a:spLocks noGrp="1"/>
          </p:cNvSpPr>
          <p:nvPr>
            <p:ph idx="1"/>
          </p:nvPr>
        </p:nvSpPr>
        <p:spPr>
          <a:xfrm>
            <a:off x="457200" y="980728"/>
            <a:ext cx="8229600" cy="2736304"/>
          </a:xfrm>
        </p:spPr>
        <p:txBody>
          <a:bodyPr>
            <a:normAutofit fontScale="62500" lnSpcReduction="20000"/>
          </a:bodyPr>
          <a:lstStyle/>
          <a:p>
            <a:pPr algn="just"/>
            <a:r>
              <a:rPr lang="en-CA" dirty="0" smtClean="0"/>
              <a:t>The circuit elements we've seen so far (resistors, capacitors, and inductors) are all linear, meaning that a doubling of the applied signal (a voltage, say) produces a doubling of the response (a current , say). This is true even for the reactive devices (capacitors and inductors). These devices are also passive, meaning that they don' t have a built-in source of power. And they are all two-terminal devices, which is self explanatory.</a:t>
            </a:r>
          </a:p>
          <a:p>
            <a:pPr algn="just"/>
            <a:r>
              <a:rPr lang="en-CA" dirty="0" smtClean="0"/>
              <a:t>The diode is a very important and useful two-terminal passive nonlinear device. </a:t>
            </a:r>
            <a:r>
              <a:rPr lang="en-CA" dirty="0" smtClean="0">
                <a:cs typeface="Andalus" pitchFamily="18" charset="-78"/>
              </a:rPr>
              <a:t>The diode’s arrow (the anode terminal) points in the direction of forward current flow (conventional current flow).</a:t>
            </a:r>
            <a:endParaRPr lang="en-CA"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sp>
        <p:nvSpPr>
          <p:cNvPr id="7" name="TextBox 6"/>
          <p:cNvSpPr txBox="1"/>
          <p:nvPr/>
        </p:nvSpPr>
        <p:spPr>
          <a:xfrm>
            <a:off x="683568" y="6084004"/>
            <a:ext cx="5944897" cy="646331"/>
          </a:xfrm>
          <a:prstGeom prst="rect">
            <a:avLst/>
          </a:prstGeom>
          <a:noFill/>
        </p:spPr>
        <p:txBody>
          <a:bodyPr wrap="none" rtlCol="0">
            <a:spAutoFit/>
          </a:bodyPr>
          <a:lstStyle/>
          <a:p>
            <a:r>
              <a:rPr lang="en-CA" dirty="0" smtClean="0"/>
              <a:t>**Excerpt taken from: The Art of Electronics by Paul Horowitz</a:t>
            </a:r>
          </a:p>
          <a:p>
            <a:endParaRPr lang="en-CA" dirty="0"/>
          </a:p>
        </p:txBody>
      </p:sp>
      <p:pic>
        <p:nvPicPr>
          <p:cNvPr id="10" name="Picture 9" descr="single_fire_tach_adapter_diode.jpg"/>
          <p:cNvPicPr>
            <a:picLocks noChangeAspect="1"/>
          </p:cNvPicPr>
          <p:nvPr/>
        </p:nvPicPr>
        <p:blipFill>
          <a:blip r:embed="rId4" cstate="print"/>
          <a:stretch>
            <a:fillRect/>
          </a:stretch>
        </p:blipFill>
        <p:spPr>
          <a:xfrm>
            <a:off x="899592" y="3717032"/>
            <a:ext cx="3427725" cy="2304256"/>
          </a:xfrm>
          <a:prstGeom prst="rect">
            <a:avLst/>
          </a:prstGeom>
        </p:spPr>
      </p:pic>
      <p:pic>
        <p:nvPicPr>
          <p:cNvPr id="11" name="Picture 10" descr="General_Purpose_Diodes_a.jpg"/>
          <p:cNvPicPr>
            <a:picLocks noChangeAspect="1"/>
          </p:cNvPicPr>
          <p:nvPr/>
        </p:nvPicPr>
        <p:blipFill>
          <a:blip r:embed="rId5" cstate="print"/>
          <a:stretch>
            <a:fillRect/>
          </a:stretch>
        </p:blipFill>
        <p:spPr>
          <a:xfrm>
            <a:off x="7092280" y="3789040"/>
            <a:ext cx="1301349" cy="1080120"/>
          </a:xfrm>
          <a:prstGeom prst="rect">
            <a:avLst/>
          </a:prstGeom>
        </p:spPr>
      </p:pic>
      <p:pic>
        <p:nvPicPr>
          <p:cNvPr id="12" name="Picture 11" descr="diode.jpg"/>
          <p:cNvPicPr>
            <a:picLocks noChangeAspect="1"/>
          </p:cNvPicPr>
          <p:nvPr/>
        </p:nvPicPr>
        <p:blipFill>
          <a:blip r:embed="rId6" cstate="print"/>
          <a:stretch>
            <a:fillRect/>
          </a:stretch>
        </p:blipFill>
        <p:spPr>
          <a:xfrm rot="10800000">
            <a:off x="4644008" y="3789040"/>
            <a:ext cx="2366516" cy="2366516"/>
          </a:xfrm>
          <a:prstGeom prst="rect">
            <a:avLst/>
          </a:prstGeom>
        </p:spPr>
      </p:pic>
      <p:pic>
        <p:nvPicPr>
          <p:cNvPr id="13" name="Picture 12" descr="HCLLogo_194x87.png"/>
          <p:cNvPicPr>
            <a:picLocks noChangeAspect="1"/>
          </p:cNvPicPr>
          <p:nvPr/>
        </p:nvPicPr>
        <p:blipFill>
          <a:blip r:embed="rId7" cstate="print"/>
          <a:stretch>
            <a:fillRect/>
          </a:stretch>
        </p:blipFill>
        <p:spPr>
          <a:xfrm>
            <a:off x="7296150" y="6029325"/>
            <a:ext cx="1847850" cy="8286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3.1	 </a:t>
            </a:r>
            <a:r>
              <a:rPr lang="en-CA" u="sng" dirty="0" smtClean="0"/>
              <a:t>Diodes – Voltage Drop</a:t>
            </a:r>
            <a:endParaRPr lang="en-CA" u="sng" dirty="0"/>
          </a:p>
        </p:txBody>
      </p:sp>
      <p:sp>
        <p:nvSpPr>
          <p:cNvPr id="3" name="Content Placeholder 2"/>
          <p:cNvSpPr>
            <a:spLocks noGrp="1"/>
          </p:cNvSpPr>
          <p:nvPr>
            <p:ph idx="1"/>
          </p:nvPr>
        </p:nvSpPr>
        <p:spPr>
          <a:xfrm>
            <a:off x="457200" y="980728"/>
            <a:ext cx="8229600" cy="2016224"/>
          </a:xfrm>
        </p:spPr>
        <p:txBody>
          <a:bodyPr>
            <a:normAutofit fontScale="62500" lnSpcReduction="20000"/>
          </a:bodyPr>
          <a:lstStyle/>
          <a:p>
            <a:pPr algn="just"/>
            <a:r>
              <a:rPr lang="en-CA" dirty="0" smtClean="0">
                <a:cs typeface="Andalus" pitchFamily="18" charset="-78"/>
              </a:rPr>
              <a:t>If the diode is in a circuit in which a current of 10mA is flowing from anode to cathode, then (from the graph) the anode is approximately 0.5 volt more positive than the cathode; this is called the "forward voltage drop.“</a:t>
            </a:r>
          </a:p>
          <a:p>
            <a:pPr algn="just"/>
            <a:r>
              <a:rPr lang="en-CA" dirty="0" smtClean="0">
                <a:cs typeface="Andalus" pitchFamily="18" charset="-78"/>
              </a:rPr>
              <a:t>As a rule of thumb, the forward voltage drop of a regular diode will be approximately 0.7 volt.</a:t>
            </a:r>
          </a:p>
          <a:p>
            <a:pPr algn="just"/>
            <a:r>
              <a:rPr lang="en-CA" dirty="0" smtClean="0">
                <a:cs typeface="Andalus" pitchFamily="18" charset="-78"/>
              </a:rPr>
              <a:t>A frequent use of Diodes of for the Rectification of AC Power.</a:t>
            </a:r>
            <a:endParaRPr lang="en-CA"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sp>
        <p:nvSpPr>
          <p:cNvPr id="7" name="TextBox 6"/>
          <p:cNvSpPr txBox="1"/>
          <p:nvPr/>
        </p:nvSpPr>
        <p:spPr>
          <a:xfrm>
            <a:off x="683568" y="6084004"/>
            <a:ext cx="7012689" cy="646331"/>
          </a:xfrm>
          <a:prstGeom prst="rect">
            <a:avLst/>
          </a:prstGeom>
          <a:noFill/>
        </p:spPr>
        <p:txBody>
          <a:bodyPr wrap="none" rtlCol="0">
            <a:spAutoFit/>
          </a:bodyPr>
          <a:lstStyle/>
          <a:p>
            <a:r>
              <a:rPr lang="en-CA" dirty="0" smtClean="0"/>
              <a:t>**Excerpt and Picture taken </a:t>
            </a:r>
            <a:r>
              <a:rPr lang="en-CA" dirty="0" err="1" smtClean="0"/>
              <a:t>from:The</a:t>
            </a:r>
            <a:r>
              <a:rPr lang="en-CA" dirty="0" smtClean="0"/>
              <a:t> </a:t>
            </a:r>
            <a:r>
              <a:rPr lang="en-CA" dirty="0" smtClean="0"/>
              <a:t>Art of Electronics by Paul Horowitz</a:t>
            </a:r>
          </a:p>
          <a:p>
            <a:endParaRPr lang="en-CA" dirty="0"/>
          </a:p>
        </p:txBody>
      </p:sp>
      <p:pic>
        <p:nvPicPr>
          <p:cNvPr id="15" name="Picture 14" descr="vi_curve.PNG"/>
          <p:cNvPicPr>
            <a:picLocks noChangeAspect="1"/>
          </p:cNvPicPr>
          <p:nvPr/>
        </p:nvPicPr>
        <p:blipFill>
          <a:blip r:embed="rId4" cstate="print"/>
          <a:stretch>
            <a:fillRect/>
          </a:stretch>
        </p:blipFill>
        <p:spPr>
          <a:xfrm>
            <a:off x="2555776" y="2852936"/>
            <a:ext cx="3296110" cy="3105584"/>
          </a:xfrm>
          <a:prstGeom prst="rect">
            <a:avLst/>
          </a:prstGeom>
        </p:spPr>
      </p:pic>
      <p:pic>
        <p:nvPicPr>
          <p:cNvPr id="8" name="Picture 7" descr="HCLLogo_194x87.png"/>
          <p:cNvPicPr>
            <a:picLocks noChangeAspect="1"/>
          </p:cNvPicPr>
          <p:nvPr/>
        </p:nvPicPr>
        <p:blipFill>
          <a:blip r:embed="rId5" cstate="print"/>
          <a:stretch>
            <a:fillRect/>
          </a:stretch>
        </p:blipFill>
        <p:spPr>
          <a:xfrm>
            <a:off x="7296150" y="6029325"/>
            <a:ext cx="1847850" cy="8286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3.2	 </a:t>
            </a:r>
            <a:r>
              <a:rPr lang="en-CA" u="sng" dirty="0" smtClean="0"/>
              <a:t>Light Emitting Diodes (LEDs)</a:t>
            </a:r>
            <a:endParaRPr lang="en-CA" u="sng" dirty="0"/>
          </a:p>
        </p:txBody>
      </p:sp>
      <p:sp>
        <p:nvSpPr>
          <p:cNvPr id="3" name="Content Placeholder 2"/>
          <p:cNvSpPr>
            <a:spLocks noGrp="1"/>
          </p:cNvSpPr>
          <p:nvPr>
            <p:ph idx="1"/>
          </p:nvPr>
        </p:nvSpPr>
        <p:spPr>
          <a:xfrm>
            <a:off x="457200" y="980728"/>
            <a:ext cx="8229600" cy="2016224"/>
          </a:xfrm>
        </p:spPr>
        <p:txBody>
          <a:bodyPr>
            <a:normAutofit fontScale="77500" lnSpcReduction="20000"/>
          </a:bodyPr>
          <a:lstStyle/>
          <a:p>
            <a:pPr algn="just"/>
            <a:r>
              <a:rPr lang="en-CA" dirty="0" smtClean="0">
                <a:cs typeface="Andalus" pitchFamily="18" charset="-78"/>
              </a:rPr>
              <a:t>LEDs behave electrically like ordinary diodes, but with a forward voltage drop in the range of 1.5 to 2.5 volts. When current flows in the forward direction, they light up. Typically, 5mA to 20mA produces adequate brightness. LEOs are cheaper than incandescent lamps, they last forever, and they are even available in multiple colors.</a:t>
            </a:r>
            <a:endParaRPr lang="en-CA"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8" name="Picture 7" descr="led_diagram.jpg"/>
          <p:cNvPicPr>
            <a:picLocks noChangeAspect="1"/>
          </p:cNvPicPr>
          <p:nvPr/>
        </p:nvPicPr>
        <p:blipFill>
          <a:blip r:embed="rId4" cstate="print"/>
          <a:stretch>
            <a:fillRect/>
          </a:stretch>
        </p:blipFill>
        <p:spPr>
          <a:xfrm>
            <a:off x="3059832" y="3645024"/>
            <a:ext cx="2442989" cy="2436644"/>
          </a:xfrm>
          <a:prstGeom prst="rect">
            <a:avLst/>
          </a:prstGeom>
        </p:spPr>
      </p:pic>
      <p:pic>
        <p:nvPicPr>
          <p:cNvPr id="10" name="Picture 9" descr="LED.png"/>
          <p:cNvPicPr>
            <a:picLocks noChangeAspect="1"/>
          </p:cNvPicPr>
          <p:nvPr/>
        </p:nvPicPr>
        <p:blipFill>
          <a:blip r:embed="rId5" cstate="print"/>
          <a:stretch>
            <a:fillRect/>
          </a:stretch>
        </p:blipFill>
        <p:spPr>
          <a:xfrm>
            <a:off x="1331640" y="3573016"/>
            <a:ext cx="1448197" cy="3182850"/>
          </a:xfrm>
          <a:prstGeom prst="rect">
            <a:avLst/>
          </a:prstGeom>
        </p:spPr>
      </p:pic>
      <p:pic>
        <p:nvPicPr>
          <p:cNvPr id="11" name="Picture 10" descr="single_5mm_LEDS.jpg"/>
          <p:cNvPicPr>
            <a:picLocks noChangeAspect="1"/>
          </p:cNvPicPr>
          <p:nvPr/>
        </p:nvPicPr>
        <p:blipFill>
          <a:blip r:embed="rId6" cstate="print"/>
          <a:stretch>
            <a:fillRect/>
          </a:stretch>
        </p:blipFill>
        <p:spPr>
          <a:xfrm>
            <a:off x="5508104" y="3212976"/>
            <a:ext cx="3433564" cy="2575173"/>
          </a:xfrm>
          <a:prstGeom prst="rect">
            <a:avLst/>
          </a:prstGeom>
        </p:spPr>
      </p:pic>
      <p:pic>
        <p:nvPicPr>
          <p:cNvPr id="9" name="Picture 8" descr="HCLLogo_194x87.png"/>
          <p:cNvPicPr>
            <a:picLocks noChangeAspect="1"/>
          </p:cNvPicPr>
          <p:nvPr/>
        </p:nvPicPr>
        <p:blipFill>
          <a:blip r:embed="rId7" cstate="print"/>
          <a:stretch>
            <a:fillRect/>
          </a:stretch>
        </p:blipFill>
        <p:spPr>
          <a:xfrm>
            <a:off x="7296150" y="6029325"/>
            <a:ext cx="1847850" cy="828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Z952-1CH-5DE.jpg"/>
          <p:cNvPicPr>
            <a:picLocks noChangeAspect="1"/>
          </p:cNvPicPr>
          <p:nvPr/>
        </p:nvPicPr>
        <p:blipFill>
          <a:blip r:embed="rId2" cstate="print"/>
          <a:stretch>
            <a:fillRect/>
          </a:stretch>
        </p:blipFill>
        <p:spPr>
          <a:xfrm>
            <a:off x="4932040" y="3068960"/>
            <a:ext cx="4064000" cy="3048000"/>
          </a:xfrm>
          <a:prstGeom prst="rect">
            <a:avLst/>
          </a:prstGeom>
        </p:spPr>
      </p:pic>
      <p:sp>
        <p:nvSpPr>
          <p:cNvPr id="2" name="Title 1"/>
          <p:cNvSpPr>
            <a:spLocks noGrp="1"/>
          </p:cNvSpPr>
          <p:nvPr>
            <p:ph type="title"/>
          </p:nvPr>
        </p:nvSpPr>
        <p:spPr>
          <a:xfrm>
            <a:off x="0" y="-27384"/>
            <a:ext cx="9144000" cy="1143000"/>
          </a:xfrm>
        </p:spPr>
        <p:txBody>
          <a:bodyPr>
            <a:normAutofit/>
          </a:bodyPr>
          <a:lstStyle/>
          <a:p>
            <a:pPr algn="l"/>
            <a:r>
              <a:rPr lang="en-CA" dirty="0" smtClean="0"/>
              <a:t>4	 </a:t>
            </a:r>
            <a:r>
              <a:rPr lang="en-CA" u="sng" dirty="0" smtClean="0"/>
              <a:t>Relays</a:t>
            </a:r>
            <a:endParaRPr lang="en-CA" u="sng" dirty="0"/>
          </a:p>
        </p:txBody>
      </p:sp>
      <p:sp>
        <p:nvSpPr>
          <p:cNvPr id="3" name="Content Placeholder 2"/>
          <p:cNvSpPr>
            <a:spLocks noGrp="1"/>
          </p:cNvSpPr>
          <p:nvPr>
            <p:ph idx="1"/>
          </p:nvPr>
        </p:nvSpPr>
        <p:spPr>
          <a:xfrm>
            <a:off x="457200" y="980728"/>
            <a:ext cx="8229600" cy="2016224"/>
          </a:xfrm>
        </p:spPr>
        <p:txBody>
          <a:bodyPr>
            <a:normAutofit fontScale="70000" lnSpcReduction="20000"/>
          </a:bodyPr>
          <a:lstStyle/>
          <a:p>
            <a:pPr algn="just"/>
            <a:r>
              <a:rPr lang="en-CA" dirty="0" smtClean="0">
                <a:cs typeface="Andalus" pitchFamily="18" charset="-78"/>
              </a:rPr>
              <a:t>A relay is an electrically operated switch. Many relays use an electromagnet to operate a switching mechanism mechanically, but other operating principles are also used. Relays are used where it is necessary to control a circuit by a low-power signal (with complete electrical isolation between control and controlled circuits), or where several circuits must be controlled by one signal.</a:t>
            </a:r>
            <a:endParaRPr lang="en-CA" dirty="0">
              <a:cs typeface="Andalus" pitchFamily="18" charset="-78"/>
            </a:endParaRPr>
          </a:p>
        </p:txBody>
      </p:sp>
      <p:pic>
        <p:nvPicPr>
          <p:cNvPr id="5" name="Picture 4"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pic>
        <p:nvPicPr>
          <p:cNvPr id="12" name="Picture 11" descr="5pinrelaysymbol.jpg"/>
          <p:cNvPicPr>
            <a:picLocks noChangeAspect="1"/>
          </p:cNvPicPr>
          <p:nvPr/>
        </p:nvPicPr>
        <p:blipFill>
          <a:blip r:embed="rId5" cstate="print"/>
          <a:stretch>
            <a:fillRect/>
          </a:stretch>
        </p:blipFill>
        <p:spPr>
          <a:xfrm>
            <a:off x="1547664" y="3501008"/>
            <a:ext cx="2238375" cy="2152650"/>
          </a:xfrm>
          <a:prstGeom prst="rect">
            <a:avLst/>
          </a:prstGeom>
        </p:spPr>
      </p:pic>
      <p:pic>
        <p:nvPicPr>
          <p:cNvPr id="8" name="Picture 7" descr="HCLLogo_194x87.png"/>
          <p:cNvPicPr>
            <a:picLocks noChangeAspect="1"/>
          </p:cNvPicPr>
          <p:nvPr/>
        </p:nvPicPr>
        <p:blipFill>
          <a:blip r:embed="rId6" cstate="print"/>
          <a:stretch>
            <a:fillRect/>
          </a:stretch>
        </p:blipFill>
        <p:spPr>
          <a:xfrm>
            <a:off x="7296150" y="6029325"/>
            <a:ext cx="1847850" cy="8286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5	 </a:t>
            </a:r>
            <a:r>
              <a:rPr lang="en-CA" u="sng" dirty="0" smtClean="0"/>
              <a:t>Alternating Current (AC)</a:t>
            </a:r>
            <a:endParaRPr lang="en-CA" u="sng" dirty="0"/>
          </a:p>
        </p:txBody>
      </p:sp>
      <p:sp>
        <p:nvSpPr>
          <p:cNvPr id="3" name="Content Placeholder 2"/>
          <p:cNvSpPr>
            <a:spLocks noGrp="1"/>
          </p:cNvSpPr>
          <p:nvPr>
            <p:ph idx="1"/>
          </p:nvPr>
        </p:nvSpPr>
        <p:spPr>
          <a:xfrm>
            <a:off x="457200" y="980728"/>
            <a:ext cx="8229600" cy="2016224"/>
          </a:xfrm>
        </p:spPr>
        <p:txBody>
          <a:bodyPr>
            <a:normAutofit fontScale="47500" lnSpcReduction="20000"/>
          </a:bodyPr>
          <a:lstStyle/>
          <a:p>
            <a:pPr algn="just"/>
            <a:r>
              <a:rPr lang="en-CA" dirty="0" smtClean="0">
                <a:cs typeface="Andalus" pitchFamily="18" charset="-78"/>
              </a:rPr>
              <a:t>In alternating current (AC, also ac), the movement of electric charge periodically reverses direction.</a:t>
            </a:r>
          </a:p>
          <a:p>
            <a:pPr algn="just"/>
            <a:r>
              <a:rPr lang="en-CA" dirty="0" smtClean="0">
                <a:cs typeface="Andalus" pitchFamily="18" charset="-78"/>
              </a:rPr>
              <a:t>AC is the form in which electric power is delivered to businesses and residences. The usual waveform of an AC power circuit is a sine wave. In certain applications, different waveforms are used, such as triangular or square waves. Audio and radio signals carried on electrical wires are also examples of alternating current. In these applications, an important goal is often the recovery of information encoded (or modulated) onto the AC signal.</a:t>
            </a:r>
          </a:p>
          <a:p>
            <a:pPr algn="just"/>
            <a:r>
              <a:rPr lang="en-CA" dirty="0" smtClean="0">
                <a:cs typeface="Andalus" pitchFamily="18" charset="-78"/>
              </a:rPr>
              <a:t>Below is a sine wave, over one cycle (360°). The dashed line represents the root mean square (RMS) value at about 0.707.</a:t>
            </a: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9" name="Picture 8" descr="sine wave.PNG"/>
          <p:cNvPicPr>
            <a:picLocks noChangeAspect="1"/>
          </p:cNvPicPr>
          <p:nvPr/>
        </p:nvPicPr>
        <p:blipFill>
          <a:blip r:embed="rId4" cstate="print"/>
          <a:stretch>
            <a:fillRect/>
          </a:stretch>
        </p:blipFill>
        <p:spPr>
          <a:xfrm>
            <a:off x="1979712" y="2824644"/>
            <a:ext cx="5068008" cy="3124636"/>
          </a:xfrm>
          <a:prstGeom prst="rect">
            <a:avLst/>
          </a:prstGeom>
        </p:spPr>
      </p:pic>
      <p:sp>
        <p:nvSpPr>
          <p:cNvPr id="12" name="TextBox 11"/>
          <p:cNvSpPr txBox="1"/>
          <p:nvPr/>
        </p:nvSpPr>
        <p:spPr>
          <a:xfrm>
            <a:off x="683568" y="6084004"/>
            <a:ext cx="5861861" cy="646331"/>
          </a:xfrm>
          <a:prstGeom prst="rect">
            <a:avLst/>
          </a:prstGeom>
          <a:noFill/>
        </p:spPr>
        <p:txBody>
          <a:bodyPr wrap="none" rtlCol="0">
            <a:spAutoFit/>
          </a:bodyPr>
          <a:lstStyle/>
          <a:p>
            <a:r>
              <a:rPr lang="en-CA" dirty="0" smtClean="0"/>
              <a:t>**Excerpt and Picture taken Wikipedia Article on AC current.</a:t>
            </a:r>
          </a:p>
          <a:p>
            <a:endParaRPr lang="en-CA" dirty="0"/>
          </a:p>
        </p:txBody>
      </p:sp>
      <p:pic>
        <p:nvPicPr>
          <p:cNvPr id="8" name="Picture 7" descr="HCLLogo_194x87.png"/>
          <p:cNvPicPr>
            <a:picLocks noChangeAspect="1"/>
          </p:cNvPicPr>
          <p:nvPr/>
        </p:nvPicPr>
        <p:blipFill>
          <a:blip r:embed="rId5" cstate="print"/>
          <a:stretch>
            <a:fillRect/>
          </a:stretch>
        </p:blipFill>
        <p:spPr>
          <a:xfrm>
            <a:off x="7296150" y="6029325"/>
            <a:ext cx="1847850" cy="8286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2138</TotalTime>
  <Words>977</Words>
  <Application>Microsoft Office PowerPoint</Application>
  <PresentationFormat>On-screen Show (4:3)</PresentationFormat>
  <Paragraphs>51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Analog Electronics Fundamentals 102</vt:lpstr>
      <vt:lpstr>1  Capacitors</vt:lpstr>
      <vt:lpstr>1.1  RC Circuits</vt:lpstr>
      <vt:lpstr>2  Inductors</vt:lpstr>
      <vt:lpstr>3  Diodes</vt:lpstr>
      <vt:lpstr>3.1  Diodes – Voltage Drop</vt:lpstr>
      <vt:lpstr>3.2  Light Emitting Diodes (LEDs)</vt:lpstr>
      <vt:lpstr>4  Relays</vt:lpstr>
      <vt:lpstr>5  Alternating Current (AC)</vt:lpstr>
      <vt:lpstr>5.1  From AC to DC</vt:lpstr>
      <vt:lpstr>6  Breadboards</vt:lpstr>
      <vt:lpstr>7  Lab1: Simple Breadboard Circuit</vt:lpstr>
      <vt:lpstr>8  Lab2: Relay, LED, Pushbutton</vt:lpstr>
      <vt:lpstr>9  Lab3: RC Circuit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Analog Electronics Fundamentals 101</dc:title>
  <dc:creator>DanyO</dc:creator>
  <cp:lastModifiedBy>DanyO</cp:lastModifiedBy>
  <cp:revision>145</cp:revision>
  <dcterms:created xsi:type="dcterms:W3CDTF">2012-04-03T22:21:53Z</dcterms:created>
  <dcterms:modified xsi:type="dcterms:W3CDTF">2012-07-25T21:42:33Z</dcterms:modified>
</cp:coreProperties>
</file>