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7" autoAdjust="0"/>
    <p:restoredTop sz="94650" autoAdjust="0"/>
  </p:normalViewPr>
  <p:slideViewPr>
    <p:cSldViewPr>
      <p:cViewPr varScale="1">
        <p:scale>
          <a:sx n="91" d="100"/>
          <a:sy n="91" d="100"/>
        </p:scale>
        <p:origin x="-810"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25/07/2012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creativecommons.org/licenses/by/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hyperlink" Target="https://www.sparkfun.com/tutorials/108" TargetMode="External"/><Relationship Id="rId7" Type="http://schemas.openxmlformats.org/officeDocument/2006/relationships/image" Target="../media/image2.png"/><Relationship Id="rId2" Type="http://schemas.openxmlformats.org/officeDocument/2006/relationships/hyperlink" Target="http://www.cadsoftusa.com/download-eagle/?language=e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hyperlink" Target="http://www.ianstedman.co.uk/Technical/Starting_with_EagleCAD/starting_with_eaglecad.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gif"/><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en.wikipedia.org/wiki/Darlington_transisto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103</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47500" lnSpcReduction="20000"/>
          </a:bodyPr>
          <a:lstStyle/>
          <a:p>
            <a:pPr algn="l"/>
            <a:r>
              <a:rPr lang="en-CA" dirty="0" smtClean="0">
                <a:solidFill>
                  <a:schemeClr val="tx1">
                    <a:lumMod val="75000"/>
                    <a:lumOff val="25000"/>
                  </a:schemeClr>
                </a:solidFill>
              </a:rPr>
              <a:t>-</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p>
          <a:p>
            <a:pPr algn="l"/>
            <a:r>
              <a:rPr lang="en-CA" dirty="0" smtClean="0">
                <a:solidFill>
                  <a:schemeClr val="tx1">
                    <a:lumMod val="75000"/>
                    <a:lumOff val="25000"/>
                  </a:schemeClr>
                </a:solidFill>
              </a:rPr>
              <a:t>-Voltage Regulators</a:t>
            </a:r>
          </a:p>
          <a:p>
            <a:pPr algn="l"/>
            <a:r>
              <a:rPr lang="en-CA" dirty="0" smtClean="0">
                <a:solidFill>
                  <a:schemeClr val="tx1">
                    <a:lumMod val="75000"/>
                    <a:lumOff val="25000"/>
                  </a:schemeClr>
                </a:solidFill>
              </a:rPr>
              <a:t>-Bipolar Junction Transistors (BJTs)</a:t>
            </a:r>
          </a:p>
          <a:p>
            <a:pPr algn="l"/>
            <a:r>
              <a:rPr lang="en-CA" dirty="0" smtClean="0">
                <a:solidFill>
                  <a:schemeClr val="tx1">
                    <a:lumMod val="75000"/>
                    <a:lumOff val="25000"/>
                  </a:schemeClr>
                </a:solidFill>
              </a:rPr>
              <a:t>-555 Timer</a:t>
            </a:r>
          </a:p>
          <a:p>
            <a:pPr algn="l"/>
            <a:r>
              <a:rPr lang="en-CA" dirty="0" smtClean="0">
                <a:solidFill>
                  <a:schemeClr val="tx1">
                    <a:lumMod val="75000"/>
                    <a:lumOff val="25000"/>
                  </a:schemeClr>
                </a:solidFill>
              </a:rPr>
              <a:t>-Demonstration: Variable Bench </a:t>
            </a:r>
            <a:r>
              <a:rPr lang="en-CA" dirty="0" err="1" smtClean="0">
                <a:solidFill>
                  <a:schemeClr val="tx1">
                    <a:lumMod val="75000"/>
                    <a:lumOff val="25000"/>
                  </a:schemeClr>
                </a:solidFill>
              </a:rPr>
              <a:t>PowerSupply</a:t>
            </a:r>
            <a:r>
              <a:rPr lang="en-CA" dirty="0" smtClean="0">
                <a:solidFill>
                  <a:schemeClr val="tx1">
                    <a:lumMod val="75000"/>
                    <a:lumOff val="25000"/>
                  </a:schemeClr>
                </a:solidFill>
              </a:rPr>
              <a:t>/</a:t>
            </a:r>
            <a:r>
              <a:rPr lang="en-CA" dirty="0" err="1" smtClean="0">
                <a:solidFill>
                  <a:schemeClr val="tx1">
                    <a:lumMod val="75000"/>
                    <a:lumOff val="25000"/>
                  </a:schemeClr>
                </a:solidFill>
              </a:rPr>
              <a:t>Zener</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-Lab1: Basic Transistor Amplifier</a:t>
            </a:r>
          </a:p>
          <a:p>
            <a:pPr algn="l"/>
            <a:r>
              <a:rPr lang="en-CA" dirty="0" smtClean="0">
                <a:solidFill>
                  <a:schemeClr val="tx1">
                    <a:lumMod val="75000"/>
                    <a:lumOff val="25000"/>
                  </a:schemeClr>
                </a:solidFill>
              </a:rPr>
              <a:t>-Lab2: 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Configuration)</a:t>
            </a:r>
          </a:p>
          <a:p>
            <a:pPr algn="l"/>
            <a:r>
              <a:rPr lang="en-CA" dirty="0" smtClean="0">
                <a:solidFill>
                  <a:schemeClr val="tx1">
                    <a:lumMod val="75000"/>
                    <a:lumOff val="25000"/>
                  </a:schemeClr>
                </a:solidFill>
              </a:rPr>
              <a:t>-Lab3: 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a:t>
            </a:r>
            <a:r>
              <a:rPr lang="en-CA" dirty="0" err="1" smtClean="0">
                <a:solidFill>
                  <a:schemeClr val="tx1">
                    <a:lumMod val="75000"/>
                    <a:lumOff val="25000"/>
                  </a:schemeClr>
                </a:solidFill>
              </a:rPr>
              <a:t>Multivibrator</a:t>
            </a:r>
            <a:r>
              <a:rPr lang="en-CA" dirty="0" smtClean="0">
                <a:solidFill>
                  <a:schemeClr val="tx1">
                    <a:lumMod val="75000"/>
                    <a:lumOff val="25000"/>
                  </a:schemeClr>
                </a:solidFill>
              </a:rPr>
              <a:t>)</a:t>
            </a:r>
          </a:p>
          <a:p>
            <a:pPr algn="l"/>
            <a:r>
              <a:rPr lang="en-CA" dirty="0" smtClean="0">
                <a:solidFill>
                  <a:schemeClr val="tx1">
                    <a:lumMod val="75000"/>
                    <a:lumOff val="25000"/>
                  </a:schemeClr>
                </a:solidFill>
              </a:rPr>
              <a:t>-Lab4: 555 Timer Buzzer</a:t>
            </a:r>
          </a:p>
          <a:p>
            <a:pPr algn="l"/>
            <a:r>
              <a:rPr lang="en-CA" dirty="0" smtClean="0">
                <a:solidFill>
                  <a:schemeClr val="tx1">
                    <a:lumMod val="75000"/>
                    <a:lumOff val="25000"/>
                  </a:schemeClr>
                </a:solidFill>
              </a:rPr>
              <a:t>-Final Project: 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4.1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the </a:t>
            </a:r>
            <a:r>
              <a:rPr lang="en-CA" sz="1400" dirty="0" err="1" smtClean="0"/>
              <a:t>monostable</a:t>
            </a:r>
            <a:r>
              <a:rPr lang="en-CA" sz="1400" dirty="0" smtClean="0"/>
              <a:t> mode, the 555 timer acts as a "one-shot" pulse generator. The pulse begins when the 555 timer receives a signal at the trigger input that falls below a third of the voltage supply. The width of the output pulse is determined by the time constant of an RC network, which consists of a capacitor (C) and a resistor (R). The output pulse ends when the voltage on the capacitor equals 2/3 of the supply voltage. The output pulse width can be lengthened or shortened to the need of the specific application by adjusting the values of R and C.</a:t>
            </a:r>
          </a:p>
          <a:p>
            <a:pPr algn="just"/>
            <a:r>
              <a:rPr lang="en-CA" sz="1400" dirty="0" smtClean="0"/>
              <a:t>The output pulse width of time </a:t>
            </a:r>
            <a:r>
              <a:rPr lang="en-CA" sz="1400" b="1" dirty="0" smtClean="0"/>
              <a:t>t</a:t>
            </a:r>
            <a:r>
              <a:rPr lang="en-CA" sz="1400" dirty="0" smtClean="0"/>
              <a:t>, which is the time it takes to charge </a:t>
            </a:r>
            <a:r>
              <a:rPr lang="en-CA" sz="1400" b="1" dirty="0" smtClean="0"/>
              <a:t>C</a:t>
            </a:r>
            <a:r>
              <a:rPr lang="en-CA" sz="1400" dirty="0" smtClean="0"/>
              <a:t> to 2/3 of the supply voltage, is given by </a:t>
            </a:r>
            <a:r>
              <a:rPr lang="en-CA" sz="1400" b="1" dirty="0" smtClean="0"/>
              <a:t>t = 1.1 * RC </a:t>
            </a:r>
            <a:r>
              <a:rPr lang="en-CA" sz="1400" dirty="0" smtClean="0"/>
              <a:t>where </a:t>
            </a:r>
            <a:r>
              <a:rPr lang="en-CA" sz="1400" b="1" dirty="0" smtClean="0"/>
              <a:t>t</a:t>
            </a:r>
            <a:r>
              <a:rPr lang="en-CA" sz="1400" dirty="0" smtClean="0"/>
              <a:t> is in seconds, </a:t>
            </a:r>
            <a:r>
              <a:rPr lang="en-CA" sz="1400" b="1" dirty="0" smtClean="0"/>
              <a:t>R</a:t>
            </a:r>
            <a:r>
              <a:rPr lang="en-CA" sz="1400" dirty="0" smtClean="0"/>
              <a:t> is in ohms and </a:t>
            </a:r>
            <a:r>
              <a:rPr lang="en-CA" sz="1400" b="1" dirty="0" smtClean="0"/>
              <a:t>C</a:t>
            </a:r>
            <a:r>
              <a:rPr lang="en-CA" sz="1400" dirty="0" smtClean="0"/>
              <a:t> is in farads.</a:t>
            </a:r>
          </a:p>
          <a:p>
            <a:pPr algn="just"/>
            <a:r>
              <a:rPr lang="en-CA" sz="1400" dirty="0" smtClean="0"/>
              <a:t>While using the timer IC in </a:t>
            </a:r>
            <a:r>
              <a:rPr lang="en-CA" sz="1400" dirty="0" err="1" smtClean="0"/>
              <a:t>monostable</a:t>
            </a:r>
            <a:r>
              <a:rPr lang="en-CA" sz="1400" dirty="0" smtClean="0"/>
              <a:t> mode, the main disadvantage is that the time span between the two triggering pulses must be greater than the RC time constant.</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monostable.PNG"/>
          <p:cNvPicPr>
            <a:picLocks noChangeAspect="1"/>
          </p:cNvPicPr>
          <p:nvPr/>
        </p:nvPicPr>
        <p:blipFill>
          <a:blip r:embed="rId4" cstate="print"/>
          <a:stretch>
            <a:fillRect/>
          </a:stretch>
        </p:blipFill>
        <p:spPr>
          <a:xfrm>
            <a:off x="899592" y="3547524"/>
            <a:ext cx="2267267" cy="2257740"/>
          </a:xfrm>
          <a:prstGeom prst="rect">
            <a:avLst/>
          </a:prstGeom>
        </p:spPr>
      </p:pic>
      <p:pic>
        <p:nvPicPr>
          <p:cNvPr id="10" name="Picture 9" descr="555monostable_waveforms.PNG"/>
          <p:cNvPicPr>
            <a:picLocks noChangeAspect="1"/>
          </p:cNvPicPr>
          <p:nvPr/>
        </p:nvPicPr>
        <p:blipFill>
          <a:blip r:embed="rId5" cstate="print"/>
          <a:stretch>
            <a:fillRect/>
          </a:stretch>
        </p:blipFill>
        <p:spPr>
          <a:xfrm>
            <a:off x="5148064" y="3429000"/>
            <a:ext cx="2257740" cy="2781688"/>
          </a:xfrm>
          <a:prstGeom prst="rect">
            <a:avLst/>
          </a:prstGeom>
        </p:spPr>
      </p:pic>
      <p:pic>
        <p:nvPicPr>
          <p:cNvPr id="11" name="Picture 10" descr="HCLLogo_194x87.png"/>
          <p:cNvPicPr>
            <a:picLocks noChangeAspect="1"/>
          </p:cNvPicPr>
          <p:nvPr/>
        </p:nvPicPr>
        <p:blipFill>
          <a:blip r:embed="rId6" cstate="print"/>
          <a:stretch>
            <a:fillRect/>
          </a:stretch>
        </p:blipFill>
        <p:spPr>
          <a:xfrm>
            <a:off x="7236296" y="6029325"/>
            <a:ext cx="1847850" cy="828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4.2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Bistable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bistable</a:t>
            </a:r>
            <a:r>
              <a:rPr lang="en-CA" sz="1400" dirty="0" smtClean="0"/>
              <a:t> mode, the 555 timer acts as a basic flip-flop. The trigger and reset inputs (pins 2 and 4 respectively on a 555) are held high via Pull-up resistors while the threshold input (pin 6) is simply grounded. Thus configured, pulling the trigger momentarily to ground acts as a 'set' and transitions the output pin (pin 3) to </a:t>
            </a:r>
            <a:r>
              <a:rPr lang="en-CA" sz="1400" dirty="0" err="1" smtClean="0"/>
              <a:t>Vcc</a:t>
            </a:r>
            <a:r>
              <a:rPr lang="en-CA" sz="1400" dirty="0" smtClean="0"/>
              <a:t> (high state). Pulling the reset input to ground acts as a 'reset' and transitions the output pin to ground (low state). Pin 5 (control) is connected to ground via a small-value capacitor (usually 0.01 to 0.1 </a:t>
            </a:r>
            <a:r>
              <a:rPr lang="en-CA" sz="1400" dirty="0" err="1" smtClean="0"/>
              <a:t>uF</a:t>
            </a:r>
            <a:r>
              <a:rPr lang="en-CA" sz="1400" dirty="0" smtClean="0"/>
              <a:t>); pin 7 (discharge) is left floating.</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555bistable.PNG"/>
          <p:cNvPicPr>
            <a:picLocks noChangeAspect="1"/>
          </p:cNvPicPr>
          <p:nvPr/>
        </p:nvPicPr>
        <p:blipFill>
          <a:blip r:embed="rId4" cstate="print"/>
          <a:stretch>
            <a:fillRect/>
          </a:stretch>
        </p:blipFill>
        <p:spPr>
          <a:xfrm>
            <a:off x="899592" y="2924944"/>
            <a:ext cx="2248214" cy="2267267"/>
          </a:xfrm>
          <a:prstGeom prst="rect">
            <a:avLst/>
          </a:prstGeom>
        </p:spPr>
      </p:pic>
      <p:pic>
        <p:nvPicPr>
          <p:cNvPr id="12" name="Picture 11" descr="555bistable_waveforms.PNG"/>
          <p:cNvPicPr>
            <a:picLocks noChangeAspect="1"/>
          </p:cNvPicPr>
          <p:nvPr/>
        </p:nvPicPr>
        <p:blipFill>
          <a:blip r:embed="rId5" cstate="print"/>
          <a:stretch>
            <a:fillRect/>
          </a:stretch>
        </p:blipFill>
        <p:spPr>
          <a:xfrm>
            <a:off x="4211960" y="2924944"/>
            <a:ext cx="4372586" cy="2343477"/>
          </a:xfrm>
          <a:prstGeom prst="rect">
            <a:avLst/>
          </a:prstGeom>
        </p:spPr>
      </p:pic>
      <p:pic>
        <p:nvPicPr>
          <p:cNvPr id="9" name="Picture 8" descr="HCLLogo_194x87.png"/>
          <p:cNvPicPr>
            <a:picLocks noChangeAspect="1"/>
          </p:cNvPicPr>
          <p:nvPr/>
        </p:nvPicPr>
        <p:blipFill>
          <a:blip r:embed="rId6" cstate="print"/>
          <a:stretch>
            <a:fillRect/>
          </a:stretch>
        </p:blipFill>
        <p:spPr>
          <a:xfrm>
            <a:off x="7236296" y="6029325"/>
            <a:ext cx="1847850" cy="828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55 formulae.PNG"/>
          <p:cNvPicPr>
            <a:picLocks noChangeAspect="1"/>
          </p:cNvPicPr>
          <p:nvPr/>
        </p:nvPicPr>
        <p:blipFill>
          <a:blip r:embed="rId2" cstate="print"/>
          <a:stretch>
            <a:fillRect/>
          </a:stretch>
        </p:blipFill>
        <p:spPr>
          <a:xfrm>
            <a:off x="3118789" y="2159924"/>
            <a:ext cx="6025212" cy="3933372"/>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4.3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astable</a:t>
            </a:r>
            <a:r>
              <a:rPr lang="en-CA" sz="1400" dirty="0" smtClean="0"/>
              <a:t> mode, the 555 timer puts out a continuous stream of rectangular pulses having a specified frequency (Oscillator). Resistor R1 is connected between VCC and the discharge pin (pin 7) and another resistor (R2) is connected between the discharge pin (pin 7), and the trigger (pin 2) and threshold (pin 6) pins that share a common node. Hence the capacitor is charged through R1 and R2, and discharged only through R2, since pin 7 has low impedance to ground during output low intervals of the cycle, therefore discharging the capacitor.</a:t>
            </a:r>
            <a:endParaRPr lang="en-CA" sz="1400" dirty="0" smtClean="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astable.PNG"/>
          <p:cNvPicPr>
            <a:picLocks noChangeAspect="1"/>
          </p:cNvPicPr>
          <p:nvPr/>
        </p:nvPicPr>
        <p:blipFill>
          <a:blip r:embed="rId5" cstate="print"/>
          <a:stretch>
            <a:fillRect/>
          </a:stretch>
        </p:blipFill>
        <p:spPr>
          <a:xfrm>
            <a:off x="827584" y="2420888"/>
            <a:ext cx="2248214" cy="2257740"/>
          </a:xfrm>
          <a:prstGeom prst="rect">
            <a:avLst/>
          </a:prstGeom>
        </p:spPr>
      </p:pic>
      <p:pic>
        <p:nvPicPr>
          <p:cNvPr id="11" name="Picture 10" descr="HCLLogo_194x87.png"/>
          <p:cNvPicPr>
            <a:picLocks noChangeAspect="1"/>
          </p:cNvPicPr>
          <p:nvPr/>
        </p:nvPicPr>
        <p:blipFill>
          <a:blip r:embed="rId6" cstate="print"/>
          <a:stretch>
            <a:fillRect/>
          </a:stretch>
        </p:blipFill>
        <p:spPr>
          <a:xfrm>
            <a:off x="7236296" y="6029325"/>
            <a:ext cx="1847850" cy="828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	 </a:t>
            </a:r>
            <a:r>
              <a:rPr lang="en-CA" dirty="0" smtClean="0">
                <a:solidFill>
                  <a:schemeClr val="tx1">
                    <a:lumMod val="75000"/>
                    <a:lumOff val="25000"/>
                  </a:schemeClr>
                </a:solidFill>
              </a:rPr>
              <a:t>Lab1: Simple Transistor Amplifier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cs typeface="Andalus" pitchFamily="18" charset="-78"/>
              </a:rPr>
              <a:t>-</a:t>
            </a:r>
          </a:p>
        </p:txBody>
      </p:sp>
      <p:pic>
        <p:nvPicPr>
          <p:cNvPr id="7" name="Picture 6" descr="Capture.PNG"/>
          <p:cNvPicPr>
            <a:picLocks noChangeAspect="1"/>
          </p:cNvPicPr>
          <p:nvPr/>
        </p:nvPicPr>
        <p:blipFill>
          <a:blip r:embed="rId2" cstate="print"/>
          <a:stretch>
            <a:fillRect/>
          </a:stretch>
        </p:blipFill>
        <p:spPr>
          <a:xfrm>
            <a:off x="899592" y="929370"/>
            <a:ext cx="6650447" cy="5928630"/>
          </a:xfrm>
          <a:prstGeom prst="rect">
            <a:avLst/>
          </a:prstGeom>
        </p:spPr>
      </p:pic>
      <p:pic>
        <p:nvPicPr>
          <p:cNvPr id="8" name="Picture 7" descr="HCLLogo_194x87.png"/>
          <p:cNvPicPr>
            <a:picLocks noChangeAspect="1"/>
          </p:cNvPicPr>
          <p:nvPr/>
        </p:nvPicPr>
        <p:blipFill>
          <a:blip r:embed="rId3" cstate="print"/>
          <a:stretch>
            <a:fillRect/>
          </a:stretch>
        </p:blipFill>
        <p:spPr>
          <a:xfrm>
            <a:off x="7236296" y="6029325"/>
            <a:ext cx="1847850" cy="828675"/>
          </a:xfrm>
          <a:prstGeom prst="rect">
            <a:avLst/>
          </a:prstGeom>
        </p:spPr>
      </p:pic>
      <p:pic>
        <p:nvPicPr>
          <p:cNvPr id="5" name="Picture 4"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	 Lab2: </a:t>
            </a:r>
            <a:r>
              <a:rPr lang="en-CA" dirty="0" smtClean="0">
                <a:solidFill>
                  <a:schemeClr val="tx1">
                    <a:lumMod val="75000"/>
                    <a:lumOff val="25000"/>
                  </a:schemeClr>
                </a:solidFill>
              </a:rPr>
              <a:t>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dirty="0" smtClean="0">
                <a:cs typeface="Andalus" pitchFamily="18" charset="-78"/>
              </a:rPr>
              <a:t>At first, try with </a:t>
            </a:r>
            <a:r>
              <a:rPr lang="en-CA" sz="1400" b="1" dirty="0" smtClean="0">
                <a:cs typeface="Andalus" pitchFamily="18" charset="-78"/>
              </a:rPr>
              <a:t>R2= 1kOhms</a:t>
            </a:r>
            <a:r>
              <a:rPr lang="en-CA" sz="1400" dirty="0" smtClean="0">
                <a:cs typeface="Andalus" pitchFamily="18" charset="-78"/>
              </a:rPr>
              <a:t>,  </a:t>
            </a:r>
            <a:r>
              <a:rPr lang="en-CA" sz="1400" b="1" dirty="0" smtClean="0">
                <a:cs typeface="Andalus" pitchFamily="18" charset="-78"/>
              </a:rPr>
              <a:t>C2=100uF</a:t>
            </a:r>
            <a:r>
              <a:rPr lang="en-CA" sz="1400" dirty="0" smtClean="0">
                <a:cs typeface="Andalus" pitchFamily="18" charset="-78"/>
              </a:rPr>
              <a:t>. How long is the period?</a:t>
            </a:r>
          </a:p>
          <a:p>
            <a:pPr algn="just"/>
            <a:r>
              <a:rPr lang="en-CA" sz="1400" dirty="0" smtClean="0">
                <a:cs typeface="Andalus" pitchFamily="18" charset="-78"/>
              </a:rPr>
              <a:t>Adjust your circuit for an approx </a:t>
            </a:r>
            <a:r>
              <a:rPr lang="en-CA" sz="1400" b="1" dirty="0" smtClean="0">
                <a:cs typeface="Andalus" pitchFamily="18" charset="-78"/>
              </a:rPr>
              <a:t>5seconds period</a:t>
            </a:r>
            <a:r>
              <a:rPr lang="en-CA" sz="1400" dirty="0" smtClean="0">
                <a:cs typeface="Andalus" pitchFamily="18" charset="-78"/>
              </a:rPr>
              <a: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lab2.PNG"/>
          <p:cNvPicPr>
            <a:picLocks noChangeAspect="1"/>
          </p:cNvPicPr>
          <p:nvPr/>
        </p:nvPicPr>
        <p:blipFill>
          <a:blip r:embed="rId4" cstate="print"/>
          <a:stretch>
            <a:fillRect/>
          </a:stretch>
        </p:blipFill>
        <p:spPr>
          <a:xfrm>
            <a:off x="827584" y="2060848"/>
            <a:ext cx="7164911" cy="3816424"/>
          </a:xfrm>
          <a:prstGeom prst="rect">
            <a:avLst/>
          </a:prstGeom>
        </p:spPr>
      </p:pic>
      <p:pic>
        <p:nvPicPr>
          <p:cNvPr id="8" name="Picture 7" descr="HCLLogo_194x87.png"/>
          <p:cNvPicPr>
            <a:picLocks noChangeAspect="1"/>
          </p:cNvPicPr>
          <p:nvPr/>
        </p:nvPicPr>
        <p:blipFill>
          <a:blip r:embed="rId5" cstate="print"/>
          <a:stretch>
            <a:fillRect/>
          </a:stretch>
        </p:blipFill>
        <p:spPr>
          <a:xfrm>
            <a:off x="7236296" y="6029325"/>
            <a:ext cx="1847850" cy="828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	 Lab3: </a:t>
            </a:r>
            <a:r>
              <a:rPr lang="en-CA" dirty="0" smtClean="0">
                <a:solidFill>
                  <a:schemeClr val="tx1">
                    <a:lumMod val="75000"/>
                    <a:lumOff val="25000"/>
                  </a:schemeClr>
                </a:solidFill>
              </a:rPr>
              <a:t>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 1kOhms</a:t>
            </a:r>
            <a:r>
              <a:rPr lang="en-CA" sz="1400" dirty="0" smtClean="0">
                <a:cs typeface="Andalus" pitchFamily="18" charset="-78"/>
              </a:rPr>
              <a:t>, </a:t>
            </a:r>
            <a:r>
              <a:rPr lang="en-CA" sz="1400" b="1" dirty="0" smtClean="0">
                <a:cs typeface="Andalus" pitchFamily="18" charset="-78"/>
              </a:rPr>
              <a:t>R2=1kOhms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C1</a:t>
            </a:r>
            <a:r>
              <a:rPr lang="en-CA" sz="1400" dirty="0" smtClean="0">
                <a:cs typeface="Andalus" pitchFamily="18" charset="-78"/>
              </a:rPr>
              <a:t> for a frequency of about </a:t>
            </a:r>
            <a:r>
              <a:rPr lang="en-CA" sz="1400" b="1" dirty="0" smtClean="0">
                <a:cs typeface="Andalus" pitchFamily="18" charset="-78"/>
              </a:rPr>
              <a:t>1Hz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lab3.PNG"/>
          <p:cNvPicPr>
            <a:picLocks noChangeAspect="1"/>
          </p:cNvPicPr>
          <p:nvPr/>
        </p:nvPicPr>
        <p:blipFill>
          <a:blip r:embed="rId4" cstate="print"/>
          <a:stretch>
            <a:fillRect/>
          </a:stretch>
        </p:blipFill>
        <p:spPr>
          <a:xfrm>
            <a:off x="899592" y="2132856"/>
            <a:ext cx="7134017" cy="3809662"/>
          </a:xfrm>
          <a:prstGeom prst="rect">
            <a:avLst/>
          </a:prstGeom>
        </p:spPr>
      </p:pic>
      <p:pic>
        <p:nvPicPr>
          <p:cNvPr id="7" name="Picture 6" descr="HCLLogo_194x87.png"/>
          <p:cNvPicPr>
            <a:picLocks noChangeAspect="1"/>
          </p:cNvPicPr>
          <p:nvPr/>
        </p:nvPicPr>
        <p:blipFill>
          <a:blip r:embed="rId5" cstate="print"/>
          <a:stretch>
            <a:fillRect/>
          </a:stretch>
        </p:blipFill>
        <p:spPr>
          <a:xfrm>
            <a:off x="7236296" y="6029325"/>
            <a:ext cx="1847850" cy="828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	 Lab4: </a:t>
            </a:r>
            <a:r>
              <a:rPr lang="en-CA" dirty="0" smtClean="0">
                <a:solidFill>
                  <a:schemeClr val="tx1">
                    <a:lumMod val="75000"/>
                    <a:lumOff val="25000"/>
                  </a:schemeClr>
                </a:solidFill>
              </a:rPr>
              <a:t>555 Buzzer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R1=100Ohms</a:t>
            </a:r>
            <a:r>
              <a:rPr lang="en-CA" sz="1400" dirty="0" smtClean="0">
                <a:cs typeface="Andalus" pitchFamily="18" charset="-78"/>
              </a:rPr>
              <a:t>, </a:t>
            </a:r>
            <a:r>
              <a:rPr lang="en-CA" sz="1400" b="1" dirty="0" smtClean="0">
                <a:cs typeface="Andalus" pitchFamily="18" charset="-78"/>
              </a:rPr>
              <a:t>R2=100Ohms</a:t>
            </a:r>
            <a:r>
              <a:rPr lang="en-CA" sz="1400" dirty="0" smtClean="0">
                <a:cs typeface="Andalus" pitchFamily="18" charset="-78"/>
              </a:rPr>
              <a:t>,  </a:t>
            </a:r>
            <a:r>
              <a:rPr lang="en-CA" sz="1400" b="1" dirty="0" smtClean="0">
                <a:cs typeface="Andalus" pitchFamily="18" charset="-78"/>
              </a:rPr>
              <a:t>C2=1nF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R1, R2, C1 </a:t>
            </a:r>
            <a:r>
              <a:rPr lang="en-CA" sz="1400" dirty="0" smtClean="0">
                <a:cs typeface="Andalus" pitchFamily="18" charset="-78"/>
              </a:rPr>
              <a:t>for a frequency of about </a:t>
            </a:r>
            <a:r>
              <a:rPr lang="en-CA" sz="1400" b="1" dirty="0" smtClean="0">
                <a:cs typeface="Andalus" pitchFamily="18" charset="-78"/>
              </a:rPr>
              <a:t>10KHz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lab4.PNG"/>
          <p:cNvPicPr>
            <a:picLocks noChangeAspect="1"/>
          </p:cNvPicPr>
          <p:nvPr/>
        </p:nvPicPr>
        <p:blipFill>
          <a:blip r:embed="rId4" cstate="print"/>
          <a:stretch>
            <a:fillRect/>
          </a:stretch>
        </p:blipFill>
        <p:spPr>
          <a:xfrm>
            <a:off x="163109" y="2132856"/>
            <a:ext cx="7937284" cy="4241585"/>
          </a:xfrm>
          <a:prstGeom prst="rect">
            <a:avLst/>
          </a:prstGeom>
        </p:spPr>
      </p:pic>
      <p:pic>
        <p:nvPicPr>
          <p:cNvPr id="8" name="Picture 7" descr="HCLLogo_194x87.png"/>
          <p:cNvPicPr>
            <a:picLocks noChangeAspect="1"/>
          </p:cNvPicPr>
          <p:nvPr/>
        </p:nvPicPr>
        <p:blipFill>
          <a:blip r:embed="rId5" cstate="print"/>
          <a:stretch>
            <a:fillRect/>
          </a:stretch>
        </p:blipFill>
        <p:spPr>
          <a:xfrm>
            <a:off x="7236296" y="6029325"/>
            <a:ext cx="1847850" cy="828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9	 </a:t>
            </a:r>
            <a:r>
              <a:rPr lang="en-CA" dirty="0" smtClean="0">
                <a:solidFill>
                  <a:schemeClr val="tx1">
                    <a:lumMod val="75000"/>
                    <a:lumOff val="25000"/>
                  </a:schemeClr>
                </a:solidFill>
              </a:rPr>
              <a:t>Final Project: Variable Supply 3v~5v</a:t>
            </a:r>
            <a:endParaRPr lang="en-CA" u="sng" dirty="0"/>
          </a:p>
        </p:txBody>
      </p:sp>
      <p:sp>
        <p:nvSpPr>
          <p:cNvPr id="3" name="Content Placeholder 2"/>
          <p:cNvSpPr>
            <a:spLocks noGrp="1"/>
          </p:cNvSpPr>
          <p:nvPr>
            <p:ph idx="1"/>
          </p:nvPr>
        </p:nvSpPr>
        <p:spPr>
          <a:xfrm>
            <a:off x="457200" y="980728"/>
            <a:ext cx="8229600" cy="4680520"/>
          </a:xfrm>
        </p:spPr>
        <p:txBody>
          <a:bodyPr>
            <a:noAutofit/>
          </a:bodyPr>
          <a:lstStyle/>
          <a:p>
            <a:pPr algn="just">
              <a:buNone/>
            </a:pPr>
            <a:r>
              <a:rPr lang="en-CA" sz="1400" b="1" dirty="0" err="1" smtClean="0">
                <a:cs typeface="Andalus" pitchFamily="18" charset="-78"/>
              </a:rPr>
              <a:t>PreRequisites</a:t>
            </a:r>
            <a:r>
              <a:rPr lang="en-CA" sz="1400" b="1" dirty="0" smtClean="0">
                <a:cs typeface="Andalus" pitchFamily="18" charset="-78"/>
              </a:rPr>
              <a:t>:</a:t>
            </a:r>
          </a:p>
          <a:p>
            <a:pPr algn="just"/>
            <a:r>
              <a:rPr lang="en-CA" sz="1400" dirty="0" smtClean="0"/>
              <a:t>Install the free version of </a:t>
            </a:r>
            <a:r>
              <a:rPr lang="en-CA" sz="1400" dirty="0" err="1" smtClean="0"/>
              <a:t>EagleCAD</a:t>
            </a:r>
            <a:r>
              <a:rPr lang="en-CA" sz="1400" dirty="0" smtClean="0"/>
              <a:t> (  </a:t>
            </a:r>
            <a:r>
              <a:rPr lang="en-CA" sz="1400" dirty="0" smtClean="0">
                <a:hlinkClick r:id="rId2"/>
              </a:rPr>
              <a:t>http://www.cadsoftusa.com/download-eagle/?language=en</a:t>
            </a:r>
            <a:r>
              <a:rPr lang="en-CA" sz="1400" dirty="0" smtClean="0"/>
              <a:t> )</a:t>
            </a:r>
          </a:p>
          <a:p>
            <a:pPr algn="just"/>
            <a:r>
              <a:rPr lang="en-CA" sz="1400" dirty="0" smtClean="0"/>
              <a:t>Try to familiarize yourself with </a:t>
            </a:r>
            <a:r>
              <a:rPr lang="en-CA" sz="1400" dirty="0" err="1" smtClean="0"/>
              <a:t>EagleCAD</a:t>
            </a:r>
            <a:r>
              <a:rPr lang="en-CA" sz="1400" dirty="0" smtClean="0"/>
              <a:t> as much as possible. Some tutorials: </a:t>
            </a:r>
          </a:p>
          <a:p>
            <a:pPr lvl="1" algn="just"/>
            <a:r>
              <a:rPr lang="en-CA" sz="1000" dirty="0" smtClean="0">
                <a:hlinkClick r:id="rId3"/>
              </a:rPr>
              <a:t>https://www.sparkfun.com/tutorials/108</a:t>
            </a:r>
            <a:endParaRPr lang="en-CA" sz="1000" dirty="0" smtClean="0"/>
          </a:p>
          <a:p>
            <a:pPr lvl="1" algn="just"/>
            <a:r>
              <a:rPr lang="en-CA" sz="1000" dirty="0" smtClean="0">
                <a:hlinkClick r:id="rId4"/>
              </a:rPr>
              <a:t>http://www.ianstedman.co.uk/Technical/Starting_with_EagleCAD/starting_with_eaglecad.html</a:t>
            </a:r>
            <a:endParaRPr lang="en-CA" sz="1000" dirty="0" smtClean="0"/>
          </a:p>
          <a:p>
            <a:pPr algn="just">
              <a:buNone/>
            </a:pPr>
            <a:r>
              <a:rPr lang="en-CA" sz="1400" b="1" dirty="0" smtClean="0">
                <a:cs typeface="Andalus" pitchFamily="18" charset="-78"/>
              </a:rPr>
              <a:t>Project:</a:t>
            </a:r>
          </a:p>
          <a:p>
            <a:pPr algn="just"/>
            <a:r>
              <a:rPr lang="en-CA" sz="1400" dirty="0" smtClean="0">
                <a:cs typeface="Andalus" pitchFamily="18" charset="-78"/>
              </a:rPr>
              <a:t>Use schematic provided with the LM317 datasheet, on the first page. </a:t>
            </a:r>
            <a:r>
              <a:rPr lang="en-CA" sz="1400" dirty="0" smtClean="0"/>
              <a:t>Feel free to use that as your design, or basis for your design.</a:t>
            </a:r>
          </a:p>
          <a:p>
            <a:pPr algn="just"/>
            <a:r>
              <a:rPr lang="en-CA" sz="1400" dirty="0" smtClean="0"/>
              <a:t>You could also add improvements, like adding an LED and switch for ON/OFF.</a:t>
            </a:r>
          </a:p>
          <a:p>
            <a:pPr algn="just"/>
            <a:r>
              <a:rPr lang="en-CA" sz="1400" dirty="0" smtClean="0"/>
              <a:t>You will need to prototype your design on a breadboard, and show it's working.</a:t>
            </a:r>
          </a:p>
          <a:p>
            <a:pPr algn="just"/>
            <a:r>
              <a:rPr lang="en-CA" sz="1400" dirty="0" smtClean="0"/>
              <a:t>Once you have a working prototype, you can put your design's schematic in </a:t>
            </a:r>
            <a:r>
              <a:rPr lang="en-CA" sz="1400" dirty="0" err="1" smtClean="0"/>
              <a:t>EagleCAD</a:t>
            </a:r>
            <a:r>
              <a:rPr lang="en-CA" sz="1400" dirty="0" smtClean="0"/>
              <a:t>, and create a PCB (Printed Circuit Board Layout) for it.</a:t>
            </a:r>
          </a:p>
          <a:p>
            <a:pPr algn="just"/>
            <a:r>
              <a:rPr lang="en-CA" sz="1400" dirty="0" smtClean="0"/>
              <a:t>Workshop 105 will be dedicated to </a:t>
            </a:r>
            <a:r>
              <a:rPr lang="en-CA" sz="1400" dirty="0" err="1" smtClean="0"/>
              <a:t>EagleCAD</a:t>
            </a:r>
            <a:r>
              <a:rPr lang="en-CA" sz="1400" dirty="0" smtClean="0"/>
              <a:t> circuit and PCB layout making.</a:t>
            </a:r>
          </a:p>
          <a:p>
            <a:pPr algn="just"/>
            <a:r>
              <a:rPr lang="en-CA" sz="1400" dirty="0" smtClean="0"/>
              <a:t>During workshop 106, if you have a layout ready, we will go ahead and etch our own PCB, then drill them and populate the components. You will have made your own portable, variable power supply.</a:t>
            </a:r>
          </a:p>
          <a:p>
            <a:pPr algn="just"/>
            <a:r>
              <a:rPr lang="en-CA" sz="1400" dirty="0" smtClean="0"/>
              <a:t>If by workshop 106 you don't have a PCB layout ready, I will make some of my proto boards available so that you can still build your designed power supply.</a:t>
            </a:r>
            <a:endParaRPr lang="en-CA" sz="1400" dirty="0" smtClean="0">
              <a:cs typeface="Andalus" pitchFamily="18" charset="-78"/>
            </a:endParaRPr>
          </a:p>
          <a:p>
            <a:pPr algn="just"/>
            <a:endParaRPr lang="en-CA" sz="1400" dirty="0" smtClean="0">
              <a:cs typeface="Andalus" pitchFamily="18" charset="-78"/>
            </a:endParaRPr>
          </a:p>
        </p:txBody>
      </p:sp>
      <p:pic>
        <p:nvPicPr>
          <p:cNvPr id="5" name="Picture 4"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7" cstate="print"/>
          <a:stretch>
            <a:fillRect/>
          </a:stretch>
        </p:blipFill>
        <p:spPr>
          <a:xfrm>
            <a:off x="7236296" y="6029325"/>
            <a:ext cx="1847850" cy="828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Zener_Diode.JPG"/>
          <p:cNvPicPr>
            <a:picLocks noChangeAspect="1"/>
          </p:cNvPicPr>
          <p:nvPr/>
        </p:nvPicPr>
        <p:blipFill>
          <a:blip r:embed="rId2" cstate="print"/>
          <a:stretch>
            <a:fillRect/>
          </a:stretch>
        </p:blipFill>
        <p:spPr>
          <a:xfrm>
            <a:off x="3888432" y="2924944"/>
            <a:ext cx="4067944" cy="2711963"/>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a:t>
            </a:r>
            <a:r>
              <a:rPr lang="en-CA" sz="1400" dirty="0" err="1" smtClean="0"/>
              <a:t>zener</a:t>
            </a:r>
            <a:r>
              <a:rPr lang="en-CA" sz="1400" dirty="0" smtClean="0"/>
              <a:t> diode is a special kind of diode which allows current to flow in the forward direction in the same manner as an ideal diode, but will also permit it to flow in the reverse direction when the voltage is above a certain value known as the breakdown voltage, "</a:t>
            </a:r>
            <a:r>
              <a:rPr lang="en-CA" sz="1400" dirty="0" err="1" smtClean="0"/>
              <a:t>zener</a:t>
            </a:r>
            <a:r>
              <a:rPr lang="en-CA" sz="1400" dirty="0" smtClean="0"/>
              <a:t> knee voltage" or "</a:t>
            </a:r>
            <a:r>
              <a:rPr lang="en-CA" sz="1400" dirty="0" err="1" smtClean="0"/>
              <a:t>zener</a:t>
            </a:r>
            <a:r>
              <a:rPr lang="en-CA" sz="1400" dirty="0" smtClean="0"/>
              <a:t> voltage.“</a:t>
            </a:r>
          </a:p>
          <a:p>
            <a:pPr algn="just"/>
            <a:r>
              <a:rPr lang="en-CA" sz="1400" dirty="0" smtClean="0">
                <a:cs typeface="Andalus" pitchFamily="18" charset="-78"/>
              </a:rPr>
              <a:t>The </a:t>
            </a:r>
            <a:r>
              <a:rPr lang="en-CA" sz="1400" dirty="0" err="1" smtClean="0">
                <a:cs typeface="Andalus" pitchFamily="18" charset="-78"/>
              </a:rPr>
              <a:t>zener</a:t>
            </a:r>
            <a:r>
              <a:rPr lang="en-CA" sz="1400" dirty="0" smtClean="0">
                <a:cs typeface="Andalus" pitchFamily="18" charset="-78"/>
              </a:rPr>
              <a:t> diode used in reverse bias is ideal for applications such as the generation of a reference voltage (e.g. for an amplifier stage), or as a voltage stabilizer for low-current applications. (Poor man’s voltage regulation)</a:t>
            </a:r>
            <a:endParaRPr lang="en-CA" sz="1400"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zener_symbol.PNG"/>
          <p:cNvPicPr>
            <a:picLocks noChangeAspect="1"/>
          </p:cNvPicPr>
          <p:nvPr/>
        </p:nvPicPr>
        <p:blipFill>
          <a:blip r:embed="rId5" cstate="print"/>
          <a:stretch>
            <a:fillRect/>
          </a:stretch>
        </p:blipFill>
        <p:spPr>
          <a:xfrm>
            <a:off x="1331640" y="3140968"/>
            <a:ext cx="972108" cy="2160240"/>
          </a:xfrm>
          <a:prstGeom prst="rect">
            <a:avLst/>
          </a:prstGeom>
        </p:spPr>
      </p:pic>
      <p:pic>
        <p:nvPicPr>
          <p:cNvPr id="12" name="Picture 11"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dirty="0" smtClean="0">
                <a:solidFill>
                  <a:schemeClr val="tx1">
                    <a:lumMod val="75000"/>
                    <a:lumOff val="25000"/>
                  </a:schemeClr>
                </a:solidFill>
              </a:rPr>
              <a:t>Voltage Regulators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voltage regulator is an electrical regulator designed to automatically maintain a constant voltage level.</a:t>
            </a:r>
          </a:p>
          <a:p>
            <a:pPr algn="just"/>
            <a:r>
              <a:rPr lang="en-CA" sz="1400" dirty="0" smtClean="0">
                <a:cs typeface="Andalus" pitchFamily="18" charset="-78"/>
              </a:rPr>
              <a:t>Depending on the design, it may be used to regulate one or more AC or DC voltages.</a:t>
            </a:r>
          </a:p>
          <a:p>
            <a:pPr algn="just"/>
            <a:r>
              <a:rPr lang="en-CA" sz="1400" dirty="0" smtClean="0">
                <a:cs typeface="Andalus" pitchFamily="18" charset="-78"/>
              </a:rPr>
              <a:t>Typical Voltage regulators, like the LM7805 are used to regulate to a pre-determined voltage (LM7805 would be a 5v regulator)</a:t>
            </a:r>
          </a:p>
          <a:p>
            <a:pPr algn="just"/>
            <a:r>
              <a:rPr lang="en-CA" sz="1400" dirty="0" smtClean="0">
                <a:cs typeface="Andalus" pitchFamily="18" charset="-78"/>
              </a:rPr>
              <a:t>Variable voltage regulators are available, such as the LM317, where voltage can be adjusted from a low to high range.</a:t>
            </a:r>
          </a:p>
          <a:p>
            <a:pPr algn="just"/>
            <a:r>
              <a:rPr lang="en-CA" sz="1400" dirty="0" smtClean="0">
                <a:cs typeface="Andalus" pitchFamily="18" charset="-78"/>
              </a:rPr>
              <a:t>All Voltage Regulator Datasheets have example circuit schematics for basic and advanced usage.</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vreg.jpg"/>
          <p:cNvPicPr>
            <a:picLocks noChangeAspect="1"/>
          </p:cNvPicPr>
          <p:nvPr/>
        </p:nvPicPr>
        <p:blipFill>
          <a:blip r:embed="rId4" cstate="print"/>
          <a:stretch>
            <a:fillRect/>
          </a:stretch>
        </p:blipFill>
        <p:spPr>
          <a:xfrm>
            <a:off x="4644008" y="2808312"/>
            <a:ext cx="3429000" cy="3429000"/>
          </a:xfrm>
          <a:prstGeom prst="rect">
            <a:avLst/>
          </a:prstGeom>
        </p:spPr>
      </p:pic>
      <p:pic>
        <p:nvPicPr>
          <p:cNvPr id="12" name="Picture 11" descr="7805.gif"/>
          <p:cNvPicPr>
            <a:picLocks noChangeAspect="1"/>
          </p:cNvPicPr>
          <p:nvPr/>
        </p:nvPicPr>
        <p:blipFill>
          <a:blip r:embed="rId5" cstate="print"/>
          <a:stretch>
            <a:fillRect/>
          </a:stretch>
        </p:blipFill>
        <p:spPr>
          <a:xfrm>
            <a:off x="584143" y="3501008"/>
            <a:ext cx="3843841" cy="1800199"/>
          </a:xfrm>
          <a:prstGeom prst="rect">
            <a:avLst/>
          </a:prstGeom>
        </p:spPr>
      </p:pic>
      <p:pic>
        <p:nvPicPr>
          <p:cNvPr id="9" name="Picture 8"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transistor is our most important example of an "active" component, a device that can amplify, producing an output signal with more power in it  than the input signal. The additional power comes from an external source of  power  (the power supply, to be exact.)</a:t>
            </a:r>
          </a:p>
          <a:p>
            <a:pPr algn="just"/>
            <a:r>
              <a:rPr lang="en-CA" sz="1400" dirty="0" smtClean="0"/>
              <a:t>The transistor is the essential ingredient of every electronic circuit, from the simplest amplifier or oscillator to the most elaborate digital computer. Integrated circuits which have largely replaced circuits constructed from discrete transistors, are themselves merely arrays of transistors and other components built from a single chip of semiconductor material.</a:t>
            </a:r>
          </a:p>
          <a:p>
            <a:pPr algn="just"/>
            <a:r>
              <a:rPr lang="en-CA" sz="1400" dirty="0" smtClean="0">
                <a:cs typeface="Andalus" pitchFamily="18" charset="-78"/>
              </a:rPr>
              <a:t>A good understanding of transistors is very important, even if most of your circuits are made from because you need to understand the input and output properties of the IC in order to connect it to the rest of your circuit.</a:t>
            </a:r>
          </a:p>
          <a:p>
            <a:r>
              <a:rPr lang="en-CA" sz="1400" dirty="0" smtClean="0">
                <a:cs typeface="Andalus" pitchFamily="18" charset="-78"/>
              </a:rPr>
              <a:t>Finally, there are frequent (some  might say too frequent) situations  where the right IC just doesn't  exist, and you have to rely on discrete transistor circuitry to do the job.</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4" cstate="print"/>
          <a:stretch>
            <a:fillRect/>
          </a:stretch>
        </p:blipFill>
        <p:spPr>
          <a:xfrm>
            <a:off x="755576" y="3717032"/>
            <a:ext cx="3124636" cy="1952898"/>
          </a:xfrm>
          <a:prstGeom prst="rect">
            <a:avLst/>
          </a:prstGeom>
        </p:spPr>
      </p:pic>
      <p:pic>
        <p:nvPicPr>
          <p:cNvPr id="14" name="Picture 13" descr="TRANSISTOR PACKAGES.jpg"/>
          <p:cNvPicPr>
            <a:picLocks noChangeAspect="1"/>
          </p:cNvPicPr>
          <p:nvPr/>
        </p:nvPicPr>
        <p:blipFill>
          <a:blip r:embed="rId5" cstate="print"/>
          <a:stretch>
            <a:fillRect/>
          </a:stretch>
        </p:blipFill>
        <p:spPr>
          <a:xfrm>
            <a:off x="4499992" y="4221088"/>
            <a:ext cx="3152775" cy="1104900"/>
          </a:xfrm>
          <a:prstGeom prst="rect">
            <a:avLst/>
          </a:prstGeom>
        </p:spPr>
      </p:pic>
      <p:pic>
        <p:nvPicPr>
          <p:cNvPr id="9" name="Picture 8"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BJT transistor is a 3-terminal device available in 2 flavors (</a:t>
            </a:r>
            <a:r>
              <a:rPr lang="en-CA" sz="1400" dirty="0" err="1" smtClean="0"/>
              <a:t>npn</a:t>
            </a:r>
            <a:r>
              <a:rPr lang="en-CA" sz="1400" dirty="0" smtClean="0"/>
              <a:t> and </a:t>
            </a:r>
            <a:r>
              <a:rPr lang="en-CA" sz="1400" dirty="0" err="1" smtClean="0"/>
              <a:t>pnp</a:t>
            </a:r>
            <a:r>
              <a:rPr lang="en-CA" sz="1400" dirty="0" smtClean="0"/>
              <a:t>), with  properties that meet the following rules for </a:t>
            </a:r>
            <a:r>
              <a:rPr lang="en-CA" sz="1400" dirty="0" err="1" smtClean="0"/>
              <a:t>npn</a:t>
            </a:r>
            <a:r>
              <a:rPr lang="en-CA" sz="1400" dirty="0" smtClean="0"/>
              <a:t> transistors (simply reverse all polarities </a:t>
            </a:r>
            <a:r>
              <a:rPr lang="en-CA" sz="1400" dirty="0" err="1" smtClean="0"/>
              <a:t>pnp</a:t>
            </a:r>
            <a:r>
              <a:rPr lang="en-CA" sz="1400" dirty="0" smtClean="0"/>
              <a:t>):</a:t>
            </a:r>
          </a:p>
          <a:p>
            <a:pPr lvl="1" algn="just">
              <a:buFont typeface="+mj-lt"/>
              <a:buAutoNum type="arabicPeriod"/>
            </a:pPr>
            <a:r>
              <a:rPr lang="en-CA" sz="1000" dirty="0" smtClean="0">
                <a:cs typeface="Andalus" pitchFamily="18" charset="-78"/>
              </a:rPr>
              <a:t>The collector must be more positive than the emitter.</a:t>
            </a:r>
          </a:p>
          <a:p>
            <a:pPr lvl="1" algn="just">
              <a:buFont typeface="+mj-lt"/>
              <a:buAutoNum type="arabicPeriod"/>
            </a:pPr>
            <a:r>
              <a:rPr lang="en-CA" sz="1000" dirty="0" smtClean="0">
                <a:cs typeface="Andalus" pitchFamily="18" charset="-78"/>
              </a:rPr>
              <a:t>The base-emitter and base-collector circuits behave  like diodes. Normally the base-emitter diode is conducting and the base-collector diode is reverse-biased, the applied voltage is in the opposite direction to easy current flow.</a:t>
            </a:r>
          </a:p>
          <a:p>
            <a:pPr lvl="1" algn="just">
              <a:buFont typeface="+mj-lt"/>
              <a:buAutoNum type="arabicPeriod"/>
            </a:pPr>
            <a:r>
              <a:rPr lang="en-CA" sz="1000" dirty="0" smtClean="0">
                <a:cs typeface="Andalus" pitchFamily="18" charset="-78"/>
              </a:rPr>
              <a:t>Any given transistor has maximum values of I</a:t>
            </a:r>
            <a:r>
              <a:rPr lang="en-CA" sz="1000" baseline="-25000" dirty="0" smtClean="0">
                <a:cs typeface="Andalus" pitchFamily="18" charset="-78"/>
              </a:rPr>
              <a:t>C</a:t>
            </a:r>
            <a:r>
              <a:rPr lang="en-CA" sz="1000" dirty="0" smtClean="0">
                <a:cs typeface="Andalus" pitchFamily="18" charset="-78"/>
              </a:rPr>
              <a:t>, I</a:t>
            </a:r>
            <a:r>
              <a:rPr lang="en-CA" sz="1000" baseline="-25000" dirty="0" smtClean="0">
                <a:cs typeface="Andalus" pitchFamily="18" charset="-78"/>
              </a:rPr>
              <a:t>B</a:t>
            </a:r>
            <a:r>
              <a:rPr lang="en-CA" sz="1000" dirty="0" smtClean="0">
                <a:cs typeface="Andalus" pitchFamily="18" charset="-78"/>
              </a:rPr>
              <a:t> and V</a:t>
            </a:r>
            <a:r>
              <a:rPr lang="en-CA" sz="1000" baseline="-25000" dirty="0" smtClean="0">
                <a:cs typeface="Andalus" pitchFamily="18" charset="-78"/>
              </a:rPr>
              <a:t>CE</a:t>
            </a:r>
            <a:r>
              <a:rPr lang="en-CA" sz="1000" dirty="0" smtClean="0">
                <a:cs typeface="Andalus" pitchFamily="18" charset="-78"/>
              </a:rPr>
              <a:t>  that cannot be exceeded without costing the exceeder the price of a new transistor. There are also other limits, such as power dissipation (I</a:t>
            </a:r>
            <a:r>
              <a:rPr lang="en-CA" sz="1000" baseline="-25000" dirty="0" smtClean="0">
                <a:cs typeface="Andalus" pitchFamily="18" charset="-78"/>
              </a:rPr>
              <a:t>C</a:t>
            </a:r>
            <a:r>
              <a:rPr lang="en-CA" sz="1000" dirty="0" smtClean="0">
                <a:cs typeface="Andalus" pitchFamily="18" charset="-78"/>
              </a:rPr>
              <a:t>V</a:t>
            </a:r>
            <a:r>
              <a:rPr lang="en-CA" sz="1000" baseline="-25000" dirty="0" smtClean="0">
                <a:cs typeface="Andalus" pitchFamily="18" charset="-78"/>
              </a:rPr>
              <a:t>CE</a:t>
            </a:r>
            <a:r>
              <a:rPr lang="en-CA" sz="1000" dirty="0" smtClean="0">
                <a:cs typeface="Andalus" pitchFamily="18" charset="-78"/>
              </a:rPr>
              <a:t> ), temperature, V</a:t>
            </a:r>
            <a:r>
              <a:rPr lang="en-CA" sz="1000" baseline="-25000" dirty="0" smtClean="0">
                <a:cs typeface="Andalus" pitchFamily="18" charset="-78"/>
              </a:rPr>
              <a:t>BE</a:t>
            </a:r>
            <a:r>
              <a:rPr lang="en-CA" sz="1000" dirty="0" smtClean="0">
                <a:cs typeface="Andalus" pitchFamily="18" charset="-78"/>
              </a:rPr>
              <a:t> etc., that you must keep in mind.</a:t>
            </a:r>
          </a:p>
          <a:p>
            <a:pPr lvl="1" algn="just">
              <a:buFont typeface="+mj-lt"/>
              <a:buAutoNum type="arabicPeriod"/>
            </a:pPr>
            <a:r>
              <a:rPr lang="en-CA" sz="1000" dirty="0" smtClean="0">
                <a:cs typeface="Andalus" pitchFamily="18" charset="-78"/>
              </a:rPr>
              <a:t>When rules 1-3 are obeyed, I</a:t>
            </a:r>
            <a:r>
              <a:rPr lang="en-CA" sz="1000" baseline="-25000" dirty="0" smtClean="0">
                <a:cs typeface="Andalus" pitchFamily="18" charset="-78"/>
              </a:rPr>
              <a:t>C</a:t>
            </a:r>
            <a:r>
              <a:rPr lang="en-CA" sz="1000" dirty="0" smtClean="0">
                <a:cs typeface="Andalus" pitchFamily="18" charset="-78"/>
              </a:rPr>
              <a:t> is roughly proportional to I</a:t>
            </a:r>
            <a:r>
              <a:rPr lang="en-CA" sz="1000" baseline="-25000" dirty="0" smtClean="0">
                <a:cs typeface="Andalus" pitchFamily="18" charset="-78"/>
              </a:rPr>
              <a:t>B</a:t>
            </a:r>
            <a:r>
              <a:rPr lang="en-CA" sz="1000" dirty="0" smtClean="0">
                <a:cs typeface="Andalus" pitchFamily="18" charset="-78"/>
              </a:rPr>
              <a:t> and can be written as I</a:t>
            </a:r>
            <a:r>
              <a:rPr lang="en-CA" sz="1000" baseline="-25000" dirty="0" smtClean="0">
                <a:cs typeface="Andalus" pitchFamily="18" charset="-78"/>
              </a:rPr>
              <a:t>C</a:t>
            </a:r>
            <a:r>
              <a:rPr lang="en-CA" sz="1000" dirty="0" smtClean="0">
                <a:cs typeface="Andalus" pitchFamily="18" charset="-78"/>
              </a:rPr>
              <a:t> = </a:t>
            </a:r>
            <a:r>
              <a:rPr lang="en-CA" sz="1000" dirty="0" err="1" smtClean="0">
                <a:cs typeface="Andalus" pitchFamily="18" charset="-78"/>
              </a:rPr>
              <a:t>h</a:t>
            </a:r>
            <a:r>
              <a:rPr lang="en-CA" sz="1000" baseline="-25000" dirty="0" err="1" smtClean="0">
                <a:cs typeface="Andalus" pitchFamily="18" charset="-78"/>
              </a:rPr>
              <a:t>FE</a:t>
            </a:r>
            <a:r>
              <a:rPr lang="en-CA" sz="1000" dirty="0" err="1" smtClean="0">
                <a:cs typeface="Andalus" pitchFamily="18" charset="-78"/>
              </a:rPr>
              <a:t>I</a:t>
            </a:r>
            <a:r>
              <a:rPr lang="en-CA" sz="1000" baseline="-25000" dirty="0" err="1" smtClean="0">
                <a:cs typeface="Andalus" pitchFamily="18" charset="-78"/>
              </a:rPr>
              <a:t>B</a:t>
            </a:r>
            <a:r>
              <a:rPr lang="en-CA" sz="1000" dirty="0" smtClean="0">
                <a:cs typeface="Andalus" pitchFamily="18" charset="-78"/>
              </a:rPr>
              <a:t> = </a:t>
            </a:r>
            <a:r>
              <a:rPr lang="en-CA" sz="1000" dirty="0" err="1" smtClean="0">
                <a:cs typeface="Andalus" pitchFamily="18" charset="-78"/>
              </a:rPr>
              <a:t>ßI</a:t>
            </a:r>
            <a:r>
              <a:rPr lang="en-CA" sz="1000" baseline="-25000" dirty="0" err="1" smtClean="0">
                <a:cs typeface="Andalus" pitchFamily="18" charset="-78"/>
              </a:rPr>
              <a:t>B</a:t>
            </a:r>
            <a:r>
              <a:rPr lang="en-CA" sz="1000" dirty="0" smtClean="0">
                <a:cs typeface="Andalus" pitchFamily="18" charset="-78"/>
              </a:rPr>
              <a:t> where </a:t>
            </a:r>
            <a:r>
              <a:rPr lang="en-CA" sz="1000" dirty="0" err="1" smtClean="0">
                <a:cs typeface="Andalus" pitchFamily="18" charset="-78"/>
              </a:rPr>
              <a:t>h</a:t>
            </a:r>
            <a:r>
              <a:rPr lang="en-CA" sz="1000" baseline="-25000" dirty="0" err="1" smtClean="0">
                <a:cs typeface="Andalus" pitchFamily="18" charset="-78"/>
              </a:rPr>
              <a:t>FE</a:t>
            </a:r>
            <a:r>
              <a:rPr lang="en-CA" sz="1000" dirty="0" smtClean="0">
                <a:cs typeface="Andalus" pitchFamily="18" charset="-78"/>
              </a:rPr>
              <a:t> the current gain (also  called beta), is typically about 100.</a:t>
            </a:r>
            <a:endParaRPr lang="en-CA" sz="1000" baseline="-25000" dirty="0" smtClean="0">
              <a:cs typeface="Andalus" pitchFamily="18" charset="-78"/>
            </a:endParaRPr>
          </a:p>
          <a:p>
            <a:pPr algn="just"/>
            <a:r>
              <a:rPr lang="en-CA" sz="1400" dirty="0" smtClean="0">
                <a:cs typeface="Andalus" pitchFamily="18" charset="-78"/>
              </a:rPr>
              <a:t>Property 4 gives the transistor its usefulness: A small current flowing into  the  base controls a much larger current flowing into the collector.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4" cstate="print"/>
          <a:stretch>
            <a:fillRect/>
          </a:stretch>
        </p:blipFill>
        <p:spPr>
          <a:xfrm>
            <a:off x="755576" y="3717032"/>
            <a:ext cx="3124636" cy="1952898"/>
          </a:xfrm>
          <a:prstGeom prst="rect">
            <a:avLst/>
          </a:prstGeom>
        </p:spPr>
      </p:pic>
      <p:pic>
        <p:nvPicPr>
          <p:cNvPr id="9" name="Picture 8" descr="transistor-man.PNG"/>
          <p:cNvPicPr>
            <a:picLocks noChangeAspect="1"/>
          </p:cNvPicPr>
          <p:nvPr/>
        </p:nvPicPr>
        <p:blipFill>
          <a:blip r:embed="rId5" cstate="print"/>
          <a:stretch>
            <a:fillRect/>
          </a:stretch>
        </p:blipFill>
        <p:spPr>
          <a:xfrm>
            <a:off x="5292080" y="2924944"/>
            <a:ext cx="2449712" cy="3024336"/>
          </a:xfrm>
          <a:prstGeom prst="rect">
            <a:avLst/>
          </a:prstGeom>
        </p:spPr>
      </p:pic>
      <p:pic>
        <p:nvPicPr>
          <p:cNvPr id="10" name="Picture 9"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	 </a:t>
            </a:r>
            <a:r>
              <a:rPr lang="en-CA" dirty="0" smtClean="0">
                <a:solidFill>
                  <a:schemeClr val="tx1">
                    <a:lumMod val="75000"/>
                    <a:lumOff val="25000"/>
                  </a:schemeClr>
                </a:solidFill>
              </a:rPr>
              <a:t>Basic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This application, in which a small control current enables a much larger current to flow in another circuit, is called a transistor switch. From the preceding rules it is easy to understand. When the mechanical switch is open, there is no base current. So, from rule 4, there is no collector current. The lamp  is off.</a:t>
            </a:r>
          </a:p>
          <a:p>
            <a:pPr algn="just"/>
            <a:r>
              <a:rPr lang="en-CA" sz="1400" dirty="0" smtClean="0">
                <a:cs typeface="Andalus" pitchFamily="18" charset="-78"/>
              </a:rPr>
              <a:t>When the switch is closed, the base rises to 0.6 volt  (base-emitter diode is in forward conduction). The drop across the base resistor is  9.4 volts, so the base current is 9.4mA</a:t>
            </a:r>
          </a:p>
          <a:p>
            <a:pPr algn="just"/>
            <a:r>
              <a:rPr lang="en-CA" sz="1400" dirty="0" smtClean="0">
                <a:cs typeface="Andalus" pitchFamily="18" charset="-78"/>
              </a:rPr>
              <a:t>Overdriving the base (we used 9.4mA when 1mA  would have sufficed) makes the circuit go into Saturation.</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0" name="Picture 9" descr="pnp_switch.PNG"/>
          <p:cNvPicPr>
            <a:picLocks noChangeAspect="1"/>
          </p:cNvPicPr>
          <p:nvPr/>
        </p:nvPicPr>
        <p:blipFill>
          <a:blip r:embed="rId4" cstate="print"/>
          <a:stretch>
            <a:fillRect/>
          </a:stretch>
        </p:blipFill>
        <p:spPr>
          <a:xfrm>
            <a:off x="5364088" y="2802228"/>
            <a:ext cx="2514951" cy="2715004"/>
          </a:xfrm>
          <a:prstGeom prst="rect">
            <a:avLst/>
          </a:prstGeom>
        </p:spPr>
      </p:pic>
      <p:pic>
        <p:nvPicPr>
          <p:cNvPr id="12" name="Picture 11" descr="npn_switch.PNG"/>
          <p:cNvPicPr>
            <a:picLocks noChangeAspect="1"/>
          </p:cNvPicPr>
          <p:nvPr/>
        </p:nvPicPr>
        <p:blipFill>
          <a:blip r:embed="rId5" cstate="print"/>
          <a:stretch>
            <a:fillRect/>
          </a:stretch>
        </p:blipFill>
        <p:spPr>
          <a:xfrm>
            <a:off x="1115616" y="2924944"/>
            <a:ext cx="2553056" cy="2572109"/>
          </a:xfrm>
          <a:prstGeom prst="rect">
            <a:avLst/>
          </a:prstGeom>
        </p:spPr>
      </p:pic>
      <p:pic>
        <p:nvPicPr>
          <p:cNvPr id="9" name="Picture 8"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3.3	 </a:t>
            </a:r>
            <a:r>
              <a:rPr lang="en-CA" dirty="0" smtClean="0">
                <a:solidFill>
                  <a:schemeClr val="tx1">
                    <a:lumMod val="75000"/>
                    <a:lumOff val="25000"/>
                  </a:schemeClr>
                </a:solidFill>
              </a:rPr>
              <a:t>Darlington Pair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Darlington pair is a compound structure consisting of two bipolar transistors (either integrated or separated devices) connected in such a way that the current amplified by the first transistor is amplified further by the second one.</a:t>
            </a:r>
          </a:p>
          <a:p>
            <a:pPr algn="just"/>
            <a:r>
              <a:rPr lang="en-CA" sz="1400" dirty="0" smtClean="0">
                <a:cs typeface="Andalus" pitchFamily="18" charset="-78"/>
              </a:rPr>
              <a:t>This configuration gives a much higher common-emitter current gain than each transistor taken separately and, in the case of integrated devices, can take less space than two individual transistors because they can use a shared collector. Integrated Darlington pairs come packaged singly in transistor-like packages or as an array of devices (usually eight) in an integrated circuit.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a:t>
            </a:r>
            <a:r>
              <a:rPr lang="en-CA" dirty="0" smtClean="0">
                <a:hlinkClick r:id="rId4"/>
              </a:rPr>
              <a:t>Wikipedia</a:t>
            </a:r>
            <a:endParaRPr lang="en-CA" dirty="0"/>
          </a:p>
        </p:txBody>
      </p:sp>
      <p:pic>
        <p:nvPicPr>
          <p:cNvPr id="12" name="Picture 11" descr="npn_switch.PNG"/>
          <p:cNvPicPr>
            <a:picLocks noChangeAspect="1"/>
          </p:cNvPicPr>
          <p:nvPr/>
        </p:nvPicPr>
        <p:blipFill>
          <a:blip r:embed="rId5" cstate="print"/>
          <a:stretch>
            <a:fillRect/>
          </a:stretch>
        </p:blipFill>
        <p:spPr>
          <a:xfrm>
            <a:off x="1115616" y="2924944"/>
            <a:ext cx="2553056" cy="2572109"/>
          </a:xfrm>
          <a:prstGeom prst="rect">
            <a:avLst/>
          </a:prstGeom>
        </p:spPr>
      </p:pic>
      <p:pic>
        <p:nvPicPr>
          <p:cNvPr id="9" name="Picture 8" descr="darlington_pair.PNG"/>
          <p:cNvPicPr>
            <a:picLocks noChangeAspect="1"/>
          </p:cNvPicPr>
          <p:nvPr/>
        </p:nvPicPr>
        <p:blipFill>
          <a:blip r:embed="rId6" cstate="print"/>
          <a:stretch>
            <a:fillRect/>
          </a:stretch>
        </p:blipFill>
        <p:spPr>
          <a:xfrm>
            <a:off x="5254819" y="3081573"/>
            <a:ext cx="1981477" cy="2219635"/>
          </a:xfrm>
          <a:prstGeom prst="rect">
            <a:avLst/>
          </a:prstGeom>
        </p:spPr>
      </p:pic>
      <p:pic>
        <p:nvPicPr>
          <p:cNvPr id="10" name="Picture 9" descr="HCLLogo_194x87.png"/>
          <p:cNvPicPr>
            <a:picLocks noChangeAspect="1"/>
          </p:cNvPicPr>
          <p:nvPr/>
        </p:nvPicPr>
        <p:blipFill>
          <a:blip r:embed="rId7" cstate="print"/>
          <a:stretch>
            <a:fillRect/>
          </a:stretch>
        </p:blipFill>
        <p:spPr>
          <a:xfrm>
            <a:off x="7296150" y="6029325"/>
            <a:ext cx="1847850" cy="828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3.4	 </a:t>
            </a:r>
            <a:r>
              <a:rPr lang="en-CA" dirty="0" smtClean="0">
                <a:solidFill>
                  <a:schemeClr val="tx1">
                    <a:lumMod val="75000"/>
                    <a:lumOff val="25000"/>
                  </a:schemeClr>
                </a:solidFill>
              </a:rPr>
              <a:t>Basic BJT Amplifier Types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t>Common Emitter</a:t>
            </a:r>
            <a:r>
              <a:rPr lang="en-CA" sz="1400" dirty="0" smtClean="0"/>
              <a:t>: A common-emitter amplifier is one of three basic single-stage bipolar-junction-transistor (BJT) amplifier topologies, typically used as a voltage amplifier. In this circuit the base terminal of the transistor serves as the input, the collector is the output.</a:t>
            </a:r>
          </a:p>
          <a:p>
            <a:pPr algn="just"/>
            <a:r>
              <a:rPr lang="en-CA" sz="1400" b="1" dirty="0" smtClean="0">
                <a:cs typeface="Andalus" pitchFamily="18" charset="-78"/>
              </a:rPr>
              <a:t>Common Collector</a:t>
            </a:r>
            <a:r>
              <a:rPr lang="en-CA" sz="1400" dirty="0" smtClean="0">
                <a:cs typeface="Andalus" pitchFamily="18" charset="-78"/>
              </a:rPr>
              <a:t>: A common-collector amplifier (also known as an emitter follower or BJT voltage follower) is typically used as a voltage buffer. In this circuit the base terminal of the transistor serves as the input, the emitter is the output.</a:t>
            </a:r>
          </a:p>
          <a:p>
            <a:pPr algn="just"/>
            <a:r>
              <a:rPr lang="en-CA" sz="1400" b="1" dirty="0" smtClean="0">
                <a:cs typeface="Andalus" pitchFamily="18" charset="-78"/>
              </a:rPr>
              <a:t>Common Base</a:t>
            </a:r>
            <a:r>
              <a:rPr lang="en-CA" sz="1400" dirty="0" smtClean="0">
                <a:cs typeface="Andalus" pitchFamily="18" charset="-78"/>
              </a:rPr>
              <a:t>: A common-base (also known as grounded-base) amplifier is typically used as a current buffer or voltage amplifier. In this circuit the emitter terminal of the transistor serves as the input, the collector the output.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common_emitter.PNG"/>
          <p:cNvPicPr>
            <a:picLocks noChangeAspect="1"/>
          </p:cNvPicPr>
          <p:nvPr/>
        </p:nvPicPr>
        <p:blipFill>
          <a:blip r:embed="rId4" cstate="print"/>
          <a:stretch>
            <a:fillRect/>
          </a:stretch>
        </p:blipFill>
        <p:spPr>
          <a:xfrm>
            <a:off x="1547664" y="3140968"/>
            <a:ext cx="1409897" cy="2534004"/>
          </a:xfrm>
          <a:prstGeom prst="rect">
            <a:avLst/>
          </a:prstGeom>
        </p:spPr>
      </p:pic>
      <p:pic>
        <p:nvPicPr>
          <p:cNvPr id="11" name="Picture 10" descr="common_collector.PNG"/>
          <p:cNvPicPr>
            <a:picLocks noChangeAspect="1"/>
          </p:cNvPicPr>
          <p:nvPr/>
        </p:nvPicPr>
        <p:blipFill>
          <a:blip r:embed="rId5" cstate="print"/>
          <a:stretch>
            <a:fillRect/>
          </a:stretch>
        </p:blipFill>
        <p:spPr>
          <a:xfrm>
            <a:off x="3923928" y="3140968"/>
            <a:ext cx="1362265" cy="2629267"/>
          </a:xfrm>
          <a:prstGeom prst="rect">
            <a:avLst/>
          </a:prstGeom>
        </p:spPr>
      </p:pic>
      <p:pic>
        <p:nvPicPr>
          <p:cNvPr id="13" name="Picture 12" descr="common_base.PNG"/>
          <p:cNvPicPr>
            <a:picLocks noChangeAspect="1"/>
          </p:cNvPicPr>
          <p:nvPr/>
        </p:nvPicPr>
        <p:blipFill>
          <a:blip r:embed="rId6" cstate="print"/>
          <a:stretch>
            <a:fillRect/>
          </a:stretch>
        </p:blipFill>
        <p:spPr>
          <a:xfrm>
            <a:off x="6228184" y="3140968"/>
            <a:ext cx="1409897" cy="2591162"/>
          </a:xfrm>
          <a:prstGeom prst="rect">
            <a:avLst/>
          </a:prstGeom>
        </p:spPr>
      </p:pic>
      <p:pic>
        <p:nvPicPr>
          <p:cNvPr id="12" name="Picture 11" descr="HCLLogo_194x87.png"/>
          <p:cNvPicPr>
            <a:picLocks noChangeAspect="1"/>
          </p:cNvPicPr>
          <p:nvPr/>
        </p:nvPicPr>
        <p:blipFill>
          <a:blip r:embed="rId7" cstate="print"/>
          <a:stretch>
            <a:fillRect/>
          </a:stretch>
        </p:blipFill>
        <p:spPr>
          <a:xfrm>
            <a:off x="7296150" y="6029325"/>
            <a:ext cx="1847850" cy="828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	 </a:t>
            </a:r>
            <a:r>
              <a:rPr lang="en-CA" dirty="0" smtClean="0">
                <a:solidFill>
                  <a:schemeClr val="tx1">
                    <a:lumMod val="75000"/>
                    <a:lumOff val="25000"/>
                  </a:schemeClr>
                </a:solidFill>
              </a:rPr>
              <a:t>555 Timer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555 timer IC is an integrated circuit (chip) used in a variety of timer, pulse generation, and oscillator applications. The 555 can be used to provide time delays, as an oscillator, and as a flip-flop element. Derivatives provide up to four timing circuits in one package.</a:t>
            </a:r>
          </a:p>
          <a:p>
            <a:pPr algn="just"/>
            <a:r>
              <a:rPr lang="en-CA" sz="1400" dirty="0" smtClean="0">
                <a:cs typeface="Andalus" pitchFamily="18" charset="-78"/>
              </a:rPr>
              <a:t>The 555 has three operating modes:</a:t>
            </a:r>
          </a:p>
          <a:p>
            <a:pPr lvl="1" algn="just">
              <a:buFont typeface="+mj-lt"/>
              <a:buAutoNum type="arabicPeriod"/>
            </a:pPr>
            <a:r>
              <a:rPr lang="en-CA" sz="1000" b="1" dirty="0" err="1" smtClean="0">
                <a:cs typeface="Andalus" pitchFamily="18" charset="-78"/>
              </a:rPr>
              <a:t>Monostable</a:t>
            </a:r>
            <a:r>
              <a:rPr lang="en-CA" sz="1000" dirty="0" smtClean="0">
                <a:cs typeface="Andalus" pitchFamily="18" charset="-78"/>
              </a:rPr>
              <a:t>: in this mode, the 555 functions as a "one-shot" pulse generator. Applications include timers, missing pulse detection, </a:t>
            </a:r>
            <a:r>
              <a:rPr lang="en-CA" sz="1000" dirty="0" err="1" smtClean="0">
                <a:cs typeface="Andalus" pitchFamily="18" charset="-78"/>
              </a:rPr>
              <a:t>bouncefree</a:t>
            </a:r>
            <a:r>
              <a:rPr lang="en-CA" sz="1000" dirty="0" smtClean="0">
                <a:cs typeface="Andalus" pitchFamily="18" charset="-78"/>
              </a:rPr>
              <a:t> switches, touch switches, frequency divider, capacitance measurement, pulse-width modulation (PWM) and so on.</a:t>
            </a:r>
          </a:p>
          <a:p>
            <a:pPr lvl="1" algn="just">
              <a:buFont typeface="+mj-lt"/>
              <a:buAutoNum type="arabicPeriod"/>
            </a:pPr>
            <a:r>
              <a:rPr lang="en-CA" sz="1000" b="1" dirty="0" err="1" smtClean="0">
                <a:cs typeface="Andalus" pitchFamily="18" charset="-78"/>
              </a:rPr>
              <a:t>Astable</a:t>
            </a:r>
            <a:r>
              <a:rPr lang="en-CA" sz="1000" dirty="0" smtClean="0">
                <a:cs typeface="Andalus" pitchFamily="18" charset="-78"/>
              </a:rPr>
              <a:t>: free running mode: the 555 can operate as an oscillator. Uses include LED and lamp flashers, pulse generation, logic clocks, tone generation, security alarms, pulse position modulation and so on. Selecting a </a:t>
            </a:r>
            <a:r>
              <a:rPr lang="en-CA" sz="1000" dirty="0" err="1" smtClean="0">
                <a:cs typeface="Andalus" pitchFamily="18" charset="-78"/>
              </a:rPr>
              <a:t>thermistor</a:t>
            </a:r>
            <a:r>
              <a:rPr lang="en-CA" sz="1000" dirty="0" smtClean="0">
                <a:cs typeface="Andalus" pitchFamily="18" charset="-78"/>
              </a:rPr>
              <a:t> as timing resistor allows the use of the 555 in a temperature sensor: the period of the output pulse is determined by the temperature. The use of a microprocessor based circuit can then convert the pulse period to temperature, </a:t>
            </a:r>
            <a:r>
              <a:rPr lang="en-CA" sz="1000" dirty="0" err="1" smtClean="0">
                <a:cs typeface="Andalus" pitchFamily="18" charset="-78"/>
              </a:rPr>
              <a:t>linearize</a:t>
            </a:r>
            <a:r>
              <a:rPr lang="en-CA" sz="1000" dirty="0" smtClean="0">
                <a:cs typeface="Andalus" pitchFamily="18" charset="-78"/>
              </a:rPr>
              <a:t> it and even provide calibration means.</a:t>
            </a:r>
          </a:p>
          <a:p>
            <a:pPr lvl="1" algn="just">
              <a:buFont typeface="+mj-lt"/>
              <a:buAutoNum type="arabicPeriod"/>
            </a:pPr>
            <a:r>
              <a:rPr lang="en-CA" sz="1000" b="1" dirty="0" err="1" smtClean="0">
                <a:cs typeface="Andalus" pitchFamily="18" charset="-78"/>
              </a:rPr>
              <a:t>Bistable</a:t>
            </a:r>
            <a:r>
              <a:rPr lang="en-CA" sz="1000" b="1" dirty="0" smtClean="0">
                <a:cs typeface="Andalus" pitchFamily="18" charset="-78"/>
              </a:rPr>
              <a:t>:</a:t>
            </a:r>
            <a:r>
              <a:rPr lang="en-CA" sz="1000" dirty="0" smtClean="0">
                <a:cs typeface="Andalus" pitchFamily="18" charset="-78"/>
              </a:rPr>
              <a:t> Schmitt trigger: the 555 can operate as a flip-flop, if the DIS pin is not connected and no capacitor is used. Uses include bounce-free latched switches.</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2" name="Picture 11" descr="555timer.PNG"/>
          <p:cNvPicPr>
            <a:picLocks noChangeAspect="1"/>
          </p:cNvPicPr>
          <p:nvPr/>
        </p:nvPicPr>
        <p:blipFill>
          <a:blip r:embed="rId4" cstate="print"/>
          <a:stretch>
            <a:fillRect/>
          </a:stretch>
        </p:blipFill>
        <p:spPr>
          <a:xfrm>
            <a:off x="6156176" y="3356992"/>
            <a:ext cx="2295846" cy="2152951"/>
          </a:xfrm>
          <a:prstGeom prst="rect">
            <a:avLst/>
          </a:prstGeom>
        </p:spPr>
      </p:pic>
      <p:pic>
        <p:nvPicPr>
          <p:cNvPr id="14" name="Picture 13" descr="555pinout.PNG"/>
          <p:cNvPicPr>
            <a:picLocks noChangeAspect="1"/>
          </p:cNvPicPr>
          <p:nvPr/>
        </p:nvPicPr>
        <p:blipFill>
          <a:blip r:embed="rId5" cstate="print"/>
          <a:stretch>
            <a:fillRect/>
          </a:stretch>
        </p:blipFill>
        <p:spPr>
          <a:xfrm>
            <a:off x="1331640" y="3429000"/>
            <a:ext cx="2257740" cy="1752845"/>
          </a:xfrm>
          <a:prstGeom prst="rect">
            <a:avLst/>
          </a:prstGeom>
        </p:spPr>
      </p:pic>
      <p:pic>
        <p:nvPicPr>
          <p:cNvPr id="9" name="Picture 8"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2585</TotalTime>
  <Words>979</Words>
  <Application>Microsoft Office PowerPoint</Application>
  <PresentationFormat>On-screen Show (4:3)</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Analog Electronics Fundamentals 103</vt:lpstr>
      <vt:lpstr>1  Zener Diodes</vt:lpstr>
      <vt:lpstr>2  Voltage Regulators</vt:lpstr>
      <vt:lpstr>3  Bipolar Junction Transistors (BJTs)</vt:lpstr>
      <vt:lpstr>3.1  Bipolar Junction Transistors (BJTs)</vt:lpstr>
      <vt:lpstr>3.2  Basic Transistor Switch</vt:lpstr>
      <vt:lpstr>3.3  Darlington Pair Transistor Switch</vt:lpstr>
      <vt:lpstr>3.4  Basic BJT Amplifier Types</vt:lpstr>
      <vt:lpstr>4  555 Timer</vt:lpstr>
      <vt:lpstr>4.1  555 Timer: Monostable mode</vt:lpstr>
      <vt:lpstr>4.2  555 Timer: Bistable mode</vt:lpstr>
      <vt:lpstr>4.3  555 Timer: Astable mode</vt:lpstr>
      <vt:lpstr>5  Lab1: Simple Transistor Amplifier</vt:lpstr>
      <vt:lpstr>6  Lab2: 555 One Shot (Monostable)</vt:lpstr>
      <vt:lpstr>7  Lab3: 555 LED Flasher (Astable)</vt:lpstr>
      <vt:lpstr>8  Lab4: 555 Buzzer</vt:lpstr>
      <vt:lpstr>9  Final Project: Variable Supply 3v~5v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186</cp:revision>
  <dcterms:created xsi:type="dcterms:W3CDTF">2012-04-03T22:21:53Z</dcterms:created>
  <dcterms:modified xsi:type="dcterms:W3CDTF">2012-07-25T21:45:35Z</dcterms:modified>
</cp:coreProperties>
</file>