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7" autoAdjust="0"/>
    <p:restoredTop sz="94650" autoAdjust="0"/>
  </p:normalViewPr>
  <p:slideViewPr>
    <p:cSldViewPr>
      <p:cViewPr varScale="1">
        <p:scale>
          <a:sx n="91" d="100"/>
          <a:sy n="91" d="100"/>
        </p:scale>
        <p:origin x="-810" y="-114"/>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25/07/2012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hyperlink" Target="https://www.sparkfun.com/tutorials/108" TargetMode="External"/><Relationship Id="rId7" Type="http://schemas.openxmlformats.org/officeDocument/2006/relationships/image" Target="../media/image2.png"/><Relationship Id="rId2" Type="http://schemas.openxmlformats.org/officeDocument/2006/relationships/hyperlink" Target="http://www.cadsoftusa.com/download-eagle/?language=en"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creativecommons.org/licenses/by/3.0/" TargetMode="External"/><Relationship Id="rId4" Type="http://schemas.openxmlformats.org/officeDocument/2006/relationships/hyperlink" Target="http://www.ianstedman.co.uk/Technical/Starting_with_EagleCAD/starting_with_eagleca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104</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832720"/>
          </a:xfrm>
        </p:spPr>
        <p:txBody>
          <a:bodyPr>
            <a:normAutofit fontScale="92500"/>
          </a:bodyPr>
          <a:lstStyle/>
          <a:p>
            <a:pPr algn="l"/>
            <a:r>
              <a:rPr lang="en-CA" dirty="0" smtClean="0">
                <a:solidFill>
                  <a:schemeClr val="tx1">
                    <a:lumMod val="75000"/>
                    <a:lumOff val="25000"/>
                  </a:schemeClr>
                </a:solidFill>
              </a:rPr>
              <a:t>-Field Effect Transistors</a:t>
            </a:r>
          </a:p>
          <a:p>
            <a:pPr algn="l"/>
            <a:r>
              <a:rPr lang="en-CA" dirty="0" smtClean="0">
                <a:solidFill>
                  <a:schemeClr val="tx1">
                    <a:lumMod val="75000"/>
                    <a:lumOff val="25000"/>
                  </a:schemeClr>
                </a:solidFill>
              </a:rPr>
              <a:t>-Operational Amplifiers (Op-amps)</a:t>
            </a:r>
          </a:p>
          <a:p>
            <a:pPr algn="l"/>
            <a:r>
              <a:rPr lang="en-CA" dirty="0" smtClean="0">
                <a:solidFill>
                  <a:schemeClr val="tx1">
                    <a:lumMod val="75000"/>
                    <a:lumOff val="25000"/>
                  </a:schemeClr>
                </a:solidFill>
              </a:rPr>
              <a:t>-Final Project: Create Variable power supply 3v ~ 5v with 9v input</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7" name="Picture 6" descr="HCLLogo_194x87.png"/>
          <p:cNvPicPr>
            <a:picLocks noChangeAspect="1"/>
          </p:cNvPicPr>
          <p:nvPr/>
        </p:nvPicPr>
        <p:blipFill>
          <a:blip r:embed="rId4" cstate="print"/>
          <a:stretch>
            <a:fillRect/>
          </a:stretch>
        </p:blipFill>
        <p:spPr>
          <a:xfrm>
            <a:off x="7236296" y="6029325"/>
            <a:ext cx="1847850" cy="8286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1	 </a:t>
            </a:r>
            <a:r>
              <a:rPr lang="en-CA" dirty="0" smtClean="0">
                <a:solidFill>
                  <a:schemeClr val="tx1">
                    <a:lumMod val="75000"/>
                    <a:lumOff val="25000"/>
                  </a:schemeClr>
                </a:solidFill>
              </a:rPr>
              <a:t>Field Effect Transistors (</a:t>
            </a:r>
            <a:r>
              <a:rPr lang="en-CA" dirty="0" err="1" smtClean="0">
                <a:solidFill>
                  <a:schemeClr val="tx1">
                    <a:lumMod val="75000"/>
                    <a:lumOff val="25000"/>
                  </a:schemeClr>
                </a:solidFill>
              </a:rPr>
              <a:t>Fet</a:t>
            </a:r>
            <a:r>
              <a:rPr lang="en-CA" dirty="0" smtClean="0">
                <a:solidFill>
                  <a:schemeClr val="tx1">
                    <a:lumMod val="75000"/>
                    <a:lumOff val="25000"/>
                  </a:schemeClr>
                </a:solidFill>
              </a:rPr>
              <a:t>)</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field-effect transistor (FET) is a transistor that uses an electric field to control the shape and hence the conductivity of a channel of one type of charge carrier in a semiconductor material. The concept of the FET predates the BJT, though it was not physically implemented until after BJTs due to the limitations of semiconductor materials and the relative ease of manufacturing BJTs compared to FETs at the time.</a:t>
            </a:r>
          </a:p>
          <a:p>
            <a:pPr algn="just"/>
            <a:r>
              <a:rPr lang="en-CA" sz="1400" dirty="0" smtClean="0"/>
              <a:t>The FET controls the flow of electrons from the source to drain by affecting the size and shape of a "conductive channel" influenced by voltage (or lack of voltage) applied across the gate.</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6392" name="Picture 8" descr="fet-field-effect-transistor.jpg (450×340)"/>
          <p:cNvPicPr>
            <a:picLocks noChangeAspect="1" noChangeArrowheads="1"/>
          </p:cNvPicPr>
          <p:nvPr/>
        </p:nvPicPr>
        <p:blipFill>
          <a:blip r:embed="rId4" cstate="print"/>
          <a:srcRect/>
          <a:stretch>
            <a:fillRect/>
          </a:stretch>
        </p:blipFill>
        <p:spPr bwMode="auto">
          <a:xfrm>
            <a:off x="539552" y="2996952"/>
            <a:ext cx="3240359" cy="2448272"/>
          </a:xfrm>
          <a:prstGeom prst="rect">
            <a:avLst/>
          </a:prstGeom>
          <a:noFill/>
        </p:spPr>
      </p:pic>
      <p:pic>
        <p:nvPicPr>
          <p:cNvPr id="16394" name="Picture 10" descr="681px-Scheme_of_n-junction_field-effect_transistor_de.svg.png (681×450)"/>
          <p:cNvPicPr>
            <a:picLocks noChangeAspect="1" noChangeArrowheads="1"/>
          </p:cNvPicPr>
          <p:nvPr/>
        </p:nvPicPr>
        <p:blipFill>
          <a:blip r:embed="rId5" cstate="print"/>
          <a:srcRect/>
          <a:stretch>
            <a:fillRect/>
          </a:stretch>
        </p:blipFill>
        <p:spPr bwMode="auto">
          <a:xfrm>
            <a:off x="5004048" y="2780928"/>
            <a:ext cx="3384376" cy="2236372"/>
          </a:xfrm>
          <a:prstGeom prst="rect">
            <a:avLst/>
          </a:prstGeom>
          <a:noFill/>
        </p:spPr>
      </p:pic>
      <p:pic>
        <p:nvPicPr>
          <p:cNvPr id="9" name="Picture 8" descr="HCLLogo_194x87.png"/>
          <p:cNvPicPr>
            <a:picLocks noChangeAspect="1"/>
          </p:cNvPicPr>
          <p:nvPr/>
        </p:nvPicPr>
        <p:blipFill>
          <a:blip r:embed="rId6" cstate="print"/>
          <a:stretch>
            <a:fillRect/>
          </a:stretch>
        </p:blipFill>
        <p:spPr>
          <a:xfrm>
            <a:off x="7236296" y="6029325"/>
            <a:ext cx="1847850" cy="8286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2	 </a:t>
            </a:r>
            <a:r>
              <a:rPr lang="en-CA" dirty="0" smtClean="0">
                <a:solidFill>
                  <a:schemeClr val="tx1">
                    <a:lumMod val="75000"/>
                    <a:lumOff val="25000"/>
                  </a:schemeClr>
                </a:solidFill>
              </a:rPr>
              <a:t>Operational Amplifiers (Op-amps)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An operational amplifier ("op-amp") is a high-gain electronic voltage amplifier, usually, a single output. An op-amp produces an output voltage that is typically hundreds of thousands times larger than the voltage difference between its input terminals.</a:t>
            </a:r>
          </a:p>
          <a:p>
            <a:pPr algn="just"/>
            <a:r>
              <a:rPr lang="en-CA" sz="1400" dirty="0" smtClean="0">
                <a:cs typeface="Andalus" pitchFamily="18" charset="-78"/>
              </a:rPr>
              <a:t>Typical Applications:</a:t>
            </a:r>
          </a:p>
          <a:p>
            <a:pPr lvl="1" algn="just"/>
            <a:r>
              <a:rPr lang="en-CA" sz="1000" dirty="0" smtClean="0">
                <a:cs typeface="Andalus" pitchFamily="18" charset="-78"/>
              </a:rPr>
              <a:t>Amplifiers</a:t>
            </a:r>
          </a:p>
          <a:p>
            <a:pPr lvl="1" algn="just"/>
            <a:r>
              <a:rPr lang="en-CA" sz="1000" dirty="0" smtClean="0">
                <a:cs typeface="Andalus" pitchFamily="18" charset="-78"/>
              </a:rPr>
              <a:t>Oscillators</a:t>
            </a:r>
          </a:p>
          <a:p>
            <a:pPr lvl="1" algn="just"/>
            <a:r>
              <a:rPr lang="en-CA" sz="1000" dirty="0" smtClean="0">
                <a:cs typeface="Andalus" pitchFamily="18" charset="-78"/>
              </a:rPr>
              <a:t>Schmidt Triggers</a:t>
            </a:r>
          </a:p>
          <a:p>
            <a:pPr lvl="1" algn="just"/>
            <a:r>
              <a:rPr lang="en-CA" sz="1000" dirty="0" smtClean="0">
                <a:cs typeface="Andalus" pitchFamily="18" charset="-78"/>
              </a:rPr>
              <a:t>Signal Filters</a:t>
            </a:r>
            <a:endParaRPr lang="en-CA" sz="10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6386" name="Picture 2" descr="http://2.bp.blogspot.com/_FdGFE8NBDgc/S-JolQDMtMI/AAAAAAAACiw/959GJnGBNw8/s400/op_amp_extreme_circuits_net.jpg"/>
          <p:cNvPicPr>
            <a:picLocks noChangeAspect="1" noChangeArrowheads="1"/>
          </p:cNvPicPr>
          <p:nvPr/>
        </p:nvPicPr>
        <p:blipFill>
          <a:blip r:embed="rId4" cstate="print"/>
          <a:srcRect/>
          <a:stretch>
            <a:fillRect/>
          </a:stretch>
        </p:blipFill>
        <p:spPr bwMode="auto">
          <a:xfrm>
            <a:off x="6012160" y="3140968"/>
            <a:ext cx="2683528" cy="2160240"/>
          </a:xfrm>
          <a:prstGeom prst="rect">
            <a:avLst/>
          </a:prstGeom>
          <a:noFill/>
        </p:spPr>
      </p:pic>
      <p:pic>
        <p:nvPicPr>
          <p:cNvPr id="16388" name="Picture 4" descr="500px-Op-Amp_Internal.svg.png (500×375)"/>
          <p:cNvPicPr>
            <a:picLocks noChangeAspect="1" noChangeArrowheads="1"/>
          </p:cNvPicPr>
          <p:nvPr/>
        </p:nvPicPr>
        <p:blipFill>
          <a:blip r:embed="rId5" cstate="print"/>
          <a:srcRect/>
          <a:stretch>
            <a:fillRect/>
          </a:stretch>
        </p:blipFill>
        <p:spPr bwMode="auto">
          <a:xfrm>
            <a:off x="251520" y="3356992"/>
            <a:ext cx="2976331" cy="2232248"/>
          </a:xfrm>
          <a:prstGeom prst="rect">
            <a:avLst/>
          </a:prstGeom>
          <a:noFill/>
        </p:spPr>
      </p:pic>
      <p:pic>
        <p:nvPicPr>
          <p:cNvPr id="16390" name="Picture 6" descr="200px-Operational_amplifier_noninverting.svg.png (200×197)"/>
          <p:cNvPicPr>
            <a:picLocks noChangeAspect="1" noChangeArrowheads="1"/>
          </p:cNvPicPr>
          <p:nvPr/>
        </p:nvPicPr>
        <p:blipFill>
          <a:blip r:embed="rId6" cstate="print"/>
          <a:srcRect/>
          <a:stretch>
            <a:fillRect/>
          </a:stretch>
        </p:blipFill>
        <p:spPr bwMode="auto">
          <a:xfrm>
            <a:off x="3563888" y="3717032"/>
            <a:ext cx="1905000" cy="1876425"/>
          </a:xfrm>
          <a:prstGeom prst="rect">
            <a:avLst/>
          </a:prstGeom>
          <a:noFill/>
        </p:spPr>
      </p:pic>
      <p:pic>
        <p:nvPicPr>
          <p:cNvPr id="10" name="Picture 9" descr="HCLLogo_194x87.png"/>
          <p:cNvPicPr>
            <a:picLocks noChangeAspect="1"/>
          </p:cNvPicPr>
          <p:nvPr/>
        </p:nvPicPr>
        <p:blipFill>
          <a:blip r:embed="rId7" cstate="print"/>
          <a:stretch>
            <a:fillRect/>
          </a:stretch>
        </p:blipFill>
        <p:spPr>
          <a:xfrm>
            <a:off x="7236296" y="6029325"/>
            <a:ext cx="1847850" cy="8286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fontScale="90000"/>
          </a:bodyPr>
          <a:lstStyle/>
          <a:p>
            <a:pPr algn="l"/>
            <a:r>
              <a:rPr lang="en-CA" dirty="0" smtClean="0"/>
              <a:t>3	</a:t>
            </a:r>
            <a:r>
              <a:rPr lang="en-CA" sz="4000" dirty="0" smtClean="0"/>
              <a:t> </a:t>
            </a:r>
            <a:r>
              <a:rPr lang="en-CA" sz="4000" dirty="0" smtClean="0">
                <a:solidFill>
                  <a:schemeClr val="tx1">
                    <a:lumMod val="75000"/>
                    <a:lumOff val="25000"/>
                  </a:schemeClr>
                </a:solidFill>
              </a:rPr>
              <a:t>Final Project: Variable Supply 1.25v~Xv</a:t>
            </a:r>
            <a:endParaRPr lang="en-CA" sz="4000" u="sng" dirty="0"/>
          </a:p>
        </p:txBody>
      </p:sp>
      <p:sp>
        <p:nvSpPr>
          <p:cNvPr id="3" name="Content Placeholder 2"/>
          <p:cNvSpPr>
            <a:spLocks noGrp="1"/>
          </p:cNvSpPr>
          <p:nvPr>
            <p:ph idx="1"/>
          </p:nvPr>
        </p:nvSpPr>
        <p:spPr>
          <a:xfrm>
            <a:off x="457200" y="980728"/>
            <a:ext cx="8229600" cy="4680520"/>
          </a:xfrm>
        </p:spPr>
        <p:txBody>
          <a:bodyPr>
            <a:noAutofit/>
          </a:bodyPr>
          <a:lstStyle/>
          <a:p>
            <a:pPr algn="just">
              <a:buNone/>
            </a:pPr>
            <a:r>
              <a:rPr lang="en-CA" sz="1400" b="1" dirty="0" err="1" smtClean="0">
                <a:cs typeface="Andalus" pitchFamily="18" charset="-78"/>
              </a:rPr>
              <a:t>PreRequisites</a:t>
            </a:r>
            <a:r>
              <a:rPr lang="en-CA" sz="1400" b="1" dirty="0" smtClean="0">
                <a:cs typeface="Andalus" pitchFamily="18" charset="-78"/>
              </a:rPr>
              <a:t>:</a:t>
            </a:r>
          </a:p>
          <a:p>
            <a:pPr algn="just"/>
            <a:r>
              <a:rPr lang="en-CA" sz="1400" dirty="0" smtClean="0"/>
              <a:t>Install the free version of </a:t>
            </a:r>
            <a:r>
              <a:rPr lang="en-CA" sz="1400" dirty="0" err="1" smtClean="0"/>
              <a:t>EagleCAD</a:t>
            </a:r>
            <a:r>
              <a:rPr lang="en-CA" sz="1400" dirty="0" smtClean="0"/>
              <a:t> (  </a:t>
            </a:r>
            <a:r>
              <a:rPr lang="en-CA" sz="1400" dirty="0" smtClean="0">
                <a:hlinkClick r:id="rId2"/>
              </a:rPr>
              <a:t>http://www.cadsoftusa.com/download-eagle/?language=en</a:t>
            </a:r>
            <a:r>
              <a:rPr lang="en-CA" sz="1400" dirty="0" smtClean="0"/>
              <a:t> )</a:t>
            </a:r>
          </a:p>
          <a:p>
            <a:pPr algn="just"/>
            <a:r>
              <a:rPr lang="en-CA" sz="1400" dirty="0" smtClean="0"/>
              <a:t>Try to familiarize yourself with </a:t>
            </a:r>
            <a:r>
              <a:rPr lang="en-CA" sz="1400" dirty="0" err="1" smtClean="0"/>
              <a:t>EagleCAD</a:t>
            </a:r>
            <a:r>
              <a:rPr lang="en-CA" sz="1400" dirty="0" smtClean="0"/>
              <a:t> as much as possible. Some tutorials: </a:t>
            </a:r>
          </a:p>
          <a:p>
            <a:pPr lvl="1" algn="just"/>
            <a:r>
              <a:rPr lang="en-CA" sz="1000" dirty="0" smtClean="0">
                <a:hlinkClick r:id="rId3"/>
              </a:rPr>
              <a:t>https://www.sparkfun.com/tutorials/108</a:t>
            </a:r>
            <a:endParaRPr lang="en-CA" sz="1000" dirty="0" smtClean="0"/>
          </a:p>
          <a:p>
            <a:pPr lvl="1" algn="just"/>
            <a:r>
              <a:rPr lang="en-CA" sz="1000" dirty="0" smtClean="0">
                <a:hlinkClick r:id="rId4"/>
              </a:rPr>
              <a:t>http://www.ianstedman.co.uk/Technical/Starting_with_EagleCAD/starting_with_eaglecad.html</a:t>
            </a:r>
            <a:endParaRPr lang="en-CA" sz="1000" dirty="0" smtClean="0"/>
          </a:p>
          <a:p>
            <a:pPr algn="just">
              <a:buNone/>
            </a:pPr>
            <a:r>
              <a:rPr lang="en-CA" sz="1400" b="1" dirty="0" smtClean="0">
                <a:cs typeface="Andalus" pitchFamily="18" charset="-78"/>
              </a:rPr>
              <a:t>Project:</a:t>
            </a:r>
          </a:p>
          <a:p>
            <a:pPr algn="just"/>
            <a:r>
              <a:rPr lang="en-CA" sz="1400" dirty="0" smtClean="0">
                <a:cs typeface="Andalus" pitchFamily="18" charset="-78"/>
              </a:rPr>
              <a:t>Schematic provided with the LM317 datasheet, on the first page. </a:t>
            </a:r>
            <a:r>
              <a:rPr lang="en-CA" sz="1400" dirty="0" smtClean="0"/>
              <a:t>Feel free to use that as your design, or basis for your design.</a:t>
            </a:r>
          </a:p>
          <a:p>
            <a:pPr algn="just"/>
            <a:r>
              <a:rPr lang="en-CA" sz="1400" dirty="0" smtClean="0"/>
              <a:t>You could also add improvements, like adding an LED and switch for ON/OFF.</a:t>
            </a:r>
          </a:p>
          <a:p>
            <a:pPr algn="just"/>
            <a:r>
              <a:rPr lang="en-CA" sz="1400" dirty="0" smtClean="0"/>
              <a:t>You will need to prototype your design on a breadboard, and show it's working.</a:t>
            </a:r>
          </a:p>
          <a:p>
            <a:pPr algn="just"/>
            <a:r>
              <a:rPr lang="en-CA" sz="1400" dirty="0" smtClean="0"/>
              <a:t>Once you have a working prototype, you can put your design's schematic in </a:t>
            </a:r>
            <a:r>
              <a:rPr lang="en-CA" sz="1400" dirty="0" err="1" smtClean="0"/>
              <a:t>EagleCAD</a:t>
            </a:r>
            <a:r>
              <a:rPr lang="en-CA" sz="1400" dirty="0" smtClean="0"/>
              <a:t>, and create a PCB (Printed Circuit Board Layout) for it.</a:t>
            </a:r>
          </a:p>
          <a:p>
            <a:pPr algn="just"/>
            <a:r>
              <a:rPr lang="en-CA" sz="1400" dirty="0" smtClean="0"/>
              <a:t>Workshop 105 will be dedicated to </a:t>
            </a:r>
            <a:r>
              <a:rPr lang="en-CA" sz="1400" dirty="0" err="1" smtClean="0"/>
              <a:t>EagleCAD</a:t>
            </a:r>
            <a:r>
              <a:rPr lang="en-CA" sz="1400" dirty="0" smtClean="0"/>
              <a:t> circuit and PCB layout making.</a:t>
            </a:r>
          </a:p>
          <a:p>
            <a:pPr algn="just"/>
            <a:r>
              <a:rPr lang="en-CA" sz="1400" dirty="0" smtClean="0"/>
              <a:t>During workshop 106, if you have a layout ready, we will go ahead and etch our own PCB, then drill them and populate the components. You will have made your own portable, variable power supply.</a:t>
            </a:r>
          </a:p>
          <a:p>
            <a:pPr algn="just"/>
            <a:r>
              <a:rPr lang="en-CA" sz="1400" dirty="0" smtClean="0"/>
              <a:t>If by workshop 106 you don't have a PCB layout ready, I will make some of my proto boards available so that you can still build your designed power supply.</a:t>
            </a:r>
            <a:endParaRPr lang="en-CA" sz="1400" dirty="0" smtClean="0">
              <a:cs typeface="Andalus" pitchFamily="18" charset="-78"/>
            </a:endParaRPr>
          </a:p>
          <a:p>
            <a:pPr algn="just"/>
            <a:endParaRPr lang="en-CA" sz="1400" dirty="0" smtClean="0">
              <a:cs typeface="Andalus" pitchFamily="18" charset="-78"/>
            </a:endParaRPr>
          </a:p>
        </p:txBody>
      </p:sp>
      <p:pic>
        <p:nvPicPr>
          <p:cNvPr id="5" name="Picture 4"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pic>
        <p:nvPicPr>
          <p:cNvPr id="7" name="Picture 6" descr="HCLLogo_194x87.png"/>
          <p:cNvPicPr>
            <a:picLocks noChangeAspect="1"/>
          </p:cNvPicPr>
          <p:nvPr/>
        </p:nvPicPr>
        <p:blipFill>
          <a:blip r:embed="rId7" cstate="print"/>
          <a:stretch>
            <a:fillRect/>
          </a:stretch>
        </p:blipFill>
        <p:spPr>
          <a:xfrm>
            <a:off x="7236296" y="6029325"/>
            <a:ext cx="1847850" cy="8286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2626</TotalTime>
  <Words>216</Words>
  <Application>Microsoft Office PowerPoint</Application>
  <PresentationFormat>On-screen Show (4:3)</PresentationFormat>
  <Paragraphs>30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Analog Electronics Fundamentals 104</vt:lpstr>
      <vt:lpstr>1  Field Effect Transistors (Fet)</vt:lpstr>
      <vt:lpstr>2  Operational Amplifiers (Op-amps)</vt:lpstr>
      <vt:lpstr>3  Final Project: Variable Supply 1.25v~Xv</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DanyO</cp:lastModifiedBy>
  <cp:revision>193</cp:revision>
  <dcterms:created xsi:type="dcterms:W3CDTF">2012-04-03T22:21:53Z</dcterms:created>
  <dcterms:modified xsi:type="dcterms:W3CDTF">2012-07-25T21:46:45Z</dcterms:modified>
</cp:coreProperties>
</file>