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50" autoAdjust="0"/>
  </p:normalViewPr>
  <p:slideViewPr>
    <p:cSldViewPr>
      <p:cViewPr varScale="1">
        <p:scale>
          <a:sx n="91" d="100"/>
          <a:sy n="91" d="100"/>
        </p:scale>
        <p:origin x="-816" y="-11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22/04/2012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22/04/2012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jpeg"/><Relationship Id="rId7" Type="http://schemas.openxmlformats.org/officeDocument/2006/relationships/hyperlink" Target="http://hubcitylabs.org/" TargetMode="Externa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creativecommons.org/licenses/by/3.0/"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hyperphysics.phy-astr.gsu.edu/hbase/electric/watcir.html" TargetMode="External"/><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hubcitylabs.org/" TargetMode="External"/><Relationship Id="rId5" Type="http://schemas.openxmlformats.org/officeDocument/2006/relationships/image" Target="../media/image1.png"/><Relationship Id="rId4" Type="http://schemas.openxmlformats.org/officeDocument/2006/relationships/hyperlink" Target="http://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hyperphysics.phy-astr.gsu.edu/hbase/electric/watcir.html" TargetMode="External"/><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hubcitylabs.org/" TargetMode="External"/><Relationship Id="rId5" Type="http://schemas.openxmlformats.org/officeDocument/2006/relationships/image" Target="../media/image1.png"/><Relationship Id="rId4" Type="http://schemas.openxmlformats.org/officeDocument/2006/relationships/hyperlink" Target="http://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hyperphysics.phy-astr.gsu.edu/hbase/electric/watcir.html" TargetMode="External"/><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hubcitylabs.org/" TargetMode="External"/><Relationship Id="rId5" Type="http://schemas.openxmlformats.org/officeDocument/2006/relationships/image" Target="../media/image1.png"/><Relationship Id="rId4" Type="http://schemas.openxmlformats.org/officeDocument/2006/relationships/hyperlink" Target="http://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hyperlink" Target="http://hyperphysics.phy-astr.gsu.edu/hbase/electric/watcir.html" TargetMode="External"/><Relationship Id="rId1" Type="http://schemas.openxmlformats.org/officeDocument/2006/relationships/slideLayout" Target="../slideLayouts/slideLayout2.xml"/><Relationship Id="rId6" Type="http://schemas.openxmlformats.org/officeDocument/2006/relationships/hyperlink" Target="http://hubcitylabs.org/" TargetMode="External"/><Relationship Id="rId5" Type="http://schemas.openxmlformats.org/officeDocument/2006/relationships/image" Target="../media/image1.png"/><Relationship Id="rId4" Type="http://schemas.openxmlformats.org/officeDocument/2006/relationships/hyperlink" Target="http://creativecommons.org/licenses/by/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101</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472680"/>
          </a:xfrm>
        </p:spPr>
        <p:txBody>
          <a:bodyPr>
            <a:normAutofit fontScale="77500" lnSpcReduction="20000"/>
          </a:bodyPr>
          <a:lstStyle/>
          <a:p>
            <a:pPr algn="l"/>
            <a:r>
              <a:rPr lang="en-CA" dirty="0" smtClean="0">
                <a:solidFill>
                  <a:schemeClr val="tx1">
                    <a:lumMod val="75000"/>
                    <a:lumOff val="25000"/>
                  </a:schemeClr>
                </a:solidFill>
              </a:rPr>
              <a:t>-Voltage, Resistance &amp; Current</a:t>
            </a:r>
          </a:p>
          <a:p>
            <a:pPr algn="l"/>
            <a:r>
              <a:rPr lang="en-CA" dirty="0" smtClean="0">
                <a:solidFill>
                  <a:schemeClr val="tx1">
                    <a:lumMod val="75000"/>
                    <a:lumOff val="25000"/>
                  </a:schemeClr>
                </a:solidFill>
              </a:rPr>
              <a:t>-Ohm's Law</a:t>
            </a:r>
          </a:p>
          <a:p>
            <a:pPr algn="l"/>
            <a:r>
              <a:rPr lang="en-CA" dirty="0" smtClean="0">
                <a:solidFill>
                  <a:schemeClr val="tx1">
                    <a:lumMod val="75000"/>
                    <a:lumOff val="25000"/>
                  </a:schemeClr>
                </a:solidFill>
              </a:rPr>
              <a:t>-Resistors</a:t>
            </a:r>
          </a:p>
          <a:p>
            <a:pPr algn="l"/>
            <a:r>
              <a:rPr lang="en-CA" dirty="0" smtClean="0">
                <a:solidFill>
                  <a:schemeClr val="tx1">
                    <a:lumMod val="75000"/>
                    <a:lumOff val="25000"/>
                  </a:schemeClr>
                </a:solidFill>
              </a:rPr>
              <a:t>-Direct Current (DC)</a:t>
            </a:r>
          </a:p>
          <a:p>
            <a:pPr algn="l"/>
            <a:r>
              <a:rPr lang="en-CA" dirty="0" smtClean="0">
                <a:solidFill>
                  <a:schemeClr val="tx1">
                    <a:lumMod val="75000"/>
                    <a:lumOff val="25000"/>
                  </a:schemeClr>
                </a:solidFill>
              </a:rPr>
              <a:t>-Lab1: Taste the Power!</a:t>
            </a:r>
          </a:p>
          <a:p>
            <a:pPr algn="l"/>
            <a:r>
              <a:rPr lang="en-CA" dirty="0" smtClean="0">
                <a:solidFill>
                  <a:schemeClr val="tx1">
                    <a:lumMod val="75000"/>
                    <a:lumOff val="25000"/>
                  </a:schemeClr>
                </a:solidFill>
              </a:rPr>
              <a:t>-Lab2: Your first circuit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3		</a:t>
            </a:r>
            <a:r>
              <a:rPr lang="en-CA" u="sng" dirty="0" smtClean="0"/>
              <a:t>Resistors</a:t>
            </a:r>
            <a:endParaRPr lang="en-CA" u="sng" dirty="0"/>
          </a:p>
        </p:txBody>
      </p:sp>
      <p:sp>
        <p:nvSpPr>
          <p:cNvPr id="15" name="Content Placeholder 14"/>
          <p:cNvSpPr>
            <a:spLocks noGrp="1"/>
          </p:cNvSpPr>
          <p:nvPr>
            <p:ph idx="1"/>
          </p:nvPr>
        </p:nvSpPr>
        <p:spPr/>
        <p:txBody>
          <a:bodyPr/>
          <a:lstStyle/>
          <a:p>
            <a:pPr algn="just"/>
            <a:r>
              <a:rPr lang="en-CA" dirty="0" smtClean="0"/>
              <a:t>A resistor is a passive two-terminal electrical component that implements electrical resistance as a circuit element. The current through a resistor is in direct proportion to the voltage across the resistor's terminals. Thus, the ratio of the voltage applied across a resistor's terminals to the intensity of current through the circuit is called resistance.</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3.1		</a:t>
            </a:r>
            <a:r>
              <a:rPr lang="en-CA" u="sng" dirty="0" smtClean="0"/>
              <a:t>Resistors</a:t>
            </a:r>
            <a:endParaRPr lang="en-CA" u="sng" dirty="0"/>
          </a:p>
        </p:txBody>
      </p:sp>
      <p:pic>
        <p:nvPicPr>
          <p:cNvPr id="10" name="Content Placeholder 9" descr="Welwyn-ULW2-100RJA25.jpg"/>
          <p:cNvPicPr>
            <a:picLocks noGrp="1" noChangeAspect="1"/>
          </p:cNvPicPr>
          <p:nvPr>
            <p:ph idx="1"/>
          </p:nvPr>
        </p:nvPicPr>
        <p:blipFill>
          <a:blip r:embed="rId2" cstate="print"/>
          <a:stretch>
            <a:fillRect/>
          </a:stretch>
        </p:blipFill>
        <p:spPr>
          <a:xfrm>
            <a:off x="378254" y="890626"/>
            <a:ext cx="3617682" cy="2610382"/>
          </a:xfrm>
        </p:spPr>
      </p:pic>
      <p:pic>
        <p:nvPicPr>
          <p:cNvPr id="12" name="Picture 11" descr="ResistorColourCode.jpg"/>
          <p:cNvPicPr>
            <a:picLocks noChangeAspect="1"/>
          </p:cNvPicPr>
          <p:nvPr/>
        </p:nvPicPr>
        <p:blipFill>
          <a:blip r:embed="rId3" cstate="print"/>
          <a:stretch>
            <a:fillRect/>
          </a:stretch>
        </p:blipFill>
        <p:spPr>
          <a:xfrm>
            <a:off x="3779912" y="862728"/>
            <a:ext cx="4608512" cy="5878640"/>
          </a:xfrm>
          <a:prstGeom prst="rect">
            <a:avLst/>
          </a:prstGeom>
        </p:spPr>
      </p:pic>
      <p:pic>
        <p:nvPicPr>
          <p:cNvPr id="13" name="Picture 12" descr="resistor-schem.png"/>
          <p:cNvPicPr>
            <a:picLocks noChangeAspect="1"/>
          </p:cNvPicPr>
          <p:nvPr/>
        </p:nvPicPr>
        <p:blipFill>
          <a:blip r:embed="rId4" cstate="print"/>
          <a:stretch>
            <a:fillRect/>
          </a:stretch>
        </p:blipFill>
        <p:spPr>
          <a:xfrm>
            <a:off x="101472" y="3498392"/>
            <a:ext cx="3750448" cy="2564768"/>
          </a:xfrm>
          <a:prstGeom prst="rect">
            <a:avLst/>
          </a:prstGeom>
        </p:spPr>
      </p:pic>
      <p:pic>
        <p:nvPicPr>
          <p:cNvPr id="7" name="Picture 6"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pic>
        <p:nvPicPr>
          <p:cNvPr id="8" name="Picture 7" descr="HCLShortLogo.png">
            <a:hlinkClick r:id="rId7"/>
          </p:cNvPr>
          <p:cNvPicPr>
            <a:picLocks noChangeAspect="1"/>
          </p:cNvPicPr>
          <p:nvPr/>
        </p:nvPicPr>
        <p:blipFill>
          <a:blip r:embed="rId8" cstate="print"/>
          <a:stretch>
            <a:fillRect/>
          </a:stretch>
        </p:blipFill>
        <p:spPr>
          <a:xfrm>
            <a:off x="8100392" y="5814392"/>
            <a:ext cx="1043608" cy="10436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		</a:t>
            </a:r>
            <a:r>
              <a:rPr lang="en-CA" u="sng" dirty="0" smtClean="0"/>
              <a:t>DC (Direct Current)</a:t>
            </a:r>
            <a:endParaRPr lang="en-CA" u="sng" dirty="0"/>
          </a:p>
        </p:txBody>
      </p:sp>
      <p:sp>
        <p:nvSpPr>
          <p:cNvPr id="7" name="Content Placeholder 6"/>
          <p:cNvSpPr>
            <a:spLocks noGrp="1"/>
          </p:cNvSpPr>
          <p:nvPr>
            <p:ph idx="1"/>
          </p:nvPr>
        </p:nvSpPr>
        <p:spPr/>
        <p:txBody>
          <a:bodyPr>
            <a:normAutofit lnSpcReduction="10000"/>
          </a:bodyPr>
          <a:lstStyle/>
          <a:p>
            <a:pPr algn="just"/>
            <a:r>
              <a:rPr lang="en-CA" dirty="0" smtClean="0"/>
              <a:t>Direct current (DC) is the unidirectional flow of electric charge. Direct current is produced by sources such as batteries, thermocouples and solar cells. Direct current may flow in a conductor such as a wire, but can also flow through semiconductors, insulators, or even through a vacuum as in electron or ion beams. The electric charge flows in a constant direction, distinguishing it from alternating current (AC).</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4.1		</a:t>
            </a:r>
            <a:r>
              <a:rPr lang="en-CA" u="sng" dirty="0" smtClean="0"/>
              <a:t>DC </a:t>
            </a:r>
            <a:r>
              <a:rPr lang="en-CA" u="sng" dirty="0" err="1" smtClean="0"/>
              <a:t>vs</a:t>
            </a:r>
            <a:r>
              <a:rPr lang="en-CA" u="sng" dirty="0" smtClean="0"/>
              <a:t> AC</a:t>
            </a:r>
            <a:endParaRPr lang="en-CA" u="sng" dirty="0"/>
          </a:p>
        </p:txBody>
      </p:sp>
      <p:pic>
        <p:nvPicPr>
          <p:cNvPr id="6" name="Content Placeholder 5" descr="AC_graph.JPG"/>
          <p:cNvPicPr>
            <a:picLocks noGrp="1" noChangeAspect="1"/>
          </p:cNvPicPr>
          <p:nvPr>
            <p:ph idx="1"/>
          </p:nvPr>
        </p:nvPicPr>
        <p:blipFill>
          <a:blip r:embed="rId2" cstate="print"/>
          <a:stretch>
            <a:fillRect/>
          </a:stretch>
        </p:blipFill>
        <p:spPr>
          <a:xfrm>
            <a:off x="44443" y="1196752"/>
            <a:ext cx="9055114" cy="3308102"/>
          </a:xfrm>
        </p:spPr>
      </p:pic>
      <p:pic>
        <p:nvPicPr>
          <p:cNvPr id="7" name="Picture 6"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8" name="Picture 7"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		</a:t>
            </a:r>
            <a:r>
              <a:rPr lang="en-CA" u="sng" dirty="0" smtClean="0"/>
              <a:t>Lab 1: Taste the Power!</a:t>
            </a:r>
            <a:endParaRPr lang="en-CA" u="sng" dirty="0"/>
          </a:p>
        </p:txBody>
      </p:sp>
      <p:sp>
        <p:nvSpPr>
          <p:cNvPr id="7" name="Content Placeholder 6"/>
          <p:cNvSpPr>
            <a:spLocks noGrp="1"/>
          </p:cNvSpPr>
          <p:nvPr>
            <p:ph idx="1"/>
          </p:nvPr>
        </p:nvSpPr>
        <p:spPr/>
        <p:txBody>
          <a:bodyPr>
            <a:normAutofit fontScale="70000" lnSpcReduction="20000"/>
          </a:bodyPr>
          <a:lstStyle/>
          <a:p>
            <a:pPr algn="just"/>
            <a:r>
              <a:rPr lang="en-CA" b="1" u="sng" dirty="0" smtClean="0"/>
              <a:t>** This lab was taken from the book “Make: Electronics” **</a:t>
            </a:r>
          </a:p>
          <a:p>
            <a:pPr algn="just"/>
            <a:endParaRPr lang="en-CA" dirty="0" smtClean="0"/>
          </a:p>
          <a:p>
            <a:pPr algn="just"/>
            <a:r>
              <a:rPr lang="en-CA" dirty="0" smtClean="0"/>
              <a:t>Moisten your tongue and touch the tip of it to the metal terminals of a 9-volt battery. The sudden sharp tingle that you feel is caused by electricity flowing from one terminal of the battery, through the moisture on and in your tongue, to the other terminal. Because the skin of your tongue is very thin and the nerves are close to the surface, you can feel the electricity very easily.</a:t>
            </a:r>
          </a:p>
          <a:p>
            <a:pPr algn="just"/>
            <a:r>
              <a:rPr lang="en-CA" dirty="0" smtClean="0"/>
              <a:t>Now stick out your tongue, dry the tip of it very thoroughly with a tissue, and repeat the experiment without allowing your tongue to become moist again.</a:t>
            </a:r>
          </a:p>
          <a:p>
            <a:pPr algn="just">
              <a:buNone/>
            </a:pPr>
            <a:endParaRPr lang="en-CA" dirty="0" smtClean="0"/>
          </a:p>
          <a:p>
            <a:pPr algn="just"/>
            <a:r>
              <a:rPr lang="en-CA" dirty="0" smtClean="0"/>
              <a:t>What’s happening here? We’re going to need a meter to find out.</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4.1		</a:t>
            </a:r>
            <a:r>
              <a:rPr lang="en-CA" u="sng" dirty="0" smtClean="0"/>
              <a:t>Lab 1: Taste the Power!</a:t>
            </a:r>
            <a:endParaRPr lang="en-CA" u="sng" dirty="0"/>
          </a:p>
        </p:txBody>
      </p:sp>
      <p:sp>
        <p:nvSpPr>
          <p:cNvPr id="7" name="Content Placeholder 6"/>
          <p:cNvSpPr>
            <a:spLocks noGrp="1"/>
          </p:cNvSpPr>
          <p:nvPr>
            <p:ph idx="1"/>
          </p:nvPr>
        </p:nvSpPr>
        <p:spPr/>
        <p:txBody>
          <a:bodyPr>
            <a:normAutofit fontScale="62500" lnSpcReduction="20000"/>
          </a:bodyPr>
          <a:lstStyle/>
          <a:p>
            <a:pPr algn="just">
              <a:buNone/>
            </a:pPr>
            <a:r>
              <a:rPr lang="en-CA" b="1" dirty="0" err="1" smtClean="0"/>
              <a:t>Multimeter</a:t>
            </a:r>
            <a:r>
              <a:rPr lang="en-CA" b="1" dirty="0" smtClean="0"/>
              <a:t> Setup:</a:t>
            </a:r>
          </a:p>
          <a:p>
            <a:pPr algn="just"/>
            <a:r>
              <a:rPr lang="en-CA" dirty="0" smtClean="0"/>
              <a:t>Most meters have removable wires, known as  leads (pronounced “</a:t>
            </a:r>
            <a:r>
              <a:rPr lang="en-CA" dirty="0" err="1" smtClean="0"/>
              <a:t>leeds</a:t>
            </a:r>
            <a:r>
              <a:rPr lang="en-CA" dirty="0" smtClean="0"/>
              <a:t>”). </a:t>
            </a:r>
          </a:p>
          <a:p>
            <a:pPr algn="just"/>
            <a:r>
              <a:rPr lang="en-CA" dirty="0" smtClean="0"/>
              <a:t>Most meters also have three sockets on the front, the leftmost one usually being reserved to measure high electrical currents. We can ignore that one for now.</a:t>
            </a:r>
          </a:p>
          <a:p>
            <a:pPr algn="just"/>
            <a:r>
              <a:rPr lang="en-CA" dirty="0" smtClean="0"/>
              <a:t>The leads will probably be black and red. The black wire plugs into a socket labeled “COM” or “Common.” </a:t>
            </a:r>
          </a:p>
          <a:p>
            <a:pPr algn="just"/>
            <a:r>
              <a:rPr lang="en-CA" dirty="0" smtClean="0"/>
              <a:t>Plug the red one into the socket labeled “V” or “volts.”</a:t>
            </a:r>
          </a:p>
          <a:p>
            <a:pPr algn="just"/>
            <a:r>
              <a:rPr lang="en-CA" dirty="0" smtClean="0"/>
              <a:t>If your meter doesn’t do </a:t>
            </a:r>
            <a:r>
              <a:rPr lang="en-CA" dirty="0" err="1" smtClean="0"/>
              <a:t>autoranging</a:t>
            </a:r>
            <a:r>
              <a:rPr lang="en-CA" dirty="0" smtClean="0"/>
              <a:t>, each position on the dial will have a number beside it. This number means “no higher than.” For instance if you want to check a 6-volt battery, and one position on the voltage section of the dial is numbered 2 and the next position is numbered 20, position 2 means “no higher than 2 volts.” You have to go to the next position, which means “no higher than 20 volts.”</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4.2		</a:t>
            </a:r>
            <a:r>
              <a:rPr lang="en-CA" u="sng" dirty="0" smtClean="0"/>
              <a:t>Lab 1: Taste the Power!</a:t>
            </a:r>
            <a:endParaRPr lang="en-CA" u="sng" dirty="0"/>
          </a:p>
        </p:txBody>
      </p:sp>
      <p:sp>
        <p:nvSpPr>
          <p:cNvPr id="7" name="Content Placeholder 6"/>
          <p:cNvSpPr>
            <a:spLocks noGrp="1"/>
          </p:cNvSpPr>
          <p:nvPr>
            <p:ph idx="1"/>
          </p:nvPr>
        </p:nvSpPr>
        <p:spPr/>
        <p:txBody>
          <a:bodyPr>
            <a:normAutofit fontScale="70000" lnSpcReduction="20000"/>
          </a:bodyPr>
          <a:lstStyle/>
          <a:p>
            <a:pPr algn="just"/>
            <a:r>
              <a:rPr lang="en-CA" dirty="0" smtClean="0"/>
              <a:t>We’re going to use the meter to discover the electrical resistance of your tongue. </a:t>
            </a:r>
          </a:p>
          <a:p>
            <a:pPr algn="just"/>
            <a:r>
              <a:rPr lang="en-CA" dirty="0" smtClean="0"/>
              <a:t>First, set your meter to measure resistance. If it has </a:t>
            </a:r>
            <a:r>
              <a:rPr lang="en-CA" dirty="0" err="1" smtClean="0"/>
              <a:t>autoranging</a:t>
            </a:r>
            <a:r>
              <a:rPr lang="en-CA" dirty="0" smtClean="0"/>
              <a:t>, look to see whether it is displaying a K, meaning </a:t>
            </a:r>
            <a:r>
              <a:rPr lang="en-CA" dirty="0" err="1" smtClean="0"/>
              <a:t>kilohms</a:t>
            </a:r>
            <a:r>
              <a:rPr lang="en-CA" dirty="0" smtClean="0"/>
              <a:t>, or M, meaning </a:t>
            </a:r>
            <a:r>
              <a:rPr lang="en-CA" dirty="0" err="1" smtClean="0"/>
              <a:t>megaohms</a:t>
            </a:r>
            <a:r>
              <a:rPr lang="en-CA" dirty="0" smtClean="0"/>
              <a:t>. </a:t>
            </a:r>
          </a:p>
          <a:p>
            <a:pPr algn="just"/>
            <a:r>
              <a:rPr lang="en-CA" dirty="0" smtClean="0"/>
              <a:t>If you have to set the range manually, begin with no less than 100,000 ohms (100K). </a:t>
            </a:r>
          </a:p>
          <a:p>
            <a:pPr algn="just"/>
            <a:r>
              <a:rPr lang="en-CA" dirty="0" smtClean="0"/>
              <a:t>Touch the probes to your tongue, about an inch apart. Note the reading, which should be around 50K. </a:t>
            </a:r>
          </a:p>
          <a:p>
            <a:pPr algn="just"/>
            <a:r>
              <a:rPr lang="en-CA" dirty="0" smtClean="0"/>
              <a:t>Now put aside the probes, stick out your tongue, and use a tissue to dry it very carefully and thoroughly. </a:t>
            </a:r>
          </a:p>
          <a:p>
            <a:pPr algn="just"/>
            <a:r>
              <a:rPr lang="en-CA" dirty="0" smtClean="0"/>
              <a:t>Without allowing your tongue to become moist again, repeat the test, and the reading should be higher.</a:t>
            </a:r>
          </a:p>
          <a:p>
            <a:pPr algn="just"/>
            <a:r>
              <a:rPr lang="en-CA" dirty="0" smtClean="0"/>
              <a:t>Finally, press the probes against the skin of your hand or arm: you may get no reading at all, until you moisten your skin. </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		</a:t>
            </a:r>
            <a:r>
              <a:rPr lang="en-CA" u="sng" dirty="0" smtClean="0"/>
              <a:t>Lab 2: Your first circuit!</a:t>
            </a:r>
            <a:endParaRPr lang="en-CA" u="sng" dirty="0"/>
          </a:p>
        </p:txBody>
      </p:sp>
      <p:sp>
        <p:nvSpPr>
          <p:cNvPr id="7" name="Content Placeholder 6"/>
          <p:cNvSpPr>
            <a:spLocks noGrp="1"/>
          </p:cNvSpPr>
          <p:nvPr>
            <p:ph idx="1"/>
          </p:nvPr>
        </p:nvSpPr>
        <p:spPr/>
        <p:txBody>
          <a:bodyPr>
            <a:normAutofit fontScale="85000" lnSpcReduction="10000"/>
          </a:bodyPr>
          <a:lstStyle/>
          <a:p>
            <a:pPr algn="just"/>
            <a:r>
              <a:rPr lang="en-CA" sz="2800" b="1" u="sng" dirty="0" smtClean="0"/>
              <a:t>** This lab was taken from the book “Make: Electronics” **</a:t>
            </a:r>
          </a:p>
          <a:p>
            <a:pPr algn="just">
              <a:buNone/>
            </a:pPr>
            <a:endParaRPr lang="en-CA" dirty="0" smtClean="0"/>
          </a:p>
          <a:p>
            <a:pPr algn="just">
              <a:buNone/>
            </a:pPr>
            <a:r>
              <a:rPr lang="en-CA" b="1" dirty="0" smtClean="0"/>
              <a:t>You will need:</a:t>
            </a:r>
          </a:p>
          <a:p>
            <a:pPr algn="just"/>
            <a:r>
              <a:rPr lang="en-CA" dirty="0" smtClean="0"/>
              <a:t>9v Battery </a:t>
            </a:r>
            <a:r>
              <a:rPr lang="en-CA" dirty="0" err="1" smtClean="0"/>
              <a:t>battery</a:t>
            </a:r>
            <a:r>
              <a:rPr lang="en-CA" dirty="0" smtClean="0"/>
              <a:t>. Quantity: 1.</a:t>
            </a:r>
          </a:p>
          <a:p>
            <a:pPr algn="just"/>
            <a:r>
              <a:rPr lang="en-CA" dirty="0" smtClean="0"/>
              <a:t>9v Battery Socket &amp; leads. Quantity: 1.</a:t>
            </a:r>
          </a:p>
          <a:p>
            <a:pPr algn="just"/>
            <a:r>
              <a:rPr lang="en-CA" dirty="0" smtClean="0"/>
              <a:t>Resistors: 470Ω, 1K, and either 2K or 2.2K (the 2.2K value happens to be more common than 2K, but either will do in this experiment). Quantity: 1  of each resistor. </a:t>
            </a:r>
          </a:p>
          <a:p>
            <a:pPr algn="just"/>
            <a:r>
              <a:rPr lang="en-CA" dirty="0" smtClean="0"/>
              <a:t>An LED, any type. Quantity: 1. </a:t>
            </a:r>
          </a:p>
          <a:p>
            <a:pPr algn="just"/>
            <a:r>
              <a:rPr lang="en-CA" dirty="0" smtClean="0"/>
              <a:t>Alligator clips. Quantity: 3.</a:t>
            </a:r>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5.1		</a:t>
            </a:r>
            <a:r>
              <a:rPr lang="en-CA" u="sng" dirty="0" smtClean="0"/>
              <a:t>Lab 2: Your first circuit!</a:t>
            </a:r>
            <a:endParaRPr lang="en-CA" u="sng" dirty="0"/>
          </a:p>
        </p:txBody>
      </p:sp>
      <p:sp>
        <p:nvSpPr>
          <p:cNvPr id="7" name="Content Placeholder 6"/>
          <p:cNvSpPr>
            <a:spLocks noGrp="1"/>
          </p:cNvSpPr>
          <p:nvPr>
            <p:ph idx="1"/>
          </p:nvPr>
        </p:nvSpPr>
        <p:spPr/>
        <p:txBody>
          <a:bodyPr>
            <a:normAutofit fontScale="85000" lnSpcReduction="20000"/>
          </a:bodyPr>
          <a:lstStyle/>
          <a:p>
            <a:pPr algn="just"/>
            <a:r>
              <a:rPr lang="en-CA" sz="2800" dirty="0" smtClean="0"/>
              <a:t>Now take a look at one of your LEDs. An old-fashioned </a:t>
            </a:r>
            <a:r>
              <a:rPr lang="en-CA" sz="2800" dirty="0" err="1" smtClean="0"/>
              <a:t>lightbulb</a:t>
            </a:r>
            <a:r>
              <a:rPr lang="en-CA" sz="2800" dirty="0" smtClean="0"/>
              <a:t> wastes a lot of power by converting it into heat. LEDs are much smarter: they convert almost all their power into light, and they last almost indefinitely—as long as you treat them right! An LED is quite fussy about the amount of power it gets, and the way it gets it. Always follow these rules:</a:t>
            </a:r>
          </a:p>
          <a:p>
            <a:pPr algn="just"/>
            <a:r>
              <a:rPr lang="en-CA" sz="2800" dirty="0" smtClean="0"/>
              <a:t>The longer wire protruding from the LED must receive a more positive voltage than the shorter wire.</a:t>
            </a:r>
          </a:p>
          <a:p>
            <a:pPr algn="just"/>
            <a:r>
              <a:rPr lang="en-CA" sz="2800" dirty="0" smtClean="0"/>
              <a:t>The voltage difference between the long wire and the short wire must not exceed the limit stated by the manufacturer.</a:t>
            </a:r>
          </a:p>
          <a:p>
            <a:pPr algn="just"/>
            <a:r>
              <a:rPr lang="en-CA" sz="2800" dirty="0" smtClean="0"/>
              <a:t>The current passing through the LED must not exceed the limit stated by the manufacturer.</a:t>
            </a:r>
          </a:p>
          <a:p>
            <a:pPr algn="just"/>
            <a:r>
              <a:rPr lang="en-CA" sz="2800" dirty="0" smtClean="0"/>
              <a:t>What happens if you break these rules? Well, we’re going to find out!</a:t>
            </a:r>
            <a:endParaRPr lang="en-CA" dirty="0" smtClean="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5.2		</a:t>
            </a:r>
            <a:r>
              <a:rPr lang="en-CA" u="sng" dirty="0" smtClean="0"/>
              <a:t>Lab 2: Your first circuit!</a:t>
            </a:r>
            <a:endParaRPr lang="en-CA" u="sng" dirty="0"/>
          </a:p>
        </p:txBody>
      </p:sp>
      <p:sp>
        <p:nvSpPr>
          <p:cNvPr id="7" name="Content Placeholder 6"/>
          <p:cNvSpPr>
            <a:spLocks noGrp="1"/>
          </p:cNvSpPr>
          <p:nvPr>
            <p:ph idx="1"/>
          </p:nvPr>
        </p:nvSpPr>
        <p:spPr/>
        <p:txBody>
          <a:bodyPr>
            <a:normAutofit fontScale="85000" lnSpcReduction="10000"/>
          </a:bodyPr>
          <a:lstStyle/>
          <a:p>
            <a:pPr algn="just"/>
            <a:r>
              <a:rPr lang="en-CA" sz="2800" dirty="0" smtClean="0"/>
              <a:t>Make sure you are using fresh batteries. You can check by setting your </a:t>
            </a:r>
            <a:r>
              <a:rPr lang="en-CA" sz="2800" dirty="0" err="1" smtClean="0"/>
              <a:t>multimeter</a:t>
            </a:r>
            <a:r>
              <a:rPr lang="en-CA" sz="2800" dirty="0" smtClean="0"/>
              <a:t> to measure volts DC, and touching the probes to the terminals of each battery. You should find that each of them generates a pressure of at least 9 volts. If they read slightly higher than this, it’s normal. A battery starts out above its rated voltage, and delivers progressively less as you use it. Batteries also lose some voltage while they are sitting on the shelf doing nothing.</a:t>
            </a:r>
          </a:p>
          <a:p>
            <a:pPr algn="just"/>
            <a:r>
              <a:rPr lang="en-CA" sz="2800" dirty="0" smtClean="0"/>
              <a:t>Now select a 2.2KΩ resistor. Remember, “2.2KΩ” means “2,200 ohms.” If it has colored stripes, they should be red-red-red, meaning 2-2 and two more zeros. </a:t>
            </a:r>
          </a:p>
          <a:p>
            <a:pPr algn="just"/>
            <a:r>
              <a:rPr lang="en-CA" sz="2800" dirty="0" smtClean="0"/>
              <a:t>Wire it into the circuit as shown in Figure 1-45. You should see the LED glow very dimly.</a:t>
            </a:r>
          </a:p>
          <a:p>
            <a:pPr algn="just"/>
            <a:endParaRPr lang="en-CA" dirty="0" smtClean="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1	 </a:t>
            </a:r>
            <a:r>
              <a:rPr lang="en-CA" u="sng" dirty="0" smtClean="0"/>
              <a:t>VOLTAGE, CURRENT, AND RESISTANCE</a:t>
            </a:r>
            <a:endParaRPr lang="en-CA" u="sng" dirty="0"/>
          </a:p>
        </p:txBody>
      </p:sp>
      <p:sp>
        <p:nvSpPr>
          <p:cNvPr id="3" name="Content Placeholder 2"/>
          <p:cNvSpPr>
            <a:spLocks noGrp="1"/>
          </p:cNvSpPr>
          <p:nvPr>
            <p:ph idx="1"/>
          </p:nvPr>
        </p:nvSpPr>
        <p:spPr>
          <a:xfrm>
            <a:off x="457200" y="980728"/>
            <a:ext cx="8229600" cy="5184576"/>
          </a:xfrm>
        </p:spPr>
        <p:txBody>
          <a:bodyPr>
            <a:normAutofit/>
          </a:bodyPr>
          <a:lstStyle/>
          <a:p>
            <a:r>
              <a:rPr lang="en-CA" b="1" dirty="0" smtClean="0"/>
              <a:t>Voltage</a:t>
            </a:r>
            <a:r>
              <a:rPr lang="en-CA" dirty="0" smtClean="0"/>
              <a:t> (</a:t>
            </a:r>
            <a:r>
              <a:rPr lang="en-CA" sz="2400" dirty="0" smtClean="0"/>
              <a:t>unit: </a:t>
            </a:r>
            <a:r>
              <a:rPr lang="en-CA" sz="2400" b="1" dirty="0" smtClean="0"/>
              <a:t>volt</a:t>
            </a:r>
            <a:r>
              <a:rPr lang="en-CA" sz="2400" dirty="0" smtClean="0"/>
              <a:t>,</a:t>
            </a:r>
            <a:r>
              <a:rPr lang="en-CA" sz="2400" b="1" dirty="0" smtClean="0"/>
              <a:t> </a:t>
            </a:r>
            <a:r>
              <a:rPr lang="en-CA" sz="2400" dirty="0" smtClean="0"/>
              <a:t>constant</a:t>
            </a:r>
            <a:r>
              <a:rPr lang="en-CA" sz="2400" b="1" dirty="0" smtClean="0"/>
              <a:t>: </a:t>
            </a:r>
            <a:r>
              <a:rPr lang="en-CA" sz="2400" b="1" dirty="0" smtClean="0">
                <a:latin typeface="Andalus" pitchFamily="18" charset="-78"/>
                <a:cs typeface="Andalus" pitchFamily="18" charset="-78"/>
              </a:rPr>
              <a:t>V</a:t>
            </a:r>
            <a:r>
              <a:rPr lang="en-CA" sz="2400" dirty="0" smtClean="0"/>
              <a:t>,</a:t>
            </a:r>
            <a:r>
              <a:rPr lang="en-CA" sz="2400" b="1" dirty="0" smtClean="0"/>
              <a:t> </a:t>
            </a:r>
            <a:r>
              <a:rPr lang="en-CA" sz="2400" dirty="0" smtClean="0"/>
              <a:t>symbol: </a:t>
            </a:r>
            <a:r>
              <a:rPr lang="en-CA" sz="2400" b="1" dirty="0" smtClean="0">
                <a:latin typeface="Andalus" pitchFamily="18" charset="-78"/>
                <a:cs typeface="Andalus" pitchFamily="18" charset="-78"/>
              </a:rPr>
              <a:t>V</a:t>
            </a:r>
            <a:r>
              <a:rPr lang="en-CA" dirty="0" smtClean="0"/>
              <a:t>)</a:t>
            </a:r>
          </a:p>
          <a:p>
            <a:pPr lvl="1" algn="just"/>
            <a:r>
              <a:rPr lang="en-CA" sz="2000" b="1" dirty="0" smtClean="0"/>
              <a:t>Voltage is the change in electric potential between two points. Voltage is always measured between two points, for example between the positive and negative ends of a battery, or between a wire and ground.</a:t>
            </a:r>
          </a:p>
          <a:p>
            <a:r>
              <a:rPr lang="en-CA" b="1" dirty="0" smtClean="0"/>
              <a:t>Current</a:t>
            </a:r>
            <a:r>
              <a:rPr lang="en-CA" dirty="0" smtClean="0"/>
              <a:t> (</a:t>
            </a:r>
            <a:r>
              <a:rPr lang="en-CA" sz="2400" dirty="0" smtClean="0"/>
              <a:t>unit: </a:t>
            </a:r>
            <a:r>
              <a:rPr lang="en-CA" sz="2400" b="1" dirty="0" smtClean="0"/>
              <a:t>ampere </a:t>
            </a:r>
            <a:r>
              <a:rPr lang="en-CA" sz="2400" dirty="0" smtClean="0"/>
              <a:t>or </a:t>
            </a:r>
            <a:r>
              <a:rPr lang="en-CA" sz="2400" b="1" dirty="0" smtClean="0"/>
              <a:t>amp</a:t>
            </a:r>
            <a:r>
              <a:rPr lang="en-CA" sz="2400" dirty="0" smtClean="0"/>
              <a:t>, constant</a:t>
            </a:r>
            <a:r>
              <a:rPr lang="en-CA" sz="2400" b="1" dirty="0" smtClean="0"/>
              <a:t>: </a:t>
            </a:r>
            <a:r>
              <a:rPr lang="en-CA" sz="2400" b="1" dirty="0" smtClean="0">
                <a:latin typeface="Andalus" pitchFamily="18" charset="-78"/>
                <a:cs typeface="Andalus" pitchFamily="18" charset="-78"/>
              </a:rPr>
              <a:t>I</a:t>
            </a:r>
            <a:r>
              <a:rPr lang="en-CA" sz="2400" dirty="0" smtClean="0"/>
              <a:t>,</a:t>
            </a:r>
            <a:r>
              <a:rPr lang="en-CA" sz="2400" b="1" dirty="0" smtClean="0"/>
              <a:t> </a:t>
            </a:r>
            <a:r>
              <a:rPr lang="en-CA" sz="2400" dirty="0" smtClean="0"/>
              <a:t>symbol: </a:t>
            </a:r>
            <a:r>
              <a:rPr lang="en-CA" sz="2400" b="1" dirty="0" smtClean="0">
                <a:latin typeface="Andalus" pitchFamily="18" charset="-78"/>
                <a:cs typeface="Andalus" pitchFamily="18" charset="-78"/>
              </a:rPr>
              <a:t>A</a:t>
            </a:r>
            <a:r>
              <a:rPr lang="en-CA" dirty="0" smtClean="0">
                <a:cs typeface="Andalus" pitchFamily="18" charset="-78"/>
              </a:rPr>
              <a:t>)</a:t>
            </a:r>
          </a:p>
          <a:p>
            <a:pPr lvl="1" algn="just"/>
            <a:r>
              <a:rPr lang="en-CA" sz="2000" b="1" dirty="0" smtClean="0">
                <a:cs typeface="Andalus" pitchFamily="18" charset="-78"/>
              </a:rPr>
              <a:t>Current is the rate of flow of electric charge past a point. Current is always measured at a single point.</a:t>
            </a:r>
            <a:endParaRPr lang="en-CA" sz="2000" b="1" dirty="0">
              <a:cs typeface="Andalus" pitchFamily="18" charset="-78"/>
            </a:endParaRPr>
          </a:p>
          <a:p>
            <a:r>
              <a:rPr lang="en-CA" b="1" dirty="0" smtClean="0">
                <a:cs typeface="Andalus" pitchFamily="18" charset="-78"/>
              </a:rPr>
              <a:t>Resistance</a:t>
            </a:r>
            <a:r>
              <a:rPr lang="en-CA" dirty="0" smtClean="0">
                <a:cs typeface="Andalus" pitchFamily="18" charset="-78"/>
              </a:rPr>
              <a:t> (</a:t>
            </a:r>
            <a:r>
              <a:rPr lang="en-CA" sz="2400" dirty="0" smtClean="0">
                <a:cs typeface="Andalus" pitchFamily="18" charset="-78"/>
              </a:rPr>
              <a:t>unit: </a:t>
            </a:r>
            <a:r>
              <a:rPr lang="en-CA" sz="2400" b="1" dirty="0" smtClean="0">
                <a:cs typeface="Andalus" pitchFamily="18" charset="-78"/>
              </a:rPr>
              <a:t>ohm</a:t>
            </a:r>
            <a:r>
              <a:rPr lang="en-CA" sz="2400" dirty="0" smtClean="0">
                <a:cs typeface="Andalus" pitchFamily="18" charset="-78"/>
              </a:rPr>
              <a:t>, </a:t>
            </a:r>
            <a:r>
              <a:rPr lang="en-CA" sz="2400" dirty="0" smtClean="0"/>
              <a:t>constant</a:t>
            </a:r>
            <a:r>
              <a:rPr lang="en-CA" sz="2400" b="1" dirty="0" smtClean="0"/>
              <a:t>: </a:t>
            </a:r>
            <a:r>
              <a:rPr lang="en-CA" sz="2400" b="1" dirty="0" smtClean="0">
                <a:latin typeface="Andalus" pitchFamily="18" charset="-78"/>
                <a:cs typeface="Andalus" pitchFamily="18" charset="-78"/>
              </a:rPr>
              <a:t>R</a:t>
            </a:r>
            <a:r>
              <a:rPr lang="en-CA" sz="2400" dirty="0" smtClean="0"/>
              <a:t>,</a:t>
            </a:r>
            <a:r>
              <a:rPr lang="en-CA" sz="2400" b="1" dirty="0" smtClean="0"/>
              <a:t> </a:t>
            </a:r>
            <a:r>
              <a:rPr lang="en-CA" sz="2400" dirty="0" smtClean="0">
                <a:cs typeface="Andalus" pitchFamily="18" charset="-78"/>
              </a:rPr>
              <a:t>symbol: </a:t>
            </a:r>
            <a:r>
              <a:rPr lang="el-GR" sz="2400" b="1" dirty="0"/>
              <a:t>Ω</a:t>
            </a:r>
            <a:r>
              <a:rPr lang="en-CA" dirty="0" smtClean="0">
                <a:cs typeface="Andalus" pitchFamily="18" charset="-78"/>
              </a:rPr>
              <a:t>)</a:t>
            </a:r>
          </a:p>
          <a:p>
            <a:pPr lvl="1" algn="just"/>
            <a:r>
              <a:rPr lang="en-CA" sz="2000" b="1" dirty="0" smtClean="0">
                <a:cs typeface="Andalus" pitchFamily="18" charset="-78"/>
              </a:rPr>
              <a:t>Electrical resistance is the repulsion of a current within a circuit. It explains the relationship between voltage (amount of electrical pressure) and ampere (amount of electrical current).</a:t>
            </a:r>
            <a:endParaRPr lang="en-CA" sz="2000" b="1"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5.2		</a:t>
            </a:r>
            <a:r>
              <a:rPr lang="en-CA" u="sng" dirty="0" smtClean="0"/>
              <a:t>Lab 2: Your first circuit!</a:t>
            </a:r>
            <a:endParaRPr lang="en-CA" u="sng" dirty="0"/>
          </a:p>
        </p:txBody>
      </p:sp>
      <p:pic>
        <p:nvPicPr>
          <p:cNvPr id="8" name="Content Placeholder 7" descr="figure_1-45.PNG"/>
          <p:cNvPicPr>
            <a:picLocks noGrp="1" noChangeAspect="1"/>
          </p:cNvPicPr>
          <p:nvPr>
            <p:ph idx="1"/>
          </p:nvPr>
        </p:nvPicPr>
        <p:blipFill>
          <a:blip r:embed="rId2" cstate="print"/>
          <a:stretch>
            <a:fillRect/>
          </a:stretch>
        </p:blipFill>
        <p:spPr>
          <a:xfrm>
            <a:off x="4933362" y="908720"/>
            <a:ext cx="4210638" cy="3886743"/>
          </a:xfrm>
        </p:spPr>
      </p:pic>
      <p:pic>
        <p:nvPicPr>
          <p:cNvPr id="6" name="Picture 5"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sp>
        <p:nvSpPr>
          <p:cNvPr id="9" name="TextBox 8"/>
          <p:cNvSpPr txBox="1"/>
          <p:nvPr/>
        </p:nvSpPr>
        <p:spPr>
          <a:xfrm>
            <a:off x="107504" y="1556792"/>
            <a:ext cx="4752528" cy="4524315"/>
          </a:xfrm>
          <a:prstGeom prst="rect">
            <a:avLst/>
          </a:prstGeom>
          <a:noFill/>
        </p:spPr>
        <p:txBody>
          <a:bodyPr wrap="square" rtlCol="0">
            <a:spAutoFit/>
          </a:bodyPr>
          <a:lstStyle/>
          <a:p>
            <a:pPr algn="just">
              <a:buFont typeface="Arial" pitchFamily="34" charset="0"/>
              <a:buChar char="•"/>
            </a:pPr>
            <a:r>
              <a:rPr lang="en-CA" dirty="0" smtClean="0"/>
              <a:t>Now swap out your 2.2K resistor and substitute a 1K resistor, which will have brown-black-red stripes, meaning 1-0 and two more zeros. The LED should glow more brightly.</a:t>
            </a:r>
          </a:p>
          <a:p>
            <a:pPr algn="just">
              <a:buFont typeface="Arial" pitchFamily="34" charset="0"/>
              <a:buChar char="•"/>
            </a:pPr>
            <a:endParaRPr lang="en-CA" dirty="0" smtClean="0"/>
          </a:p>
          <a:p>
            <a:pPr algn="just">
              <a:buFont typeface="Arial" pitchFamily="34" charset="0"/>
              <a:buChar char="•"/>
            </a:pPr>
            <a:r>
              <a:rPr lang="en-CA" dirty="0" smtClean="0"/>
              <a:t>Swap out the 1K resistor and substitute a 470Ω resistor, which will have yellow-violet-brown stripes, meaning 4-7 and one more zero. The LED should be brighter still.</a:t>
            </a:r>
          </a:p>
          <a:p>
            <a:pPr algn="just">
              <a:buFont typeface="Arial" pitchFamily="34" charset="0"/>
              <a:buChar char="•"/>
            </a:pPr>
            <a:endParaRPr lang="en-CA" dirty="0" smtClean="0"/>
          </a:p>
          <a:p>
            <a:pPr algn="just">
              <a:buFont typeface="Arial" pitchFamily="34" charset="0"/>
              <a:buChar char="•"/>
            </a:pPr>
            <a:r>
              <a:rPr lang="en-CA" dirty="0" smtClean="0"/>
              <a:t>This may seem very elementary, but it makes an important point. The resistor  blocks a percentage of the voltage in the circuit. Think of it as being like a kink or constriction in a flexible hose. A higher-value resistor blocks more voltage, leaving less for the LED.</a:t>
            </a:r>
            <a:endParaRPr lang="en-CA" dirty="0"/>
          </a:p>
        </p:txBody>
      </p:sp>
      <p:pic>
        <p:nvPicPr>
          <p:cNvPr id="7" name="Picture 6"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1.1		</a:t>
            </a:r>
            <a:r>
              <a:rPr lang="en-CA" u="sng" dirty="0" smtClean="0"/>
              <a:t>DC Circuit Water Analogy</a:t>
            </a:r>
            <a:endParaRPr lang="en-CA" u="sng" dirty="0"/>
          </a:p>
        </p:txBody>
      </p:sp>
      <p:pic>
        <p:nvPicPr>
          <p:cNvPr id="7" name="Content Placeholder 6" descr="dc-circuit-water-analogy.PNG"/>
          <p:cNvPicPr>
            <a:picLocks noGrp="1" noChangeAspect="1"/>
          </p:cNvPicPr>
          <p:nvPr>
            <p:ph idx="1"/>
          </p:nvPr>
        </p:nvPicPr>
        <p:blipFill>
          <a:blip r:embed="rId2" cstate="print"/>
          <a:stretch>
            <a:fillRect/>
          </a:stretch>
        </p:blipFill>
        <p:spPr>
          <a:xfrm>
            <a:off x="1623601" y="1052736"/>
            <a:ext cx="5896798" cy="4429744"/>
          </a:xfrm>
        </p:spPr>
      </p:pic>
      <p:sp>
        <p:nvSpPr>
          <p:cNvPr id="8" name="TextBox 7"/>
          <p:cNvSpPr txBox="1"/>
          <p:nvPr/>
        </p:nvSpPr>
        <p:spPr>
          <a:xfrm>
            <a:off x="1623847" y="5517232"/>
            <a:ext cx="4676345" cy="276999"/>
          </a:xfrm>
          <a:prstGeom prst="rect">
            <a:avLst/>
          </a:prstGeom>
          <a:noFill/>
        </p:spPr>
        <p:txBody>
          <a:bodyPr wrap="none" rtlCol="0">
            <a:spAutoFit/>
          </a:bodyPr>
          <a:lstStyle/>
          <a:p>
            <a:r>
              <a:rPr lang="en-CA" sz="1200" dirty="0" smtClean="0"/>
              <a:t>Source: </a:t>
            </a:r>
            <a:r>
              <a:rPr lang="en-CA" sz="1200" dirty="0" smtClean="0">
                <a:hlinkClick r:id="rId3"/>
              </a:rPr>
              <a:t>http://hyperphysics.phy-astr.gsu.edu/hbase/electric/watcir.html</a:t>
            </a:r>
            <a:endParaRPr lang="en-CA" sz="1200"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pic>
        <p:nvPicPr>
          <p:cNvPr id="9" name="Picture 8" descr="HCLShortLogo.png">
            <a:hlinkClick r:id="rId6"/>
          </p:cNvPr>
          <p:cNvPicPr>
            <a:picLocks noChangeAspect="1"/>
          </p:cNvPicPr>
          <p:nvPr/>
        </p:nvPicPr>
        <p:blipFill>
          <a:blip r:embed="rId7" cstate="print"/>
          <a:stretch>
            <a:fillRect/>
          </a:stretch>
        </p:blipFill>
        <p:spPr>
          <a:xfrm>
            <a:off x="8100392" y="5814392"/>
            <a:ext cx="1043608" cy="10436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1.2		</a:t>
            </a:r>
            <a:r>
              <a:rPr lang="en-CA" u="sng" dirty="0" smtClean="0"/>
              <a:t>Voltage – Pressure Analogy</a:t>
            </a:r>
            <a:endParaRPr lang="en-CA" u="sng" dirty="0"/>
          </a:p>
        </p:txBody>
      </p:sp>
      <p:pic>
        <p:nvPicPr>
          <p:cNvPr id="9" name="Content Placeholder 8" descr="voltage-pressure-analogy.png"/>
          <p:cNvPicPr>
            <a:picLocks noGrp="1" noChangeAspect="1"/>
          </p:cNvPicPr>
          <p:nvPr>
            <p:ph idx="1"/>
          </p:nvPr>
        </p:nvPicPr>
        <p:blipFill>
          <a:blip r:embed="rId2" cstate="print"/>
          <a:stretch>
            <a:fillRect/>
          </a:stretch>
        </p:blipFill>
        <p:spPr>
          <a:xfrm>
            <a:off x="1542627" y="1052736"/>
            <a:ext cx="6058746" cy="4248743"/>
          </a:xfrm>
        </p:spPr>
      </p:pic>
      <p:sp>
        <p:nvSpPr>
          <p:cNvPr id="10" name="TextBox 9"/>
          <p:cNvSpPr txBox="1"/>
          <p:nvPr/>
        </p:nvSpPr>
        <p:spPr>
          <a:xfrm>
            <a:off x="1623847" y="5373216"/>
            <a:ext cx="4676345" cy="276999"/>
          </a:xfrm>
          <a:prstGeom prst="rect">
            <a:avLst/>
          </a:prstGeom>
          <a:noFill/>
        </p:spPr>
        <p:txBody>
          <a:bodyPr wrap="none" rtlCol="0">
            <a:spAutoFit/>
          </a:bodyPr>
          <a:lstStyle/>
          <a:p>
            <a:r>
              <a:rPr lang="en-CA" sz="1200" dirty="0" smtClean="0"/>
              <a:t>Source: </a:t>
            </a:r>
            <a:r>
              <a:rPr lang="en-CA" sz="1200" dirty="0" smtClean="0">
                <a:hlinkClick r:id="rId3"/>
              </a:rPr>
              <a:t>http://hyperphysics.phy-astr.gsu.edu/hbase/electric/watcir.html</a:t>
            </a:r>
            <a:endParaRPr lang="en-CA" sz="1200"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pic>
        <p:nvPicPr>
          <p:cNvPr id="7" name="Picture 6" descr="HCLShortLogo.png">
            <a:hlinkClick r:id="rId6"/>
          </p:cNvPr>
          <p:cNvPicPr>
            <a:picLocks noChangeAspect="1"/>
          </p:cNvPicPr>
          <p:nvPr/>
        </p:nvPicPr>
        <p:blipFill>
          <a:blip r:embed="rId7" cstate="print"/>
          <a:stretch>
            <a:fillRect/>
          </a:stretch>
        </p:blipFill>
        <p:spPr>
          <a:xfrm>
            <a:off x="8100392" y="5814392"/>
            <a:ext cx="1043608" cy="1043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1.3		</a:t>
            </a:r>
            <a:r>
              <a:rPr lang="en-CA" u="sng" dirty="0" smtClean="0"/>
              <a:t>Current – </a:t>
            </a:r>
            <a:r>
              <a:rPr lang="en-CA" u="sng" dirty="0" err="1" smtClean="0"/>
              <a:t>Flowrate</a:t>
            </a:r>
            <a:r>
              <a:rPr lang="en-CA" u="sng" dirty="0" smtClean="0"/>
              <a:t> Analogy</a:t>
            </a:r>
            <a:endParaRPr lang="en-CA" u="sng" dirty="0"/>
          </a:p>
        </p:txBody>
      </p:sp>
      <p:pic>
        <p:nvPicPr>
          <p:cNvPr id="10" name="Content Placeholder 9" descr="current-flowrate-analogy.png"/>
          <p:cNvPicPr>
            <a:picLocks noGrp="1" noChangeAspect="1"/>
          </p:cNvPicPr>
          <p:nvPr>
            <p:ph idx="1"/>
          </p:nvPr>
        </p:nvPicPr>
        <p:blipFill>
          <a:blip r:embed="rId2" cstate="print"/>
          <a:stretch>
            <a:fillRect/>
          </a:stretch>
        </p:blipFill>
        <p:spPr>
          <a:xfrm>
            <a:off x="1585495" y="1052736"/>
            <a:ext cx="5973009" cy="3496163"/>
          </a:xfrm>
        </p:spPr>
      </p:pic>
      <p:sp>
        <p:nvSpPr>
          <p:cNvPr id="11" name="TextBox 10"/>
          <p:cNvSpPr txBox="1"/>
          <p:nvPr/>
        </p:nvSpPr>
        <p:spPr>
          <a:xfrm>
            <a:off x="1623847" y="4592161"/>
            <a:ext cx="4676345" cy="276999"/>
          </a:xfrm>
          <a:prstGeom prst="rect">
            <a:avLst/>
          </a:prstGeom>
          <a:noFill/>
        </p:spPr>
        <p:txBody>
          <a:bodyPr wrap="none" rtlCol="0">
            <a:spAutoFit/>
          </a:bodyPr>
          <a:lstStyle/>
          <a:p>
            <a:r>
              <a:rPr lang="en-CA" sz="1200" dirty="0" smtClean="0"/>
              <a:t>Source: </a:t>
            </a:r>
            <a:r>
              <a:rPr lang="en-CA" sz="1200" dirty="0" smtClean="0">
                <a:hlinkClick r:id="rId3"/>
              </a:rPr>
              <a:t>http://hyperphysics.phy-astr.gsu.edu/hbase/electric/watcir.html</a:t>
            </a:r>
            <a:endParaRPr lang="en-CA" sz="1200"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pic>
        <p:nvPicPr>
          <p:cNvPr id="7" name="Picture 6" descr="HCLShortLogo.png">
            <a:hlinkClick r:id="rId6"/>
          </p:cNvPr>
          <p:cNvPicPr>
            <a:picLocks noChangeAspect="1"/>
          </p:cNvPicPr>
          <p:nvPr/>
        </p:nvPicPr>
        <p:blipFill>
          <a:blip r:embed="rId7" cstate="print"/>
          <a:stretch>
            <a:fillRect/>
          </a:stretch>
        </p:blipFill>
        <p:spPr>
          <a:xfrm>
            <a:off x="8100392" y="5814392"/>
            <a:ext cx="1043608" cy="10436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1.4		</a:t>
            </a:r>
            <a:r>
              <a:rPr lang="en-CA" u="sng" dirty="0" smtClean="0"/>
              <a:t>Resistance to Flow Analogy</a:t>
            </a:r>
            <a:endParaRPr lang="en-CA" u="sng" dirty="0"/>
          </a:p>
        </p:txBody>
      </p:sp>
      <p:sp>
        <p:nvSpPr>
          <p:cNvPr id="11" name="TextBox 10"/>
          <p:cNvSpPr txBox="1"/>
          <p:nvPr/>
        </p:nvSpPr>
        <p:spPr>
          <a:xfrm>
            <a:off x="1623847" y="3429000"/>
            <a:ext cx="4676345" cy="276999"/>
          </a:xfrm>
          <a:prstGeom prst="rect">
            <a:avLst/>
          </a:prstGeom>
          <a:noFill/>
        </p:spPr>
        <p:txBody>
          <a:bodyPr wrap="none" rtlCol="0">
            <a:spAutoFit/>
          </a:bodyPr>
          <a:lstStyle/>
          <a:p>
            <a:r>
              <a:rPr lang="en-CA" sz="1200" dirty="0" smtClean="0"/>
              <a:t>Source: </a:t>
            </a:r>
            <a:r>
              <a:rPr lang="en-CA" sz="1200" dirty="0" smtClean="0">
                <a:hlinkClick r:id="rId2"/>
              </a:rPr>
              <a:t>http://hyperphysics.phy-astr.gsu.edu/hbase/electric/watcir.html</a:t>
            </a:r>
            <a:endParaRPr lang="en-CA" sz="1200" dirty="0"/>
          </a:p>
        </p:txBody>
      </p:sp>
      <p:pic>
        <p:nvPicPr>
          <p:cNvPr id="7" name="Content Placeholder 6" descr="resistance-to-flow-analogy.PNG"/>
          <p:cNvPicPr>
            <a:picLocks noGrp="1" noChangeAspect="1"/>
          </p:cNvPicPr>
          <p:nvPr>
            <p:ph idx="1"/>
          </p:nvPr>
        </p:nvPicPr>
        <p:blipFill>
          <a:blip r:embed="rId3" cstate="print"/>
          <a:stretch>
            <a:fillRect/>
          </a:stretch>
        </p:blipFill>
        <p:spPr>
          <a:xfrm>
            <a:off x="1580732" y="1052736"/>
            <a:ext cx="5982535" cy="2295846"/>
          </a:xfrm>
        </p:spPr>
      </p:pic>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pic>
        <p:nvPicPr>
          <p:cNvPr id="8" name="Picture 7" descr="HCLShortLogo.png">
            <a:hlinkClick r:id="rId6"/>
          </p:cNvPr>
          <p:cNvPicPr>
            <a:picLocks noChangeAspect="1"/>
          </p:cNvPicPr>
          <p:nvPr/>
        </p:nvPicPr>
        <p:blipFill>
          <a:blip r:embed="rId7" cstate="print"/>
          <a:stretch>
            <a:fillRect/>
          </a:stretch>
        </p:blipFill>
        <p:spPr>
          <a:xfrm>
            <a:off x="8100392" y="5814392"/>
            <a:ext cx="1043608" cy="10436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		</a:t>
            </a:r>
            <a:r>
              <a:rPr lang="en-CA" u="sng" dirty="0" smtClean="0"/>
              <a:t>Ohm’s Law</a:t>
            </a:r>
            <a:endParaRPr lang="en-CA" u="sng" dirty="0"/>
          </a:p>
        </p:txBody>
      </p:sp>
      <p:sp>
        <p:nvSpPr>
          <p:cNvPr id="6" name="Content Placeholder 5"/>
          <p:cNvSpPr>
            <a:spLocks noGrp="1"/>
          </p:cNvSpPr>
          <p:nvPr>
            <p:ph idx="1"/>
          </p:nvPr>
        </p:nvSpPr>
        <p:spPr>
          <a:xfrm>
            <a:off x="457200" y="1556792"/>
            <a:ext cx="8229600" cy="4569371"/>
          </a:xfrm>
        </p:spPr>
        <p:txBody>
          <a:bodyPr>
            <a:normAutofit/>
          </a:bodyPr>
          <a:lstStyle/>
          <a:p>
            <a:pPr algn="just"/>
            <a:r>
              <a:rPr lang="en-CA" sz="2800" dirty="0" smtClean="0"/>
              <a:t>Ohm's law says that in an electrical circuit, the current passing through resistor between two points, is related to the voltage difference between the two points, and inversely related to the electrical resistance between the two points. This relation is shown in the following formula:</a:t>
            </a:r>
          </a:p>
        </p:txBody>
      </p:sp>
      <p:pic>
        <p:nvPicPr>
          <p:cNvPr id="8" name="Picture 7" descr="ohms-law.png"/>
          <p:cNvPicPr>
            <a:picLocks noChangeAspect="1"/>
          </p:cNvPicPr>
          <p:nvPr/>
        </p:nvPicPr>
        <p:blipFill>
          <a:blip r:embed="rId2" cstate="print"/>
          <a:stretch>
            <a:fillRect/>
          </a:stretch>
        </p:blipFill>
        <p:spPr>
          <a:xfrm>
            <a:off x="2987824" y="4437112"/>
            <a:ext cx="2174330" cy="1510976"/>
          </a:xfrm>
          <a:prstGeom prst="rect">
            <a:avLst/>
          </a:prstGeom>
        </p:spPr>
      </p:pic>
      <p:pic>
        <p:nvPicPr>
          <p:cNvPr id="7" name="Picture 6"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9" name="Picture 8"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2.1		</a:t>
            </a:r>
            <a:r>
              <a:rPr lang="en-CA" u="sng" dirty="0" smtClean="0"/>
              <a:t>Ohm’s Triangle</a:t>
            </a:r>
            <a:endParaRPr lang="en-CA" u="sng" dirty="0"/>
          </a:p>
        </p:txBody>
      </p:sp>
      <p:pic>
        <p:nvPicPr>
          <p:cNvPr id="12" name="Content Placeholder 11" descr="Web_Ohms_law_triangle.png"/>
          <p:cNvPicPr>
            <a:picLocks noGrp="1" noChangeAspect="1"/>
          </p:cNvPicPr>
          <p:nvPr>
            <p:ph idx="1"/>
          </p:nvPr>
        </p:nvPicPr>
        <p:blipFill>
          <a:blip r:embed="rId2" cstate="print"/>
          <a:stretch>
            <a:fillRect/>
          </a:stretch>
        </p:blipFill>
        <p:spPr>
          <a:xfrm>
            <a:off x="2071637" y="1268760"/>
            <a:ext cx="5000726" cy="4316214"/>
          </a:xfrm>
        </p:spPr>
      </p:pic>
      <p:pic>
        <p:nvPicPr>
          <p:cNvPr id="6" name="Picture 5"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7" name="Picture 6"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2.2		</a:t>
            </a:r>
            <a:r>
              <a:rPr lang="en-CA" u="sng" dirty="0" smtClean="0"/>
              <a:t>Ohm’s Law and Power</a:t>
            </a:r>
            <a:endParaRPr lang="en-CA" u="sng" dirty="0"/>
          </a:p>
        </p:txBody>
      </p:sp>
      <p:pic>
        <p:nvPicPr>
          <p:cNvPr id="7" name="Content Placeholder 6" descr="VIPR-Relationship.jpg"/>
          <p:cNvPicPr>
            <a:picLocks noGrp="1" noChangeAspect="1"/>
          </p:cNvPicPr>
          <p:nvPr>
            <p:ph idx="1"/>
          </p:nvPr>
        </p:nvPicPr>
        <p:blipFill>
          <a:blip r:embed="rId2" cstate="print"/>
          <a:stretch>
            <a:fillRect/>
          </a:stretch>
        </p:blipFill>
        <p:spPr>
          <a:xfrm>
            <a:off x="1650405" y="898178"/>
            <a:ext cx="5843190" cy="5843190"/>
          </a:xfrm>
        </p:spPr>
      </p:pic>
      <p:pic>
        <p:nvPicPr>
          <p:cNvPr id="6" name="Picture 5"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8" name="Picture 7"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1743</TotalTime>
  <Words>1283</Words>
  <Application>Microsoft Office PowerPoint</Application>
  <PresentationFormat>On-screen Show (4:3)</PresentationFormat>
  <Paragraphs>79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Analog Electronics Fundamentals 101</vt:lpstr>
      <vt:lpstr>1  VOLTAGE, CURRENT, AND RESISTANCE</vt:lpstr>
      <vt:lpstr>1.1  DC Circuit Water Analogy</vt:lpstr>
      <vt:lpstr>1.2  Voltage – Pressure Analogy</vt:lpstr>
      <vt:lpstr>1.3  Current – Flowrate Analogy</vt:lpstr>
      <vt:lpstr>1.4  Resistance to Flow Analogy</vt:lpstr>
      <vt:lpstr>2  Ohm’s Law</vt:lpstr>
      <vt:lpstr>2.1  Ohm’s Triangle</vt:lpstr>
      <vt:lpstr>2.2  Ohm’s Law and Power</vt:lpstr>
      <vt:lpstr>3  Resistors</vt:lpstr>
      <vt:lpstr>3.1  Resistors</vt:lpstr>
      <vt:lpstr>4  DC (Direct Current)</vt:lpstr>
      <vt:lpstr>4.1  DC vs AC</vt:lpstr>
      <vt:lpstr>4  Lab 1: Taste the Power!</vt:lpstr>
      <vt:lpstr>4.1  Lab 1: Taste the Power!</vt:lpstr>
      <vt:lpstr>4.2  Lab 1: Taste the Power!</vt:lpstr>
      <vt:lpstr>5  Lab 2: Your first circuit!</vt:lpstr>
      <vt:lpstr>5.1  Lab 2: Your first circuit!</vt:lpstr>
      <vt:lpstr>5.2  Lab 2: Your first circuit!</vt:lpstr>
      <vt:lpstr>5.2  Lab 2: Your first circuit!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DanyO</cp:lastModifiedBy>
  <cp:revision>105</cp:revision>
  <dcterms:created xsi:type="dcterms:W3CDTF">2012-04-03T22:21:53Z</dcterms:created>
  <dcterms:modified xsi:type="dcterms:W3CDTF">2012-04-22T13:38:13Z</dcterms:modified>
</cp:coreProperties>
</file>