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3" autoAdjust="0"/>
    <p:restoredTop sz="94650" autoAdjust="0"/>
  </p:normalViewPr>
  <p:slideViewPr>
    <p:cSldViewPr>
      <p:cViewPr>
        <p:scale>
          <a:sx n="100" d="100"/>
          <a:sy n="100" d="100"/>
        </p:scale>
        <p:origin x="-1770" y="-420"/>
      </p:cViewPr>
      <p:guideLst>
        <p:guide orient="horz" pos="2160"/>
        <p:guide pos="2880"/>
      </p:guideLst>
    </p:cSldViewPr>
  </p:slideViewPr>
  <p:outlineViewPr>
    <p:cViewPr>
      <p:scale>
        <a:sx n="33" d="100"/>
        <a:sy n="33" d="100"/>
      </p:scale>
      <p:origin x="42" y="62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A1C4C6-CF9E-4C57-810C-C8B73CF99206}" type="datetimeFigureOut">
              <a:rPr lang="en-CA" smtClean="0"/>
              <a:pPr/>
              <a:t>2012-09-18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75BBA2-094A-49F5-ACCD-1A1A85B341FD}"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1C4C6-CF9E-4C57-810C-C8B73CF99206}" type="datetimeFigureOut">
              <a:rPr lang="en-CA" smtClean="0"/>
              <a:pPr/>
              <a:t>2012-09-18</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5BBA2-094A-49F5-ACCD-1A1A85B341FD}"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en.wikipedia.org/wiki/Truth_table"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5" Type="http://schemas.openxmlformats.org/officeDocument/2006/relationships/hyperlink" Target="http://en.wikipedia.org/wiki/Logic_gate"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en.wikipedia.org/wiki/Inverter_(logic_gate)"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hyperlink" Target="http://en.wikipedia.org/wiki/NAND_gate" TargetMode="External"/><Relationship Id="rId5" Type="http://schemas.openxmlformats.org/officeDocument/2006/relationships/hyperlink" Target="http://en.wikipedia.org/wiki/AND_gate" TargetMode="External"/><Relationship Id="rId10"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hyperlink" Target="http://en.wikipedia.org/wiki/NOR_gate" TargetMode="External"/><Relationship Id="rId5" Type="http://schemas.openxmlformats.org/officeDocument/2006/relationships/hyperlink" Target="http://en.wikipedia.org/wiki/OR_gate" TargetMode="External"/><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 Id="rId6" Type="http://schemas.openxmlformats.org/officeDocument/2006/relationships/hyperlink" Target="http://en.wikipedia.org/wiki/XNOR_gate" TargetMode="External"/><Relationship Id="rId5" Type="http://schemas.openxmlformats.org/officeDocument/2006/relationships/hyperlink" Target="http://en.wikipedia.org/wiki/XOR_gate" TargetMode="External"/><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96752"/>
            <a:ext cx="9144000" cy="1470025"/>
          </a:xfrm>
        </p:spPr>
        <p:txBody>
          <a:bodyPr/>
          <a:lstStyle/>
          <a:p>
            <a:r>
              <a:rPr lang="en-CA" dirty="0" smtClean="0">
                <a:solidFill>
                  <a:schemeClr val="tx1">
                    <a:lumMod val="95000"/>
                    <a:lumOff val="5000"/>
                  </a:schemeClr>
                </a:solidFill>
              </a:rPr>
              <a:t>Digital </a:t>
            </a:r>
            <a:r>
              <a:rPr lang="en-CA" dirty="0" smtClean="0">
                <a:solidFill>
                  <a:schemeClr val="tx1">
                    <a:lumMod val="95000"/>
                    <a:lumOff val="5000"/>
                  </a:schemeClr>
                </a:solidFill>
              </a:rPr>
              <a:t>Electronics Fundamentals </a:t>
            </a:r>
            <a:r>
              <a:rPr lang="en-CA" dirty="0" smtClean="0">
                <a:solidFill>
                  <a:schemeClr val="tx1">
                    <a:lumMod val="95000"/>
                    <a:lumOff val="5000"/>
                  </a:schemeClr>
                </a:solidFill>
              </a:rPr>
              <a:t>201.1</a:t>
            </a:r>
            <a:endParaRPr lang="en-CA" dirty="0">
              <a:solidFill>
                <a:schemeClr val="tx1">
                  <a:lumMod val="95000"/>
                  <a:lumOff val="5000"/>
                </a:schemeClr>
              </a:solidFill>
            </a:endParaRPr>
          </a:p>
        </p:txBody>
      </p:sp>
      <p:sp>
        <p:nvSpPr>
          <p:cNvPr id="3" name="Subtitle 2"/>
          <p:cNvSpPr>
            <a:spLocks noGrp="1"/>
          </p:cNvSpPr>
          <p:nvPr>
            <p:ph type="subTitle" idx="1"/>
          </p:nvPr>
        </p:nvSpPr>
        <p:spPr>
          <a:xfrm>
            <a:off x="2267744" y="3116560"/>
            <a:ext cx="5688632" cy="2832720"/>
          </a:xfrm>
        </p:spPr>
        <p:txBody>
          <a:bodyPr>
            <a:normAutofit fontScale="77500" lnSpcReduction="20000"/>
          </a:bodyPr>
          <a:lstStyle/>
          <a:p>
            <a:pPr algn="l"/>
            <a:r>
              <a:rPr lang="en-CA" dirty="0" smtClean="0">
                <a:solidFill>
                  <a:schemeClr val="tx1">
                    <a:lumMod val="75000"/>
                    <a:lumOff val="25000"/>
                  </a:schemeClr>
                </a:solidFill>
              </a:rPr>
              <a:t>-Logic States</a:t>
            </a:r>
          </a:p>
          <a:p>
            <a:pPr algn="l"/>
            <a:r>
              <a:rPr lang="en-CA" dirty="0" smtClean="0">
                <a:solidFill>
                  <a:schemeClr val="tx1">
                    <a:lumMod val="75000"/>
                    <a:lumOff val="25000"/>
                  </a:schemeClr>
                </a:solidFill>
              </a:rPr>
              <a:t>-Truth Tables</a:t>
            </a:r>
          </a:p>
          <a:p>
            <a:pPr algn="l"/>
            <a:r>
              <a:rPr lang="en-CA" dirty="0" smtClean="0">
                <a:solidFill>
                  <a:schemeClr val="tx1">
                    <a:lumMod val="75000"/>
                    <a:lumOff val="25000"/>
                  </a:schemeClr>
                </a:solidFill>
              </a:rPr>
              <a:t>-Logic Gates</a:t>
            </a:r>
          </a:p>
          <a:p>
            <a:pPr algn="l"/>
            <a:r>
              <a:rPr lang="en-CA" dirty="0" smtClean="0">
                <a:solidFill>
                  <a:schemeClr val="tx1">
                    <a:lumMod val="75000"/>
                    <a:lumOff val="25000"/>
                  </a:schemeClr>
                </a:solidFill>
              </a:rPr>
              <a:t>-Inverters</a:t>
            </a:r>
          </a:p>
          <a:p>
            <a:pPr algn="l"/>
            <a:r>
              <a:rPr lang="en-CA" dirty="0" smtClean="0">
                <a:solidFill>
                  <a:schemeClr val="tx1">
                    <a:lumMod val="75000"/>
                    <a:lumOff val="25000"/>
                  </a:schemeClr>
                </a:solidFill>
              </a:rPr>
              <a:t>-AND/NAND Gates</a:t>
            </a:r>
          </a:p>
          <a:p>
            <a:pPr algn="l"/>
            <a:r>
              <a:rPr lang="en-CA" dirty="0" smtClean="0">
                <a:solidFill>
                  <a:schemeClr val="tx1">
                    <a:lumMod val="75000"/>
                    <a:lumOff val="25000"/>
                  </a:schemeClr>
                </a:solidFill>
              </a:rPr>
              <a:t>-OR/NOR Gates</a:t>
            </a:r>
          </a:p>
          <a:p>
            <a:pPr algn="l"/>
            <a:r>
              <a:rPr lang="en-CA" dirty="0" smtClean="0">
                <a:solidFill>
                  <a:schemeClr val="tx1">
                    <a:lumMod val="75000"/>
                    <a:lumOff val="25000"/>
                  </a:schemeClr>
                </a:solidFill>
              </a:rPr>
              <a:t>-XOR/XNOR Gates</a:t>
            </a:r>
            <a:endParaRPr lang="en-CA" dirty="0">
              <a:solidFill>
                <a:schemeClr val="tx1">
                  <a:lumMod val="75000"/>
                  <a:lumOff val="25000"/>
                </a:schemeClr>
              </a:solidFill>
            </a:endParaRPr>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7" name="Picture 6" descr="HCLLogo_194x87.png"/>
          <p:cNvPicPr>
            <a:picLocks noChangeAspect="1"/>
          </p:cNvPicPr>
          <p:nvPr/>
        </p:nvPicPr>
        <p:blipFill>
          <a:blip r:embed="rId4" cstate="print"/>
          <a:stretch>
            <a:fillRect/>
          </a:stretch>
        </p:blipFill>
        <p:spPr>
          <a:xfrm>
            <a:off x="7236296" y="6029325"/>
            <a:ext cx="1847850" cy="828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1	 </a:t>
            </a:r>
            <a:r>
              <a:rPr lang="en-CA" dirty="0" smtClean="0">
                <a:solidFill>
                  <a:schemeClr val="tx1">
                    <a:lumMod val="75000"/>
                    <a:lumOff val="25000"/>
                  </a:schemeClr>
                </a:solidFill>
              </a:rPr>
              <a:t>Logic States</a:t>
            </a:r>
            <a:endParaRPr lang="en-CA" u="sng" dirty="0"/>
          </a:p>
        </p:txBody>
      </p:sp>
      <p:sp>
        <p:nvSpPr>
          <p:cNvPr id="3" name="Content Placeholder 2"/>
          <p:cNvSpPr>
            <a:spLocks noGrp="1"/>
          </p:cNvSpPr>
          <p:nvPr>
            <p:ph idx="1"/>
          </p:nvPr>
        </p:nvSpPr>
        <p:spPr>
          <a:xfrm>
            <a:off x="457200" y="980728"/>
            <a:ext cx="8229600" cy="4032448"/>
          </a:xfrm>
        </p:spPr>
        <p:txBody>
          <a:bodyPr>
            <a:noAutofit/>
          </a:bodyPr>
          <a:lstStyle/>
          <a:p>
            <a:pPr algn="just"/>
            <a:r>
              <a:rPr lang="en-CA" sz="1800" dirty="0" smtClean="0"/>
              <a:t>By "digital electronics" we mean circuits in which there are </a:t>
            </a:r>
            <a:r>
              <a:rPr lang="en-CA" sz="1800" dirty="0" smtClean="0"/>
              <a:t>only two(usually</a:t>
            </a:r>
            <a:r>
              <a:rPr lang="en-CA" sz="1800" dirty="0" smtClean="0"/>
              <a:t>) states possible at any point, a transistor that can either be in saturation or be </a:t>
            </a:r>
            <a:r>
              <a:rPr lang="en-CA" sz="1800" dirty="0" smtClean="0"/>
              <a:t>non conducting</a:t>
            </a:r>
            <a:r>
              <a:rPr lang="en-CA" sz="1800" dirty="0" smtClean="0"/>
              <a:t>. We usually choose to talk about </a:t>
            </a:r>
            <a:r>
              <a:rPr lang="en-CA" sz="1800" dirty="0" smtClean="0"/>
              <a:t>voltages rather </a:t>
            </a:r>
            <a:r>
              <a:rPr lang="en-CA" sz="1800" dirty="0" smtClean="0"/>
              <a:t>than currents, calling a level HIGH or LOW</a:t>
            </a:r>
            <a:r>
              <a:rPr lang="en-CA" sz="1800" dirty="0" smtClean="0"/>
              <a:t>. The </a:t>
            </a:r>
            <a:r>
              <a:rPr lang="en-CA" sz="1800" dirty="0" smtClean="0"/>
              <a:t>two states can represent any of a variety of "bits" (binary digits) of information, such as the following</a:t>
            </a:r>
            <a:r>
              <a:rPr lang="en-CA" sz="1800" dirty="0" smtClean="0"/>
              <a:t>:</a:t>
            </a:r>
          </a:p>
          <a:p>
            <a:pPr lvl="1" algn="just"/>
            <a:r>
              <a:rPr lang="en-CA" sz="1400" dirty="0" smtClean="0"/>
              <a:t>one bit of a </a:t>
            </a:r>
            <a:r>
              <a:rPr lang="en-CA" sz="1400" dirty="0" smtClean="0"/>
              <a:t>number</a:t>
            </a:r>
          </a:p>
          <a:p>
            <a:pPr lvl="1" algn="just"/>
            <a:r>
              <a:rPr lang="en-CA" sz="1400" dirty="0" smtClean="0"/>
              <a:t>whether </a:t>
            </a:r>
            <a:r>
              <a:rPr lang="en-CA" sz="1400" dirty="0" smtClean="0"/>
              <a:t>a switch is opened or </a:t>
            </a:r>
            <a:r>
              <a:rPr lang="en-CA" sz="1400" dirty="0" smtClean="0"/>
              <a:t>closed</a:t>
            </a:r>
          </a:p>
          <a:p>
            <a:pPr lvl="1" algn="just"/>
            <a:r>
              <a:rPr lang="en-CA" sz="1400" dirty="0" smtClean="0"/>
              <a:t>whether </a:t>
            </a:r>
            <a:r>
              <a:rPr lang="en-CA" sz="1400" dirty="0" smtClean="0"/>
              <a:t>a signal is present or </a:t>
            </a:r>
            <a:r>
              <a:rPr lang="en-CA" sz="1400" dirty="0" smtClean="0"/>
              <a:t>absent</a:t>
            </a:r>
          </a:p>
          <a:p>
            <a:pPr lvl="1" algn="just"/>
            <a:r>
              <a:rPr lang="en-CA" sz="1400" dirty="0" smtClean="0"/>
              <a:t>whether </a:t>
            </a:r>
            <a:r>
              <a:rPr lang="en-CA" sz="1400" dirty="0" smtClean="0"/>
              <a:t>some analog level is above or below some preset </a:t>
            </a:r>
            <a:r>
              <a:rPr lang="en-CA" sz="1400" dirty="0" smtClean="0"/>
              <a:t>limit</a:t>
            </a:r>
          </a:p>
          <a:p>
            <a:pPr lvl="1" algn="just"/>
            <a:r>
              <a:rPr lang="en-CA" sz="1400" dirty="0" smtClean="0"/>
              <a:t>whether </a:t>
            </a:r>
            <a:r>
              <a:rPr lang="en-CA" sz="1400" dirty="0" smtClean="0"/>
              <a:t>or not some </a:t>
            </a:r>
            <a:r>
              <a:rPr lang="en-CA" sz="1400" dirty="0" smtClean="0"/>
              <a:t>event has happened</a:t>
            </a:r>
            <a:endParaRPr lang="en-CA" sz="1400" dirty="0" smtClean="0"/>
          </a:p>
          <a:p>
            <a:pPr lvl="1" algn="just"/>
            <a:r>
              <a:rPr lang="en-CA" sz="1400" dirty="0" smtClean="0"/>
              <a:t>whether or not some action should be </a:t>
            </a:r>
            <a:r>
              <a:rPr lang="en-CA" sz="1400" dirty="0" smtClean="0"/>
              <a:t>taken</a:t>
            </a:r>
          </a:p>
          <a:p>
            <a:pPr lvl="1" algn="just"/>
            <a:r>
              <a:rPr lang="en-CA" sz="1400" dirty="0" smtClean="0"/>
              <a:t>etc.</a:t>
            </a:r>
          </a:p>
          <a:p>
            <a:pPr lvl="1" algn="just">
              <a:buNone/>
            </a:pPr>
            <a:endParaRPr lang="en-CA" sz="1400" dirty="0" smtClean="0"/>
          </a:p>
          <a:p>
            <a:pPr algn="just"/>
            <a:r>
              <a:rPr lang="en-CA" sz="1800" dirty="0" smtClean="0"/>
              <a:t>The HIGH and LOW states represent the TRUE and FALSE states of Boolean </a:t>
            </a:r>
            <a:r>
              <a:rPr lang="en-CA" sz="1800" dirty="0" smtClean="0"/>
              <a:t>logic.</a:t>
            </a:r>
          </a:p>
          <a:p>
            <a:pPr lvl="1" algn="just"/>
            <a:endParaRPr lang="en-CA" sz="600" dirty="0" smtClean="0"/>
          </a:p>
          <a:p>
            <a:pPr algn="just"/>
            <a:endParaRPr lang="en-CA" sz="1000" dirty="0" smtClean="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36296" y="6029325"/>
            <a:ext cx="1847850" cy="828675"/>
          </a:xfrm>
          <a:prstGeom prst="rect">
            <a:avLst/>
          </a:prstGeom>
        </p:spPr>
      </p:pic>
      <p:sp>
        <p:nvSpPr>
          <p:cNvPr id="6" name="TextBox 5"/>
          <p:cNvSpPr txBox="1"/>
          <p:nvPr/>
        </p:nvSpPr>
        <p:spPr>
          <a:xfrm>
            <a:off x="395536" y="5733257"/>
            <a:ext cx="8280920" cy="646331"/>
          </a:xfrm>
          <a:prstGeom prst="rect">
            <a:avLst/>
          </a:prstGeom>
          <a:noFill/>
        </p:spPr>
        <p:txBody>
          <a:bodyPr wrap="square" rtlCol="0">
            <a:spAutoFit/>
          </a:bodyPr>
          <a:lstStyle/>
          <a:p>
            <a:r>
              <a:rPr lang="en-CA" dirty="0" smtClean="0"/>
              <a:t>**Excerpt taken from: The Art of Electronics by Paul Horowitz</a:t>
            </a:r>
          </a:p>
          <a:p>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2</a:t>
            </a:r>
            <a:r>
              <a:rPr lang="en-CA" dirty="0" smtClean="0"/>
              <a:t>	 </a:t>
            </a:r>
            <a:r>
              <a:rPr lang="en-CA" dirty="0" smtClean="0">
                <a:solidFill>
                  <a:schemeClr val="tx1">
                    <a:lumMod val="75000"/>
                    <a:lumOff val="25000"/>
                  </a:schemeClr>
                </a:solidFill>
              </a:rPr>
              <a:t>Truth Tables</a:t>
            </a:r>
            <a:endParaRPr lang="en-CA" u="sng" dirty="0"/>
          </a:p>
        </p:txBody>
      </p:sp>
      <p:sp>
        <p:nvSpPr>
          <p:cNvPr id="3" name="Content Placeholder 2"/>
          <p:cNvSpPr>
            <a:spLocks noGrp="1"/>
          </p:cNvSpPr>
          <p:nvPr>
            <p:ph idx="1"/>
          </p:nvPr>
        </p:nvSpPr>
        <p:spPr>
          <a:xfrm>
            <a:off x="457200" y="980728"/>
            <a:ext cx="8229600" cy="2304256"/>
          </a:xfrm>
        </p:spPr>
        <p:txBody>
          <a:bodyPr>
            <a:noAutofit/>
          </a:bodyPr>
          <a:lstStyle/>
          <a:p>
            <a:pPr algn="just"/>
            <a:r>
              <a:rPr lang="en-CA" sz="1800" dirty="0" smtClean="0"/>
              <a:t>A truth table is a mathematical table used in Boolean algebra to compute the functional values of logical expressions on each of their possible variations</a:t>
            </a:r>
            <a:r>
              <a:rPr lang="en-CA" sz="1800" dirty="0" smtClean="0"/>
              <a:t>.</a:t>
            </a:r>
          </a:p>
          <a:p>
            <a:pPr algn="just"/>
            <a:r>
              <a:rPr lang="en-CA" sz="1800" dirty="0" smtClean="0"/>
              <a:t>Practically, a truth table is composed of one column for each input variable (for example, A and B), and one final column for all of the possible results of the logical operation that the table is meant to represent (for example, A XOR B). Each row of the truth table therefore contains one possible configuration of the input variables (for instance, A=true B=false), and the result of the operation for those values.</a:t>
            </a:r>
            <a:endParaRPr lang="en-CA" sz="1800" dirty="0" smtClean="0"/>
          </a:p>
          <a:p>
            <a:pPr algn="just"/>
            <a:endParaRPr lang="en-CA" sz="600" dirty="0" smtClean="0"/>
          </a:p>
          <a:p>
            <a:pPr algn="just"/>
            <a:endParaRPr lang="en-CA" sz="1000" dirty="0" smtClean="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36296" y="6029325"/>
            <a:ext cx="1847850" cy="828675"/>
          </a:xfrm>
          <a:prstGeom prst="rect">
            <a:avLst/>
          </a:prstGeom>
        </p:spPr>
      </p:pic>
      <p:sp>
        <p:nvSpPr>
          <p:cNvPr id="6" name="TextBox 5"/>
          <p:cNvSpPr txBox="1"/>
          <p:nvPr/>
        </p:nvSpPr>
        <p:spPr>
          <a:xfrm>
            <a:off x="395536" y="5733257"/>
            <a:ext cx="8280920" cy="646331"/>
          </a:xfrm>
          <a:prstGeom prst="rect">
            <a:avLst/>
          </a:prstGeom>
          <a:noFill/>
        </p:spPr>
        <p:txBody>
          <a:bodyPr wrap="square" rtlCol="0">
            <a:spAutoFit/>
          </a:bodyPr>
          <a:lstStyle/>
          <a:p>
            <a:r>
              <a:rPr lang="en-CA" dirty="0" smtClean="0"/>
              <a:t>**Excerpt taken from: </a:t>
            </a:r>
            <a:r>
              <a:rPr lang="en-CA" dirty="0" smtClean="0"/>
              <a:t>Wikipedia article on </a:t>
            </a:r>
            <a:r>
              <a:rPr lang="en-CA" dirty="0" smtClean="0">
                <a:hlinkClick r:id="rId5"/>
              </a:rPr>
              <a:t>Truth Tables</a:t>
            </a:r>
            <a:r>
              <a:rPr lang="en-CA" dirty="0" smtClean="0"/>
              <a:t>.</a:t>
            </a:r>
            <a:endParaRPr lang="en-CA" dirty="0" smtClean="0"/>
          </a:p>
          <a:p>
            <a:endParaRPr lang="en-CA" dirty="0"/>
          </a:p>
        </p:txBody>
      </p:sp>
      <p:pic>
        <p:nvPicPr>
          <p:cNvPr id="1026" name="Picture 2" descr="http://upload.wikimedia.org/wikipedia/en/7/76/TruthTableAND.JPG"/>
          <p:cNvPicPr>
            <a:picLocks noChangeAspect="1" noChangeArrowheads="1"/>
          </p:cNvPicPr>
          <p:nvPr/>
        </p:nvPicPr>
        <p:blipFill>
          <a:blip r:embed="rId6" cstate="print"/>
          <a:srcRect/>
          <a:stretch>
            <a:fillRect/>
          </a:stretch>
        </p:blipFill>
        <p:spPr bwMode="auto">
          <a:xfrm>
            <a:off x="3347864" y="3505943"/>
            <a:ext cx="2247900" cy="121920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3</a:t>
            </a:r>
            <a:r>
              <a:rPr lang="en-CA" dirty="0" smtClean="0"/>
              <a:t>	 </a:t>
            </a:r>
            <a:r>
              <a:rPr lang="en-CA" dirty="0" smtClean="0">
                <a:solidFill>
                  <a:schemeClr val="tx1">
                    <a:lumMod val="75000"/>
                    <a:lumOff val="25000"/>
                  </a:schemeClr>
                </a:solidFill>
              </a:rPr>
              <a:t>Logic Gates</a:t>
            </a:r>
            <a:endParaRPr lang="en-CA" u="sng" dirty="0"/>
          </a:p>
        </p:txBody>
      </p:sp>
      <p:sp>
        <p:nvSpPr>
          <p:cNvPr id="3" name="Content Placeholder 2"/>
          <p:cNvSpPr>
            <a:spLocks noGrp="1"/>
          </p:cNvSpPr>
          <p:nvPr>
            <p:ph idx="1"/>
          </p:nvPr>
        </p:nvSpPr>
        <p:spPr>
          <a:xfrm>
            <a:off x="457200" y="980728"/>
            <a:ext cx="8229600" cy="4176464"/>
          </a:xfrm>
        </p:spPr>
        <p:txBody>
          <a:bodyPr>
            <a:noAutofit/>
          </a:bodyPr>
          <a:lstStyle/>
          <a:p>
            <a:pPr algn="just"/>
            <a:r>
              <a:rPr lang="en-CA" sz="1800" dirty="0" smtClean="0"/>
              <a:t>A logic gate is a physical device implementing a Boolean function, that is, it performs a logical operation on one or more logic inputs and produces a single logic output</a:t>
            </a:r>
            <a:r>
              <a:rPr lang="en-CA" sz="1800" dirty="0" smtClean="0"/>
              <a:t>.</a:t>
            </a:r>
            <a:endParaRPr lang="en-CA" sz="1800" dirty="0" smtClean="0"/>
          </a:p>
          <a:p>
            <a:pPr algn="just"/>
            <a:r>
              <a:rPr lang="en-CA" sz="1800" dirty="0" smtClean="0"/>
              <a:t>Logic gates are primarily implemented using diodes or transistors acting as electronic switches, but can also be constructed using electromagnetic relays (relay logic), fluidic logic, pneumatic logic, optics, molecules, or even mechanical elements. With amplification, logic gates can be cascaded in the same way that Boolean functions can be composed, allowing the construction of a physical model of all of Boolean logic, and therefore, all of the algorithms and mathematics that can be described with Boolean logic</a:t>
            </a:r>
            <a:r>
              <a:rPr lang="en-CA" sz="1800" dirty="0" smtClean="0"/>
              <a:t>.</a:t>
            </a:r>
          </a:p>
          <a:p>
            <a:pPr algn="just"/>
            <a:r>
              <a:rPr lang="en-CA" sz="1800" dirty="0" smtClean="0"/>
              <a:t>Logic gates can be seen as the primary building blocks of digital electronics.</a:t>
            </a:r>
          </a:p>
          <a:p>
            <a:pPr algn="just"/>
            <a:endParaRPr lang="en-CA" sz="1800" dirty="0" smtClean="0"/>
          </a:p>
          <a:p>
            <a:pPr algn="just"/>
            <a:endParaRPr lang="en-CA" sz="600" dirty="0" smtClean="0"/>
          </a:p>
          <a:p>
            <a:pPr algn="just"/>
            <a:endParaRPr lang="en-CA" sz="1000" dirty="0" smtClean="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36296" y="6029325"/>
            <a:ext cx="1847850" cy="828675"/>
          </a:xfrm>
          <a:prstGeom prst="rect">
            <a:avLst/>
          </a:prstGeom>
        </p:spPr>
      </p:pic>
      <p:sp>
        <p:nvSpPr>
          <p:cNvPr id="6" name="TextBox 5"/>
          <p:cNvSpPr txBox="1"/>
          <p:nvPr/>
        </p:nvSpPr>
        <p:spPr>
          <a:xfrm>
            <a:off x="395536" y="5733257"/>
            <a:ext cx="8280920" cy="646331"/>
          </a:xfrm>
          <a:prstGeom prst="rect">
            <a:avLst/>
          </a:prstGeom>
          <a:noFill/>
        </p:spPr>
        <p:txBody>
          <a:bodyPr wrap="square" rtlCol="0">
            <a:spAutoFit/>
          </a:bodyPr>
          <a:lstStyle/>
          <a:p>
            <a:r>
              <a:rPr lang="en-CA" dirty="0" smtClean="0"/>
              <a:t>**Excerpt taken from: </a:t>
            </a:r>
            <a:r>
              <a:rPr lang="en-CA" dirty="0" smtClean="0"/>
              <a:t>Wikipedia article on </a:t>
            </a:r>
            <a:r>
              <a:rPr lang="en-CA" dirty="0" smtClean="0">
                <a:hlinkClick r:id="rId5"/>
              </a:rPr>
              <a:t>Logic Gates</a:t>
            </a:r>
            <a:r>
              <a:rPr lang="en-CA" dirty="0" smtClean="0"/>
              <a:t>.</a:t>
            </a:r>
            <a:endParaRPr lang="en-CA" dirty="0" smtClean="0"/>
          </a:p>
          <a:p>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4</a:t>
            </a:r>
            <a:r>
              <a:rPr lang="en-CA" dirty="0" smtClean="0"/>
              <a:t>	 </a:t>
            </a:r>
            <a:r>
              <a:rPr lang="en-CA" dirty="0" smtClean="0">
                <a:solidFill>
                  <a:schemeClr val="tx1">
                    <a:lumMod val="75000"/>
                    <a:lumOff val="25000"/>
                  </a:schemeClr>
                </a:solidFill>
              </a:rPr>
              <a:t>Inverters</a:t>
            </a:r>
            <a:endParaRPr lang="en-CA" u="sng" dirty="0"/>
          </a:p>
        </p:txBody>
      </p:sp>
      <p:sp>
        <p:nvSpPr>
          <p:cNvPr id="3" name="Content Placeholder 2"/>
          <p:cNvSpPr>
            <a:spLocks noGrp="1"/>
          </p:cNvSpPr>
          <p:nvPr>
            <p:ph idx="1"/>
          </p:nvPr>
        </p:nvSpPr>
        <p:spPr>
          <a:xfrm>
            <a:off x="457200" y="980728"/>
            <a:ext cx="8229600" cy="2304256"/>
          </a:xfrm>
        </p:spPr>
        <p:txBody>
          <a:bodyPr>
            <a:noAutofit/>
          </a:bodyPr>
          <a:lstStyle/>
          <a:p>
            <a:pPr algn="just"/>
            <a:r>
              <a:rPr lang="en-CA" sz="1800" dirty="0" smtClean="0"/>
              <a:t>In digital logic, an inverter or NOT gate is a logic gate which implements logical negation. The truth table is shown below:</a:t>
            </a:r>
            <a:endParaRPr lang="en-CA" sz="600" dirty="0" smtClean="0"/>
          </a:p>
          <a:p>
            <a:pPr algn="just"/>
            <a:endParaRPr lang="en-CA" sz="1000" dirty="0" smtClean="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36296" y="6029325"/>
            <a:ext cx="1847850" cy="828675"/>
          </a:xfrm>
          <a:prstGeom prst="rect">
            <a:avLst/>
          </a:prstGeom>
        </p:spPr>
      </p:pic>
      <p:sp>
        <p:nvSpPr>
          <p:cNvPr id="6" name="TextBox 5"/>
          <p:cNvSpPr txBox="1"/>
          <p:nvPr/>
        </p:nvSpPr>
        <p:spPr>
          <a:xfrm>
            <a:off x="395536" y="5733257"/>
            <a:ext cx="8280920" cy="646331"/>
          </a:xfrm>
          <a:prstGeom prst="rect">
            <a:avLst/>
          </a:prstGeom>
          <a:noFill/>
        </p:spPr>
        <p:txBody>
          <a:bodyPr wrap="square" rtlCol="0">
            <a:spAutoFit/>
          </a:bodyPr>
          <a:lstStyle/>
          <a:p>
            <a:r>
              <a:rPr lang="en-CA" dirty="0" smtClean="0"/>
              <a:t>**Excerpt taken from: </a:t>
            </a:r>
            <a:r>
              <a:rPr lang="en-CA" dirty="0" smtClean="0"/>
              <a:t>Wikipedia article on </a:t>
            </a:r>
            <a:r>
              <a:rPr lang="en-CA" dirty="0" smtClean="0">
                <a:hlinkClick r:id="rId5"/>
              </a:rPr>
              <a:t>Logic Inverters</a:t>
            </a:r>
            <a:r>
              <a:rPr lang="en-CA" dirty="0" smtClean="0"/>
              <a:t>.</a:t>
            </a:r>
            <a:endParaRPr lang="en-CA" dirty="0" smtClean="0"/>
          </a:p>
          <a:p>
            <a:endParaRPr lang="en-CA" dirty="0"/>
          </a:p>
        </p:txBody>
      </p:sp>
      <p:pic>
        <p:nvPicPr>
          <p:cNvPr id="17410" name="Picture 2" descr="File:Not-gate-en.svg"/>
          <p:cNvPicPr>
            <a:picLocks noChangeAspect="1" noChangeArrowheads="1"/>
          </p:cNvPicPr>
          <p:nvPr/>
        </p:nvPicPr>
        <p:blipFill>
          <a:blip r:embed="rId6" cstate="print"/>
          <a:srcRect/>
          <a:stretch>
            <a:fillRect/>
          </a:stretch>
        </p:blipFill>
        <p:spPr bwMode="auto">
          <a:xfrm>
            <a:off x="1979712" y="4005064"/>
            <a:ext cx="3800422" cy="1368152"/>
          </a:xfrm>
          <a:prstGeom prst="rect">
            <a:avLst/>
          </a:prstGeom>
          <a:ln>
            <a:noFill/>
          </a:ln>
          <a:effectLst>
            <a:outerShdw blurRad="292100" dist="139700" dir="2700000" algn="tl" rotWithShape="0">
              <a:srgbClr val="333333">
                <a:alpha val="65000"/>
              </a:srgbClr>
            </a:outerShdw>
          </a:effectLst>
        </p:spPr>
      </p:pic>
      <p:pic>
        <p:nvPicPr>
          <p:cNvPr id="17411" name="Picture 3"/>
          <p:cNvPicPr>
            <a:picLocks noChangeAspect="1" noChangeArrowheads="1"/>
          </p:cNvPicPr>
          <p:nvPr/>
        </p:nvPicPr>
        <p:blipFill>
          <a:blip r:embed="rId7" cstate="print"/>
          <a:srcRect/>
          <a:stretch>
            <a:fillRect/>
          </a:stretch>
        </p:blipFill>
        <p:spPr bwMode="auto">
          <a:xfrm>
            <a:off x="2771800" y="1700808"/>
            <a:ext cx="2105025" cy="1990725"/>
          </a:xfrm>
          <a:prstGeom prst="rect">
            <a:avLst/>
          </a:prstGeom>
          <a:ln>
            <a:noFill/>
          </a:ln>
          <a:effectLst>
            <a:outerShdw blurRad="292100" dist="139700" dir="2700000" algn="tl" rotWithShape="0">
              <a:srgbClr val="333333">
                <a:alpha val="65000"/>
              </a:srgbClr>
            </a:outerShdw>
          </a:effectLst>
        </p:spPr>
      </p:pic>
      <p:pic>
        <p:nvPicPr>
          <p:cNvPr id="17415" name="Picture 7" descr="Transistor-Inverter-NOT-Gate.jpg (299×291)"/>
          <p:cNvPicPr>
            <a:picLocks noChangeAspect="1" noChangeArrowheads="1"/>
          </p:cNvPicPr>
          <p:nvPr/>
        </p:nvPicPr>
        <p:blipFill>
          <a:blip r:embed="rId8" cstate="print"/>
          <a:srcRect/>
          <a:stretch>
            <a:fillRect/>
          </a:stretch>
        </p:blipFill>
        <p:spPr bwMode="auto">
          <a:xfrm>
            <a:off x="6516216" y="2348880"/>
            <a:ext cx="2071652" cy="201622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5</a:t>
            </a:r>
            <a:r>
              <a:rPr lang="en-CA" dirty="0" smtClean="0"/>
              <a:t>	 </a:t>
            </a:r>
            <a:r>
              <a:rPr lang="en-CA" dirty="0" smtClean="0">
                <a:solidFill>
                  <a:schemeClr val="tx1">
                    <a:lumMod val="75000"/>
                    <a:lumOff val="25000"/>
                  </a:schemeClr>
                </a:solidFill>
              </a:rPr>
              <a:t>AND/NAND Gates</a:t>
            </a:r>
            <a:endParaRPr lang="en-CA" u="sng" dirty="0"/>
          </a:p>
        </p:txBody>
      </p:sp>
      <p:sp>
        <p:nvSpPr>
          <p:cNvPr id="3" name="Content Placeholder 2"/>
          <p:cNvSpPr>
            <a:spLocks noGrp="1"/>
          </p:cNvSpPr>
          <p:nvPr>
            <p:ph idx="1"/>
          </p:nvPr>
        </p:nvSpPr>
        <p:spPr>
          <a:xfrm>
            <a:off x="457200" y="980728"/>
            <a:ext cx="8229600" cy="2304256"/>
          </a:xfrm>
        </p:spPr>
        <p:txBody>
          <a:bodyPr>
            <a:noAutofit/>
          </a:bodyPr>
          <a:lstStyle/>
          <a:p>
            <a:pPr algn="just"/>
            <a:r>
              <a:rPr lang="en-CA" sz="1800" dirty="0" smtClean="0"/>
              <a:t>The AND gate is a basic digital logic gate that implements logical conjunction - it behaves according to the truth table below. </a:t>
            </a:r>
            <a:endParaRPr lang="en-CA" sz="1800" dirty="0" smtClean="0"/>
          </a:p>
          <a:p>
            <a:pPr algn="just"/>
            <a:r>
              <a:rPr lang="en-CA" sz="1800" dirty="0" smtClean="0"/>
              <a:t>A </a:t>
            </a:r>
            <a:r>
              <a:rPr lang="en-CA" sz="1800" dirty="0" smtClean="0"/>
              <a:t>HIGH output (1) results only if both the inputs to the AND gate are HIGH (1). If neither or only one input to the AND gate is HIGH, a LOW output results. </a:t>
            </a:r>
            <a:endParaRPr lang="en-CA" sz="1800" dirty="0" smtClean="0"/>
          </a:p>
          <a:p>
            <a:pPr algn="just"/>
            <a:r>
              <a:rPr lang="en-CA" sz="1800" dirty="0" smtClean="0"/>
              <a:t>In </a:t>
            </a:r>
            <a:r>
              <a:rPr lang="en-CA" sz="1800" dirty="0" smtClean="0"/>
              <a:t>another sense, the function of AND effectively finds the minimum between two binary </a:t>
            </a:r>
            <a:r>
              <a:rPr lang="en-CA" sz="1800" dirty="0" smtClean="0"/>
              <a:t>digits. Therefore</a:t>
            </a:r>
            <a:r>
              <a:rPr lang="en-CA" sz="1800" dirty="0" smtClean="0"/>
              <a:t>, the output is always 0 except when all the inputs are 1s.</a:t>
            </a:r>
            <a:endParaRPr lang="en-CA" sz="1000" dirty="0" smtClean="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36296" y="6029325"/>
            <a:ext cx="1847850" cy="828675"/>
          </a:xfrm>
          <a:prstGeom prst="rect">
            <a:avLst/>
          </a:prstGeom>
        </p:spPr>
      </p:pic>
      <p:sp>
        <p:nvSpPr>
          <p:cNvPr id="6" name="TextBox 5"/>
          <p:cNvSpPr txBox="1"/>
          <p:nvPr/>
        </p:nvSpPr>
        <p:spPr>
          <a:xfrm>
            <a:off x="395536" y="5733257"/>
            <a:ext cx="8280920" cy="646331"/>
          </a:xfrm>
          <a:prstGeom prst="rect">
            <a:avLst/>
          </a:prstGeom>
          <a:noFill/>
        </p:spPr>
        <p:txBody>
          <a:bodyPr wrap="square" rtlCol="0">
            <a:spAutoFit/>
          </a:bodyPr>
          <a:lstStyle/>
          <a:p>
            <a:r>
              <a:rPr lang="en-CA" dirty="0" smtClean="0"/>
              <a:t>**Excerpt taken from: </a:t>
            </a:r>
            <a:r>
              <a:rPr lang="en-CA" dirty="0" smtClean="0"/>
              <a:t>Wikipedia article on </a:t>
            </a:r>
            <a:r>
              <a:rPr lang="en-CA" dirty="0" smtClean="0">
                <a:hlinkClick r:id="rId5"/>
              </a:rPr>
              <a:t>AND Gates </a:t>
            </a:r>
            <a:r>
              <a:rPr lang="en-CA" dirty="0" smtClean="0"/>
              <a:t>&amp; </a:t>
            </a:r>
            <a:r>
              <a:rPr lang="en-CA" dirty="0" smtClean="0">
                <a:hlinkClick r:id="rId6"/>
              </a:rPr>
              <a:t>NAND Gates</a:t>
            </a:r>
            <a:r>
              <a:rPr lang="en-CA" dirty="0" smtClean="0"/>
              <a:t>.</a:t>
            </a:r>
            <a:endParaRPr lang="en-CA" dirty="0" smtClean="0"/>
          </a:p>
          <a:p>
            <a:endParaRPr lang="en-CA" dirty="0"/>
          </a:p>
        </p:txBody>
      </p:sp>
      <p:pic>
        <p:nvPicPr>
          <p:cNvPr id="18434" name="Picture 2" descr="File:AND ANSI.svg"/>
          <p:cNvPicPr>
            <a:picLocks noChangeAspect="1" noChangeArrowheads="1"/>
          </p:cNvPicPr>
          <p:nvPr/>
        </p:nvPicPr>
        <p:blipFill>
          <a:blip r:embed="rId7" cstate="print"/>
          <a:srcRect/>
          <a:stretch>
            <a:fillRect/>
          </a:stretch>
        </p:blipFill>
        <p:spPr bwMode="auto">
          <a:xfrm>
            <a:off x="1403648" y="3429000"/>
            <a:ext cx="1008112" cy="504056"/>
          </a:xfrm>
          <a:prstGeom prst="rect">
            <a:avLst/>
          </a:prstGeom>
          <a:noFill/>
        </p:spPr>
      </p:pic>
      <p:pic>
        <p:nvPicPr>
          <p:cNvPr id="18436" name="Picture 4" descr="File:NAND ANSI.svg"/>
          <p:cNvPicPr>
            <a:picLocks noChangeAspect="1" noChangeArrowheads="1"/>
          </p:cNvPicPr>
          <p:nvPr/>
        </p:nvPicPr>
        <p:blipFill>
          <a:blip r:embed="rId8" cstate="print"/>
          <a:srcRect/>
          <a:stretch>
            <a:fillRect/>
          </a:stretch>
        </p:blipFill>
        <p:spPr bwMode="auto">
          <a:xfrm>
            <a:off x="5796136" y="3429000"/>
            <a:ext cx="1008112" cy="504056"/>
          </a:xfrm>
          <a:prstGeom prst="rect">
            <a:avLst/>
          </a:prstGeom>
          <a:noFill/>
        </p:spPr>
      </p:pic>
      <p:pic>
        <p:nvPicPr>
          <p:cNvPr id="18437" name="Picture 5"/>
          <p:cNvPicPr>
            <a:picLocks noChangeAspect="1" noChangeArrowheads="1"/>
          </p:cNvPicPr>
          <p:nvPr/>
        </p:nvPicPr>
        <p:blipFill>
          <a:blip r:embed="rId9" cstate="print"/>
          <a:srcRect/>
          <a:stretch>
            <a:fillRect/>
          </a:stretch>
        </p:blipFill>
        <p:spPr bwMode="auto">
          <a:xfrm>
            <a:off x="1331640" y="4005064"/>
            <a:ext cx="1185750" cy="1656184"/>
          </a:xfrm>
          <a:prstGeom prst="rect">
            <a:avLst/>
          </a:prstGeom>
          <a:noFill/>
          <a:ln w="9525">
            <a:noFill/>
            <a:miter lim="800000"/>
            <a:headEnd/>
            <a:tailEnd/>
          </a:ln>
        </p:spPr>
      </p:pic>
      <p:pic>
        <p:nvPicPr>
          <p:cNvPr id="18438" name="Picture 6"/>
          <p:cNvPicPr>
            <a:picLocks noChangeAspect="1" noChangeArrowheads="1"/>
          </p:cNvPicPr>
          <p:nvPr/>
        </p:nvPicPr>
        <p:blipFill>
          <a:blip r:embed="rId10" cstate="print"/>
          <a:srcRect/>
          <a:stretch>
            <a:fillRect/>
          </a:stretch>
        </p:blipFill>
        <p:spPr bwMode="auto">
          <a:xfrm>
            <a:off x="5796136" y="3933056"/>
            <a:ext cx="971271" cy="172819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6</a:t>
            </a:r>
            <a:r>
              <a:rPr lang="en-CA" dirty="0" smtClean="0"/>
              <a:t>	 </a:t>
            </a:r>
            <a:r>
              <a:rPr lang="en-CA" dirty="0" smtClean="0">
                <a:solidFill>
                  <a:schemeClr val="tx1">
                    <a:lumMod val="75000"/>
                    <a:lumOff val="25000"/>
                  </a:schemeClr>
                </a:solidFill>
              </a:rPr>
              <a:t>OR/NOR Gates</a:t>
            </a:r>
            <a:endParaRPr lang="en-CA" u="sng" dirty="0"/>
          </a:p>
        </p:txBody>
      </p:sp>
      <p:sp>
        <p:nvSpPr>
          <p:cNvPr id="3" name="Content Placeholder 2"/>
          <p:cNvSpPr>
            <a:spLocks noGrp="1"/>
          </p:cNvSpPr>
          <p:nvPr>
            <p:ph idx="1"/>
          </p:nvPr>
        </p:nvSpPr>
        <p:spPr>
          <a:xfrm>
            <a:off x="457200" y="980728"/>
            <a:ext cx="8229600" cy="2304256"/>
          </a:xfrm>
        </p:spPr>
        <p:txBody>
          <a:bodyPr>
            <a:noAutofit/>
          </a:bodyPr>
          <a:lstStyle/>
          <a:p>
            <a:pPr algn="just"/>
            <a:r>
              <a:rPr lang="en-CA" sz="1800" dirty="0" smtClean="0"/>
              <a:t>The OR gate is a digital logic gate that implements logical disjunction - it behaves according to the truth table </a:t>
            </a:r>
            <a:r>
              <a:rPr lang="en-CA" sz="1800" dirty="0" smtClean="0"/>
              <a:t>below.</a:t>
            </a:r>
          </a:p>
          <a:p>
            <a:pPr algn="just"/>
            <a:r>
              <a:rPr lang="en-CA" sz="1800" dirty="0" smtClean="0"/>
              <a:t>A </a:t>
            </a:r>
            <a:r>
              <a:rPr lang="en-CA" sz="1800" dirty="0" smtClean="0"/>
              <a:t>HIGH output (1) results if one or both the inputs to the gate are HIGH (1). If neither input is HIGH, a LOW output (0) </a:t>
            </a:r>
            <a:r>
              <a:rPr lang="en-CA" sz="1800" dirty="0" smtClean="0"/>
              <a:t>results.</a:t>
            </a:r>
          </a:p>
          <a:p>
            <a:pPr algn="just"/>
            <a:r>
              <a:rPr lang="en-CA" sz="1800" dirty="0" smtClean="0"/>
              <a:t>In </a:t>
            </a:r>
            <a:r>
              <a:rPr lang="en-CA" sz="1800" dirty="0" smtClean="0"/>
              <a:t>another sense, the function of OR effectively finds the maximum between two binary digits, just as the complementary AND function finds the minimum.</a:t>
            </a:r>
            <a:endParaRPr lang="en-CA" sz="1000" dirty="0" smtClean="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36296" y="6029325"/>
            <a:ext cx="1847850" cy="828675"/>
          </a:xfrm>
          <a:prstGeom prst="rect">
            <a:avLst/>
          </a:prstGeom>
        </p:spPr>
      </p:pic>
      <p:sp>
        <p:nvSpPr>
          <p:cNvPr id="6" name="TextBox 5"/>
          <p:cNvSpPr txBox="1"/>
          <p:nvPr/>
        </p:nvSpPr>
        <p:spPr>
          <a:xfrm>
            <a:off x="395536" y="5733257"/>
            <a:ext cx="8280920" cy="646331"/>
          </a:xfrm>
          <a:prstGeom prst="rect">
            <a:avLst/>
          </a:prstGeom>
          <a:noFill/>
        </p:spPr>
        <p:txBody>
          <a:bodyPr wrap="square" rtlCol="0">
            <a:spAutoFit/>
          </a:bodyPr>
          <a:lstStyle/>
          <a:p>
            <a:r>
              <a:rPr lang="en-CA" dirty="0" smtClean="0"/>
              <a:t>**Excerpt taken from: </a:t>
            </a:r>
            <a:r>
              <a:rPr lang="en-CA" dirty="0" smtClean="0"/>
              <a:t>Wikipedia article on </a:t>
            </a:r>
            <a:r>
              <a:rPr lang="en-CA" dirty="0" smtClean="0">
                <a:hlinkClick r:id="rId5"/>
              </a:rPr>
              <a:t>OR Gates </a:t>
            </a:r>
            <a:r>
              <a:rPr lang="en-CA" dirty="0" smtClean="0"/>
              <a:t>&amp; </a:t>
            </a:r>
            <a:r>
              <a:rPr lang="en-CA" dirty="0" smtClean="0">
                <a:hlinkClick r:id="rId6"/>
              </a:rPr>
              <a:t>NOR Gates</a:t>
            </a:r>
            <a:r>
              <a:rPr lang="en-CA" dirty="0" smtClean="0"/>
              <a:t>.</a:t>
            </a:r>
            <a:endParaRPr lang="en-CA" dirty="0" smtClean="0"/>
          </a:p>
          <a:p>
            <a:endParaRPr lang="en-CA" dirty="0"/>
          </a:p>
        </p:txBody>
      </p:sp>
      <p:pic>
        <p:nvPicPr>
          <p:cNvPr id="19458" name="Picture 2"/>
          <p:cNvPicPr>
            <a:picLocks noChangeAspect="1" noChangeArrowheads="1"/>
          </p:cNvPicPr>
          <p:nvPr/>
        </p:nvPicPr>
        <p:blipFill>
          <a:blip r:embed="rId7" cstate="print"/>
          <a:srcRect/>
          <a:stretch>
            <a:fillRect/>
          </a:stretch>
        </p:blipFill>
        <p:spPr bwMode="auto">
          <a:xfrm>
            <a:off x="1403648" y="3645024"/>
            <a:ext cx="1422586" cy="1891655"/>
          </a:xfrm>
          <a:prstGeom prst="rect">
            <a:avLst/>
          </a:prstGeom>
          <a:noFill/>
          <a:ln w="9525">
            <a:noFill/>
            <a:miter lim="800000"/>
            <a:headEnd/>
            <a:tailEnd/>
          </a:ln>
        </p:spPr>
      </p:pic>
      <p:pic>
        <p:nvPicPr>
          <p:cNvPr id="19460" name="Picture 4" descr="File:OR ANSI Labelled.svg"/>
          <p:cNvPicPr>
            <a:picLocks noChangeAspect="1" noChangeArrowheads="1"/>
          </p:cNvPicPr>
          <p:nvPr/>
        </p:nvPicPr>
        <p:blipFill>
          <a:blip r:embed="rId8" cstate="print"/>
          <a:srcRect/>
          <a:stretch>
            <a:fillRect/>
          </a:stretch>
        </p:blipFill>
        <p:spPr bwMode="auto">
          <a:xfrm>
            <a:off x="1547664" y="3068960"/>
            <a:ext cx="1143000" cy="476250"/>
          </a:xfrm>
          <a:prstGeom prst="rect">
            <a:avLst/>
          </a:prstGeom>
          <a:noFill/>
        </p:spPr>
      </p:pic>
      <p:pic>
        <p:nvPicPr>
          <p:cNvPr id="19462" name="Picture 6" descr="File:NOR ANSI Labelled.svg"/>
          <p:cNvPicPr>
            <a:picLocks noChangeAspect="1" noChangeArrowheads="1"/>
          </p:cNvPicPr>
          <p:nvPr/>
        </p:nvPicPr>
        <p:blipFill>
          <a:blip r:embed="rId9" cstate="print"/>
          <a:srcRect/>
          <a:stretch>
            <a:fillRect/>
          </a:stretch>
        </p:blipFill>
        <p:spPr bwMode="auto">
          <a:xfrm>
            <a:off x="5652120" y="3140968"/>
            <a:ext cx="1143000" cy="476250"/>
          </a:xfrm>
          <a:prstGeom prst="rect">
            <a:avLst/>
          </a:prstGeom>
          <a:noFill/>
        </p:spPr>
      </p:pic>
      <p:pic>
        <p:nvPicPr>
          <p:cNvPr id="19463" name="Picture 7"/>
          <p:cNvPicPr>
            <a:picLocks noChangeAspect="1" noChangeArrowheads="1"/>
          </p:cNvPicPr>
          <p:nvPr/>
        </p:nvPicPr>
        <p:blipFill>
          <a:blip r:embed="rId10" cstate="print"/>
          <a:srcRect/>
          <a:stretch>
            <a:fillRect/>
          </a:stretch>
        </p:blipFill>
        <p:spPr bwMode="auto">
          <a:xfrm>
            <a:off x="5508104" y="3645024"/>
            <a:ext cx="1423716" cy="190594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1143000"/>
          </a:xfrm>
        </p:spPr>
        <p:txBody>
          <a:bodyPr>
            <a:normAutofit/>
          </a:bodyPr>
          <a:lstStyle/>
          <a:p>
            <a:pPr algn="l"/>
            <a:r>
              <a:rPr lang="en-CA" dirty="0" smtClean="0"/>
              <a:t>7</a:t>
            </a:r>
            <a:r>
              <a:rPr lang="en-CA" dirty="0" smtClean="0"/>
              <a:t>	 </a:t>
            </a:r>
            <a:r>
              <a:rPr lang="en-CA" dirty="0" smtClean="0"/>
              <a:t>X</a:t>
            </a:r>
            <a:r>
              <a:rPr lang="en-CA" dirty="0" smtClean="0">
                <a:solidFill>
                  <a:schemeClr val="tx1">
                    <a:lumMod val="75000"/>
                    <a:lumOff val="25000"/>
                  </a:schemeClr>
                </a:solidFill>
              </a:rPr>
              <a:t>OR/XNOR Gates</a:t>
            </a:r>
            <a:endParaRPr lang="en-CA" u="sng" dirty="0"/>
          </a:p>
        </p:txBody>
      </p:sp>
      <p:sp>
        <p:nvSpPr>
          <p:cNvPr id="3" name="Content Placeholder 2"/>
          <p:cNvSpPr>
            <a:spLocks noGrp="1"/>
          </p:cNvSpPr>
          <p:nvPr>
            <p:ph idx="1"/>
          </p:nvPr>
        </p:nvSpPr>
        <p:spPr>
          <a:xfrm>
            <a:off x="457200" y="980728"/>
            <a:ext cx="8229600" cy="2304256"/>
          </a:xfrm>
        </p:spPr>
        <p:txBody>
          <a:bodyPr>
            <a:noAutofit/>
          </a:bodyPr>
          <a:lstStyle/>
          <a:p>
            <a:pPr algn="just"/>
            <a:r>
              <a:rPr lang="en-CA" sz="1800" dirty="0" smtClean="0"/>
              <a:t>The XOR gate </a:t>
            </a:r>
            <a:r>
              <a:rPr lang="en-CA" sz="1800" dirty="0" smtClean="0"/>
              <a:t>is </a:t>
            </a:r>
            <a:r>
              <a:rPr lang="en-CA" sz="1800" dirty="0" smtClean="0"/>
              <a:t>a digital logic gate that implements an exclusive or; that is, a true output (1) results if one, and only one, of the inputs to the gate is true (1</a:t>
            </a:r>
            <a:r>
              <a:rPr lang="en-CA" sz="1800" dirty="0" smtClean="0"/>
              <a:t>).</a:t>
            </a:r>
          </a:p>
          <a:p>
            <a:pPr algn="just"/>
            <a:r>
              <a:rPr lang="en-CA" sz="1800" dirty="0" smtClean="0"/>
              <a:t>If </a:t>
            </a:r>
            <a:r>
              <a:rPr lang="en-CA" sz="1800" dirty="0" smtClean="0"/>
              <a:t>both inputs are false (0) or both are true (1), a false output (0) results. Its behavior is summarized in the truth table shown </a:t>
            </a:r>
            <a:r>
              <a:rPr lang="en-CA" sz="1800" dirty="0" smtClean="0"/>
              <a:t>below.</a:t>
            </a:r>
          </a:p>
          <a:p>
            <a:pPr algn="just"/>
            <a:r>
              <a:rPr lang="en-CA" sz="1800" dirty="0" smtClean="0"/>
              <a:t>A </a:t>
            </a:r>
            <a:r>
              <a:rPr lang="en-CA" sz="1800" dirty="0" smtClean="0"/>
              <a:t>way to remember XOR is "one or the other but not both". It represents the inequality function, i.e., the output is HIGH (1) if the inputs are not alike otherwise the output is LOW (0).</a:t>
            </a:r>
            <a:endParaRPr lang="en-CA" sz="1000" dirty="0" smtClean="0"/>
          </a:p>
        </p:txBody>
      </p:sp>
      <p:pic>
        <p:nvPicPr>
          <p:cNvPr id="5" name="Picture 4" descr="by.png">
            <a:hlinkClick r:id="rId2"/>
          </p:cNvPr>
          <p:cNvPicPr>
            <a:picLocks noChangeAspect="1"/>
          </p:cNvPicPr>
          <p:nvPr/>
        </p:nvPicPr>
        <p:blipFill>
          <a:blip r:embed="rId3" cstate="print"/>
          <a:stretch>
            <a:fillRect/>
          </a:stretch>
        </p:blipFill>
        <p:spPr>
          <a:xfrm>
            <a:off x="0" y="6428558"/>
            <a:ext cx="1227411" cy="429442"/>
          </a:xfrm>
          <a:prstGeom prst="rect">
            <a:avLst/>
          </a:prstGeom>
        </p:spPr>
      </p:pic>
      <p:pic>
        <p:nvPicPr>
          <p:cNvPr id="9" name="Picture 8" descr="HCLLogo_194x87.png"/>
          <p:cNvPicPr>
            <a:picLocks noChangeAspect="1"/>
          </p:cNvPicPr>
          <p:nvPr/>
        </p:nvPicPr>
        <p:blipFill>
          <a:blip r:embed="rId4" cstate="print"/>
          <a:stretch>
            <a:fillRect/>
          </a:stretch>
        </p:blipFill>
        <p:spPr>
          <a:xfrm>
            <a:off x="7236296" y="6029325"/>
            <a:ext cx="1847850" cy="828675"/>
          </a:xfrm>
          <a:prstGeom prst="rect">
            <a:avLst/>
          </a:prstGeom>
        </p:spPr>
      </p:pic>
      <p:sp>
        <p:nvSpPr>
          <p:cNvPr id="6" name="TextBox 5"/>
          <p:cNvSpPr txBox="1"/>
          <p:nvPr/>
        </p:nvSpPr>
        <p:spPr>
          <a:xfrm>
            <a:off x="395536" y="5733257"/>
            <a:ext cx="8280920" cy="646331"/>
          </a:xfrm>
          <a:prstGeom prst="rect">
            <a:avLst/>
          </a:prstGeom>
          <a:noFill/>
        </p:spPr>
        <p:txBody>
          <a:bodyPr wrap="square" rtlCol="0">
            <a:spAutoFit/>
          </a:bodyPr>
          <a:lstStyle/>
          <a:p>
            <a:r>
              <a:rPr lang="en-CA" dirty="0" smtClean="0"/>
              <a:t>**Excerpt taken from: </a:t>
            </a:r>
            <a:r>
              <a:rPr lang="en-CA" dirty="0" smtClean="0"/>
              <a:t>Wikipedia article on </a:t>
            </a:r>
            <a:r>
              <a:rPr lang="en-CA" dirty="0" smtClean="0">
                <a:hlinkClick r:id="rId5"/>
              </a:rPr>
              <a:t>XOR Gates </a:t>
            </a:r>
            <a:r>
              <a:rPr lang="en-CA" dirty="0" smtClean="0"/>
              <a:t>and </a:t>
            </a:r>
            <a:r>
              <a:rPr lang="en-CA" dirty="0" smtClean="0">
                <a:hlinkClick r:id="rId6"/>
              </a:rPr>
              <a:t>XNOR Gates</a:t>
            </a:r>
            <a:r>
              <a:rPr lang="en-CA" dirty="0" smtClean="0"/>
              <a:t>.</a:t>
            </a:r>
            <a:endParaRPr lang="en-CA" dirty="0" smtClean="0"/>
          </a:p>
          <a:p>
            <a:endParaRPr lang="en-CA" dirty="0"/>
          </a:p>
        </p:txBody>
      </p:sp>
      <p:pic>
        <p:nvPicPr>
          <p:cNvPr id="20482" name="Picture 2" descr="File:XOR ANSI.svg"/>
          <p:cNvPicPr>
            <a:picLocks noChangeAspect="1" noChangeArrowheads="1"/>
          </p:cNvPicPr>
          <p:nvPr/>
        </p:nvPicPr>
        <p:blipFill>
          <a:blip r:embed="rId7" cstate="print"/>
          <a:srcRect/>
          <a:stretch>
            <a:fillRect/>
          </a:stretch>
        </p:blipFill>
        <p:spPr bwMode="auto">
          <a:xfrm>
            <a:off x="1835696" y="3140968"/>
            <a:ext cx="952500" cy="476250"/>
          </a:xfrm>
          <a:prstGeom prst="rect">
            <a:avLst/>
          </a:prstGeom>
          <a:noFill/>
        </p:spPr>
      </p:pic>
      <p:pic>
        <p:nvPicPr>
          <p:cNvPr id="20483" name="Picture 3"/>
          <p:cNvPicPr>
            <a:picLocks noChangeAspect="1" noChangeArrowheads="1"/>
          </p:cNvPicPr>
          <p:nvPr/>
        </p:nvPicPr>
        <p:blipFill>
          <a:blip r:embed="rId8" cstate="print"/>
          <a:srcRect/>
          <a:stretch>
            <a:fillRect/>
          </a:stretch>
        </p:blipFill>
        <p:spPr bwMode="auto">
          <a:xfrm>
            <a:off x="1619672" y="3717032"/>
            <a:ext cx="1418219" cy="1901180"/>
          </a:xfrm>
          <a:prstGeom prst="rect">
            <a:avLst/>
          </a:prstGeom>
          <a:noFill/>
          <a:ln w="9525">
            <a:noFill/>
            <a:miter lim="800000"/>
            <a:headEnd/>
            <a:tailEnd/>
          </a:ln>
        </p:spPr>
      </p:pic>
      <p:pic>
        <p:nvPicPr>
          <p:cNvPr id="20485" name="Picture 5" descr="File:XNOR ANSI.svg"/>
          <p:cNvPicPr>
            <a:picLocks noChangeAspect="1" noChangeArrowheads="1"/>
          </p:cNvPicPr>
          <p:nvPr/>
        </p:nvPicPr>
        <p:blipFill>
          <a:blip r:embed="rId9" cstate="print"/>
          <a:srcRect/>
          <a:stretch>
            <a:fillRect/>
          </a:stretch>
        </p:blipFill>
        <p:spPr bwMode="auto">
          <a:xfrm>
            <a:off x="5724128" y="3140968"/>
            <a:ext cx="952500" cy="476250"/>
          </a:xfrm>
          <a:prstGeom prst="rect">
            <a:avLst/>
          </a:prstGeom>
          <a:noFill/>
        </p:spPr>
      </p:pic>
      <p:pic>
        <p:nvPicPr>
          <p:cNvPr id="20486" name="Picture 6"/>
          <p:cNvPicPr>
            <a:picLocks noChangeAspect="1" noChangeArrowheads="1"/>
          </p:cNvPicPr>
          <p:nvPr/>
        </p:nvPicPr>
        <p:blipFill>
          <a:blip r:embed="rId10" cstate="print"/>
          <a:srcRect/>
          <a:stretch>
            <a:fillRect/>
          </a:stretch>
        </p:blipFill>
        <p:spPr bwMode="auto">
          <a:xfrm>
            <a:off x="5580112" y="3717032"/>
            <a:ext cx="1116324" cy="195356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2687</TotalTime>
  <Words>826</Words>
  <Application>Microsoft Office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Digital Electronics Fundamentals 201.1</vt:lpstr>
      <vt:lpstr>1  Logic States</vt:lpstr>
      <vt:lpstr>2  Truth Tables</vt:lpstr>
      <vt:lpstr>3  Logic Gates</vt:lpstr>
      <vt:lpstr>4  Inverters</vt:lpstr>
      <vt:lpstr>5  AND/NAND Gates</vt:lpstr>
      <vt:lpstr>6  OR/NOR Gates</vt:lpstr>
      <vt:lpstr>7  XOR/XNOR Gates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Electronics Fundamentals 101</dc:title>
  <dc:creator>DanyO</dc:creator>
  <cp:lastModifiedBy>douellette</cp:lastModifiedBy>
  <cp:revision>201</cp:revision>
  <dcterms:created xsi:type="dcterms:W3CDTF">2012-04-03T22:21:53Z</dcterms:created>
  <dcterms:modified xsi:type="dcterms:W3CDTF">2012-09-18T16:19:28Z</dcterms:modified>
</cp:coreProperties>
</file>