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22"/>
  </p:notesMasterIdLst>
  <p:handoutMasterIdLst>
    <p:handoutMasterId r:id="rId23"/>
  </p:handoutMasterIdLst>
  <p:sldIdLst>
    <p:sldId id="270" r:id="rId2"/>
    <p:sldId id="306" r:id="rId3"/>
    <p:sldId id="315" r:id="rId4"/>
    <p:sldId id="322" r:id="rId5"/>
    <p:sldId id="314" r:id="rId6"/>
    <p:sldId id="323" r:id="rId7"/>
    <p:sldId id="313" r:id="rId8"/>
    <p:sldId id="312" r:id="rId9"/>
    <p:sldId id="311" r:id="rId10"/>
    <p:sldId id="316" r:id="rId11"/>
    <p:sldId id="309" r:id="rId12"/>
    <p:sldId id="324" r:id="rId13"/>
    <p:sldId id="317" r:id="rId14"/>
    <p:sldId id="325" r:id="rId15"/>
    <p:sldId id="308" r:id="rId16"/>
    <p:sldId id="321" r:id="rId17"/>
    <p:sldId id="320" r:id="rId18"/>
    <p:sldId id="319" r:id="rId19"/>
    <p:sldId id="318" r:id="rId20"/>
    <p:sldId id="298" r:id="rId2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26C12"/>
    <a:srgbClr val="FF682F"/>
    <a:srgbClr val="30313C"/>
    <a:srgbClr val="D729C2"/>
    <a:srgbClr val="000000"/>
    <a:srgbClr val="FFFFFF"/>
    <a:srgbClr val="F0AEE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77" autoAdjust="0"/>
    <p:restoredTop sz="83803" autoAdjust="0"/>
  </p:normalViewPr>
  <p:slideViewPr>
    <p:cSldViewPr>
      <p:cViewPr varScale="1">
        <p:scale>
          <a:sx n="62" d="100"/>
          <a:sy n="62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922" y="-96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70ABFF79-D769-4C51-AB58-CDC6036374DE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9EEA996-020E-4491-A8FE-2999AE290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800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D16476E-A71C-4AFA-BCAF-AE9DED0D3362}" type="datetimeFigureOut">
              <a:rPr lang="zh-CN" altLang="en-US"/>
              <a:pPr>
                <a:defRPr/>
              </a:pPr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67AC7D58-F7CB-4D95-AD42-1055CEF0C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6042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AC7D58-F7CB-4D95-AD42-1055CEF0C37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AA94-CDE7-4B6B-86B9-0A736CF10895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5176-CAA3-442B-B6AA-E88D17C3B5E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813" y="115888"/>
            <a:ext cx="156210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1617663" y="104775"/>
            <a:ext cx="73025" cy="360363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7%BD%97%E9%A9%AC%E6%95%B0%E5%AD%97&amp;tn=44039180_cpr&amp;fenlei=mv6quAkxTZn0IZRqIHckPjm4nH00T1YvPW61PvDvnjNhnvnzmHTd0ZwV5Hcvrjm3rH6sPfKWUMw85HfYnjn4nH6sgvPsT6K1TL0qnfK1TL0z5HD0IgF_5y9YIZ0lQzqlpA-bmyt8mh7GuZR8mvqVQL7dugPYpyq8Q1DLPWmdrHnsnWcYPjbvn1nLrj0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14338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新增的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标签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smtClean="0">
                <a:sym typeface="Arial" pitchFamily="34" charset="0"/>
              </a:rPr>
              <a:t>DIV </a:t>
            </a:r>
            <a:r>
              <a:rPr lang="zh-CN" altLang="en-US" sz="2800" dirty="0" smtClean="0">
                <a:sym typeface="Arial" pitchFamily="34" charset="0"/>
              </a:rPr>
              <a:t>和新结构标签的区别和意义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857496"/>
            <a:ext cx="680720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新增的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HTML5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标签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/>
              <a:t>figure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  <a:sym typeface="Arial" pitchFamily="34" charset="0"/>
              </a:rPr>
              <a:t>用来表示网页上一块独立的内容。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800" dirty="0" err="1" smtClean="0">
                <a:latin typeface="微软雅黑" pitchFamily="2" charset="-122"/>
                <a:ea typeface="微软雅黑" pitchFamily="2" charset="-122"/>
                <a:sym typeface="Arial" pitchFamily="34" charset="0"/>
              </a:rPr>
              <a:t>figcaption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用来表示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figure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的标题 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作为第一个或最后一个元素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000372"/>
            <a:ext cx="3143272" cy="344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新增的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HTML5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标签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itchFamily="34" charset="0"/>
              </a:rPr>
              <a:t>output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  <a:sym typeface="Arial" pitchFamily="34" charset="0"/>
              </a:rPr>
              <a:t>显示表单元素结果。</a:t>
            </a:r>
            <a:endParaRPr lang="en-US" altLang="zh-CN" sz="2400" dirty="0" smtClean="0">
              <a:latin typeface="+mn-ea"/>
              <a:ea typeface="+mn-ea"/>
              <a:sym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  <a:sym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+mn-ea"/>
              <a:ea typeface="+mn-ea"/>
              <a:sym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b="1" dirty="0" err="1" smtClean="0">
                <a:latin typeface="+mn-ea"/>
                <a:ea typeface="+mn-ea"/>
                <a:sym typeface="Arial" pitchFamily="34" charset="0"/>
              </a:rPr>
              <a:t>datalist</a:t>
            </a:r>
            <a:endParaRPr lang="en-US" altLang="zh-CN" sz="2400" b="1" dirty="0" smtClean="0">
              <a:latin typeface="+mn-ea"/>
              <a:ea typeface="+mn-ea"/>
              <a:sym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+mn-ea"/>
                <a:ea typeface="+mn-ea"/>
                <a:sym typeface="Arial" pitchFamily="34" charset="0"/>
              </a:rPr>
              <a:t>提供表单选项列表</a:t>
            </a:r>
            <a:endParaRPr lang="en-US" altLang="zh-CN" sz="2400" dirty="0" smtClean="0">
              <a:latin typeface="+mn-ea"/>
              <a:ea typeface="+mn-ea"/>
              <a:sym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altLang="zh-CN" sz="2400" dirty="0" smtClean="0">
              <a:latin typeface="+mn-ea"/>
              <a:ea typeface="+mn-ea"/>
              <a:sym typeface="Arial" pitchFamily="34" charset="0"/>
            </a:endParaRP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+mn-ea"/>
                <a:ea typeface="+mn-ea"/>
                <a:sym typeface="Arial" pitchFamily="34" charset="0"/>
              </a:rPr>
              <a:t>datalist.html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新增的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HTML5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标签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video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定义视频，比如电影片段或其他视频流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*.mp4   *.ogg   *.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webM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audio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定义音频，比如音乐或其他音频流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canvas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画布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以上三个下阶段讲 需要配合</a:t>
            </a:r>
            <a:r>
              <a:rPr lang="en-US" altLang="zh-CN" sz="2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js</a:t>
            </a: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新增的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HTML5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标签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sz="2400" dirty="0" smtClean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333333"/>
                </a:solidFill>
                <a:latin typeface="+mn-ea"/>
                <a:ea typeface="+mn-ea"/>
              </a:rPr>
              <a:t>改良的</a:t>
            </a:r>
            <a:r>
              <a:rPr lang="en-US" sz="2400" b="1" dirty="0" err="1" smtClean="0">
                <a:solidFill>
                  <a:srgbClr val="333333"/>
                </a:solidFill>
                <a:latin typeface="+mn-ea"/>
                <a:ea typeface="+mn-ea"/>
              </a:rPr>
              <a:t>ol</a:t>
            </a:r>
            <a:endParaRPr lang="en-US" sz="2400" b="1" dirty="0" smtClean="0">
              <a:solidFill>
                <a:srgbClr val="333333"/>
              </a:solidFill>
              <a:latin typeface="+mn-ea"/>
              <a:ea typeface="+mn-ea"/>
            </a:endParaRPr>
          </a:p>
          <a:p>
            <a:endParaRPr lang="en-US" sz="2400" b="1" dirty="0" smtClean="0">
              <a:solidFill>
                <a:srgbClr val="333333"/>
              </a:solidFill>
              <a:latin typeface="微软雅黑" pitchFamily="2" charset="-122"/>
              <a:ea typeface="微软雅黑" pitchFamily="2" charset="-122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     a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、可以自定义编号 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start   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     b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、可以按编号反向排序 reversed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     c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、可以使用</a:t>
            </a:r>
            <a:r>
              <a:rPr lang="en-US" altLang="zh-CN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type=“A”</a:t>
            </a:r>
            <a:endParaRPr lang="en-US" sz="2400" dirty="0" smtClean="0">
              <a:solidFill>
                <a:srgbClr val="333333"/>
              </a:solidFill>
              <a:latin typeface="微软雅黑" pitchFamily="2" charset="-122"/>
              <a:ea typeface="微软雅黑" pitchFamily="2" charset="-122"/>
            </a:endParaRPr>
          </a:p>
          <a:p>
            <a:endParaRPr lang="en-US" sz="2400" dirty="0" smtClean="0">
              <a:solidFill>
                <a:srgbClr val="333333"/>
              </a:solidFill>
              <a:latin typeface="微软雅黑" pitchFamily="2" charset="-122"/>
              <a:ea typeface="微软雅黑" pitchFamily="2" charset="-122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   </a:t>
            </a:r>
            <a:r>
              <a:rPr lang="zh-CN" alt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例：</a:t>
            </a:r>
            <a:endParaRPr lang="en-US" sz="2400" dirty="0" smtClean="0">
              <a:solidFill>
                <a:srgbClr val="333333"/>
              </a:solidFill>
              <a:latin typeface="微软雅黑" pitchFamily="2" charset="-122"/>
              <a:ea typeface="微软雅黑" pitchFamily="2" charset="-122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&lt;</a:t>
            </a:r>
            <a:r>
              <a:rPr lang="en-US" sz="2400" dirty="0" err="1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ol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 start=3&gt;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    &lt;</a:t>
            </a:r>
            <a:r>
              <a:rPr lang="en-US" sz="2400" dirty="0" err="1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li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&gt;</a:t>
            </a:r>
            <a:r>
              <a:rPr lang="en-US" sz="2400" dirty="0" err="1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aaaa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&lt;/</a:t>
            </a:r>
            <a:r>
              <a:rPr lang="en-US" sz="2400" dirty="0" err="1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li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&gt;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    &lt;</a:t>
            </a:r>
            <a:r>
              <a:rPr lang="en-US" sz="2400" dirty="0" err="1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li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&gt;</a:t>
            </a:r>
            <a:r>
              <a:rPr lang="en-US" sz="2400" dirty="0" err="1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aaaa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&lt;/</a:t>
            </a:r>
            <a:r>
              <a:rPr lang="en-US" sz="2400" dirty="0" err="1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li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&gt;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    &lt;</a:t>
            </a:r>
            <a:r>
              <a:rPr lang="en-US" sz="2400" dirty="0" err="1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li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&gt;</a:t>
            </a:r>
            <a:r>
              <a:rPr lang="en-US" sz="2400" dirty="0" err="1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aaaa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&lt;/</a:t>
            </a:r>
            <a:r>
              <a:rPr lang="en-US" sz="2400" dirty="0" err="1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li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&gt;</a:t>
            </a:r>
          </a:p>
          <a:p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&lt;/</a:t>
            </a:r>
            <a:r>
              <a:rPr lang="en-US" sz="2400" dirty="0" err="1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ol</a:t>
            </a:r>
            <a:r>
              <a:rPr lang="en-US" sz="2400" dirty="0" smtClean="0">
                <a:solidFill>
                  <a:srgbClr val="333333"/>
                </a:solidFill>
                <a:latin typeface="微软雅黑" pitchFamily="2" charset="-122"/>
                <a:ea typeface="微软雅黑" pitchFamily="2" charset="-122"/>
              </a:rPr>
              <a:t>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4300" y="4437063"/>
            <a:ext cx="52197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/>
              <a:t>类型值     生成样式    </a:t>
            </a:r>
            <a:r>
              <a:rPr lang="en-US" dirty="0"/>
              <a:t>	</a:t>
            </a:r>
            <a:r>
              <a:rPr lang="zh-CN" altLang="en-US" dirty="0"/>
              <a:t> 序列举例    </a:t>
            </a:r>
          </a:p>
          <a:p>
            <a:pPr eaLnBrk="0" hangingPunct="0"/>
            <a:r>
              <a:rPr lang="zh-CN" altLang="en-US" dirty="0"/>
              <a:t> </a:t>
            </a:r>
            <a:r>
              <a:rPr lang="en-US" dirty="0"/>
              <a:t>A             </a:t>
            </a:r>
            <a:r>
              <a:rPr lang="zh-CN" altLang="en-US" dirty="0"/>
              <a:t>大写字母     </a:t>
            </a:r>
            <a:r>
              <a:rPr lang="en-US" dirty="0"/>
              <a:t>	 A</a:t>
            </a:r>
            <a:r>
              <a:rPr lang="zh-CN" altLang="en-US" dirty="0"/>
              <a:t>、</a:t>
            </a:r>
            <a:r>
              <a:rPr lang="en-US" dirty="0"/>
              <a:t>B</a:t>
            </a:r>
            <a:r>
              <a:rPr lang="zh-CN" altLang="en-US" dirty="0"/>
              <a:t>、</a:t>
            </a:r>
            <a:r>
              <a:rPr lang="en-US" dirty="0"/>
              <a:t>C</a:t>
            </a:r>
            <a:r>
              <a:rPr lang="zh-CN" altLang="en-US" dirty="0"/>
              <a:t>、</a:t>
            </a:r>
            <a:r>
              <a:rPr lang="en-US" dirty="0"/>
              <a:t>D</a:t>
            </a:r>
            <a:r>
              <a:rPr lang="zh-CN" altLang="en-US" dirty="0"/>
              <a:t>、</a:t>
            </a:r>
            <a:r>
              <a:rPr lang="en-US" dirty="0"/>
              <a:t>E    </a:t>
            </a:r>
          </a:p>
          <a:p>
            <a:pPr eaLnBrk="0" hangingPunct="0"/>
            <a:r>
              <a:rPr lang="en-US" dirty="0"/>
              <a:t> a             </a:t>
            </a:r>
            <a:r>
              <a:rPr lang="zh-CN" altLang="en-US" dirty="0"/>
              <a:t>小写字母    </a:t>
            </a:r>
            <a:r>
              <a:rPr lang="en-US" dirty="0"/>
              <a:t>	</a:t>
            </a:r>
            <a:r>
              <a:rPr lang="zh-CN" altLang="en-US" dirty="0"/>
              <a:t> </a:t>
            </a:r>
            <a:r>
              <a:rPr lang="en-US" dirty="0"/>
              <a:t>a</a:t>
            </a:r>
            <a:r>
              <a:rPr lang="zh-CN" altLang="en-US" dirty="0"/>
              <a:t>、</a:t>
            </a:r>
            <a:r>
              <a:rPr lang="en-US" dirty="0"/>
              <a:t>b</a:t>
            </a:r>
            <a:r>
              <a:rPr lang="zh-CN" altLang="en-US" dirty="0"/>
              <a:t>、</a:t>
            </a:r>
            <a:r>
              <a:rPr lang="en-US" dirty="0"/>
              <a:t>c</a:t>
            </a:r>
            <a:r>
              <a:rPr lang="zh-CN" altLang="en-US" dirty="0"/>
              <a:t>、</a:t>
            </a:r>
            <a:r>
              <a:rPr lang="en-US" dirty="0"/>
              <a:t>c</a:t>
            </a:r>
            <a:r>
              <a:rPr lang="zh-CN" altLang="en-US" dirty="0"/>
              <a:t>、</a:t>
            </a:r>
            <a:r>
              <a:rPr lang="en-US" dirty="0"/>
              <a:t>e    </a:t>
            </a:r>
          </a:p>
          <a:p>
            <a:pPr eaLnBrk="0" hangingPunct="0"/>
            <a:r>
              <a:rPr lang="en-US" dirty="0"/>
              <a:t> I              </a:t>
            </a:r>
            <a:r>
              <a:rPr lang="zh-CN" altLang="en-US" dirty="0"/>
              <a:t>大写</a:t>
            </a:r>
            <a:r>
              <a:rPr lang="zh-CN" altLang="en-US" dirty="0">
                <a:hlinkClick r:id="rId2"/>
              </a:rPr>
              <a:t>罗马数字</a:t>
            </a:r>
            <a:r>
              <a:rPr lang="zh-CN" altLang="en-US" dirty="0"/>
              <a:t>      </a:t>
            </a:r>
            <a:r>
              <a:rPr lang="en-US" dirty="0"/>
              <a:t>I</a:t>
            </a:r>
            <a:r>
              <a:rPr lang="zh-CN" altLang="en-US" dirty="0"/>
              <a:t>、</a:t>
            </a:r>
            <a:r>
              <a:rPr lang="en-US" dirty="0"/>
              <a:t>II</a:t>
            </a:r>
            <a:r>
              <a:rPr lang="zh-CN" altLang="en-US" dirty="0"/>
              <a:t>、</a:t>
            </a:r>
            <a:r>
              <a:rPr lang="en-US" dirty="0"/>
              <a:t>III</a:t>
            </a:r>
            <a:r>
              <a:rPr lang="zh-CN" altLang="en-US" dirty="0"/>
              <a:t>、</a:t>
            </a:r>
            <a:r>
              <a:rPr lang="en-US" dirty="0"/>
              <a:t>IV</a:t>
            </a:r>
            <a:r>
              <a:rPr lang="zh-CN" altLang="en-US" dirty="0"/>
              <a:t>、</a:t>
            </a:r>
            <a:r>
              <a:rPr lang="en-US" dirty="0"/>
              <a:t>V    </a:t>
            </a:r>
          </a:p>
          <a:p>
            <a:pPr eaLnBrk="0" hangingPunct="0"/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             </a:t>
            </a:r>
            <a:r>
              <a:rPr lang="zh-CN" altLang="en-US" dirty="0"/>
              <a:t>小写</a:t>
            </a:r>
            <a:r>
              <a:rPr lang="zh-CN" altLang="en-US" dirty="0">
                <a:hlinkClick r:id="rId2"/>
              </a:rPr>
              <a:t>罗马数字</a:t>
            </a:r>
            <a:r>
              <a:rPr lang="zh-CN" altLang="en-US" dirty="0"/>
              <a:t>      </a:t>
            </a:r>
            <a:r>
              <a:rPr lang="en-US" dirty="0" err="1"/>
              <a:t>i</a:t>
            </a:r>
            <a:r>
              <a:rPr lang="zh-CN" altLang="en-US" dirty="0"/>
              <a:t>、</a:t>
            </a:r>
            <a:r>
              <a:rPr lang="en-US" dirty="0"/>
              <a:t>ii</a:t>
            </a:r>
            <a:r>
              <a:rPr lang="zh-CN" altLang="en-US" dirty="0"/>
              <a:t>、</a:t>
            </a:r>
            <a:r>
              <a:rPr lang="en-US" dirty="0"/>
              <a:t>iii</a:t>
            </a:r>
            <a:r>
              <a:rPr lang="zh-CN" altLang="en-US" dirty="0"/>
              <a:t>、</a:t>
            </a:r>
            <a:r>
              <a:rPr lang="en-US" dirty="0"/>
              <a:t>iv</a:t>
            </a:r>
            <a:r>
              <a:rPr lang="zh-CN" altLang="en-US" dirty="0"/>
              <a:t>、</a:t>
            </a:r>
            <a:r>
              <a:rPr lang="en-US" dirty="0"/>
              <a:t>v    </a:t>
            </a:r>
          </a:p>
          <a:p>
            <a:pPr eaLnBrk="0" hangingPunct="0"/>
            <a:r>
              <a:rPr lang="en-US" dirty="0"/>
              <a:t>1             </a:t>
            </a:r>
            <a:r>
              <a:rPr lang="zh-CN" altLang="en-US" dirty="0"/>
              <a:t>阿拉伯数字     </a:t>
            </a:r>
            <a:r>
              <a:rPr lang="en-US" dirty="0"/>
              <a:t>	1</a:t>
            </a:r>
            <a:r>
              <a:rPr lang="zh-CN" altLang="en-US" dirty="0"/>
              <a:t>、</a:t>
            </a: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dirty="0"/>
              <a:t>3</a:t>
            </a:r>
            <a:r>
              <a:rPr lang="zh-CN" altLang="en-US" dirty="0"/>
              <a:t>、</a:t>
            </a:r>
            <a:r>
              <a:rPr lang="en-US" dirty="0"/>
              <a:t>4</a:t>
            </a:r>
            <a:r>
              <a:rPr lang="zh-CN" altLang="en-US" dirty="0"/>
              <a:t>、</a:t>
            </a:r>
            <a:r>
              <a:rPr lang="en-US" dirty="0"/>
              <a:t>5 </a:t>
            </a:r>
          </a:p>
          <a:p>
            <a:pPr eaLnBrk="0" hangingPunct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五、删除的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标签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954567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部分浏览器支持：</a:t>
            </a: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&lt;marquee&gt;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&lt;applet&gt;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&lt;</a:t>
            </a:r>
            <a:r>
              <a:rPr lang="en-US" sz="2000" dirty="0" err="1" smtClean="0"/>
              <a:t>bgsound</a:t>
            </a:r>
            <a:r>
              <a:rPr lang="en-US" sz="2000" dirty="0" smtClean="0"/>
              <a:t>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&lt;blink&gt;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完全抛弃：</a:t>
            </a: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rb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&lt;acronym&gt;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&lt;dir&gt;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isindex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&lt;listing&gt;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xmp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nextid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六、重新定义的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标签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rb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		</a:t>
            </a:r>
            <a:r>
              <a:rPr lang="en-US" sz="2000" dirty="0" smtClean="0"/>
              <a:t>ruby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&lt;acronym&gt;	</a:t>
            </a:r>
            <a:r>
              <a:rPr lang="en-US" sz="2000" dirty="0" err="1" smtClean="0"/>
              <a:t>abbr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&lt;dir&gt;		</a:t>
            </a:r>
            <a:r>
              <a:rPr lang="en-US" sz="2000" dirty="0" err="1" smtClean="0"/>
              <a:t>ul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isindex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	</a:t>
            </a:r>
            <a:r>
              <a:rPr lang="en-US" sz="2000" dirty="0" smtClean="0"/>
              <a:t>form</a:t>
            </a:r>
            <a:r>
              <a:rPr lang="zh-CN" altLang="en-US" sz="2000" dirty="0" smtClean="0"/>
              <a:t>与</a:t>
            </a:r>
            <a:r>
              <a:rPr lang="en-US" sz="2000" dirty="0" smtClean="0"/>
              <a:t>input</a:t>
            </a:r>
            <a:r>
              <a:rPr lang="zh-CN" altLang="en-US" sz="2000" dirty="0" smtClean="0"/>
              <a:t>相结合的方式替代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&lt;listing&gt;	</a:t>
            </a:r>
            <a:r>
              <a:rPr lang="en-US" sz="2000" dirty="0" smtClean="0"/>
              <a:t>pre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xmp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		</a:t>
            </a:r>
            <a:r>
              <a:rPr lang="en-US" sz="2000" dirty="0" smtClean="0"/>
              <a:t>code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nextid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&gt;	</a:t>
            </a:r>
            <a:r>
              <a:rPr lang="en-US" sz="2000" dirty="0" err="1" smtClean="0"/>
              <a:t>guids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七、智能表单的使用和规范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-214346" y="1643050"/>
            <a:ext cx="10144196" cy="5214950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800" dirty="0" smtClean="0">
                <a:solidFill>
                  <a:srgbClr val="126C12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n-US" altLang="zh-CN" sz="2800" smtClean="0">
                <a:solidFill>
                  <a:srgbClr val="126C12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altLang="zh-CN" sz="2800" smtClean="0">
                <a:solidFill>
                  <a:srgbClr val="126C12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2800" smtClean="0">
                <a:solidFill>
                  <a:srgbClr val="126C12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2800" smtClean="0">
                <a:solidFill>
                  <a:srgbClr val="126C12"/>
                </a:solidFill>
                <a:latin typeface="Arial" pitchFamily="34" charset="0"/>
                <a:cs typeface="Arial" pitchFamily="34" charset="0"/>
              </a:rPr>
              <a:t>?" </a:t>
            </a:r>
            <a:r>
              <a:rPr lang="en-US" altLang="zh-CN" sz="2800" dirty="0" smtClean="0">
                <a:solidFill>
                  <a:srgbClr val="126C12"/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2800" dirty="0" smtClean="0">
              <a:solidFill>
                <a:srgbClr val="126C12"/>
              </a:solidFill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地址栏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&lt;input type="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url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 &gt;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输入无效地址会自动提示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输入数字</a:t>
            </a:r>
            <a:r>
              <a:rPr lang="en-US" altLang="zh-CN" sz="2400" dirty="0" smtClean="0"/>
              <a:t>	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&lt;input  type="</a:t>
            </a:r>
            <a:r>
              <a:rPr lang="en-US" sz="2000" dirty="0" smtClean="0">
                <a:solidFill>
                  <a:srgbClr val="FF0000"/>
                </a:solidFill>
              </a:rPr>
              <a:t>number</a:t>
            </a:r>
            <a:r>
              <a:rPr lang="en-US" sz="2000" dirty="0" smtClean="0"/>
              <a:t>" value="25" min="10" max="100" step="5"/&gt;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step </a:t>
            </a:r>
            <a:r>
              <a:rPr lang="zh-CN" altLang="en-US" sz="2000" dirty="0" smtClean="0"/>
              <a:t>跳跃数</a:t>
            </a:r>
            <a:endParaRPr lang="en-US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min  </a:t>
            </a:r>
            <a:r>
              <a:rPr lang="zh-CN" altLang="en-US" sz="2000" dirty="0" smtClean="0"/>
              <a:t>最小值</a:t>
            </a:r>
            <a:endParaRPr lang="en-US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max </a:t>
            </a:r>
            <a:r>
              <a:rPr lang="zh-CN" altLang="en-US" sz="2000" dirty="0" smtClean="0"/>
              <a:t>最大值</a:t>
            </a:r>
            <a:endParaRPr lang="en-US" sz="20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输入电子邮件</a:t>
            </a:r>
            <a:endParaRPr lang="en-US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&lt;input type="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email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  </a:t>
            </a:r>
            <a:r>
              <a:rPr lang="en-US" sz="2000" dirty="0" smtClean="0"/>
              <a:t>required="required"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multiple="multiple" &gt;</a:t>
            </a:r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required </a:t>
            </a:r>
            <a:r>
              <a:rPr lang="zh-CN" altLang="en-US" sz="2000" dirty="0" smtClean="0"/>
              <a:t>判断是否为空</a:t>
            </a:r>
            <a:endParaRPr lang="en-US" altLang="zh-CN" sz="2000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multiple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可用逗号分隔邮件地址</a:t>
            </a:r>
            <a:endParaRPr lang="en-US" sz="2000" b="1" dirty="0" smtClean="0"/>
          </a:p>
          <a:p>
            <a:pPr marL="1463040" lvl="2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智能表单的使用和规范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拖动范围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&lt;input type="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 value="25" min="0" max="100" step="5" 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如果不设置最大最小值默认值为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与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100)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获取颜色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&lt;input type="</a:t>
            </a:r>
            <a:r>
              <a:rPr lang="en-US" sz="2000" dirty="0" smtClean="0">
                <a:solidFill>
                  <a:srgbClr val="FF0000"/>
                </a:solidFill>
              </a:rPr>
              <a:t>color</a:t>
            </a:r>
            <a:r>
              <a:rPr lang="en-US" sz="2000" dirty="0" smtClean="0"/>
              <a:t>" value=""/&gt;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(value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默认是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#000000  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设置默认值必须是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个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进制数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搜索框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&lt;input type="</a:t>
            </a:r>
            <a:r>
              <a:rPr lang="en-US" sz="2000" dirty="0" smtClean="0">
                <a:solidFill>
                  <a:srgbClr val="FF0000"/>
                </a:solidFill>
              </a:rPr>
              <a:t>search</a:t>
            </a:r>
            <a:r>
              <a:rPr lang="en-US" sz="2000" dirty="0" smtClean="0"/>
              <a:t>" value=""/&gt;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电话输入框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语义话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&lt;input type="</a:t>
            </a:r>
            <a:r>
              <a:rPr lang="en-US" sz="2000" dirty="0" err="1" smtClean="0">
                <a:solidFill>
                  <a:srgbClr val="FF0000"/>
                </a:solidFill>
              </a:rPr>
              <a:t>tel</a:t>
            </a:r>
            <a:r>
              <a:rPr lang="en-US" sz="2000" dirty="0" smtClean="0"/>
              <a:t>" value=""/&gt;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sz="2000" dirty="0" smtClean="0"/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智能表单的使用和规范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1714488"/>
            <a:ext cx="8229600" cy="5000660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日期年月日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&lt;input type="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 value="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-mm-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dd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日期年月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&lt;input type="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month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 value="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-mm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日期年周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&lt;input type="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week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 value="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yyyy-</a:t>
            </a:r>
            <a:r>
              <a:rPr lang="en-US" altLang="zh-CN" sz="2000" dirty="0" smtClean="0">
                <a:solidFill>
                  <a:srgbClr val="126C12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时间 时分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&lt;input type="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time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 value="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hh:mm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日期时间 年月日  时分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&lt;input type="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datetime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-local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  value="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yyyy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-mm-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dd</a:t>
            </a:r>
            <a:r>
              <a:rPr lang="en-US" altLang="zh-CN" sz="2000" dirty="0" err="1" smtClean="0">
                <a:solidFill>
                  <a:srgbClr val="126C1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hh:mm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日期时间 谷歌都不兼容的日期控件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safari Opera12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&lt;input type="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datetime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" /&gt;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目录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sz="2800" dirty="0" smtClean="0"/>
              <a:t>HTML</a:t>
            </a:r>
            <a:r>
              <a:rPr lang="zh-CN" altLang="en-US" sz="2800" dirty="0" smtClean="0"/>
              <a:t>的发展史</a:t>
            </a:r>
            <a:endParaRPr lang="en-US" altLang="zh-CN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en-US" altLang="zh-CN" sz="2800" dirty="0" smtClean="0"/>
              <a:t>HTML5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HTML4</a:t>
            </a:r>
            <a:r>
              <a:rPr lang="zh-CN" altLang="en-US" sz="2800" dirty="0" smtClean="0"/>
              <a:t>的区别</a:t>
            </a: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文档类型声明</a:t>
            </a:r>
            <a:r>
              <a:rPr lang="en-US" sz="2800" dirty="0" smtClean="0"/>
              <a:t>(DTD)</a:t>
            </a:r>
            <a:endParaRPr lang="zh-CN" altLang="en-US" sz="2800" dirty="0" smtClean="0"/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新增的</a:t>
            </a:r>
            <a:r>
              <a:rPr lang="en-US" sz="2800" dirty="0" smtClean="0">
                <a:solidFill>
                  <a:srgbClr val="FF0000"/>
                </a:solidFill>
              </a:rPr>
              <a:t>HTML5</a:t>
            </a:r>
            <a:r>
              <a:rPr lang="zh-CN" altLang="en-US" sz="2800" dirty="0" smtClean="0">
                <a:solidFill>
                  <a:srgbClr val="FF0000"/>
                </a:solidFill>
              </a:rPr>
              <a:t>标签</a:t>
            </a:r>
          </a:p>
          <a:p>
            <a:pPr marL="708660" lvl="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删除的</a:t>
            </a:r>
            <a:r>
              <a:rPr lang="en-US" sz="2800" dirty="0" smtClean="0"/>
              <a:t>HTML</a:t>
            </a:r>
            <a:r>
              <a:rPr lang="zh-CN" altLang="en-US" sz="2800" dirty="0" smtClean="0"/>
              <a:t>标签</a:t>
            </a: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/>
              <a:t>重新定义的</a:t>
            </a:r>
            <a:r>
              <a:rPr lang="en-US" sz="2800" dirty="0" smtClean="0"/>
              <a:t>HTML</a:t>
            </a:r>
            <a:r>
              <a:rPr lang="zh-CN" altLang="en-US" sz="2800" dirty="0" smtClean="0"/>
              <a:t>标签</a:t>
            </a:r>
          </a:p>
          <a:p>
            <a:pPr marL="708660" indent="-5715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+mj-ea"/>
              <a:buAutoNum type="ea1JpnChsDbPeriod"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智能表单的使用和规范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0" y="4292600"/>
            <a:ext cx="9144000" cy="119199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2" eaLnBrk="1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End</a:t>
            </a:r>
            <a:endParaRPr lang="zh-CN" altLang="zh-CN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一、</a:t>
            </a:r>
            <a:r>
              <a:rPr kumimoji="0" lang="en-US" altLang="zh-CN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HTML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的发展史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1026" name="Picture 2" descr="E:\资料1\1第一天HTML基础\HTML发展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24865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en-US" altLang="zh-CN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HTML</a:t>
            </a:r>
            <a:r>
              <a:rPr kumimoji="0" lang="zh-CN" altLang="en-US" sz="2800" i="0" u="none" strike="noStrike" kern="12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+mn-ea"/>
                <a:ea typeface="+mn-ea"/>
                <a:cs typeface="+mj-cs"/>
              </a:rPr>
              <a:t>的发展史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928802"/>
            <a:ext cx="7531126" cy="357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931834" y="5667458"/>
            <a:ext cx="73136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+mn-lt"/>
              </a:rPr>
              <a:t>由上面的图可以得知，现在的</a:t>
            </a:r>
            <a:r>
              <a:rPr lang="en-US" altLang="zh-CN" sz="2400" b="1" dirty="0">
                <a:latin typeface="+mn-lt"/>
              </a:rPr>
              <a:t>HTML5</a:t>
            </a:r>
            <a:r>
              <a:rPr lang="zh-CN" altLang="en-US" sz="2400" b="1" dirty="0">
                <a:latin typeface="+mn-lt"/>
              </a:rPr>
              <a:t>还不是一个最终统一的版本，所以说</a:t>
            </a:r>
            <a:r>
              <a:rPr lang="en-US" altLang="zh-CN" sz="2400" b="1" dirty="0">
                <a:latin typeface="+mn-lt"/>
              </a:rPr>
              <a:t>HTML5</a:t>
            </a:r>
            <a:r>
              <a:rPr lang="zh-CN" altLang="en-US" sz="2400" b="1" dirty="0">
                <a:latin typeface="+mn-lt"/>
              </a:rPr>
              <a:t>用在手机端的开发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二、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和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HTML4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的区别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、更简单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标签的语义化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、语法更宽松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、多设备跨平台</a:t>
            </a:r>
            <a:endParaRPr lang="en-US" altLang="zh-CN" sz="2400" b="1" dirty="0" smtClean="0"/>
          </a:p>
          <a:p>
            <a:endParaRPr lang="zh-CN" altLang="en-US" sz="2400" b="1" dirty="0" smtClean="0"/>
          </a:p>
          <a:p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、自适应网页设计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三、文档类型声明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(DTD)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DTD ( </a:t>
            </a:r>
            <a:r>
              <a:rPr lang="en-US" sz="2400" dirty="0" smtClean="0"/>
              <a:t>Document Type Definition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H5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&lt;!DOCTYPE html&gt;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/>
              <a:t>HTML 4.01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&lt;!DOCTYPE HTML PUBLIC "-//W3C//DTD HTML 4.01//EN""http://www.w3.org/TR/html4/strict.dtd"&gt;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&lt;!DOCTYPE HTML PUBLIC "-//W3C//DTD HTML 4.01 Transitional//EN""http://www.w3.org/TR/html4/loose.dtd"&gt;</a:t>
            </a:r>
          </a:p>
          <a:p>
            <a:pPr marL="54864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000" dirty="0" smtClean="0"/>
              <a:t>&lt;!DOCTYPE HTML PUBLIC "-//W3C//DTD HTML 4.01 Frameset//EN""http://www.w3.org/TR/html4/frameset.dtd"&gt;</a:t>
            </a: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四、新增的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HTML5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  <a:ea typeface="+mn-ea"/>
                <a:cs typeface="+mj-cs"/>
              </a:rPr>
              <a:t>标签</a:t>
            </a:r>
            <a:endParaRPr kumimoji="0" lang="zh-CN" altLang="en-US" sz="28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语义化标签</a:t>
            </a: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&lt;header&gt; 	</a:t>
            </a:r>
            <a:r>
              <a:rPr lang="zh-CN" altLang="en-US" sz="2400" dirty="0" smtClean="0"/>
              <a:t>头标签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nav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	</a:t>
            </a:r>
            <a:r>
              <a:rPr lang="zh-CN" altLang="en-US" sz="2400" dirty="0" smtClean="0"/>
              <a:t>导航标签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sz="2400" dirty="0" smtClean="0">
                <a:solidFill>
                  <a:srgbClr val="FF0000"/>
                </a:solidFill>
                <a:sym typeface="Arial" pitchFamily="34" charset="0"/>
              </a:rPr>
              <a:t>&lt;section&gt; 	</a:t>
            </a:r>
            <a:r>
              <a:rPr lang="zh-CN" altLang="en-US" sz="2400" dirty="0" smtClean="0">
                <a:sym typeface="Arial" pitchFamily="34" charset="0"/>
              </a:rPr>
              <a:t>表</a:t>
            </a:r>
            <a:r>
              <a:rPr lang="zh-CN" altLang="en-US" sz="2400" dirty="0" smtClean="0"/>
              <a:t>示文档的结构、栏目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&lt;footer&gt;	</a:t>
            </a:r>
            <a:r>
              <a:rPr lang="zh-CN" altLang="en-US" sz="2400" dirty="0" smtClean="0"/>
              <a:t>页脚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&lt;article&gt;	</a:t>
            </a:r>
            <a:r>
              <a:rPr lang="zh-CN" altLang="en-US" sz="2400" dirty="0" smtClean="0"/>
              <a:t>文章标签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&lt;aside&gt; 	</a:t>
            </a:r>
            <a:r>
              <a:rPr lang="zh-CN" altLang="en-US" sz="2400" dirty="0" smtClean="0"/>
              <a:t>侧边栏导航</a:t>
            </a:r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&lt;mark&gt;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凸显文字</a:t>
            </a: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/>
          </a:p>
          <a:p>
            <a:pPr marL="1005840" lvl="1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新增的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HTML5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标签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631972"/>
            <a:ext cx="6345237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857232"/>
            <a:ext cx="9144000" cy="648000"/>
          </a:xfrm>
          <a:prstGeom prst="rect">
            <a:avLst/>
          </a:prstGeom>
          <a:solidFill>
            <a:srgbClr val="FF682F"/>
          </a:solidFill>
          <a:ln>
            <a:noFill/>
          </a:ln>
        </p:spPr>
        <p:txBody>
          <a:bodyPr anchor="ctr"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新增的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HTML5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标签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903433"/>
            <a:ext cx="8229600" cy="4525963"/>
          </a:xfrm>
          <a:prstGeom prst="rect">
            <a:avLst/>
          </a:prstGeom>
        </p:spPr>
        <p:txBody>
          <a:bodyPr/>
          <a:lstStyle/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8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l"/>
              <a:defRPr/>
            </a:pP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pPr marL="548640" lvl="0" indent="-41148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643050"/>
            <a:ext cx="6267450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12576</TotalTime>
  <Words>641</Words>
  <Application>Microsoft Office PowerPoint</Application>
  <PresentationFormat>全屏显示(4:3)</PresentationFormat>
  <Paragraphs>182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1000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Administrator</cp:lastModifiedBy>
  <cp:revision>1171</cp:revision>
  <dcterms:created xsi:type="dcterms:W3CDTF">2009-05-11T03:02:58Z</dcterms:created>
  <dcterms:modified xsi:type="dcterms:W3CDTF">2017-08-09T06:11:33Z</dcterms:modified>
</cp:coreProperties>
</file>