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7"/>
  </p:notesMasterIdLst>
  <p:handoutMasterIdLst>
    <p:handoutMasterId r:id="rId18"/>
  </p:handoutMasterIdLst>
  <p:sldIdLst>
    <p:sldId id="270" r:id="rId2"/>
    <p:sldId id="308" r:id="rId3"/>
    <p:sldId id="309" r:id="rId4"/>
    <p:sldId id="311" r:id="rId5"/>
    <p:sldId id="313" r:id="rId6"/>
    <p:sldId id="312" r:id="rId7"/>
    <p:sldId id="314" r:id="rId8"/>
    <p:sldId id="310" r:id="rId9"/>
    <p:sldId id="315" r:id="rId10"/>
    <p:sldId id="318" r:id="rId11"/>
    <p:sldId id="317" r:id="rId12"/>
    <p:sldId id="320" r:id="rId13"/>
    <p:sldId id="319" r:id="rId14"/>
    <p:sldId id="322" r:id="rId15"/>
    <p:sldId id="298" r:id="rId1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99124" autoAdjust="0"/>
  </p:normalViewPr>
  <p:slideViewPr>
    <p:cSldViewPr>
      <p:cViewPr>
        <p:scale>
          <a:sx n="75" d="100"/>
          <a:sy n="75" d="100"/>
        </p:scale>
        <p:origin x="-10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八、</a:t>
            </a:r>
            <a:r>
              <a:rPr kumimoji="0" lang="en-US" altLang="zh-CN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HTML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常用标签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块状元素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天生能换行的元素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行内元素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天生不能换行的元素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行内块元素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天生不能换行但能设置宽高的元素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表格元素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块状元素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&lt;h1&gt;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文本标题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&lt;/h1&gt;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文本标题标签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(h1-h6)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&lt;p&gt;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段落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&lt;/p&gt;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段落标签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/&gt;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强制换行标签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smtClean="0">
                <a:latin typeface="Arial" pitchFamily="34" charset="0"/>
                <a:cs typeface="Arial" pitchFamily="34" charset="0"/>
              </a:rPr>
              <a:t>&amp;nbsp;</a:t>
            </a:r>
            <a:r>
              <a:rPr lang="zh-CN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空格  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网页实体 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smtClean="0"/>
              <a:t>&lt;</a:t>
            </a:r>
            <a:r>
              <a:rPr lang="en-US" sz="2400" dirty="0" smtClean="0"/>
              <a:t>hr /&gt;</a:t>
            </a:r>
            <a:r>
              <a:rPr lang="zh-CN" altLang="en-US" sz="2400" dirty="0" smtClean="0"/>
              <a:t>水平线标签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列表标签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文档对象布局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主要容器</a:t>
            </a:r>
            <a:r>
              <a:rPr lang="en-US" altLang="zh-CN" dirty="0" smtClean="0"/>
              <a:t>)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4540384"/>
            <a:ext cx="1915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无序列表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无序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无序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无序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7620" y="4540384"/>
            <a:ext cx="1915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有序列表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有序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有序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有序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702" y="4500570"/>
            <a:ext cx="2223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自定义列表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&lt;dl&gt;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&lt;/dl&gt;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行内元素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&lt;b&gt;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加粗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&lt;/b&gt;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粗体标签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斜体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斜体标签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&lt;u&gt;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下划线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&lt;/u&gt;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下划线标签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&lt;s&gt;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删除线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&lt;/s&gt;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删除线标签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&lt;span&gt;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文本节点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&lt;/span&gt;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文本标签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&lt;strong&gt;&lt;/strong&gt;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加重语气的加粗标签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&gt;&lt;/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加重语气的倾斜标签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&lt;a&gt;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超链接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&lt;/a&gt;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超链接标签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链接地址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 target=“_blank”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新窗口打开页面 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行内块元素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图片元素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图片路径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绝对路径 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相对路径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title=“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标题属性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alt=“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替换文本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/>
              <a:t>如果无法显示图像，浏览器将显示替代文本</a:t>
            </a:r>
            <a:r>
              <a:rPr lang="en-US" altLang="zh-CN" sz="2000" dirty="0" smtClean="0"/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图片超链接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=“#”&gt;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图片路径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/&gt;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&lt;/a&gt;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表格元素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643050"/>
            <a:ext cx="8229600" cy="5214950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&lt;table&gt;&lt;/table&gt; 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表格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width=“500” 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表格宽度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height=“300”  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表格高度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border=“1” 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表格边框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bgcolor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=“red”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表格背景颜色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cellspacing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=“10”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单元格与单元格之间的距离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cellpadding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=“10”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单元格与内容之间的距离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&gt;&lt;/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表格行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align=“left/center/right”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水平对齐方式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&lt;td&gt;&lt;/td&gt;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表格列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colspan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=“2”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合并列  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rowspan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=“2”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合并行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建站流程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网页的组成及标准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基本概念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发展史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开发工具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基本语法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基本结构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常用标签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一、建站流程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5156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lt"/>
              <a:buAutoNum type="arabic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注册域名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5156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lt"/>
              <a:buAutoNum type="arabic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租用空间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5156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lt"/>
              <a:buAutoNum type="arabic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网站建设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508760" lvl="2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lt"/>
              <a:buAutoNum type="arabicPeriod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网站主题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508760" lvl="2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lt"/>
              <a:buAutoNum type="arabicPeriod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搜索资料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508760" lvl="2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lt"/>
              <a:buAutoNum type="arabicPeriod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网站规划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508760" lvl="2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lt"/>
              <a:buAutoNum type="arabicPeriod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制作页面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设计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前端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后端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5156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lt"/>
              <a:buAutoNum type="arabicPeriod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网站推广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5156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lt"/>
              <a:buAutoNum type="arabicPeriod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网站维护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508760" lvl="2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lt"/>
              <a:buAutoNum type="arabicPeriod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5" name="图片 4" descr="建站流程图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1571612"/>
            <a:ext cx="5715008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二、网页的组成及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标准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668839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结构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,Xml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)【W3C】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表现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)【W3C】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行为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(DOM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ECMAScript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【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ECMAScript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】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W3C( World Wide Web Consortium )</a:t>
            </a:r>
            <a:r>
              <a:rPr lang="zh-CN" altLang="en-US" b="1" dirty="0" smtClean="0"/>
              <a:t>万维网联盟，创建于</a:t>
            </a:r>
            <a:r>
              <a:rPr lang="en-US" altLang="zh-CN" b="1" dirty="0" smtClean="0"/>
              <a:t>1994</a:t>
            </a:r>
            <a:r>
              <a:rPr lang="zh-CN" altLang="en-US" b="1" dirty="0" smtClean="0"/>
              <a:t>年是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技术领域最具权威和影响力的国际中立性技术标准机构。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制定了结构和表现的标准，非赢利性的。</a:t>
            </a:r>
            <a:r>
              <a:rPr lang="en-US" altLang="zh-CN" b="1" dirty="0" smtClean="0"/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）行为标准：</a:t>
            </a:r>
            <a:r>
              <a:rPr lang="en-US" altLang="zh-CN" b="1" dirty="0" smtClean="0"/>
              <a:t>DOM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ECMASCRIPT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ECMA</a:t>
            </a:r>
            <a:r>
              <a:rPr lang="zh-CN" altLang="en-US" b="1" dirty="0" smtClean="0"/>
              <a:t>制定的）欧洲电脑场商联合会。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资料1\1第一天HTML基础\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0573" y="1571612"/>
            <a:ext cx="3783427" cy="3071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、</a:t>
            </a:r>
            <a:r>
              <a:rPr kumimoji="0" lang="en-US" altLang="zh-CN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HTML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基本概念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HTML </a:t>
            </a:r>
            <a:r>
              <a:rPr lang="zh-CN" altLang="en-US" sz="2400" b="1" dirty="0" smtClean="0"/>
              <a:t>指的是超文本标记语言 </a:t>
            </a:r>
            <a:r>
              <a:rPr lang="en-US" altLang="zh-CN" sz="2400" b="1" dirty="0" smtClean="0"/>
              <a:t>(</a:t>
            </a:r>
            <a:r>
              <a:rPr lang="en-US" sz="2400" b="1" dirty="0" smtClean="0"/>
              <a:t>Hyper Text Markup Language)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XHTML</a:t>
            </a:r>
            <a:r>
              <a:rPr lang="zh-CN" altLang="en-US" sz="2400" b="1" dirty="0" smtClean="0"/>
              <a:t>指可扩展超文本标记语言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标识语言</a:t>
            </a:r>
            <a:r>
              <a:rPr lang="en-US" altLang="zh-CN" sz="2400" b="1" dirty="0" smtClean="0"/>
              <a:t>)</a:t>
            </a:r>
          </a:p>
          <a:p>
            <a:r>
              <a:rPr lang="en-US" altLang="zh-CN" sz="2400" b="1" dirty="0" smtClean="0"/>
              <a:t>(</a:t>
            </a:r>
            <a:r>
              <a:rPr lang="en-US" sz="2400" b="1" dirty="0" err="1" smtClean="0"/>
              <a:t>EXtensible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HyperText</a:t>
            </a:r>
            <a:r>
              <a:rPr lang="en-US" sz="2400" b="1" dirty="0" smtClean="0"/>
              <a:t> Markup Language)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HTML5</a:t>
            </a:r>
            <a:r>
              <a:rPr lang="zh-CN" altLang="en-US" sz="2400" b="1" dirty="0" smtClean="0"/>
              <a:t>指的是</a:t>
            </a:r>
            <a:r>
              <a:rPr lang="en-US" sz="2400" b="1" dirty="0" smtClean="0"/>
              <a:t>HTML</a:t>
            </a:r>
            <a:r>
              <a:rPr lang="zh-CN" altLang="en-US" sz="2400" b="1" dirty="0" smtClean="0"/>
              <a:t>的第五次重大修改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个版本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 </a:t>
            </a:r>
            <a:endParaRPr lang="en-US" altLang="zh-CN" sz="2400" b="1" dirty="0" smtClean="0"/>
          </a:p>
          <a:p>
            <a:r>
              <a:rPr lang="en-US" altLang="zh-CN" sz="2400" dirty="0" smtClean="0"/>
              <a:t>(HTML5 </a:t>
            </a:r>
            <a:r>
              <a:rPr lang="zh-CN" altLang="en-US" sz="2400" dirty="0" smtClean="0"/>
              <a:t>是 </a:t>
            </a:r>
            <a:r>
              <a:rPr lang="en-US" altLang="zh-CN" sz="2400" dirty="0" smtClean="0"/>
              <a:t>W3C </a:t>
            </a:r>
            <a:r>
              <a:rPr lang="zh-CN" altLang="en-US" sz="2400" dirty="0" smtClean="0"/>
              <a:t>与 </a:t>
            </a:r>
            <a:r>
              <a:rPr lang="en-US" altLang="zh-CN" sz="2400" dirty="0" smtClean="0"/>
              <a:t>WHATWG </a:t>
            </a:r>
            <a:r>
              <a:rPr lang="zh-CN" altLang="en-US" sz="2400" dirty="0" smtClean="0"/>
              <a:t>合作的结果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WHATWG</a:t>
            </a:r>
            <a:r>
              <a:rPr lang="zh-CN" altLang="en-US" sz="2400" dirty="0" smtClean="0"/>
              <a:t>网页超文本应用技术工作小组是一个以推动网络</a:t>
            </a:r>
            <a:r>
              <a:rPr lang="en-US" altLang="zh-CN" sz="2400" dirty="0" smtClean="0"/>
              <a:t>HTML 5 </a:t>
            </a:r>
            <a:r>
              <a:rPr lang="zh-CN" altLang="en-US" sz="2400" dirty="0" smtClean="0"/>
              <a:t>标准为目的而成立的组织。在</a:t>
            </a:r>
            <a:r>
              <a:rPr lang="en-US" altLang="zh-CN" sz="2400" dirty="0" smtClean="0"/>
              <a:t>2004</a:t>
            </a:r>
            <a:r>
              <a:rPr lang="zh-CN" altLang="en-US" sz="2400" dirty="0" smtClean="0"/>
              <a:t>年，由</a:t>
            </a:r>
            <a:r>
              <a:rPr lang="en-US" altLang="zh-CN" sz="2400" dirty="0" smtClean="0"/>
              <a:t>Opera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Mozilla</a:t>
            </a:r>
            <a:r>
              <a:rPr lang="zh-CN" altLang="en-US" sz="2400" dirty="0" smtClean="0"/>
              <a:t>基金会和苹果这些浏览器厂商组成。</a:t>
            </a: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四、</a:t>
            </a:r>
            <a:r>
              <a:rPr kumimoji="0" lang="en-US" altLang="zh-CN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HTML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发展史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5" name="图片 4" descr="HTML发展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4" y="1928802"/>
            <a:ext cx="8072462" cy="410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五、开发工具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调试器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浏览器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火狐浏览器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FireFox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谷歌 浏览器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(chrome)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浏览器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编辑器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Dreamweaver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六、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基本语法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571612"/>
            <a:ext cx="8229600" cy="5286388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命名规则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zh-CN" b="1" dirty="0" smtClean="0"/>
              <a:t>	</a:t>
            </a:r>
            <a:r>
              <a:rPr lang="zh-CN" altLang="en-US" b="1" dirty="0" smtClean="0"/>
              <a:t>首字母必须以英文开头，名称全部用小写英文字母、数字、下划线的组合，其中不得包含汉字、空格和特殊字符，尽量不要使用大写字母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标签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双标记 </a:t>
            </a:r>
            <a:endParaRPr lang="en-US" altLang="zh-CN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b="1" dirty="0" smtClean="0"/>
              <a:t>&lt;</a:t>
            </a:r>
            <a:r>
              <a:rPr lang="zh-CN" altLang="en-US" b="1" dirty="0" smtClean="0"/>
              <a:t>标记  属性</a:t>
            </a:r>
            <a:r>
              <a:rPr lang="en-US" altLang="zh-CN" b="1" dirty="0" smtClean="0"/>
              <a:t>=“</a:t>
            </a:r>
            <a:r>
              <a:rPr lang="zh-CN" altLang="en-US" b="1" dirty="0" smtClean="0"/>
              <a:t>属性值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   属性</a:t>
            </a:r>
            <a:r>
              <a:rPr lang="en-US" altLang="zh-CN" b="1" dirty="0" smtClean="0"/>
              <a:t>=“</a:t>
            </a:r>
            <a:r>
              <a:rPr lang="zh-CN" altLang="en-US" b="1" dirty="0" smtClean="0"/>
              <a:t>属性值</a:t>
            </a:r>
            <a:r>
              <a:rPr lang="en-US" altLang="zh-CN" b="1" dirty="0" smtClean="0"/>
              <a:t>”&gt;&lt;/</a:t>
            </a:r>
            <a:r>
              <a:rPr lang="zh-CN" altLang="en-US" b="1" dirty="0" smtClean="0"/>
              <a:t>标记</a:t>
            </a:r>
            <a:r>
              <a:rPr lang="en-US" altLang="zh-CN" b="1" dirty="0" smtClean="0"/>
              <a:t>&gt;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单标记</a:t>
            </a:r>
            <a:endParaRPr lang="en-US" altLang="zh-CN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b="1" dirty="0" smtClean="0"/>
              <a:t>&lt;</a:t>
            </a:r>
            <a:r>
              <a:rPr lang="zh-CN" altLang="en-US" b="1" dirty="0" smtClean="0"/>
              <a:t>标记 属性</a:t>
            </a:r>
            <a:r>
              <a:rPr lang="en-US" altLang="zh-CN" b="1" dirty="0" smtClean="0"/>
              <a:t>=“</a:t>
            </a:r>
            <a:r>
              <a:rPr lang="zh-CN" altLang="en-US" b="1" dirty="0" smtClean="0"/>
              <a:t>属性值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  </a:t>
            </a:r>
            <a:r>
              <a:rPr lang="en-US" altLang="zh-CN" b="1" dirty="0" smtClean="0"/>
              <a:t>/&gt;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内容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b="1" dirty="0" smtClean="0"/>
              <a:t>写在</a:t>
            </a:r>
            <a:r>
              <a:rPr lang="en-US" altLang="zh-CN" b="1" dirty="0" smtClean="0"/>
              <a:t>&lt;&gt;</a:t>
            </a:r>
            <a:r>
              <a:rPr lang="zh-CN" altLang="en-US" b="1" dirty="0" smtClean="0"/>
              <a:t>中的第一个单词叫做</a:t>
            </a:r>
            <a:r>
              <a:rPr lang="zh-CN" altLang="en-US" b="1" dirty="0" smtClean="0">
                <a:solidFill>
                  <a:srgbClr val="FF0000"/>
                </a:solidFill>
              </a:rPr>
              <a:t>标记，标签，元素。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b="1" dirty="0" smtClean="0"/>
              <a:t>标记和属性用空格隔开，属性和属性值用等号连接，属性值必须放在“”号内。</a:t>
            </a:r>
            <a:endParaRPr lang="en-US" altLang="zh-CN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b="1" dirty="0" smtClean="0"/>
              <a:t>一个标记可以没有属性也可以有多个属性，属性和属性之间不分先后顺序。</a:t>
            </a:r>
            <a:endParaRPr lang="en-US" altLang="zh-CN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b="1" dirty="0" smtClean="0"/>
              <a:t>空标记没有结束标签，用“</a:t>
            </a:r>
            <a:r>
              <a:rPr lang="en-US" altLang="zh-CN" b="1" dirty="0" smtClean="0"/>
              <a:t>/”</a:t>
            </a:r>
            <a:r>
              <a:rPr lang="zh-CN" altLang="en-US" b="1" dirty="0" smtClean="0"/>
              <a:t>代替。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zh-CN" altLang="en-US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b="1" dirty="0" smtClean="0"/>
              <a:t>&lt;!DOCTYPE html&gt;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命名文档类型是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html</a:t>
            </a:r>
            <a:endParaRPr lang="zh-CN" altLang="en-US" sz="2800" b="1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&lt;html&gt;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&lt;head&gt;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创建头部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920240" lvl="3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&lt;meta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charset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=“utf-8” /&gt;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编码格式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utf-8</a:t>
            </a:r>
          </a:p>
          <a:p>
            <a:pPr marL="1920240" lvl="3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&lt;title&gt;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标题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&lt;/title&gt;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创建网页标题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&lt;/head&gt;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头部结束标签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&lt;body&gt;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创建主体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主体显示内容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&lt;/body&gt;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主体结束标签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&lt;/html&gt;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结束标签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12154</TotalTime>
  <Words>603</Words>
  <Application>Microsoft Office PowerPoint</Application>
  <PresentationFormat>全屏显示(4:3)</PresentationFormat>
  <Paragraphs>163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1127</cp:revision>
  <dcterms:created xsi:type="dcterms:W3CDTF">2009-05-11T03:02:58Z</dcterms:created>
  <dcterms:modified xsi:type="dcterms:W3CDTF">2017-07-25T02:26:23Z</dcterms:modified>
</cp:coreProperties>
</file>