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notesMasterIdLst>
    <p:notesMasterId r:id="rId17"/>
  </p:notesMasterIdLst>
  <p:handoutMasterIdLst>
    <p:handoutMasterId r:id="rId18"/>
  </p:handoutMasterIdLst>
  <p:sldIdLst>
    <p:sldId id="270" r:id="rId2"/>
    <p:sldId id="306" r:id="rId3"/>
    <p:sldId id="319" r:id="rId4"/>
    <p:sldId id="320" r:id="rId5"/>
    <p:sldId id="308" r:id="rId6"/>
    <p:sldId id="307" r:id="rId7"/>
    <p:sldId id="312" r:id="rId8"/>
    <p:sldId id="311" r:id="rId9"/>
    <p:sldId id="310" r:id="rId10"/>
    <p:sldId id="314" r:id="rId11"/>
    <p:sldId id="309" r:id="rId12"/>
    <p:sldId id="316" r:id="rId13"/>
    <p:sldId id="315" r:id="rId14"/>
    <p:sldId id="318" r:id="rId15"/>
    <p:sldId id="298" r:id="rId16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729C2"/>
    <a:srgbClr val="126C12"/>
    <a:srgbClr val="FF682F"/>
    <a:srgbClr val="30313C"/>
    <a:srgbClr val="000000"/>
    <a:srgbClr val="FFFFFF"/>
    <a:srgbClr val="F0AEE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77" autoAdjust="0"/>
    <p:restoredTop sz="83803" autoAdjust="0"/>
  </p:normalViewPr>
  <p:slideViewPr>
    <p:cSldViewPr>
      <p:cViewPr varScale="1">
        <p:scale>
          <a:sx n="62" d="100"/>
          <a:sy n="62" d="100"/>
        </p:scale>
        <p:origin x="-144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22" y="-96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70ABFF79-D769-4C51-AB58-CDC6036374DE}" type="datetimeFigureOut">
              <a:rPr lang="zh-CN" altLang="en-US"/>
              <a:pPr>
                <a:defRPr/>
              </a:pPr>
              <a:t>2017/7/26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79EEA996-020E-4491-A8FE-2999AE290A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58008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ED16476E-A71C-4AFA-BCAF-AE9DED0D3362}" type="datetimeFigureOut">
              <a:rPr lang="zh-CN" altLang="en-US"/>
              <a:pPr>
                <a:defRPr/>
              </a:pPr>
              <a:t>2017/7/26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67AC7D58-F7CB-4D95-AD42-1055CEF0C3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6042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BAA94-CDE7-4B6B-86B9-0A736CF10895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3813" y="115888"/>
            <a:ext cx="15621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>
          <a:xfrm>
            <a:off x="1617663" y="104775"/>
            <a:ext cx="73025" cy="360363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143380"/>
            <a:ext cx="9144000" cy="119199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endParaRPr lang="en-US" altLang="zh-CN" sz="5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五、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选择器</a:t>
            </a:r>
            <a:endParaRPr lang="zh-CN" alt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000240"/>
            <a:ext cx="8229600" cy="4429157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元素选择符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400" smtClean="0">
                <a:latin typeface="Arial" pitchFamily="34" charset="0"/>
                <a:cs typeface="Arial" pitchFamily="34" charset="0"/>
              </a:rPr>
              <a:t>类型选择符</a:t>
            </a:r>
            <a:r>
              <a:rPr lang="en-US" altLang="zh-CN" sz="2400" smtClean="0">
                <a:latin typeface="Arial" pitchFamily="34" charset="0"/>
                <a:cs typeface="Arial" pitchFamily="34" charset="0"/>
              </a:rPr>
              <a:t>)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通配符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id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选择符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class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选择符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群组选择符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后代选择符</a:t>
            </a: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伪类选择符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5" name="矩形 4"/>
          <p:cNvSpPr/>
          <p:nvPr/>
        </p:nvSpPr>
        <p:spPr>
          <a:xfrm>
            <a:off x="642910" y="1643050"/>
            <a:ext cx="76438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126C12"/>
                </a:solidFill>
              </a:rPr>
              <a:t>选择符表示要定义样式的对象，可以是元素本身，也可以是一类元素或者制定名称的元素。</a:t>
            </a:r>
            <a:endParaRPr lang="en-US" altLang="zh-CN" sz="2400" b="1" dirty="0" smtClean="0">
              <a:solidFill>
                <a:srgbClr val="126C1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en-US" altLang="zh-CN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Css</a:t>
            </a: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选择器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元素选择器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类型选择器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选择某一类元素如：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div)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solidFill>
                  <a:srgbClr val="D729C2"/>
                </a:solidFill>
                <a:latin typeface="Arial" pitchFamily="34" charset="0"/>
                <a:cs typeface="Arial" pitchFamily="34" charset="0"/>
              </a:rPr>
              <a:t>元素名称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属性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属性值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;}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b="1" dirty="0" smtClean="0"/>
              <a:t>说明：常用来重置样式，作为默认值去使用。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通配符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400" b="1" dirty="0" smtClean="0"/>
              <a:t>就是选择所有元素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D729C2"/>
                </a:solidFill>
                <a:latin typeface="Arial" pitchFamily="34" charset="0"/>
                <a:cs typeface="Arial" pitchFamily="34" charset="0"/>
              </a:rPr>
              <a:t>*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属性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属性值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;}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latin typeface="Arial" pitchFamily="34" charset="0"/>
                <a:cs typeface="Arial" pitchFamily="34" charset="0"/>
              </a:rPr>
              <a:t>说明：通常不建议使用，因为选择的元素太多 影响效率</a:t>
            </a:r>
            <a:endParaRPr lang="en-US" altLang="zh-CN" sz="2000" b="1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en-US" altLang="zh-CN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Css</a:t>
            </a: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选择器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id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选择符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给元素添加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id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属性和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id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名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olidFill>
                  <a:srgbClr val="D729C2"/>
                </a:solidFill>
                <a:latin typeface="Arial" pitchFamily="34" charset="0"/>
                <a:cs typeface="Arial" pitchFamily="34" charset="0"/>
              </a:rPr>
              <a:t>#id</a:t>
            </a:r>
            <a:r>
              <a:rPr lang="zh-CN" altLang="en-US" sz="2400" dirty="0" smtClean="0">
                <a:solidFill>
                  <a:srgbClr val="D729C2"/>
                </a:solidFill>
                <a:latin typeface="Arial" pitchFamily="34" charset="0"/>
                <a:cs typeface="Arial" pitchFamily="34" charset="0"/>
              </a:rPr>
              <a:t>名称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属性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属性值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;}</a:t>
            </a:r>
            <a:endParaRPr lang="en-US" altLang="zh-CN" sz="2400" dirty="0" smtClean="0">
              <a:solidFill>
                <a:srgbClr val="D729C2"/>
              </a:solidFill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latin typeface="Arial" pitchFamily="34" charset="0"/>
                <a:cs typeface="Arial" pitchFamily="34" charset="0"/>
              </a:rPr>
              <a:t>说明：给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唯一一个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</a:rPr>
              <a:t>特定的元素设置样式</a:t>
            </a:r>
            <a:endParaRPr lang="en-US" altLang="zh-CN" sz="2000" b="1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000" b="1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选择符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给一个或多个元素添加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class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属性和相同的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class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名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)</a:t>
            </a:r>
            <a:endParaRPr lang="en-US" altLang="zh-CN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olidFill>
                  <a:srgbClr val="D729C2"/>
                </a:solidFill>
                <a:latin typeface="Arial" pitchFamily="34" charset="0"/>
                <a:cs typeface="Arial" pitchFamily="34" charset="0"/>
              </a:rPr>
              <a:t>.class</a:t>
            </a:r>
            <a:r>
              <a:rPr lang="zh-CN" altLang="en-US" sz="2400" dirty="0" smtClean="0">
                <a:solidFill>
                  <a:srgbClr val="D729C2"/>
                </a:solidFill>
                <a:latin typeface="Arial" pitchFamily="34" charset="0"/>
                <a:cs typeface="Arial" pitchFamily="34" charset="0"/>
              </a:rPr>
              <a:t>名称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属性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属性值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;}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latin typeface="Arial" pitchFamily="34" charset="0"/>
                <a:cs typeface="Arial" pitchFamily="34" charset="0"/>
              </a:rPr>
              <a:t>说明：给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一个或多个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</a:rPr>
              <a:t>特定的元素设置样式</a:t>
            </a:r>
            <a:endParaRPr lang="en-US" altLang="zh-CN" sz="2000" b="1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选择器</a:t>
            </a:r>
            <a:endParaRPr lang="zh-CN" alt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群组选择符</a:t>
            </a:r>
            <a:endParaRPr lang="en-US" altLang="zh-CN" sz="2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zh-CN" altLang="en-US" sz="2000" dirty="0" smtClean="0">
                <a:solidFill>
                  <a:srgbClr val="D729C2"/>
                </a:solidFill>
                <a:latin typeface="Arial" pitchFamily="34" charset="0"/>
                <a:cs typeface="Arial" pitchFamily="34" charset="0"/>
              </a:rPr>
              <a:t>选择符</a:t>
            </a:r>
            <a:r>
              <a:rPr lang="en-US" altLang="zh-CN" sz="2000" dirty="0" smtClean="0">
                <a:solidFill>
                  <a:srgbClr val="D729C2"/>
                </a:solidFill>
                <a:latin typeface="Arial" pitchFamily="34" charset="0"/>
                <a:cs typeface="Arial" pitchFamily="34" charset="0"/>
              </a:rPr>
              <a:t>1,</a:t>
            </a:r>
            <a:r>
              <a:rPr lang="zh-CN" altLang="en-US" sz="2000" dirty="0" smtClean="0">
                <a:solidFill>
                  <a:srgbClr val="D729C2"/>
                </a:solidFill>
                <a:latin typeface="Arial" pitchFamily="34" charset="0"/>
                <a:cs typeface="Arial" pitchFamily="34" charset="0"/>
              </a:rPr>
              <a:t>选择符</a:t>
            </a:r>
            <a:r>
              <a:rPr lang="en-US" altLang="zh-CN" sz="2000" dirty="0" smtClean="0">
                <a:solidFill>
                  <a:srgbClr val="D729C2"/>
                </a:solidFill>
                <a:latin typeface="Arial" pitchFamily="34" charset="0"/>
                <a:cs typeface="Arial" pitchFamily="34" charset="0"/>
              </a:rPr>
              <a:t>2,</a:t>
            </a:r>
            <a:r>
              <a:rPr lang="zh-CN" altLang="en-US" sz="2000" dirty="0" smtClean="0">
                <a:solidFill>
                  <a:srgbClr val="D729C2"/>
                </a:solidFill>
                <a:latin typeface="Arial" pitchFamily="34" charset="0"/>
                <a:cs typeface="Arial" pitchFamily="34" charset="0"/>
              </a:rPr>
              <a:t>选择符</a:t>
            </a:r>
            <a:r>
              <a:rPr lang="en-US" altLang="zh-CN" sz="2000" dirty="0" smtClean="0">
                <a:solidFill>
                  <a:srgbClr val="D729C2"/>
                </a:solidFill>
                <a:latin typeface="Arial" pitchFamily="34" charset="0"/>
                <a:cs typeface="Arial" pitchFamily="34" charset="0"/>
              </a:rPr>
              <a:t>n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属性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属性值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;}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例：</a:t>
            </a:r>
            <a:r>
              <a:rPr lang="en-US" altLang="zh-CN" sz="2400" dirty="0" smtClean="0">
                <a:solidFill>
                  <a:srgbClr val="D729C2"/>
                </a:solidFill>
                <a:latin typeface="Arial" pitchFamily="34" charset="0"/>
                <a:cs typeface="Arial" pitchFamily="34" charset="0"/>
              </a:rPr>
              <a:t>div , .</a:t>
            </a:r>
            <a:r>
              <a:rPr lang="en-US" altLang="zh-CN" sz="2400" dirty="0" err="1" smtClean="0">
                <a:solidFill>
                  <a:srgbClr val="D729C2"/>
                </a:solidFill>
                <a:latin typeface="Arial" pitchFamily="34" charset="0"/>
                <a:cs typeface="Arial" pitchFamily="34" charset="0"/>
              </a:rPr>
              <a:t>hehe</a:t>
            </a:r>
            <a:r>
              <a:rPr lang="en-US" altLang="zh-CN" sz="2400" dirty="0" smtClean="0">
                <a:solidFill>
                  <a:srgbClr val="D729C2"/>
                </a:solidFill>
                <a:latin typeface="Arial" pitchFamily="34" charset="0"/>
                <a:cs typeface="Arial" pitchFamily="34" charset="0"/>
              </a:rPr>
              <a:t> , p , #top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background:red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;}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zh-CN" altLang="en-US" sz="2000" b="1" dirty="0" smtClean="0">
                <a:latin typeface="Arial" pitchFamily="34" charset="0"/>
                <a:cs typeface="Arial" pitchFamily="34" charset="0"/>
              </a:rPr>
              <a:t>说明：同时对多个选择符设置同一个样式 选择符与选择符之间用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逗号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</a:rPr>
              <a:t>分隔</a:t>
            </a:r>
            <a:endParaRPr lang="en-US" altLang="zh-CN" sz="2000" b="1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000" b="1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后代选择符</a:t>
            </a:r>
            <a:r>
              <a:rPr lang="en-US" altLang="zh-CN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最常用的选择器 用于选择后代元素</a:t>
            </a:r>
            <a:r>
              <a:rPr lang="en-US" altLang="zh-CN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zh-CN" altLang="en-US" sz="2400" dirty="0" smtClean="0">
                <a:solidFill>
                  <a:srgbClr val="D729C2"/>
                </a:solidFill>
                <a:latin typeface="Arial" pitchFamily="34" charset="0"/>
                <a:cs typeface="Arial" pitchFamily="34" charset="0"/>
              </a:rPr>
              <a:t>选择符</a:t>
            </a:r>
            <a:r>
              <a:rPr lang="en-US" altLang="zh-CN" sz="2400" dirty="0" smtClean="0">
                <a:solidFill>
                  <a:srgbClr val="D729C2"/>
                </a:solidFill>
                <a:latin typeface="Arial" pitchFamily="34" charset="0"/>
                <a:cs typeface="Arial" pitchFamily="34" charset="0"/>
              </a:rPr>
              <a:t>1   </a:t>
            </a:r>
            <a:r>
              <a:rPr lang="zh-CN" altLang="en-US" sz="2400" dirty="0" smtClean="0">
                <a:solidFill>
                  <a:srgbClr val="D729C2"/>
                </a:solidFill>
                <a:latin typeface="Arial" pitchFamily="34" charset="0"/>
                <a:cs typeface="Arial" pitchFamily="34" charset="0"/>
              </a:rPr>
              <a:t>选择符</a:t>
            </a:r>
            <a:r>
              <a:rPr lang="en-US" altLang="zh-CN" sz="2400" dirty="0" smtClean="0">
                <a:solidFill>
                  <a:srgbClr val="D729C2"/>
                </a:solidFill>
                <a:latin typeface="Arial" pitchFamily="34" charset="0"/>
                <a:cs typeface="Arial" pitchFamily="34" charset="0"/>
              </a:rPr>
              <a:t>2   </a:t>
            </a:r>
            <a:r>
              <a:rPr lang="zh-CN" altLang="en-US" sz="2400" dirty="0" smtClean="0">
                <a:solidFill>
                  <a:srgbClr val="D729C2"/>
                </a:solidFill>
                <a:latin typeface="Arial" pitchFamily="34" charset="0"/>
                <a:cs typeface="Arial" pitchFamily="34" charset="0"/>
              </a:rPr>
              <a:t>选择符</a:t>
            </a:r>
            <a:r>
              <a:rPr lang="en-US" altLang="zh-CN" sz="2400" dirty="0" smtClean="0">
                <a:solidFill>
                  <a:srgbClr val="D729C2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属性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属性值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;}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例：</a:t>
            </a:r>
            <a:r>
              <a:rPr lang="en-US" altLang="zh-CN" sz="2400" dirty="0" smtClean="0">
                <a:solidFill>
                  <a:srgbClr val="D729C2"/>
                </a:solidFill>
                <a:latin typeface="Arial" pitchFamily="34" charset="0"/>
                <a:cs typeface="Arial" pitchFamily="34" charset="0"/>
              </a:rPr>
              <a:t>#</a:t>
            </a:r>
            <a:r>
              <a:rPr lang="en-US" altLang="zh-CN" sz="2400" dirty="0" err="1" smtClean="0">
                <a:solidFill>
                  <a:srgbClr val="D729C2"/>
                </a:solidFill>
                <a:latin typeface="Arial" pitchFamily="34" charset="0"/>
                <a:cs typeface="Arial" pitchFamily="34" charset="0"/>
              </a:rPr>
              <a:t>nav</a:t>
            </a:r>
            <a:r>
              <a:rPr lang="en-US" altLang="zh-CN" sz="2400" dirty="0" smtClean="0">
                <a:solidFill>
                  <a:srgbClr val="D729C2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sz="2400" dirty="0" err="1" smtClean="0">
                <a:solidFill>
                  <a:srgbClr val="D729C2"/>
                </a:solidFill>
                <a:latin typeface="Arial" pitchFamily="34" charset="0"/>
                <a:cs typeface="Arial" pitchFamily="34" charset="0"/>
              </a:rPr>
              <a:t>ul</a:t>
            </a:r>
            <a:r>
              <a:rPr lang="en-US" altLang="zh-CN" sz="2400" dirty="0" smtClean="0">
                <a:solidFill>
                  <a:srgbClr val="D729C2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sz="2400" dirty="0" err="1" smtClean="0">
                <a:solidFill>
                  <a:srgbClr val="D729C2"/>
                </a:solidFill>
                <a:latin typeface="Arial" pitchFamily="34" charset="0"/>
                <a:cs typeface="Arial" pitchFamily="34" charset="0"/>
              </a:rPr>
              <a:t>li</a:t>
            </a:r>
            <a:r>
              <a:rPr lang="en-US" altLang="zh-CN" sz="2400" dirty="0" smtClean="0">
                <a:solidFill>
                  <a:srgbClr val="D729C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background:red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;}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zh-CN" altLang="en-US" sz="2000" b="1" dirty="0" smtClean="0">
                <a:latin typeface="Arial" pitchFamily="34" charset="0"/>
                <a:cs typeface="Arial" pitchFamily="34" charset="0"/>
              </a:rPr>
              <a:t>说明：缩小范围去选择元素 选择符与选择符之间用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空格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</a:rPr>
              <a:t>分隔</a:t>
            </a:r>
            <a:endParaRPr lang="en-US" altLang="zh-CN" sz="2000" b="1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小扩展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954567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margin:0    auto;   width: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数值</a:t>
            </a:r>
            <a:r>
              <a:rPr lang="en-US" altLang="zh-CN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px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能让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块元素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居中的属性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292600"/>
            <a:ext cx="9144000" cy="119199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The End</a:t>
            </a:r>
            <a:endParaRPr lang="zh-CN" altLang="zh-CN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目录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70866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表单</a:t>
            </a:r>
            <a:endParaRPr lang="en-US" altLang="zh-CN" sz="2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70866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en-US" altLang="zh-CN" sz="2800" dirty="0" err="1" smtClean="0">
                <a:latin typeface="Arial" pitchFamily="34" charset="0"/>
                <a:cs typeface="Arial" pitchFamily="34" charset="0"/>
              </a:rPr>
              <a:t>css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简介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708660" lvl="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样式的建立</a:t>
            </a:r>
            <a:endParaRPr lang="en-US" altLang="zh-CN" sz="2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70866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css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语法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708660" lvl="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样式表的</a:t>
            </a:r>
            <a:r>
              <a:rPr lang="zh-CN" alt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优先级</a:t>
            </a:r>
            <a:endParaRPr lang="en-US" altLang="zh-CN" sz="2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708660" lvl="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en-US" altLang="zh-CN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css</a:t>
            </a:r>
            <a:r>
              <a:rPr lang="zh-CN" alt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选择器</a:t>
            </a:r>
            <a:endParaRPr lang="en-US" altLang="zh-CN" sz="2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一、表单元素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&lt;form&gt;&lt;/form&gt;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表单</a:t>
            </a: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name=“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定义表单名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”</a:t>
            </a: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method=“get/post”</a:t>
            </a: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action=“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请求地址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”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textarea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文本内容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textarea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多行文本框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&lt;select&gt;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下拉框</a:t>
            </a: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&lt;option&gt;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下拉框内容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&lt;/option&gt;</a:t>
            </a: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&lt;option selected=“selected”&gt;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默认内容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&lt;/option&gt;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&lt;/select&gt;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表单元素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&lt;input type=“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表单元素类型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” /&gt;</a:t>
            </a:r>
            <a:r>
              <a:rPr lang="zh-CN" alt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表单元素</a:t>
            </a:r>
            <a:endParaRPr lang="en-US" altLang="zh-CN" sz="2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text 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单行文本框</a:t>
            </a: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placeholder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提示信息</a:t>
            </a: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password 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密码输入框</a:t>
            </a: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radio 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单选框</a:t>
            </a: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checkbox 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复选框</a:t>
            </a: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checked=checked 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默认选中</a:t>
            </a: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submit 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提交按钮</a:t>
            </a: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reset 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重置按钮</a:t>
            </a: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button 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自定义按钮</a:t>
            </a: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二、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简介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Css</a:t>
            </a:r>
            <a:r>
              <a:rPr lang="en-US" altLang="zh-CN" sz="2800" b="1" dirty="0" smtClean="0"/>
              <a:t> (cascading style sheets)  </a:t>
            </a:r>
            <a:r>
              <a:rPr lang="zh-CN" altLang="en-US" sz="2800" b="1" dirty="0" smtClean="0"/>
              <a:t>层叠样式表</a:t>
            </a:r>
            <a:r>
              <a:rPr lang="en-US" altLang="zh-CN" sz="2800" b="1" dirty="0" smtClean="0"/>
              <a:t>,WEB</a:t>
            </a:r>
            <a:r>
              <a:rPr lang="zh-CN" altLang="en-US" sz="2800" b="1" dirty="0" smtClean="0"/>
              <a:t>标准中的表现标准语言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 简单说就是如何修饰网页信息的显示样式。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毛胚变精装</a:t>
            </a:r>
            <a:r>
              <a:rPr lang="en-US" altLang="zh-CN" sz="2800" b="1" dirty="0" smtClean="0"/>
              <a:t>)</a:t>
            </a:r>
            <a:endParaRPr lang="zh-CN" altLang="en-US" sz="2800" b="1" dirty="0" smtClean="0"/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2800" b="1" dirty="0" smtClean="0"/>
              <a:t>目前推荐遵循的是</a:t>
            </a:r>
            <a:r>
              <a:rPr lang="en-US" sz="2800" b="1" dirty="0" smtClean="0"/>
              <a:t>W3C</a:t>
            </a:r>
            <a:r>
              <a:rPr lang="zh-CN" altLang="en-US" sz="2800" b="1" dirty="0" smtClean="0"/>
              <a:t>发布的</a:t>
            </a:r>
            <a:r>
              <a:rPr lang="en-US" sz="2800" b="1" dirty="0" smtClean="0"/>
              <a:t>CSS3.0</a:t>
            </a:r>
          </a:p>
          <a:p>
            <a:endParaRPr lang="en-US" sz="2800" b="1" dirty="0" smtClean="0"/>
          </a:p>
          <a:p>
            <a:r>
              <a:rPr lang="en-US" altLang="zh-CN" sz="2800" b="1" dirty="0" smtClean="0"/>
              <a:t>1998</a:t>
            </a:r>
            <a:r>
              <a:rPr lang="zh-CN" altLang="en-US" sz="2800" b="1" dirty="0" smtClean="0"/>
              <a:t>年</a:t>
            </a:r>
            <a:r>
              <a:rPr lang="en-US" altLang="zh-CN" sz="2800" b="1" dirty="0" smtClean="0"/>
              <a:t>5</a:t>
            </a:r>
            <a:r>
              <a:rPr lang="zh-CN" altLang="en-US" sz="2800" b="1" dirty="0" smtClean="0"/>
              <a:t>月</a:t>
            </a:r>
            <a:r>
              <a:rPr lang="en-US" altLang="zh-CN" sz="2800" b="1" dirty="0" smtClean="0"/>
              <a:t>21</a:t>
            </a:r>
            <a:r>
              <a:rPr lang="zh-CN" altLang="en-US" sz="2800" b="1" dirty="0" smtClean="0"/>
              <a:t>日由</a:t>
            </a:r>
            <a:r>
              <a:rPr lang="en-US" sz="2800" b="1" dirty="0" smtClean="0"/>
              <a:t>w3C</a:t>
            </a:r>
            <a:r>
              <a:rPr lang="zh-CN" altLang="en-US" sz="2800" b="1" dirty="0" smtClean="0"/>
              <a:t>正式推出的</a:t>
            </a:r>
            <a:r>
              <a:rPr lang="en-US" sz="2800" b="1" dirty="0" smtClean="0"/>
              <a:t>css2.0</a:t>
            </a:r>
          </a:p>
          <a:p>
            <a:endParaRPr lang="en-US" sz="2800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三、样式表创建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内部样式表</a:t>
            </a:r>
            <a:endParaRPr lang="en-US" altLang="zh-CN" sz="2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&lt;style type=“text/css”&gt;</a:t>
            </a: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olidFill>
                  <a:srgbClr val="D729C2"/>
                </a:solidFill>
                <a:latin typeface="Arial" pitchFamily="34" charset="0"/>
                <a:cs typeface="Arial" pitchFamily="34" charset="0"/>
              </a:rPr>
              <a:t>Css</a:t>
            </a:r>
            <a:r>
              <a:rPr lang="zh-CN" altLang="en-US" sz="2400" dirty="0" smtClean="0">
                <a:solidFill>
                  <a:srgbClr val="D729C2"/>
                </a:solidFill>
                <a:latin typeface="Arial" pitchFamily="34" charset="0"/>
                <a:cs typeface="Arial" pitchFamily="34" charset="0"/>
              </a:rPr>
              <a:t>语法</a:t>
            </a:r>
            <a:endParaRPr lang="en-US" altLang="zh-CN" sz="2400" dirty="0" smtClean="0">
              <a:solidFill>
                <a:srgbClr val="D729C2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&lt;/style&gt;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b="1" dirty="0" smtClean="0"/>
              <a:t>注</a:t>
            </a:r>
            <a:r>
              <a:rPr lang="en-US" altLang="zh-CN" sz="2000" b="1" dirty="0" smtClean="0"/>
              <a:t>:</a:t>
            </a:r>
            <a:r>
              <a:rPr lang="zh-CN" altLang="en-US" sz="2000" b="1" dirty="0" smtClean="0"/>
              <a:t>使用</a:t>
            </a:r>
            <a:r>
              <a:rPr lang="en-US" altLang="zh-CN" sz="2000" b="1" dirty="0" smtClean="0"/>
              <a:t>style</a:t>
            </a:r>
            <a:r>
              <a:rPr lang="zh-CN" altLang="en-US" sz="2000" b="1" dirty="0" smtClean="0"/>
              <a:t>标记创建样式时，最好将该标记写在</a:t>
            </a:r>
            <a:r>
              <a:rPr lang="en-US" altLang="zh-CN" sz="2000" b="1" dirty="0" smtClean="0"/>
              <a:t>&lt;head&gt;&lt;/head&gt;</a:t>
            </a: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外部样式表</a:t>
            </a:r>
            <a:endParaRPr lang="en-US" altLang="zh-CN" sz="2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&lt;link 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rel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=“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stylesheet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” type=“text/css” 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href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=“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路径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” /&gt;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>
                <a:solidFill>
                  <a:srgbClr val="00B050"/>
                </a:solidFill>
              </a:rPr>
              <a:t>@import </a:t>
            </a:r>
            <a:r>
              <a:rPr lang="en-US" sz="2400" dirty="0" err="1" smtClean="0">
                <a:solidFill>
                  <a:srgbClr val="00B050"/>
                </a:solidFill>
              </a:rPr>
              <a:t>url</a:t>
            </a:r>
            <a:r>
              <a:rPr lang="en-US" sz="2400" dirty="0" smtClean="0">
                <a:solidFill>
                  <a:srgbClr val="00B050"/>
                </a:solidFill>
              </a:rPr>
              <a:t>(</a:t>
            </a:r>
            <a:r>
              <a:rPr lang="zh-CN" altLang="en-US" sz="2400" dirty="0" smtClean="0">
                <a:solidFill>
                  <a:srgbClr val="00B050"/>
                </a:solidFill>
              </a:rPr>
              <a:t>路径</a:t>
            </a:r>
            <a:r>
              <a:rPr lang="en-US" sz="2400" dirty="0" smtClean="0">
                <a:solidFill>
                  <a:srgbClr val="00B050"/>
                </a:solidFill>
              </a:rPr>
              <a:t>);</a:t>
            </a:r>
            <a:endParaRPr lang="en-US" altLang="zh-CN" sz="24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内联样式表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嵌入式，行间，行内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&lt;div  style=“height:100px;background:red;” &gt;&lt;/div&gt;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chemeClr val="bg1"/>
                </a:solidFill>
              </a:rPr>
              <a:t>link</a:t>
            </a:r>
            <a:r>
              <a:rPr lang="zh-CN" altLang="en-US" sz="2800" dirty="0" smtClean="0">
                <a:solidFill>
                  <a:schemeClr val="bg1"/>
                </a:solidFill>
              </a:rPr>
              <a:t>和</a:t>
            </a:r>
            <a:r>
              <a:rPr lang="en-US" altLang="zh-CN" sz="2800" dirty="0" smtClean="0">
                <a:solidFill>
                  <a:schemeClr val="bg1"/>
                </a:solidFill>
              </a:rPr>
              <a:t>import</a:t>
            </a:r>
            <a:r>
              <a:rPr lang="zh-CN" altLang="en-US" sz="2800" dirty="0" smtClean="0">
                <a:solidFill>
                  <a:schemeClr val="bg1"/>
                </a:solidFill>
              </a:rPr>
              <a:t>区别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28596" y="1714488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dirty="0" smtClean="0"/>
              <a:t>老祖宗的差别：</a:t>
            </a:r>
            <a:endParaRPr lang="en-US" altLang="zh-CN" sz="2400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1600" dirty="0" smtClean="0"/>
              <a:t>link</a:t>
            </a:r>
            <a:r>
              <a:rPr lang="zh-CN" altLang="en-US" sz="1600" dirty="0" smtClean="0"/>
              <a:t>属于</a:t>
            </a:r>
            <a:r>
              <a:rPr lang="en-US" sz="1600" dirty="0" smtClean="0"/>
              <a:t>XHTML</a:t>
            </a:r>
            <a:r>
              <a:rPr lang="zh-CN" altLang="en-US" sz="1600" dirty="0" smtClean="0"/>
              <a:t>标签，而</a:t>
            </a:r>
            <a:r>
              <a:rPr lang="en-US" altLang="zh-CN" sz="1600" dirty="0" smtClean="0"/>
              <a:t>@</a:t>
            </a:r>
            <a:r>
              <a:rPr lang="en-US" sz="1600" dirty="0" smtClean="0"/>
              <a:t>import</a:t>
            </a:r>
            <a:r>
              <a:rPr lang="zh-CN" altLang="en-US" sz="1600" dirty="0" smtClean="0"/>
              <a:t>完全是</a:t>
            </a:r>
            <a:r>
              <a:rPr lang="en-US" sz="1600" dirty="0" smtClean="0"/>
              <a:t>CSS</a:t>
            </a:r>
            <a:r>
              <a:rPr lang="zh-CN" altLang="en-US" sz="1600" dirty="0" smtClean="0"/>
              <a:t>提供的一种方式。 </a:t>
            </a:r>
            <a:r>
              <a:rPr lang="en-US" sz="1600" dirty="0" smtClean="0"/>
              <a:t>link</a:t>
            </a:r>
            <a:r>
              <a:rPr lang="zh-CN" altLang="en-US" sz="1600" dirty="0" smtClean="0"/>
              <a:t>标签除了可以加载</a:t>
            </a:r>
            <a:r>
              <a:rPr lang="en-US" sz="1600" dirty="0" smtClean="0"/>
              <a:t>CSS</a:t>
            </a:r>
            <a:r>
              <a:rPr lang="zh-CN" altLang="en-US" sz="1600" dirty="0" smtClean="0"/>
              <a:t>外，还可以做很多其它的事情，比如定义</a:t>
            </a:r>
            <a:r>
              <a:rPr lang="en-US" sz="1600" dirty="0" smtClean="0"/>
              <a:t>RSS，</a:t>
            </a:r>
            <a:r>
              <a:rPr lang="zh-CN" altLang="en-US" sz="1600" dirty="0" smtClean="0"/>
              <a:t>定义</a:t>
            </a:r>
            <a:r>
              <a:rPr lang="en-US" sz="1600" dirty="0" err="1" smtClean="0"/>
              <a:t>rel</a:t>
            </a:r>
            <a:r>
              <a:rPr lang="zh-CN" altLang="en-US" sz="1600" dirty="0" smtClean="0"/>
              <a:t>连接属性等，</a:t>
            </a:r>
            <a:r>
              <a:rPr lang="en-US" altLang="zh-CN" sz="1600" dirty="0" smtClean="0"/>
              <a:t>@</a:t>
            </a:r>
            <a:r>
              <a:rPr lang="en-US" sz="1600" dirty="0" smtClean="0"/>
              <a:t>import</a:t>
            </a:r>
            <a:r>
              <a:rPr lang="zh-CN" altLang="en-US" sz="1600" dirty="0" smtClean="0"/>
              <a:t>就只能加载</a:t>
            </a:r>
            <a:r>
              <a:rPr lang="en-US" sz="1600" dirty="0" smtClean="0"/>
              <a:t>CSS。</a:t>
            </a:r>
            <a:endParaRPr lang="zh-CN" altLang="en-US" sz="1600" dirty="0" smtClean="0"/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dirty="0" smtClean="0"/>
              <a:t>加载顺序的差别：</a:t>
            </a:r>
            <a:endParaRPr lang="en-US" altLang="zh-CN" sz="2400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1600" dirty="0" smtClean="0"/>
              <a:t>当一个页面被加载的时候（就是被浏览者浏览的时候），</a:t>
            </a:r>
            <a:r>
              <a:rPr lang="en-US" sz="1600" dirty="0" smtClean="0"/>
              <a:t>link</a:t>
            </a:r>
            <a:r>
              <a:rPr lang="zh-CN" altLang="en-US" sz="1600" dirty="0" smtClean="0"/>
              <a:t>引用的</a:t>
            </a:r>
            <a:r>
              <a:rPr lang="en-US" sz="1600" dirty="0" smtClean="0"/>
              <a:t>CSS</a:t>
            </a:r>
            <a:r>
              <a:rPr lang="zh-CN" altLang="en-US" sz="1600" dirty="0" smtClean="0"/>
              <a:t>会同时被加载，而</a:t>
            </a:r>
            <a:r>
              <a:rPr lang="en-US" altLang="zh-CN" sz="1600" dirty="0" smtClean="0"/>
              <a:t>@</a:t>
            </a:r>
            <a:r>
              <a:rPr lang="en-US" sz="1600" dirty="0" smtClean="0"/>
              <a:t>import</a:t>
            </a:r>
            <a:r>
              <a:rPr lang="zh-CN" altLang="en-US" sz="1600" dirty="0" smtClean="0"/>
              <a:t>引用的</a:t>
            </a:r>
            <a:r>
              <a:rPr lang="en-US" sz="1600" dirty="0" smtClean="0"/>
              <a:t>CSS </a:t>
            </a:r>
            <a:r>
              <a:rPr lang="zh-CN" altLang="en-US" sz="1600" dirty="0" smtClean="0"/>
              <a:t>会等到页面全部被下载完再被加载。所以有时候浏览</a:t>
            </a:r>
            <a:r>
              <a:rPr lang="en-US" altLang="zh-CN" sz="1600" dirty="0" smtClean="0"/>
              <a:t>@</a:t>
            </a:r>
            <a:r>
              <a:rPr lang="en-US" sz="1600" dirty="0" smtClean="0"/>
              <a:t>import</a:t>
            </a:r>
            <a:r>
              <a:rPr lang="zh-CN" altLang="en-US" sz="1600" dirty="0" smtClean="0"/>
              <a:t>加载</a:t>
            </a:r>
            <a:r>
              <a:rPr lang="en-US" sz="1600" dirty="0" smtClean="0"/>
              <a:t>CSS</a:t>
            </a:r>
            <a:r>
              <a:rPr lang="zh-CN" altLang="en-US" sz="1600" dirty="0" smtClean="0"/>
              <a:t>的页面时开始会没有样式。</a:t>
            </a:r>
            <a:endParaRPr lang="zh-CN" altLang="en-US" sz="2400" b="1" dirty="0" smtClean="0"/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dirty="0" smtClean="0"/>
              <a:t>兼容性的差别：</a:t>
            </a:r>
            <a:endParaRPr lang="en-US" altLang="zh-CN" sz="2400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1600" dirty="0" smtClean="0"/>
              <a:t>@import</a:t>
            </a:r>
            <a:r>
              <a:rPr lang="zh-CN" altLang="en-US" sz="1600" dirty="0" smtClean="0"/>
              <a:t>是</a:t>
            </a:r>
            <a:r>
              <a:rPr lang="en-US" sz="1600" dirty="0" smtClean="0"/>
              <a:t>CSS2.1</a:t>
            </a:r>
            <a:r>
              <a:rPr lang="zh-CN" altLang="en-US" sz="1600" dirty="0" smtClean="0"/>
              <a:t>提出的，所以老的浏览器不支持，</a:t>
            </a:r>
            <a:r>
              <a:rPr lang="en-US" altLang="zh-CN" sz="1600" dirty="0" smtClean="0"/>
              <a:t>@</a:t>
            </a:r>
            <a:r>
              <a:rPr lang="en-US" sz="1600" dirty="0" smtClean="0"/>
              <a:t>import</a:t>
            </a:r>
            <a:r>
              <a:rPr lang="zh-CN" altLang="en-US" sz="1600" dirty="0" smtClean="0"/>
              <a:t>只</a:t>
            </a:r>
            <a:r>
              <a:rPr lang="en-US" sz="1600" dirty="0" smtClean="0"/>
              <a:t>t</a:t>
            </a:r>
            <a:r>
              <a:rPr lang="zh-CN" altLang="en-US" sz="1600" dirty="0" smtClean="0"/>
              <a:t>在</a:t>
            </a:r>
            <a:r>
              <a:rPr lang="en-US" sz="1600" dirty="0" smtClean="0"/>
              <a:t>IE5</a:t>
            </a:r>
            <a:r>
              <a:rPr lang="zh-CN" altLang="en-US" sz="1600" dirty="0" smtClean="0"/>
              <a:t>以上的才能识别，而</a:t>
            </a:r>
            <a:r>
              <a:rPr lang="en-US" sz="1600" dirty="0" smtClean="0"/>
              <a:t>link</a:t>
            </a:r>
            <a:r>
              <a:rPr lang="zh-CN" altLang="en-US" sz="1600" dirty="0" smtClean="0"/>
              <a:t>标签无此问题</a:t>
            </a:r>
            <a:r>
              <a:rPr lang="zh-CN" altLang="en-US" sz="2400" b="1" dirty="0" smtClean="0"/>
              <a:t>。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dirty="0" smtClean="0"/>
              <a:t>使用</a:t>
            </a:r>
            <a:r>
              <a:rPr lang="en-US" altLang="zh-CN" sz="2400" b="1" dirty="0" err="1" smtClean="0"/>
              <a:t>dom</a:t>
            </a:r>
            <a:r>
              <a:rPr lang="zh-CN" altLang="en-US" sz="2400" b="1" dirty="0" smtClean="0"/>
              <a:t>控制样式时的差别：</a:t>
            </a:r>
            <a:endParaRPr lang="en-US" altLang="zh-CN" sz="2400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1600" dirty="0" smtClean="0"/>
              <a:t>当使用</a:t>
            </a:r>
            <a:r>
              <a:rPr lang="en-US" sz="1600" dirty="0" err="1" smtClean="0"/>
              <a:t>javascript</a:t>
            </a:r>
            <a:r>
              <a:rPr lang="zh-CN" altLang="en-US" sz="1600" dirty="0" smtClean="0"/>
              <a:t>控制</a:t>
            </a:r>
            <a:r>
              <a:rPr lang="en-US" sz="1600" dirty="0" err="1" smtClean="0"/>
              <a:t>dom</a:t>
            </a:r>
            <a:r>
              <a:rPr lang="zh-CN" altLang="en-US" sz="1600" dirty="0" smtClean="0"/>
              <a:t>去改变样式的时候，只能使用</a:t>
            </a:r>
            <a:r>
              <a:rPr lang="en-US" sz="1600" dirty="0" smtClean="0"/>
              <a:t>link</a:t>
            </a:r>
            <a:r>
              <a:rPr lang="zh-CN" altLang="en-US" sz="1600" dirty="0" smtClean="0"/>
              <a:t>标签，因为</a:t>
            </a:r>
            <a:r>
              <a:rPr lang="en-US" altLang="zh-CN" sz="1600" dirty="0" smtClean="0"/>
              <a:t>@</a:t>
            </a:r>
            <a:r>
              <a:rPr lang="en-US" sz="1600" dirty="0" smtClean="0"/>
              <a:t>import</a:t>
            </a:r>
            <a:r>
              <a:rPr lang="zh-CN" altLang="en-US" sz="1600" dirty="0" smtClean="0"/>
              <a:t>不是</a:t>
            </a:r>
            <a:r>
              <a:rPr lang="en-US" sz="1600" dirty="0" err="1" smtClean="0"/>
              <a:t>dom</a:t>
            </a:r>
            <a:r>
              <a:rPr lang="zh-CN" altLang="en-US" sz="1600" dirty="0" smtClean="0"/>
              <a:t>可以控制的。</a:t>
            </a:r>
            <a:endParaRPr lang="en-US" altLang="zh-CN" sz="16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zh-CN" altLang="en-US" sz="2400" b="1" dirty="0" smtClean="0"/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四、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语法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954567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选择符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属性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属性值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;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属性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属性值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;}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例：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div{width:200px;height:100px;background:red;}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zh-CN" sz="2000" dirty="0" smtClean="0"/>
              <a:t>1</a:t>
            </a:r>
            <a:r>
              <a:rPr lang="zh-CN" altLang="en-US" sz="2000" dirty="0" smtClean="0"/>
              <a:t>）每个</a:t>
            </a:r>
            <a:r>
              <a:rPr lang="en-US" altLang="zh-CN" sz="2000" dirty="0" smtClean="0"/>
              <a:t>CSS</a:t>
            </a:r>
            <a:r>
              <a:rPr lang="zh-CN" altLang="en-US" sz="2000" dirty="0" smtClean="0"/>
              <a:t>样式由两部分组成，即</a:t>
            </a:r>
            <a:r>
              <a:rPr lang="zh-CN" altLang="en-US" sz="2000" dirty="0" smtClean="0">
                <a:solidFill>
                  <a:srgbClr val="FF0000"/>
                </a:solidFill>
              </a:rPr>
              <a:t>选择符</a:t>
            </a:r>
            <a:r>
              <a:rPr lang="zh-CN" altLang="en-US" sz="2000" dirty="0" smtClean="0"/>
              <a:t>和</a:t>
            </a:r>
            <a:r>
              <a:rPr lang="zh-CN" altLang="en-US" sz="2000" dirty="0" smtClean="0">
                <a:solidFill>
                  <a:srgbClr val="FF0000"/>
                </a:solidFill>
              </a:rPr>
              <a:t>声明</a:t>
            </a:r>
            <a:r>
              <a:rPr lang="zh-CN" altLang="en-US" sz="2000" dirty="0" smtClean="0"/>
              <a:t>，</a:t>
            </a:r>
            <a:r>
              <a:rPr lang="zh-CN" altLang="en-US" sz="2000" dirty="0" smtClean="0">
                <a:solidFill>
                  <a:srgbClr val="FF0000"/>
                </a:solidFill>
              </a:rPr>
              <a:t>声明</a:t>
            </a:r>
            <a:r>
              <a:rPr lang="zh-CN" altLang="en-US" sz="2000" dirty="0" smtClean="0"/>
              <a:t>又分为</a:t>
            </a:r>
            <a:r>
              <a:rPr lang="zh-CN" altLang="en-US" sz="2000" dirty="0" smtClean="0">
                <a:solidFill>
                  <a:srgbClr val="FF0000"/>
                </a:solidFill>
              </a:rPr>
              <a:t>属性</a:t>
            </a:r>
            <a:r>
              <a:rPr lang="zh-CN" altLang="en-US" sz="2000" dirty="0" smtClean="0"/>
              <a:t>和</a:t>
            </a:r>
            <a:r>
              <a:rPr lang="zh-CN" altLang="en-US" sz="2000" dirty="0" smtClean="0">
                <a:solidFill>
                  <a:srgbClr val="FF0000"/>
                </a:solidFill>
              </a:rPr>
              <a:t>属性值</a:t>
            </a:r>
            <a:endParaRPr lang="zh-CN" altLang="en-US" sz="2000" dirty="0" smtClean="0"/>
          </a:p>
          <a:p>
            <a:pPr lvl="1"/>
            <a:r>
              <a:rPr lang="en-US" altLang="zh-CN" sz="2000" dirty="0" smtClean="0"/>
              <a:t>2</a:t>
            </a:r>
            <a:r>
              <a:rPr lang="zh-CN" altLang="en-US" sz="2000" dirty="0" smtClean="0"/>
              <a:t>）属性必须放在花括号中，属性与属性值用冒号连接。</a:t>
            </a:r>
          </a:p>
          <a:p>
            <a:pPr lvl="1"/>
            <a:r>
              <a:rPr lang="en-US" altLang="zh-CN" sz="2000" dirty="0" smtClean="0"/>
              <a:t>3</a:t>
            </a:r>
            <a:r>
              <a:rPr lang="zh-CN" altLang="en-US" sz="2000" dirty="0" smtClean="0"/>
              <a:t>）每条声明用分号</a:t>
            </a:r>
            <a:r>
              <a:rPr lang="zh-CN" altLang="en-US" sz="2000" smtClean="0"/>
              <a:t>结束</a:t>
            </a:r>
            <a:r>
              <a:rPr lang="zh-CN" altLang="en-US" sz="2000" smtClean="0"/>
              <a:t>。</a:t>
            </a:r>
            <a:endParaRPr lang="zh-CN" altLang="en-US" sz="2000" dirty="0" smtClean="0"/>
          </a:p>
          <a:p>
            <a:pPr lvl="1"/>
            <a:r>
              <a:rPr lang="en-US" altLang="zh-CN" sz="2000" dirty="0" smtClean="0"/>
              <a:t>4</a:t>
            </a:r>
            <a:r>
              <a:rPr lang="zh-CN" altLang="en-US" sz="2000" dirty="0" smtClean="0"/>
              <a:t>）当一个属性有多个属性值的时候，属性值与属性值不分先后顺序</a:t>
            </a:r>
          </a:p>
          <a:p>
            <a:pPr lvl="1"/>
            <a:r>
              <a:rPr lang="en-US" altLang="zh-CN" sz="2000" dirty="0" smtClean="0"/>
              <a:t>5</a:t>
            </a:r>
            <a:r>
              <a:rPr lang="zh-CN" altLang="en-US" sz="2000" dirty="0" smtClean="0"/>
              <a:t>）在书写样式过程中，空格、换行等操作不影响属性显示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lvl="1"/>
            <a:endParaRPr lang="en-US" altLang="zh-CN" sz="2400" b="1" dirty="0" smtClean="0"/>
          </a:p>
          <a:p>
            <a:pPr lvl="1"/>
            <a:r>
              <a:rPr lang="zh-CN" altLang="en-US" sz="2400" b="1" dirty="0" smtClean="0"/>
              <a:t>扩展：</a:t>
            </a:r>
            <a:endParaRPr lang="en-US" altLang="zh-CN" sz="2400" b="1" dirty="0" smtClean="0"/>
          </a:p>
          <a:p>
            <a:pPr lvl="1"/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html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注释符 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&lt;!--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注释内容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--&gt;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css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注释符 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/*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注释内容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五、样式表的优先级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b="1" dirty="0" smtClean="0"/>
              <a:t>内联样式表的优先级别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最高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zh-CN" altLang="en-US" sz="2800" b="1" dirty="0" smtClean="0"/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b="1" dirty="0" smtClean="0"/>
              <a:t>内部样式表与外部样式表的优先级和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书写的顺序有关</a:t>
            </a:r>
            <a:r>
              <a:rPr lang="zh-CN" altLang="en-US" sz="2800" b="1" dirty="0" smtClean="0"/>
              <a:t>，后书写的优先级别高。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12861</TotalTime>
  <Words>913</Words>
  <Application>Microsoft Office PowerPoint</Application>
  <PresentationFormat>全屏显示(4:3)</PresentationFormat>
  <Paragraphs>142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Company>1000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Administrator</cp:lastModifiedBy>
  <cp:revision>1094</cp:revision>
  <dcterms:created xsi:type="dcterms:W3CDTF">2009-05-11T03:02:58Z</dcterms:created>
  <dcterms:modified xsi:type="dcterms:W3CDTF">2017-07-26T06:06:42Z</dcterms:modified>
</cp:coreProperties>
</file>