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D1447E7-2F60-4FDA-82C8-D267807AC5F8}">
  <a:tblStyle styleId="{CD1447E7-2F60-4FDA-82C8-D267807AC5F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49" name="Shape 49"/>
          <p:cNvSpPr txBox="1"/>
          <p:nvPr/>
        </p:nvSpPr>
        <p:spPr>
          <a:xfrm>
            <a:off x="311700" y="4677900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Advanced Architectures - MiEI - UMinho - 2016/17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311700" y="4677900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Advanced Architectures - MiEI - UMinho - 2016/17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87350" y="453825"/>
            <a:ext cx="7067400" cy="112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Work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Assignment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87350" y="1574325"/>
            <a:ext cx="8520600" cy="1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Master Informatics Engineering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Parallel and Distributed Computing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Architectures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87350" y="3113850"/>
            <a:ext cx="78666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Grupo 2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Gabriel Dias Fernandes - A71492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João Miguel Afonso - A71874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Universidade do Minho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Janeiro 2017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600" y="3469687"/>
            <a:ext cx="24193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787" y="1157175"/>
            <a:ext cx="24669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Cluster 652-node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15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Dual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CPU Deca-Core 2.50 GHz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Single Instruction Multiple Data - 256 bits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HyperThreading and Pipelining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127050" y="2791725"/>
            <a:ext cx="8889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2.5 GHz x 2 x 10 cores x 8 SP SIMD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87767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600">
                <a:latin typeface="Helvetica Neue"/>
                <a:ea typeface="Helvetica Neue"/>
                <a:cs typeface="Helvetica Neue"/>
                <a:sym typeface="Helvetica Neue"/>
              </a:rPr>
              <a:t>400</a:t>
            </a:r>
            <a:r>
              <a:rPr lang="en-GB" sz="9600">
                <a:latin typeface="Helvetica Neue"/>
                <a:ea typeface="Helvetica Neue"/>
                <a:cs typeface="Helvetica Neue"/>
                <a:sym typeface="Helvetica Neue"/>
              </a:rPr>
              <a:t> GFlops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Theoretical Peak Performance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315950" y="2523725"/>
            <a:ext cx="651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 GFlops per core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Roofline Model Cluster 652-node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999" y="1017725"/>
            <a:ext cx="6861998" cy="3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 rot="-2408647">
            <a:off x="2046092" y="2234437"/>
            <a:ext cx="1761715" cy="3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Memory Bandwidth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180867" y="1185019"/>
            <a:ext cx="1761599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Peak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Roofline Model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Comparison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00" y="1166476"/>
            <a:ext cx="6780399" cy="34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 rot="-2300982">
            <a:off x="1681020" y="2109400"/>
            <a:ext cx="2873998" cy="315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Memory Bandwidth Cluster node</a:t>
            </a:r>
          </a:p>
        </p:txBody>
      </p:sp>
      <p:sp>
        <p:nvSpPr>
          <p:cNvPr id="195" name="Shape 195"/>
          <p:cNvSpPr txBox="1"/>
          <p:nvPr/>
        </p:nvSpPr>
        <p:spPr>
          <a:xfrm rot="-2300982">
            <a:off x="1681020" y="2526100"/>
            <a:ext cx="2873998" cy="315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Memory Bandwidth Laptop</a:t>
            </a:r>
          </a:p>
        </p:txBody>
      </p:sp>
      <p:sp>
        <p:nvSpPr>
          <p:cNvPr id="196" name="Shape 196"/>
          <p:cNvSpPr txBox="1"/>
          <p:nvPr/>
        </p:nvSpPr>
        <p:spPr>
          <a:xfrm rot="2871">
            <a:off x="5088195" y="1311340"/>
            <a:ext cx="2874001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Peak Performance Cluster node</a:t>
            </a:r>
          </a:p>
        </p:txBody>
      </p:sp>
      <p:sp>
        <p:nvSpPr>
          <p:cNvPr id="197" name="Shape 197"/>
          <p:cNvSpPr txBox="1"/>
          <p:nvPr/>
        </p:nvSpPr>
        <p:spPr>
          <a:xfrm rot="3064">
            <a:off x="5347248" y="2058525"/>
            <a:ext cx="2355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Peak Performance Laptop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Case study - Matrix dot product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sets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7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Fit 3 matrices in each memory level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Recommended: N should be a power of 2 (alignment)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11" name="Shape 211"/>
          <p:cNvSpPr txBox="1"/>
          <p:nvPr/>
        </p:nvSpPr>
        <p:spPr>
          <a:xfrm>
            <a:off x="123525" y="2054025"/>
            <a:ext cx="27117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Helvetica Neue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L1: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KB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8K Floats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2730 Floats per matrix (max)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52x52 matrix (max)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112800" y="2054025"/>
            <a:ext cx="29184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Helvetica Neue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L2: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256</a:t>
            </a: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KB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64K Floats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21845 Floats per matrix (max)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147x147 matrix (max)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960250" y="2054025"/>
            <a:ext cx="30609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Helvetica Neue"/>
            </a:pPr>
            <a:r>
              <a:rPr lang="en-GB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L3: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 M</a:t>
            </a: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6.25M Floats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 2.2M Floats per matrix (max)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Helvetica Neue"/>
            </a:pP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1478x1478</a:t>
            </a:r>
            <a:r>
              <a:rPr lang="en-GB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matrix (max)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 sets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646675" y="1397400"/>
            <a:ext cx="1707300" cy="13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Cache L2: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256 KB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N = 128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510175" y="1397400"/>
            <a:ext cx="1707300" cy="13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Cache L3: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25 MB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N = 1024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490475" y="2701750"/>
            <a:ext cx="4019700" cy="186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RAM: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N = 2048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783175" y="1397400"/>
            <a:ext cx="1707300" cy="13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Cache L1: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32 KB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N = 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PAPI Usage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Chosen metrics</a:t>
            </a:r>
          </a:p>
          <a:p>
            <a:pPr indent="-228600" lvl="0" marL="457200">
              <a:spcBef>
                <a:spcPts val="0"/>
              </a:spcBef>
              <a:buFont typeface="Helvetica Neue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Time: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gettimeofday (usec precision)</a:t>
            </a:r>
          </a:p>
          <a:p>
            <a:pPr indent="-228600" lvl="0" marL="457200">
              <a:spcBef>
                <a:spcPts val="0"/>
              </a:spcBef>
              <a:buFont typeface="Helvetica Neue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L1 miss-rate: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PAPI_L2_DCR /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PAPI_LD_INS</a:t>
            </a:r>
          </a:p>
          <a:p>
            <a:pPr indent="-228600" lvl="0" marL="457200">
              <a:spcBef>
                <a:spcPts val="0"/>
              </a:spcBef>
              <a:buFont typeface="Helvetica Neue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L2 miss-rate: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PAPI_L3_DCR / PAPI_L2_DCR</a:t>
            </a:r>
          </a:p>
          <a:p>
            <a:pPr indent="-228600" lvl="0" marL="457200">
              <a:spcBef>
                <a:spcPts val="0"/>
              </a:spcBef>
              <a:buFont typeface="Helvetica Neue"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L3 miss-rate: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PAPI_L3_TCM / PAPI_L3_TCA ( Low accuracy!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Performance analysis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aphicFrame>
        <p:nvGraphicFramePr>
          <p:cNvPr id="237" name="Shape 237"/>
          <p:cNvGraphicFramePr/>
          <p:nvPr/>
        </p:nvGraphicFramePr>
        <p:xfrm>
          <a:off x="1131312" y="189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{CD1447E7-2F60-4FDA-82C8-D267807AC5F8}</a:tableStyleId>
              </a:tblPr>
              <a:tblGrid>
                <a:gridCol w="1689375"/>
                <a:gridCol w="1749600"/>
                <a:gridCol w="1721200"/>
                <a:gridCol w="1721200"/>
              </a:tblGrid>
              <a:tr h="388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L1 Miss rate (%)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L2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Miss rate (%)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L3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Miss rate (%)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32x32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0.758536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38.78111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58.4197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3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128x128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7.601346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0.984961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52.06356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1024x1024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8.23412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2.47862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2.785246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  <a:tr h="4866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2048x2048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8.25904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2.499091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1.931329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311700" y="1017725"/>
            <a:ext cx="3668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latin typeface="Helvetica Neue"/>
                <a:ea typeface="Helvetica Neue"/>
                <a:cs typeface="Helvetica Neue"/>
                <a:sym typeface="Helvetica Neue"/>
              </a:rPr>
              <a:t>Cache Behaviour for I-J-K matrices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Performance comparison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aphicFrame>
        <p:nvGraphicFramePr>
          <p:cNvPr id="245" name="Shape 245"/>
          <p:cNvGraphicFramePr/>
          <p:nvPr/>
        </p:nvGraphicFramePr>
        <p:xfrm>
          <a:off x="1292875" y="155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{CD1447E7-2F60-4FDA-82C8-D267807AC5F8}</a:tableStyleId>
              </a:tblPr>
              <a:tblGrid>
                <a:gridCol w="1311650"/>
                <a:gridCol w="1311650"/>
                <a:gridCol w="1311650"/>
                <a:gridCol w="1311650"/>
                <a:gridCol w="1311650"/>
              </a:tblGrid>
              <a:tr h="464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32x32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128x128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1024x1024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2048x2048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40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I-J-K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2.942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2761.795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21454.305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I-K-J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2.687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1300.819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10376.311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J-K-I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6.763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11406.119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93727.949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5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I-J-K (transpose)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0.029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2.613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988.192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7918.431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625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J-K-I (transpose)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2.623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1324.434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10809.109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311700" y="1017725"/>
            <a:ext cx="219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(milliseconds)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Hardware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Characterization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comparison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aphicFrame>
        <p:nvGraphicFramePr>
          <p:cNvPr id="253" name="Shape 253"/>
          <p:cNvGraphicFramePr/>
          <p:nvPr/>
        </p:nvGraphicFramePr>
        <p:xfrm>
          <a:off x="1242250" y="1192570"/>
          <a:ext cx="3000000" cy="2999999"/>
        </p:xfrm>
        <a:graphic>
          <a:graphicData uri="http://schemas.openxmlformats.org/drawingml/2006/table">
            <a:tbl>
              <a:tblPr>
                <a:noFill/>
                <a:tableStyleId>{CD1447E7-2F60-4FDA-82C8-D267807AC5F8}</a:tableStyleId>
              </a:tblPr>
              <a:tblGrid>
                <a:gridCol w="1331900"/>
                <a:gridCol w="1331900"/>
                <a:gridCol w="1331900"/>
                <a:gridCol w="1331900"/>
                <a:gridCol w="1331900"/>
              </a:tblGrid>
              <a:tr h="364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32x32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128x128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1024x1024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2048x2048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55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I-J-K (transpose)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2.613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988.192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7918.431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53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I-J-K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(tiled)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2.725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1155.475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9069.133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53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I-J-K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(tiled w/ TLP)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0.608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3.763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293.226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6820.012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53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I-J-K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(CUDA)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266.561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271.208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300.067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474.101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53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I-J-K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(Tiled CUDA)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268.462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270.861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281.840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359.777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311700" y="1017725"/>
            <a:ext cx="219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(milliseconds)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Vectorization (I-J-K block index-order)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87" y="1230525"/>
            <a:ext cx="7240426" cy="34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Roofline Measured - Performance Analysis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311700" y="1017725"/>
            <a:ext cx="204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I-K-J Transpose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687" y="1535574"/>
            <a:ext cx="5896627" cy="31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87350" y="453825"/>
            <a:ext cx="7067400" cy="112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Work Assignment</a:t>
            </a:r>
          </a:p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87350" y="1574325"/>
            <a:ext cx="8520600" cy="1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Master Informatics Engineering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Parallel and Distributed Computing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Advanced Architectures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387350" y="3113850"/>
            <a:ext cx="78666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Grupo 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Gabriel Dias Fernandes - A71492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João Miguel Afonso - A71874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Universidade do Minho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Janeiro 2017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600" y="3469687"/>
            <a:ext cx="24193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787" y="1157175"/>
            <a:ext cx="24669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Team laptop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ASUS ZenBook 3 UX390UA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CPU: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Intel® Core™ i7-7500U Processor Dual-Core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Clock Frequency: 2.70 GHz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L3 Cache: 4 MB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325" y="1371687"/>
            <a:ext cx="2977975" cy="29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2785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Team laptop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2151900" cy="47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Memory Hierarchy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1868155" y="725780"/>
            <a:ext cx="5062339" cy="3843088"/>
            <a:chOff x="3769955" y="614555"/>
            <a:chExt cx="5062339" cy="3843088"/>
          </a:xfrm>
        </p:grpSpPr>
        <p:grpSp>
          <p:nvGrpSpPr>
            <p:cNvPr id="82" name="Shape 82"/>
            <p:cNvGrpSpPr/>
            <p:nvPr/>
          </p:nvGrpSpPr>
          <p:grpSpPr>
            <a:xfrm>
              <a:off x="3769955" y="614555"/>
              <a:ext cx="5062339" cy="3843088"/>
              <a:chOff x="3769955" y="614555"/>
              <a:chExt cx="5062339" cy="3843088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3769955" y="614555"/>
                <a:ext cx="5062339" cy="3843088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" name="Shape 84"/>
              <p:cNvCxnSpPr/>
              <p:nvPr/>
            </p:nvCxnSpPr>
            <p:spPr>
              <a:xfrm flipH="1">
                <a:off x="5418412" y="1939064"/>
                <a:ext cx="1761900" cy="126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 flipH="1">
                <a:off x="4874029" y="2778910"/>
                <a:ext cx="2862166" cy="1271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 flipH="1">
                <a:off x="4306348" y="3656937"/>
                <a:ext cx="4009397" cy="1302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87" name="Shape 87"/>
            <p:cNvSpPr txBox="1"/>
            <p:nvPr/>
          </p:nvSpPr>
          <p:spPr>
            <a:xfrm>
              <a:off x="5610275" y="979575"/>
              <a:ext cx="13782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32 KB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(per core)</a:t>
              </a: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5486825" y="1994337"/>
              <a:ext cx="1625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256 KB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(per core)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5683900" y="2801725"/>
              <a:ext cx="12543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4 MB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(shared)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5532075" y="3847125"/>
              <a:ext cx="1538100" cy="4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16 GB</a:t>
              </a:r>
            </a:p>
          </p:txBody>
        </p:sp>
      </p:grpSp>
      <p:sp>
        <p:nvSpPr>
          <p:cNvPr id="91" name="Shape 91"/>
          <p:cNvSpPr txBox="1"/>
          <p:nvPr/>
        </p:nvSpPr>
        <p:spPr>
          <a:xfrm>
            <a:off x="7233075" y="1368300"/>
            <a:ext cx="643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L1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233075" y="2238200"/>
            <a:ext cx="643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L2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233075" y="3096351"/>
            <a:ext cx="643200" cy="49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L3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233075" y="3954500"/>
            <a:ext cx="1063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RAM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5195725" y="1601050"/>
            <a:ext cx="1961100" cy="1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rot="10800000">
            <a:off x="5712075" y="2483450"/>
            <a:ext cx="14448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6317775" y="3340701"/>
            <a:ext cx="8391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endCxn id="94" idx="1"/>
          </p:cNvCxnSpPr>
          <p:nvPr/>
        </p:nvCxnSpPr>
        <p:spPr>
          <a:xfrm>
            <a:off x="6825975" y="4194950"/>
            <a:ext cx="4071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Team laptop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15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CPU Dual-Core 2.70 GHz</a:t>
            </a:r>
          </a:p>
          <a:p>
            <a:pPr indent="-228600" lvl="0" marL="45720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Fused Multiply Addition</a:t>
            </a:r>
          </a:p>
          <a:p>
            <a:pPr indent="-228600" lvl="0" marL="45720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Single Instruction Multiple Data - 256 bits</a:t>
            </a:r>
          </a:p>
          <a:p>
            <a:pPr indent="-228600" lvl="0" marL="457200" rtl="0"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HyperThreading and Pipelining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127050" y="2791725"/>
            <a:ext cx="8889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2.7 GHz x 2 cores x 2 FMA x 8 SP SIMD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87767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600">
                <a:latin typeface="Helvetica Neue"/>
                <a:ea typeface="Helvetica Neue"/>
                <a:cs typeface="Helvetica Neue"/>
                <a:sym typeface="Helvetica Neue"/>
              </a:rPr>
              <a:t>86.4</a:t>
            </a:r>
            <a:r>
              <a:rPr lang="en-GB" sz="9600">
                <a:latin typeface="Helvetica Neue"/>
                <a:ea typeface="Helvetica Neue"/>
                <a:cs typeface="Helvetica Neue"/>
                <a:sym typeface="Helvetica Neue"/>
              </a:rPr>
              <a:t> GFlops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Theoretical Peak Performance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315950" y="2523725"/>
            <a:ext cx="651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43.2 GFlops per core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Roofline Model Laptop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9403" l="0" r="0" t="0"/>
          <a:stretch/>
        </p:blipFill>
        <p:spPr>
          <a:xfrm>
            <a:off x="659750" y="1058475"/>
            <a:ext cx="7824503" cy="36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585350" y="1367300"/>
            <a:ext cx="170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Peak Performance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002800" y="1811775"/>
            <a:ext cx="118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Without TLP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902450" y="3074375"/>
            <a:ext cx="138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Without SIMD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52550" y="3518900"/>
            <a:ext cx="128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Without FMA</a:t>
            </a:r>
          </a:p>
        </p:txBody>
      </p:sp>
      <p:sp>
        <p:nvSpPr>
          <p:cNvPr id="127" name="Shape 127"/>
          <p:cNvSpPr txBox="1"/>
          <p:nvPr/>
        </p:nvSpPr>
        <p:spPr>
          <a:xfrm rot="-2558394">
            <a:off x="1760966" y="2315844"/>
            <a:ext cx="1761766" cy="315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Memory Bandwidth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Cluster 652-node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CPU: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Intel® Xeon® Processor E5-2670 v2 Deca-Core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Clock Frequency: 2.50 GHz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L3 Cache: 25 MB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Device: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Number of processor cores: 2496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Helvetica Neue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Processor core clock: 706 MHz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000" y="445024"/>
            <a:ext cx="1770200" cy="18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6583" l="2637" r="1457" t="3480"/>
          <a:stretch/>
        </p:blipFill>
        <p:spPr>
          <a:xfrm>
            <a:off x="4626025" y="2508562"/>
            <a:ext cx="4143174" cy="20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3363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Cluster 652-node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2151900" cy="47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Memory Hierarchy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1868155" y="725780"/>
            <a:ext cx="5062199" cy="3843000"/>
            <a:chOff x="3769955" y="614555"/>
            <a:chExt cx="5062199" cy="3843000"/>
          </a:xfrm>
        </p:grpSpPr>
        <p:grpSp>
          <p:nvGrpSpPr>
            <p:cNvPr id="144" name="Shape 144"/>
            <p:cNvGrpSpPr/>
            <p:nvPr/>
          </p:nvGrpSpPr>
          <p:grpSpPr>
            <a:xfrm>
              <a:off x="3769955" y="614555"/>
              <a:ext cx="5062199" cy="3843000"/>
              <a:chOff x="3769955" y="614555"/>
              <a:chExt cx="5062199" cy="384300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3769955" y="614555"/>
                <a:ext cx="5062199" cy="384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" name="Shape 146"/>
              <p:cNvCxnSpPr/>
              <p:nvPr/>
            </p:nvCxnSpPr>
            <p:spPr>
              <a:xfrm flipH="1">
                <a:off x="5418412" y="1939064"/>
                <a:ext cx="1761900" cy="126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47" name="Shape 147"/>
              <p:cNvCxnSpPr/>
              <p:nvPr/>
            </p:nvCxnSpPr>
            <p:spPr>
              <a:xfrm flipH="1">
                <a:off x="4873896" y="2778910"/>
                <a:ext cx="2862300" cy="12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 flipH="1">
                <a:off x="4306246" y="3656937"/>
                <a:ext cx="4009500" cy="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49" name="Shape 149"/>
            <p:cNvSpPr txBox="1"/>
            <p:nvPr/>
          </p:nvSpPr>
          <p:spPr>
            <a:xfrm>
              <a:off x="5610275" y="979575"/>
              <a:ext cx="13782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32 KB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(per core)</a:t>
              </a: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5486825" y="1994337"/>
              <a:ext cx="1625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256 KB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(per core)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5683900" y="2801725"/>
              <a:ext cx="12543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25 </a:t>
              </a: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MB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(shared)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5532075" y="3847125"/>
              <a:ext cx="1538100" cy="4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64 </a:t>
              </a:r>
              <a:r>
                <a:rPr b="1" lang="en-GB" sz="1800">
                  <a:latin typeface="Helvetica Neue"/>
                  <a:ea typeface="Helvetica Neue"/>
                  <a:cs typeface="Helvetica Neue"/>
                  <a:sym typeface="Helvetica Neue"/>
                </a:rPr>
                <a:t>GB</a:t>
              </a:r>
            </a:p>
          </p:txBody>
        </p:sp>
      </p:grpSp>
      <p:sp>
        <p:nvSpPr>
          <p:cNvPr id="153" name="Shape 153"/>
          <p:cNvSpPr txBox="1"/>
          <p:nvPr/>
        </p:nvSpPr>
        <p:spPr>
          <a:xfrm>
            <a:off x="7233075" y="1368300"/>
            <a:ext cx="643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L1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233075" y="2238200"/>
            <a:ext cx="643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L2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233075" y="3096351"/>
            <a:ext cx="643200" cy="49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L3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233075" y="3954500"/>
            <a:ext cx="1063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Helvetica Neue"/>
                <a:ea typeface="Helvetica Neue"/>
                <a:cs typeface="Helvetica Neue"/>
                <a:sym typeface="Helvetica Neue"/>
              </a:rPr>
              <a:t>RAM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5195725" y="1601050"/>
            <a:ext cx="1961100" cy="1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5712075" y="2483450"/>
            <a:ext cx="14448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6317775" y="3340701"/>
            <a:ext cx="8391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endCxn id="156" idx="1"/>
          </p:cNvCxnSpPr>
          <p:nvPr/>
        </p:nvCxnSpPr>
        <p:spPr>
          <a:xfrm>
            <a:off x="6825975" y="4194950"/>
            <a:ext cx="4071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