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E8139-CC5C-4E90-96E7-15E268B24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DA80A9-2650-4DB8-8D64-CD7A1C8DD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C74F1-6864-4779-BDE6-E7930B64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3F1AD3-D425-4157-AAE2-8E464E63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1EBA9-197C-460F-8CDB-9BBAACEC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D0FF8-20A8-48E0-849E-41875639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3BC966-D0AD-4794-8F1F-DD44636EA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64E03-E1AA-4CBC-979A-007E8542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9A5E9-D2D2-44F8-8797-1B1B2CDD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C7C9C-5052-4FEE-B11F-1E6DC803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A8550B-6A39-43E8-AE80-0AFCF8D13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1AFA79-EB30-495D-927A-8FC3F6B1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3F5EC-0703-4CE7-A215-C03CA555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A941A-86FD-47B3-A36C-1F404F0D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2963B6-4950-4EC2-9B52-8687796D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CBC22-C988-4021-8DDE-8897B591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1221D-A4C5-48A7-8C95-677C2DFC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08B6AA-47AA-43F9-B498-083A4ABE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BC493-4156-4650-8B68-E6A2892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52ED9-CF8A-4259-9B23-6DF136AF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7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95A-E9EF-4C95-B0B8-2CF65465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553F1-0A6D-4EA7-9E91-DD341E63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6E2B32-CBCE-4F74-A6A7-A664FF5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04E38F-AE81-4D2E-A7E2-533A49F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B4903E-95B8-414B-BDA6-4111B88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78B-FB1F-45DE-8BB3-13E15D66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8DD7C-236C-4743-A4AD-BD252A917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21BABE-738D-4584-B077-8BFE8FA6F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912936-B7B5-4840-8D8A-06D8CBF1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DA3D6A-34CA-465E-90CE-B61BA2EB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86A676-3889-4597-A6C0-F38D4EA7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46DA-C41B-474C-8EAD-F8902ABB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CFD67-EBE3-44AC-916F-EDC13556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A4CA84-9E14-400A-A4BC-2F7789DD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7C0FA1-734C-4467-8D64-FDBF70DE1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A4CAE2-3B03-43CD-9049-8A50D153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C1E7B9-EE34-46CE-A099-F9FA7BB6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D02699-54C9-4ED5-A872-7ED832A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40FD01-423C-46B5-9CA3-6874F938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B7705-5D8A-4A97-97C6-F5B4CFD0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392656-5955-47AB-B049-E3B29D42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CB7F64-89E2-4D99-BE63-018CEAE1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9D3205-63FD-48D9-96D7-57C1B1D6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A42B6-D5A9-471F-9636-9CEB17D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2358D6-6650-4B7E-97AD-36786F9C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3C6507-F126-4732-A350-67E6A34B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80254-BCDD-44B5-91F8-BE42C2BC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4E642-00B7-4673-B77D-94658542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86770E-0A97-4070-81F8-E31ACC02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DD1540-ED9B-4115-AF76-1760A11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495B4D-9D20-426B-B70E-0DDBB32D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FE0805-0C83-4B7E-AF31-FC7D286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FF7FE-89CD-427F-A0C0-61BEF969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50CA73-8FD3-4CF2-A796-B2FE71671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03B8BC-2FA8-433D-AEC5-891EA9EC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72A77-1158-4A65-B1A4-732C189F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71D9AE-D3A5-4A78-88AF-18A26729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8471F-D544-4F7A-B9D4-1650D4F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5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211E23-A13B-4299-8891-B6925530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984CF3-A6EA-423C-94C1-50D1F369B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60BB0-A4EA-469E-B48F-C87477E77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839C-4DAC-4E9F-83CF-99E25DAFA95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DD175-8539-49DD-A689-08CD199BA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63828-0C19-4BE3-AABE-37C2ECC1F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D027-9B74-4B21-998A-1384D49F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95C81E47-65AF-4E64-BDB3-1D55933A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858" y="3256077"/>
            <a:ext cx="2419519" cy="1522439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F8BD97F6-05A8-46F0-A21E-2971D496389B}"/>
              </a:ext>
            </a:extLst>
          </p:cNvPr>
          <p:cNvSpPr/>
          <p:nvPr/>
        </p:nvSpPr>
        <p:spPr>
          <a:xfrm>
            <a:off x="829636" y="595053"/>
            <a:ext cx="363323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accent5">
                    <a:lumMod val="50000"/>
                  </a:schemeClr>
                </a:solidFill>
                <a:uFillTx/>
                <a:latin typeface="Arial"/>
                <a:ea typeface="DejaVu Sans"/>
              </a:rPr>
              <a:t>Kinase inhibitor screen</a:t>
            </a:r>
            <a:endParaRPr lang="en-US" sz="2400" b="0" strike="noStrike" spc="-1" dirty="0">
              <a:solidFill>
                <a:schemeClr val="accent5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0DD81CB-871B-480B-831C-25D10BBD3360}"/>
              </a:ext>
            </a:extLst>
          </p:cNvPr>
          <p:cNvSpPr/>
          <p:nvPr/>
        </p:nvSpPr>
        <p:spPr>
          <a:xfrm>
            <a:off x="7658586" y="595053"/>
            <a:ext cx="3289112" cy="403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accent5">
                    <a:lumMod val="50000"/>
                  </a:schemeClr>
                </a:solidFill>
                <a:uFillTx/>
                <a:latin typeface="Arial"/>
                <a:ea typeface="DejaVu Sans"/>
              </a:rPr>
              <a:t>Drug </a:t>
            </a:r>
            <a:r>
              <a:rPr lang="en-US" sz="2400" b="1" spc="-1" dirty="0">
                <a:solidFill>
                  <a:schemeClr val="accent5">
                    <a:lumMod val="50000"/>
                  </a:schemeClr>
                </a:solidFill>
                <a:latin typeface="Arial"/>
                <a:ea typeface="DejaVu Sans"/>
              </a:rPr>
              <a:t>response</a:t>
            </a:r>
            <a:r>
              <a:rPr lang="en-US" sz="2400" b="1" strike="noStrike" spc="-1" dirty="0">
                <a:solidFill>
                  <a:schemeClr val="accent5">
                    <a:lumMod val="50000"/>
                  </a:schemeClr>
                </a:solidFill>
                <a:uFillTx/>
                <a:latin typeface="Arial"/>
                <a:ea typeface="DejaVu Sans"/>
              </a:rPr>
              <a:t> assay</a:t>
            </a:r>
            <a:endParaRPr lang="en-US" sz="2400" b="0" strike="noStrike" spc="-1" dirty="0">
              <a:solidFill>
                <a:schemeClr val="accent5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1AA138-BE6C-4C2C-8C72-55E97CF4A323}"/>
              </a:ext>
            </a:extLst>
          </p:cNvPr>
          <p:cNvPicPr/>
          <p:nvPr/>
        </p:nvPicPr>
        <p:blipFill>
          <a:blip r:embed="rId3"/>
          <a:srcRect l="8159" r="25949"/>
          <a:stretch/>
        </p:blipFill>
        <p:spPr>
          <a:xfrm>
            <a:off x="8817142" y="1134053"/>
            <a:ext cx="972000" cy="833040"/>
          </a:xfrm>
          <a:prstGeom prst="rect">
            <a:avLst/>
          </a:prstGeom>
          <a:ln>
            <a:noFill/>
          </a:ln>
        </p:spPr>
      </p:pic>
      <p:sp>
        <p:nvSpPr>
          <p:cNvPr id="7" name="CustomShape 4">
            <a:extLst>
              <a:ext uri="{FF2B5EF4-FFF2-40B4-BE49-F238E27FC236}">
                <a16:creationId xmlns:a16="http://schemas.microsoft.com/office/drawing/2014/main" id="{F96266C5-7F54-40E3-A130-1D431A031C51}"/>
              </a:ext>
            </a:extLst>
          </p:cNvPr>
          <p:cNvSpPr/>
          <p:nvPr/>
        </p:nvSpPr>
        <p:spPr>
          <a:xfrm>
            <a:off x="2075735" y="2253688"/>
            <a:ext cx="1005120" cy="639360"/>
          </a:xfrm>
          <a:custGeom>
            <a:avLst/>
            <a:gdLst/>
            <a:ahLst/>
            <a:cxnLst/>
            <a:rect l="l" t="t" r="r" b="b"/>
            <a:pathLst>
              <a:path w="2796" h="1780">
                <a:moveTo>
                  <a:pt x="793" y="0"/>
                </a:moveTo>
                <a:lnTo>
                  <a:pt x="793" y="1004"/>
                </a:lnTo>
                <a:lnTo>
                  <a:pt x="0" y="1004"/>
                </a:lnTo>
                <a:lnTo>
                  <a:pt x="1397" y="1779"/>
                </a:lnTo>
                <a:lnTo>
                  <a:pt x="2795" y="1004"/>
                </a:lnTo>
                <a:lnTo>
                  <a:pt x="2001" y="1004"/>
                </a:lnTo>
                <a:lnTo>
                  <a:pt x="2001" y="0"/>
                </a:lnTo>
                <a:lnTo>
                  <a:pt x="793" y="0"/>
                </a:lnTo>
              </a:path>
            </a:pathLst>
          </a:custGeom>
          <a:solidFill>
            <a:srgbClr val="666666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60BC9E7B-0931-4E32-8A53-BF4D70D7EA19}"/>
              </a:ext>
            </a:extLst>
          </p:cNvPr>
          <p:cNvSpPr/>
          <p:nvPr/>
        </p:nvSpPr>
        <p:spPr>
          <a:xfrm>
            <a:off x="8815009" y="2253688"/>
            <a:ext cx="1005120" cy="639360"/>
          </a:xfrm>
          <a:custGeom>
            <a:avLst/>
            <a:gdLst/>
            <a:ahLst/>
            <a:cxnLst/>
            <a:rect l="l" t="t" r="r" b="b"/>
            <a:pathLst>
              <a:path w="2796" h="1780">
                <a:moveTo>
                  <a:pt x="793" y="0"/>
                </a:moveTo>
                <a:lnTo>
                  <a:pt x="793" y="1004"/>
                </a:lnTo>
                <a:lnTo>
                  <a:pt x="0" y="1004"/>
                </a:lnTo>
                <a:lnTo>
                  <a:pt x="1397" y="1779"/>
                </a:lnTo>
                <a:lnTo>
                  <a:pt x="2795" y="1004"/>
                </a:lnTo>
                <a:lnTo>
                  <a:pt x="2001" y="1004"/>
                </a:lnTo>
                <a:lnTo>
                  <a:pt x="2001" y="0"/>
                </a:lnTo>
                <a:lnTo>
                  <a:pt x="793" y="0"/>
                </a:lnTo>
              </a:path>
            </a:pathLst>
          </a:custGeom>
          <a:solidFill>
            <a:srgbClr val="666666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2BC0369D-633B-47C5-A7DF-7C940DAE9B71}"/>
              </a:ext>
            </a:extLst>
          </p:cNvPr>
          <p:cNvGrpSpPr/>
          <p:nvPr/>
        </p:nvGrpSpPr>
        <p:grpSpPr>
          <a:xfrm>
            <a:off x="4694784" y="2958213"/>
            <a:ext cx="3523091" cy="2650896"/>
            <a:chOff x="3573406" y="2496836"/>
            <a:chExt cx="3520252" cy="2650896"/>
          </a:xfrm>
        </p:grpSpPr>
        <p:sp>
          <p:nvSpPr>
            <p:cNvPr id="10" name="CustomShape 11">
              <a:extLst>
                <a:ext uri="{FF2B5EF4-FFF2-40B4-BE49-F238E27FC236}">
                  <a16:creationId xmlns:a16="http://schemas.microsoft.com/office/drawing/2014/main" id="{ECF9AE80-BED1-42E7-8285-48F791995C12}"/>
                </a:ext>
              </a:extLst>
            </p:cNvPr>
            <p:cNvSpPr/>
            <p:nvPr/>
          </p:nvSpPr>
          <p:spPr>
            <a:xfrm>
              <a:off x="3727436" y="2496836"/>
              <a:ext cx="2329757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b="1" spc="-1" dirty="0">
                  <a:solidFill>
                    <a:srgbClr val="000000"/>
                  </a:solidFill>
                  <a:latin typeface="Arial"/>
                  <a:ea typeface="DejaVu Sans"/>
                </a:rPr>
                <a:t>Tumors</a:t>
              </a:r>
              <a:r>
                <a:rPr lang="en-US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/ cell lines</a:t>
              </a:r>
              <a:endParaRPr lang="en-US" b="1" strike="noStrike" spc="-1" dirty="0">
                <a:latin typeface="Arial"/>
              </a:endParaRPr>
            </a:p>
          </p:txBody>
        </p:sp>
        <p:sp>
          <p:nvSpPr>
            <p:cNvPr id="11" name="CustomShape 12">
              <a:extLst>
                <a:ext uri="{FF2B5EF4-FFF2-40B4-BE49-F238E27FC236}">
                  <a16:creationId xmlns:a16="http://schemas.microsoft.com/office/drawing/2014/main" id="{A418A366-B248-4816-9B03-C539E16FC8F0}"/>
                </a:ext>
              </a:extLst>
            </p:cNvPr>
            <p:cNvSpPr/>
            <p:nvPr/>
          </p:nvSpPr>
          <p:spPr>
            <a:xfrm>
              <a:off x="3929041" y="2921039"/>
              <a:ext cx="3164617" cy="222669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11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12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13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endParaRPr lang="en-US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21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22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23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24</a:t>
              </a:r>
              <a:endParaRPr lang="en-US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31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32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33   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ß</a:t>
              </a:r>
              <a:r>
                <a:rPr lang="en-US" sz="1800" b="0" strike="noStrike" spc="-1" baseline="-33000" dirty="0">
                  <a:solidFill>
                    <a:srgbClr val="000000"/>
                  </a:solidFill>
                  <a:latin typeface="Arial"/>
                  <a:ea typeface="DejaVu Sans"/>
                </a:rPr>
                <a:t>34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" name="CustomShape 13">
              <a:extLst>
                <a:ext uri="{FF2B5EF4-FFF2-40B4-BE49-F238E27FC236}">
                  <a16:creationId xmlns:a16="http://schemas.microsoft.com/office/drawing/2014/main" id="{7734E08C-3A91-4BD3-857F-6098F588F8DA}"/>
                </a:ext>
              </a:extLst>
            </p:cNvPr>
            <p:cNvSpPr/>
            <p:nvPr/>
          </p:nvSpPr>
          <p:spPr>
            <a:xfrm>
              <a:off x="5541840" y="2901600"/>
              <a:ext cx="182160" cy="1370880"/>
            </a:xfrm>
            <a:custGeom>
              <a:avLst/>
              <a:gdLst/>
              <a:ahLst/>
              <a:cxnLst/>
              <a:rect l="l" t="t" r="r" b="b"/>
              <a:pathLst>
                <a:path w="510" h="3812">
                  <a:moveTo>
                    <a:pt x="0" y="0"/>
                  </a:moveTo>
                  <a:cubicBezTo>
                    <a:pt x="254" y="0"/>
                    <a:pt x="509" y="158"/>
                    <a:pt x="509" y="317"/>
                  </a:cubicBezTo>
                  <a:lnTo>
                    <a:pt x="509" y="3493"/>
                  </a:lnTo>
                  <a:cubicBezTo>
                    <a:pt x="509" y="3652"/>
                    <a:pt x="254" y="3811"/>
                    <a:pt x="0" y="3811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>
              <a:extLst>
                <a:ext uri="{FF2B5EF4-FFF2-40B4-BE49-F238E27FC236}">
                  <a16:creationId xmlns:a16="http://schemas.microsoft.com/office/drawing/2014/main" id="{0B7EAE1A-30CB-4733-B599-E6C22221AD1C}"/>
                </a:ext>
              </a:extLst>
            </p:cNvPr>
            <p:cNvSpPr/>
            <p:nvPr/>
          </p:nvSpPr>
          <p:spPr>
            <a:xfrm rot="10801800">
              <a:off x="3961800" y="2901240"/>
              <a:ext cx="182160" cy="1370880"/>
            </a:xfrm>
            <a:custGeom>
              <a:avLst/>
              <a:gdLst/>
              <a:ahLst/>
              <a:cxnLst/>
              <a:rect l="l" t="t" r="r" b="b"/>
              <a:pathLst>
                <a:path w="514" h="3812">
                  <a:moveTo>
                    <a:pt x="0" y="0"/>
                  </a:moveTo>
                  <a:cubicBezTo>
                    <a:pt x="254" y="0"/>
                    <a:pt x="509" y="157"/>
                    <a:pt x="509" y="316"/>
                  </a:cubicBezTo>
                  <a:lnTo>
                    <a:pt x="513" y="3492"/>
                  </a:lnTo>
                  <a:cubicBezTo>
                    <a:pt x="513" y="3651"/>
                    <a:pt x="258" y="3811"/>
                    <a:pt x="4" y="3811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>
              <a:extLst>
                <a:ext uri="{FF2B5EF4-FFF2-40B4-BE49-F238E27FC236}">
                  <a16:creationId xmlns:a16="http://schemas.microsoft.com/office/drawing/2014/main" id="{727FA138-CFC3-4125-A3D9-D2D5B53B9C9B}"/>
                </a:ext>
              </a:extLst>
            </p:cNvPr>
            <p:cNvSpPr/>
            <p:nvPr/>
          </p:nvSpPr>
          <p:spPr>
            <a:xfrm rot="16163400">
              <a:off x="3170319" y="3423214"/>
              <a:ext cx="1119818" cy="3136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Proteins</a:t>
              </a:r>
              <a:endParaRPr lang="en-US" b="1" strike="noStrike" spc="-1" dirty="0">
                <a:latin typeface="Arial"/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id="{FA8BA981-2D78-4464-87F9-E0F11FF66F99}"/>
              </a:ext>
            </a:extLst>
          </p:cNvPr>
          <p:cNvGrpSpPr/>
          <p:nvPr/>
        </p:nvGrpSpPr>
        <p:grpSpPr>
          <a:xfrm>
            <a:off x="7684960" y="3289178"/>
            <a:ext cx="3015369" cy="1522440"/>
            <a:chOff x="6639471" y="2847240"/>
            <a:chExt cx="3015369" cy="152244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71B1A0B8-E5AF-4AE2-8F6A-545BC995D4A5}"/>
                </a:ext>
              </a:extLst>
            </p:cNvPr>
            <p:cNvPicPr/>
            <p:nvPr/>
          </p:nvPicPr>
          <p:blipFill>
            <a:blip r:embed="rId4"/>
            <a:srcRect t="2210"/>
            <a:stretch/>
          </p:blipFill>
          <p:spPr>
            <a:xfrm>
              <a:off x="6997320" y="2847240"/>
              <a:ext cx="2657520" cy="1522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CustomShape 17">
              <a:extLst>
                <a:ext uri="{FF2B5EF4-FFF2-40B4-BE49-F238E27FC236}">
                  <a16:creationId xmlns:a16="http://schemas.microsoft.com/office/drawing/2014/main" id="{CB4D9A42-0C27-44BF-9BD2-E4FCE67FD950}"/>
                </a:ext>
              </a:extLst>
            </p:cNvPr>
            <p:cNvSpPr/>
            <p:nvPr/>
          </p:nvSpPr>
          <p:spPr>
            <a:xfrm rot="16095000">
              <a:off x="6388371" y="3340801"/>
              <a:ext cx="840600" cy="338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Drugs</a:t>
              </a:r>
              <a:endParaRPr lang="en-US" b="0" strike="noStrike" spc="-1" dirty="0">
                <a:latin typeface="Arial"/>
              </a:endParaRPr>
            </a:p>
          </p:txBody>
        </p:sp>
      </p:grpSp>
      <p:sp>
        <p:nvSpPr>
          <p:cNvPr id="19" name="CustomShape 19">
            <a:extLst>
              <a:ext uri="{FF2B5EF4-FFF2-40B4-BE49-F238E27FC236}">
                <a16:creationId xmlns:a16="http://schemas.microsoft.com/office/drawing/2014/main" id="{419B33AB-5076-47BA-9B13-47F04F5854E5}"/>
              </a:ext>
            </a:extLst>
          </p:cNvPr>
          <p:cNvSpPr/>
          <p:nvPr/>
        </p:nvSpPr>
        <p:spPr>
          <a:xfrm>
            <a:off x="5450240" y="4855566"/>
            <a:ext cx="1005120" cy="639360"/>
          </a:xfrm>
          <a:custGeom>
            <a:avLst/>
            <a:gdLst/>
            <a:ahLst/>
            <a:cxnLst/>
            <a:rect l="l" t="t" r="r" b="b"/>
            <a:pathLst>
              <a:path w="2796" h="1780">
                <a:moveTo>
                  <a:pt x="793" y="0"/>
                </a:moveTo>
                <a:lnTo>
                  <a:pt x="793" y="1004"/>
                </a:lnTo>
                <a:lnTo>
                  <a:pt x="0" y="1004"/>
                </a:lnTo>
                <a:lnTo>
                  <a:pt x="1397" y="1779"/>
                </a:lnTo>
                <a:lnTo>
                  <a:pt x="2795" y="1004"/>
                </a:lnTo>
                <a:lnTo>
                  <a:pt x="2001" y="1004"/>
                </a:lnTo>
                <a:lnTo>
                  <a:pt x="2001" y="0"/>
                </a:lnTo>
                <a:lnTo>
                  <a:pt x="793" y="0"/>
                </a:lnTo>
              </a:path>
            </a:pathLst>
          </a:custGeom>
          <a:solidFill>
            <a:srgbClr val="666666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0">
            <a:extLst>
              <a:ext uri="{FF2B5EF4-FFF2-40B4-BE49-F238E27FC236}">
                <a16:creationId xmlns:a16="http://schemas.microsoft.com/office/drawing/2014/main" id="{BD4EDAE9-A678-49B9-A0CA-C44494995A65}"/>
              </a:ext>
            </a:extLst>
          </p:cNvPr>
          <p:cNvSpPr/>
          <p:nvPr/>
        </p:nvSpPr>
        <p:spPr>
          <a:xfrm>
            <a:off x="4086895" y="2485624"/>
            <a:ext cx="378605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chemeClr val="accent5">
                    <a:lumMod val="50000"/>
                  </a:schemeClr>
                </a:solidFill>
                <a:uFillTx/>
                <a:latin typeface="Arial"/>
                <a:ea typeface="DejaVu Sans"/>
              </a:rPr>
              <a:t>Linear regression model</a:t>
            </a:r>
            <a:endParaRPr lang="en-US" sz="2400" b="0" strike="noStrike" spc="-1" dirty="0">
              <a:solidFill>
                <a:schemeClr val="accent5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1" name="CustomShape 11">
            <a:extLst>
              <a:ext uri="{FF2B5EF4-FFF2-40B4-BE49-F238E27FC236}">
                <a16:creationId xmlns:a16="http://schemas.microsoft.com/office/drawing/2014/main" id="{3DC8037A-F5E7-4722-901A-B0412FEF1F9A}"/>
              </a:ext>
            </a:extLst>
          </p:cNvPr>
          <p:cNvSpPr/>
          <p:nvPr/>
        </p:nvSpPr>
        <p:spPr>
          <a:xfrm>
            <a:off x="8257453" y="2958213"/>
            <a:ext cx="2345491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Arial"/>
                <a:ea typeface="DejaVu Sans"/>
              </a:rPr>
              <a:t>Tumors</a:t>
            </a: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/ cell lines</a:t>
            </a:r>
            <a:endParaRPr lang="en-US" b="1" strike="noStrike" spc="-1" dirty="0">
              <a:latin typeface="Arial"/>
            </a:endParaRPr>
          </a:p>
        </p:txBody>
      </p:sp>
      <p:sp>
        <p:nvSpPr>
          <p:cNvPr id="22" name="CustomShape 23">
            <a:extLst>
              <a:ext uri="{FF2B5EF4-FFF2-40B4-BE49-F238E27FC236}">
                <a16:creationId xmlns:a16="http://schemas.microsoft.com/office/drawing/2014/main" id="{96CD894C-C6B6-494C-9C5C-D3AEB088F3E2}"/>
              </a:ext>
            </a:extLst>
          </p:cNvPr>
          <p:cNvSpPr/>
          <p:nvPr/>
        </p:nvSpPr>
        <p:spPr>
          <a:xfrm>
            <a:off x="8749634" y="3743472"/>
            <a:ext cx="1327875" cy="3578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120" tIns="51120" rIns="96120" bIns="5112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95231F"/>
                </a:solidFill>
                <a:latin typeface="Arial"/>
                <a:ea typeface="DejaVu Sans"/>
              </a:rPr>
              <a:t>viability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3" name="CustomShape 24">
            <a:extLst>
              <a:ext uri="{FF2B5EF4-FFF2-40B4-BE49-F238E27FC236}">
                <a16:creationId xmlns:a16="http://schemas.microsoft.com/office/drawing/2014/main" id="{69746D71-352E-4193-89DE-4F0C007CD598}"/>
              </a:ext>
            </a:extLst>
          </p:cNvPr>
          <p:cNvSpPr/>
          <p:nvPr/>
        </p:nvSpPr>
        <p:spPr>
          <a:xfrm>
            <a:off x="2103182" y="3773019"/>
            <a:ext cx="1173157" cy="35784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120" tIns="51120" rIns="96120" bIns="5112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95231F"/>
                </a:solidFill>
                <a:latin typeface="Arial"/>
                <a:ea typeface="DejaVu Sans"/>
              </a:rPr>
              <a:t>affinity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5" name="CustomShape 9">
            <a:extLst>
              <a:ext uri="{FF2B5EF4-FFF2-40B4-BE49-F238E27FC236}">
                <a16:creationId xmlns:a16="http://schemas.microsoft.com/office/drawing/2014/main" id="{23CFA8FB-887A-4264-968F-F25DF09EDD1A}"/>
              </a:ext>
            </a:extLst>
          </p:cNvPr>
          <p:cNvSpPr/>
          <p:nvPr/>
        </p:nvSpPr>
        <p:spPr>
          <a:xfrm>
            <a:off x="3873709" y="5595496"/>
            <a:ext cx="4359237" cy="4398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21409A"/>
                </a:solidFill>
                <a:latin typeface="Arial"/>
                <a:ea typeface="DejaVu Sans"/>
              </a:rPr>
              <a:t>Protein Dependence Matrix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6" name="CustomShape 17">
            <a:extLst>
              <a:ext uri="{FF2B5EF4-FFF2-40B4-BE49-F238E27FC236}">
                <a16:creationId xmlns:a16="http://schemas.microsoft.com/office/drawing/2014/main" id="{7AAFD21C-06C7-479B-AAC3-70498684AD86}"/>
              </a:ext>
            </a:extLst>
          </p:cNvPr>
          <p:cNvSpPr/>
          <p:nvPr/>
        </p:nvSpPr>
        <p:spPr>
          <a:xfrm rot="16095000">
            <a:off x="755778" y="3662425"/>
            <a:ext cx="1104221" cy="420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Drugs</a:t>
            </a:r>
            <a:endParaRPr lang="en-US" b="0" strike="noStrike" spc="-1" dirty="0">
              <a:latin typeface="Arial"/>
            </a:endParaRPr>
          </a:p>
        </p:txBody>
      </p:sp>
      <p:sp>
        <p:nvSpPr>
          <p:cNvPr id="27" name="CustomShape 15">
            <a:extLst>
              <a:ext uri="{FF2B5EF4-FFF2-40B4-BE49-F238E27FC236}">
                <a16:creationId xmlns:a16="http://schemas.microsoft.com/office/drawing/2014/main" id="{F6DB216C-7C51-4989-ACB2-7BA3A8C3B912}"/>
              </a:ext>
            </a:extLst>
          </p:cNvPr>
          <p:cNvSpPr/>
          <p:nvPr/>
        </p:nvSpPr>
        <p:spPr>
          <a:xfrm rot="21563400">
            <a:off x="2091889" y="2929974"/>
            <a:ext cx="1390463" cy="3108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Proteins</a:t>
            </a:r>
            <a:endParaRPr lang="en-US" b="1" strike="noStrike" spc="-1" dirty="0">
              <a:latin typeface="Arial"/>
            </a:endParaRPr>
          </a:p>
        </p:txBody>
      </p:sp>
      <p:sp>
        <p:nvSpPr>
          <p:cNvPr id="34" name="CustomShape 11">
            <a:extLst>
              <a:ext uri="{FF2B5EF4-FFF2-40B4-BE49-F238E27FC236}">
                <a16:creationId xmlns:a16="http://schemas.microsoft.com/office/drawing/2014/main" id="{8F413738-7005-4811-9FD6-9372197E8B71}"/>
              </a:ext>
            </a:extLst>
          </p:cNvPr>
          <p:cNvSpPr/>
          <p:nvPr/>
        </p:nvSpPr>
        <p:spPr>
          <a:xfrm>
            <a:off x="1886980" y="1302969"/>
            <a:ext cx="1260165" cy="452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Arial"/>
                <a:ea typeface="DejaVu Sans"/>
              </a:rPr>
              <a:t>Kinobeads</a:t>
            </a:r>
            <a:endParaRPr lang="en-U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latin typeface="Arial"/>
              </a:rPr>
              <a:t>pulldown</a:t>
            </a:r>
            <a:endParaRPr lang="en-US" strike="noStrike" spc="-1" dirty="0">
              <a:latin typeface="Arial"/>
            </a:endParaRPr>
          </a:p>
        </p:txBody>
      </p: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11142634-C338-4527-B39F-A6719DF295D9}"/>
              </a:ext>
            </a:extLst>
          </p:cNvPr>
          <p:cNvGrpSpPr/>
          <p:nvPr/>
        </p:nvGrpSpPr>
        <p:grpSpPr>
          <a:xfrm>
            <a:off x="862702" y="1187144"/>
            <a:ext cx="862355" cy="879209"/>
            <a:chOff x="971815" y="4421159"/>
            <a:chExt cx="862355" cy="879209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F03FB7B-3C97-4E29-B596-EF2B1F5BBD12}"/>
                </a:ext>
              </a:extLst>
            </p:cNvPr>
            <p:cNvSpPr/>
            <p:nvPr/>
          </p:nvSpPr>
          <p:spPr>
            <a:xfrm>
              <a:off x="971815" y="4840713"/>
              <a:ext cx="143127" cy="1424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0F1DCE2C-8C16-4AA7-945F-FACE472FB236}"/>
                </a:ext>
              </a:extLst>
            </p:cNvPr>
            <p:cNvSpPr/>
            <p:nvPr/>
          </p:nvSpPr>
          <p:spPr>
            <a:xfrm>
              <a:off x="1361998" y="4421159"/>
              <a:ext cx="143127" cy="1424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20D3C3A-E855-4436-BDC5-83B8C5DB3942}"/>
                </a:ext>
              </a:extLst>
            </p:cNvPr>
            <p:cNvSpPr/>
            <p:nvPr/>
          </p:nvSpPr>
          <p:spPr>
            <a:xfrm>
              <a:off x="1660727" y="5121235"/>
              <a:ext cx="143127" cy="1424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33B62154-3D99-4B55-812D-F84DAD8E13F5}"/>
                </a:ext>
              </a:extLst>
            </p:cNvPr>
            <p:cNvSpPr/>
            <p:nvPr/>
          </p:nvSpPr>
          <p:spPr>
            <a:xfrm>
              <a:off x="1641203" y="4550576"/>
              <a:ext cx="143127" cy="1424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4095B66-6701-404D-8E3C-B519A960DA5F}"/>
                </a:ext>
              </a:extLst>
            </p:cNvPr>
            <p:cNvSpPr/>
            <p:nvPr/>
          </p:nvSpPr>
          <p:spPr>
            <a:xfrm>
              <a:off x="1209675" y="4675411"/>
              <a:ext cx="453925" cy="4723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56F8048-22A8-427D-81AD-FBB86DB8934A}"/>
                </a:ext>
              </a:extLst>
            </p:cNvPr>
            <p:cNvCxnSpPr>
              <a:stCxn id="35" idx="0"/>
            </p:cNvCxnSpPr>
            <p:nvPr/>
          </p:nvCxnSpPr>
          <p:spPr>
            <a:xfrm flipH="1" flipV="1">
              <a:off x="1435100" y="4549775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097CD79-6617-4C5A-9A13-E5F5CC00C06A}"/>
                </a:ext>
              </a:extLst>
            </p:cNvPr>
            <p:cNvCxnSpPr/>
            <p:nvPr/>
          </p:nvCxnSpPr>
          <p:spPr>
            <a:xfrm flipH="1" flipV="1">
              <a:off x="1433562" y="5147732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2BACD315-63A6-40B2-9C15-39E7B05BB73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723548" y="4849522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740386AD-1C9F-469E-85AF-F070CB41B95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46088" y="4849522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42AB499-4808-4F56-B963-06276E287DEF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634673" y="4640750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9C45682F-6066-4FD0-875D-80F3A73EFD6A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1230686" y="5056757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86124F75-0D95-40EF-BBCA-3AA1E394A72D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660729" y="5056756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F247C88-3354-48EE-B9F3-EC0CB94F2EEE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223857" y="4640748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4B0389E5-50E1-451E-A5A6-BBB1E04F5FB6}"/>
                </a:ext>
              </a:extLst>
            </p:cNvPr>
            <p:cNvSpPr/>
            <p:nvPr/>
          </p:nvSpPr>
          <p:spPr>
            <a:xfrm>
              <a:off x="1659520" y="4621411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6BE0368-1ABC-44FF-9297-567AFB7BB63C}"/>
                </a:ext>
              </a:extLst>
            </p:cNvPr>
            <p:cNvSpPr/>
            <p:nvPr/>
          </p:nvSpPr>
          <p:spPr>
            <a:xfrm>
              <a:off x="1780170" y="4881761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01AA10B-C4D1-4440-9B5E-AD4A280CFAD0}"/>
                </a:ext>
              </a:extLst>
            </p:cNvPr>
            <p:cNvSpPr/>
            <p:nvPr/>
          </p:nvSpPr>
          <p:spPr>
            <a:xfrm>
              <a:off x="1678861" y="5137537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8400FD6-09D8-487D-B1EF-CA009E2CD94F}"/>
                </a:ext>
              </a:extLst>
            </p:cNvPr>
            <p:cNvSpPr/>
            <p:nvPr/>
          </p:nvSpPr>
          <p:spPr>
            <a:xfrm>
              <a:off x="1406562" y="5246368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923C3053-5E8E-4A17-A887-5763E82E7592}"/>
                </a:ext>
              </a:extLst>
            </p:cNvPr>
            <p:cNvSpPr/>
            <p:nvPr/>
          </p:nvSpPr>
          <p:spPr>
            <a:xfrm>
              <a:off x="1409737" y="4498950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23A1A333-4FBF-42B5-A263-859DF84B7368}"/>
                </a:ext>
              </a:extLst>
            </p:cNvPr>
            <p:cNvSpPr/>
            <p:nvPr/>
          </p:nvSpPr>
          <p:spPr>
            <a:xfrm>
              <a:off x="1139814" y="4621411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DF2244C-B25F-43D5-97F5-272ACF378852}"/>
                </a:ext>
              </a:extLst>
            </p:cNvPr>
            <p:cNvSpPr/>
            <p:nvPr/>
          </p:nvSpPr>
          <p:spPr>
            <a:xfrm>
              <a:off x="1047979" y="4887711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1F795B14-C0AC-49D7-B1E6-85E323B44055}"/>
                </a:ext>
              </a:extLst>
            </p:cNvPr>
            <p:cNvSpPr/>
            <p:nvPr/>
          </p:nvSpPr>
          <p:spPr>
            <a:xfrm>
              <a:off x="1152500" y="5147941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673CE911-597A-4B35-A8E5-0C8F7AB3A9E1}"/>
              </a:ext>
            </a:extLst>
          </p:cNvPr>
          <p:cNvGrpSpPr/>
          <p:nvPr/>
        </p:nvGrpSpPr>
        <p:grpSpPr>
          <a:xfrm rot="2700000">
            <a:off x="3343261" y="1139717"/>
            <a:ext cx="862355" cy="879209"/>
            <a:chOff x="2594328" y="4711528"/>
            <a:chExt cx="862355" cy="879209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C57D2150-D782-4FF9-A9FA-C84CC8DB3772}"/>
                </a:ext>
              </a:extLst>
            </p:cNvPr>
            <p:cNvSpPr/>
            <p:nvPr/>
          </p:nvSpPr>
          <p:spPr>
            <a:xfrm>
              <a:off x="2594328" y="5131082"/>
              <a:ext cx="143127" cy="1424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17A059B-695B-44B0-86E5-27B2445BD17D}"/>
                </a:ext>
              </a:extLst>
            </p:cNvPr>
            <p:cNvSpPr/>
            <p:nvPr/>
          </p:nvSpPr>
          <p:spPr>
            <a:xfrm>
              <a:off x="2984511" y="4711528"/>
              <a:ext cx="143127" cy="1424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2EDDB87-7867-4721-A1A0-74E49E1D5674}"/>
                </a:ext>
              </a:extLst>
            </p:cNvPr>
            <p:cNvSpPr/>
            <p:nvPr/>
          </p:nvSpPr>
          <p:spPr>
            <a:xfrm>
              <a:off x="3283240" y="5411604"/>
              <a:ext cx="143127" cy="1424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5451E79C-4D12-4D93-BE1E-2C3E91258CBD}"/>
                </a:ext>
              </a:extLst>
            </p:cNvPr>
            <p:cNvSpPr/>
            <p:nvPr/>
          </p:nvSpPr>
          <p:spPr>
            <a:xfrm>
              <a:off x="2710841" y="5425088"/>
              <a:ext cx="143127" cy="1424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81BF23F-5D4B-46F9-B825-47F1B59755C9}"/>
                </a:ext>
              </a:extLst>
            </p:cNvPr>
            <p:cNvSpPr/>
            <p:nvPr/>
          </p:nvSpPr>
          <p:spPr>
            <a:xfrm>
              <a:off x="2832188" y="4965780"/>
              <a:ext cx="453925" cy="4723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B0047553-30C3-4195-965F-1C3FC24E67B2}"/>
                </a:ext>
              </a:extLst>
            </p:cNvPr>
            <p:cNvCxnSpPr>
              <a:stCxn id="64" idx="0"/>
            </p:cNvCxnSpPr>
            <p:nvPr/>
          </p:nvCxnSpPr>
          <p:spPr>
            <a:xfrm flipH="1" flipV="1">
              <a:off x="3057613" y="4840144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97591A6B-51BA-4521-AA28-0713D01EC554}"/>
                </a:ext>
              </a:extLst>
            </p:cNvPr>
            <p:cNvCxnSpPr/>
            <p:nvPr/>
          </p:nvCxnSpPr>
          <p:spPr>
            <a:xfrm flipH="1" flipV="1">
              <a:off x="3056075" y="5438101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70B1BB42-8D0F-4584-8140-8A8366DEBB9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46061" y="5139891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013219D0-F831-4835-B936-843D70BF97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768601" y="5139891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2870D3BE-086B-416F-9983-921BA5177382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3257186" y="4931119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1D5F97-DD13-4A88-A6F7-7B6E37BE82E9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853199" y="5347126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4A35029-CD67-44D3-A5C9-26DB10865160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3283242" y="5347125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EEC6B63F-0BCF-4520-85D7-B5572BA1C2BE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2846370" y="4931117"/>
              <a:ext cx="1538" cy="12563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EF71EA4-BB5E-418F-853C-079EE2CA4311}"/>
                </a:ext>
              </a:extLst>
            </p:cNvPr>
            <p:cNvSpPr/>
            <p:nvPr/>
          </p:nvSpPr>
          <p:spPr>
            <a:xfrm>
              <a:off x="3282033" y="4911780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4A8EEA49-465C-4FD6-9EDD-B88CB2C82D87}"/>
                </a:ext>
              </a:extLst>
            </p:cNvPr>
            <p:cNvSpPr/>
            <p:nvPr/>
          </p:nvSpPr>
          <p:spPr>
            <a:xfrm>
              <a:off x="3402683" y="5172130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E405EE7-314E-4E15-B146-27E9837618F3}"/>
                </a:ext>
              </a:extLst>
            </p:cNvPr>
            <p:cNvSpPr/>
            <p:nvPr/>
          </p:nvSpPr>
          <p:spPr>
            <a:xfrm>
              <a:off x="3301374" y="5427906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0A8CF190-5637-4ED9-8B63-C170E17380CE}"/>
                </a:ext>
              </a:extLst>
            </p:cNvPr>
            <p:cNvSpPr/>
            <p:nvPr/>
          </p:nvSpPr>
          <p:spPr>
            <a:xfrm>
              <a:off x="3029075" y="5536737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72D87029-4577-4DD1-835C-EDB2B1AC0F01}"/>
                </a:ext>
              </a:extLst>
            </p:cNvPr>
            <p:cNvSpPr/>
            <p:nvPr/>
          </p:nvSpPr>
          <p:spPr>
            <a:xfrm>
              <a:off x="3032250" y="4789319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916614E8-E397-4CCA-BCCB-52C249070898}"/>
                </a:ext>
              </a:extLst>
            </p:cNvPr>
            <p:cNvSpPr/>
            <p:nvPr/>
          </p:nvSpPr>
          <p:spPr>
            <a:xfrm>
              <a:off x="2762327" y="4911780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CD5B36B-9A07-492D-AAD7-CC17F3DCB57D}"/>
                </a:ext>
              </a:extLst>
            </p:cNvPr>
            <p:cNvSpPr/>
            <p:nvPr/>
          </p:nvSpPr>
          <p:spPr>
            <a:xfrm>
              <a:off x="2670492" y="5178080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BD3A8C9D-DB77-4B8B-A1C9-DDCBD723E557}"/>
                </a:ext>
              </a:extLst>
            </p:cNvPr>
            <p:cNvSpPr/>
            <p:nvPr/>
          </p:nvSpPr>
          <p:spPr>
            <a:xfrm>
              <a:off x="2775013" y="5438310"/>
              <a:ext cx="54000" cy="5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feld 82">
            <a:extLst>
              <a:ext uri="{FF2B5EF4-FFF2-40B4-BE49-F238E27FC236}">
                <a16:creationId xmlns:a16="http://schemas.microsoft.com/office/drawing/2014/main" id="{27E2D65B-C2DA-4607-9380-ECBF0F59EF7B}"/>
              </a:ext>
            </a:extLst>
          </p:cNvPr>
          <p:cNvSpPr txBox="1"/>
          <p:nvPr/>
        </p:nvSpPr>
        <p:spPr>
          <a:xfrm>
            <a:off x="7016318" y="3399290"/>
            <a:ext cx="691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65BCC453-F043-435F-81FB-26EB882044E8}"/>
              </a:ext>
            </a:extLst>
          </p:cNvPr>
          <p:cNvSpPr txBox="1"/>
          <p:nvPr/>
        </p:nvSpPr>
        <p:spPr>
          <a:xfrm>
            <a:off x="3981731" y="3243773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DejaVu Sans</vt:lpstr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Alina Batzilla</dc:creator>
  <cp:lastModifiedBy>Junyan Lu</cp:lastModifiedBy>
  <cp:revision>33</cp:revision>
  <cp:lastPrinted>2021-11-02T09:17:47Z</cp:lastPrinted>
  <dcterms:created xsi:type="dcterms:W3CDTF">2021-05-25T13:52:22Z</dcterms:created>
  <dcterms:modified xsi:type="dcterms:W3CDTF">2021-11-02T09:42:33Z</dcterms:modified>
</cp:coreProperties>
</file>