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6.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7.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43" r:id="rId5"/>
  </p:sldMasterIdLst>
  <p:notesMasterIdLst>
    <p:notesMasterId r:id="rId36"/>
  </p:notesMasterIdLst>
  <p:sldIdLst>
    <p:sldId id="265" r:id="rId6"/>
    <p:sldId id="267" r:id="rId7"/>
    <p:sldId id="295" r:id="rId8"/>
    <p:sldId id="296" r:id="rId9"/>
    <p:sldId id="301" r:id="rId10"/>
    <p:sldId id="294" r:id="rId11"/>
    <p:sldId id="289" r:id="rId12"/>
    <p:sldId id="297" r:id="rId13"/>
    <p:sldId id="288" r:id="rId14"/>
    <p:sldId id="291" r:id="rId15"/>
    <p:sldId id="298" r:id="rId16"/>
    <p:sldId id="300" r:id="rId17"/>
    <p:sldId id="299" r:id="rId18"/>
    <p:sldId id="290" r:id="rId19"/>
    <p:sldId id="285" r:id="rId20"/>
    <p:sldId id="2146845586" r:id="rId21"/>
    <p:sldId id="2146845581" r:id="rId22"/>
    <p:sldId id="2146845582" r:id="rId23"/>
    <p:sldId id="2146845587" r:id="rId24"/>
    <p:sldId id="277" r:id="rId25"/>
    <p:sldId id="2146845584" r:id="rId26"/>
    <p:sldId id="278" r:id="rId27"/>
    <p:sldId id="2146845583" r:id="rId28"/>
    <p:sldId id="281" r:id="rId29"/>
    <p:sldId id="2146845585" r:id="rId30"/>
    <p:sldId id="280" r:id="rId31"/>
    <p:sldId id="302" r:id="rId32"/>
    <p:sldId id="2146845588" r:id="rId33"/>
    <p:sldId id="2146845589" r:id="rId34"/>
    <p:sldId id="21468455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cDonald, Matthew R." initials="MMR" lastIdx="5" clrIdx="0">
    <p:extLst>
      <p:ext uri="{19B8F6BF-5375-455C-9EA6-DF929625EA0E}">
        <p15:presenceInfo xmlns:p15="http://schemas.microsoft.com/office/powerpoint/2012/main" userId="S::matthew.r.mcdonald@accenture.com::bd10cfb3-be89-4e83-b7e3-61a02c4454d3" providerId="AD"/>
      </p:ext>
    </p:extLst>
  </p:cmAuthor>
  <p:cmAuthor id="2" name="Mott, Chad" initials="MC" lastIdx="6" clrIdx="1">
    <p:extLst>
      <p:ext uri="{19B8F6BF-5375-455C-9EA6-DF929625EA0E}">
        <p15:presenceInfo xmlns:p15="http://schemas.microsoft.com/office/powerpoint/2012/main" userId="S::chad.mott@accenture.com::05514524-53f2-4a86-8e04-2c0fd64e3652" providerId="AD"/>
      </p:ext>
    </p:extLst>
  </p:cmAuthor>
  <p:cmAuthor id="3" name="Luis I. Benavides" initials="LIB" lastIdx="2" clrIdx="2">
    <p:extLst>
      <p:ext uri="{19B8F6BF-5375-455C-9EA6-DF929625EA0E}">
        <p15:presenceInfo xmlns:p15="http://schemas.microsoft.com/office/powerpoint/2012/main" userId="Luis I. Benavides" providerId="None"/>
      </p:ext>
    </p:extLst>
  </p:cmAuthor>
  <p:cmAuthor id="4" name="Huberty, Jérôme" initials="HJ" lastIdx="1" clrIdx="3">
    <p:extLst>
      <p:ext uri="{19B8F6BF-5375-455C-9EA6-DF929625EA0E}">
        <p15:presenceInfo xmlns:p15="http://schemas.microsoft.com/office/powerpoint/2012/main" userId="S::jerome.huberty@accenture.com::e1e1386c-698b-4a80-bd95-bece8377f7e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5C21D"/>
    <a:srgbClr val="89B6FF"/>
    <a:srgbClr val="D08CD0"/>
    <a:srgbClr val="FF50A0"/>
    <a:srgbClr val="2463D0"/>
    <a:srgbClr val="7FA9F0"/>
    <a:srgbClr val="BE82FF"/>
    <a:srgbClr val="7500C0"/>
    <a:srgbClr val="E6DCFF"/>
    <a:srgbClr val="0041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B0BAA1-6B87-45C7-A6A4-CB1A7831EF05}" v="2" dt="2020-12-03T16:56:56.913"/>
    <p1510:client id="{C7CBFD26-B21F-9242-A7CA-938B0B6B0F69}" v="6" dt="2020-11-20T19:14:42.6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94"/>
  </p:normalViewPr>
  <p:slideViewPr>
    <p:cSldViewPr snapToGrid="0">
      <p:cViewPr varScale="1">
        <p:scale>
          <a:sx n="79" d="100"/>
          <a:sy n="79" d="100"/>
        </p:scale>
        <p:origin x="114" y="1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2-11-16T11:07:22.001" idx="1">
    <p:pos x="10" y="10"/>
    <p:text>test 1 slide 1</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1-12T16:14:58.414" idx="1">
    <p:pos x="5359" y="1633"/>
    <p:text>Is there an examples of what this "envelope" could look like?</p:text>
    <p:extLst>
      <p:ext uri="{C676402C-5697-4E1C-873F-D02D1690AC5C}">
        <p15:threadingInfo xmlns:p15="http://schemas.microsoft.com/office/powerpoint/2012/main" timeZoneBias="480"/>
      </p:ext>
    </p:extLst>
  </p:cm>
  <p:cm authorId="2" dt="2020-11-13T09:40:46.301" idx="1">
    <p:pos x="5359" y="1729"/>
    <p:text>Yes, it is a cloud event, which I've now referenced</p:text>
    <p:extLst>
      <p:ext uri="{C676402C-5697-4E1C-873F-D02D1690AC5C}">
        <p15:threadingInfo xmlns:p15="http://schemas.microsoft.com/office/powerpoint/2012/main" timeZoneBias="360">
          <p15:parentCm authorId="1"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1-12T16:17:41.967" idx="3">
    <p:pos x="6598" y="2384"/>
    <p:text>We should consider defining this word "hydrated" somewhere.</p:text>
    <p:extLst>
      <p:ext uri="{C676402C-5697-4E1C-873F-D02D1690AC5C}">
        <p15:threadingInfo xmlns:p15="http://schemas.microsoft.com/office/powerpoint/2012/main" timeZoneBias="480"/>
      </p:ext>
    </p:extLst>
  </p:cm>
  <p:cm authorId="2" dt="2020-11-13T09:42:15.297" idx="2">
    <p:pos x="6598" y="2480"/>
    <p:text>I've reworded, but I will use the word "re-hydrate" in the CQRS slide</p:text>
    <p:extLst>
      <p:ext uri="{C676402C-5697-4E1C-873F-D02D1690AC5C}">
        <p15:threadingInfo xmlns:p15="http://schemas.microsoft.com/office/powerpoint/2012/main" timeZoneBias="360">
          <p15:parentCm authorId="1" idx="3"/>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20-11-20T14:02:56.948" idx="1">
    <p:pos x="1027" y="701"/>
    <p:text>[@Mott, Chad] Should you mention that idempotency supports at-least-once delivery?</p:text>
    <p:extLst>
      <p:ext uri="{C676402C-5697-4E1C-873F-D02D1690AC5C}">
        <p15:threadingInfo xmlns:p15="http://schemas.microsoft.com/office/powerpoint/2012/main" timeZoneBias="300"/>
      </p:ext>
    </p:extLst>
  </p:cm>
  <p:cm authorId="2" dt="2020-11-30T09:28:14.323" idx="5">
    <p:pos x="1027" y="797"/>
    <p:text>I'm not sure I follow... idempotent services are _resiliant_ to at least once, which I explain in the headline</p:text>
    <p:extLst>
      <p:ext uri="{C676402C-5697-4E1C-873F-D02D1690AC5C}">
        <p15:threadingInfo xmlns:p15="http://schemas.microsoft.com/office/powerpoint/2012/main" timeZoneBias="360">
          <p15:parentCm authorId="3" idx="1"/>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20-11-20T14:14:08.016" idx="2">
    <p:pos x="5446" y="2190"/>
    <p:text>Is the purpose to have test events in lower environments?</p:text>
    <p:extLst>
      <p:ext uri="{C676402C-5697-4E1C-873F-D02D1690AC5C}">
        <p15:threadingInfo xmlns:p15="http://schemas.microsoft.com/office/powerpoint/2012/main" timeZoneBias="300"/>
      </p:ext>
    </p:extLst>
  </p:cm>
  <p:cm authorId="2" dt="2020-11-30T09:28:28.065" idx="6">
    <p:pos x="5446" y="2286"/>
    <p:text>yes</p:text>
    <p:extLst>
      <p:ext uri="{C676402C-5697-4E1C-873F-D02D1690AC5C}">
        <p15:threadingInfo xmlns:p15="http://schemas.microsoft.com/office/powerpoint/2012/main" timeZoneBias="360">
          <p15:parentCm authorId="3" idx="2"/>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11-12T16:22:39.399" idx="4">
    <p:pos x="4870" y="1101"/>
    <p:text>Could be more specific than "as things happen".</p:text>
    <p:extLst>
      <p:ext uri="{C676402C-5697-4E1C-873F-D02D1690AC5C}">
        <p15:threadingInfo xmlns:p15="http://schemas.microsoft.com/office/powerpoint/2012/main" timeZoneBias="480"/>
      </p:ext>
    </p:extLst>
  </p:cm>
  <p:cm authorId="2" dt="2020-11-13T11:06:27.667" idx="3">
    <p:pos x="4870" y="1197"/>
    <p:text>I've reworded this</p:text>
    <p:extLst>
      <p:ext uri="{C676402C-5697-4E1C-873F-D02D1690AC5C}">
        <p15:threadingInfo xmlns:p15="http://schemas.microsoft.com/office/powerpoint/2012/main" timeZoneBias="360">
          <p15:parentCm authorId="1" idx="4"/>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11-12T16:27:17.828" idx="5">
    <p:pos x="7291" y="2618"/>
    <p:text>Why are these items lettered and the previous items numbered?</p:text>
    <p:extLst>
      <p:ext uri="{C676402C-5697-4E1C-873F-D02D1690AC5C}">
        <p15:threadingInfo xmlns:p15="http://schemas.microsoft.com/office/powerpoint/2012/main" timeZoneBias="480"/>
      </p:ext>
    </p:extLst>
  </p:cm>
  <p:cm authorId="2" dt="2020-11-13T11:14:22.054" idx="4">
    <p:pos x="7291" y="2714"/>
    <p:text>I see what you are saying... I've added a heading above A and B to hopefully clarify (they are numbered b/c there are 3 of them, whereas the letters correspond to letters on the left</p:text>
    <p:extLst>
      <p:ext uri="{C676402C-5697-4E1C-873F-D02D1690AC5C}">
        <p15:threadingInfo xmlns:p15="http://schemas.microsoft.com/office/powerpoint/2012/main" timeZoneBias="360">
          <p15:parentCm authorId="1" idx="5"/>
        </p15:threadingInfo>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raphik Regular" panose="020B0503030202060203"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raphik Regular" panose="020B0503030202060203" pitchFamily="34" charset="0"/>
              </a:defRPr>
            </a:lvl1pPr>
          </a:lstStyle>
          <a:p>
            <a:fld id="{1DE7078C-3525-4C9B-BF62-C9FD13B9A875}" type="datetimeFigureOut">
              <a:rPr lang="en-US" smtClean="0"/>
              <a:pPr/>
              <a:t>16-Nov-22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raphik Regular" panose="020B0503030202060203"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raphik Regular" panose="020B0503030202060203" pitchFamily="34" charset="0"/>
              </a:defRPr>
            </a:lvl1pPr>
          </a:lstStyle>
          <a:p>
            <a:fld id="{436E8A87-18DA-4CCE-A8C2-BDBC489258C6}" type="slidenum">
              <a:rPr lang="en-US" smtClean="0"/>
              <a:pPr/>
              <a:t>‹#›</a:t>
            </a:fld>
            <a:endParaRPr lang="en-US"/>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raphik Regular" panose="020B0503030202060203"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6E8A87-18DA-4CCE-A8C2-BDBC489258C6}" type="slidenum">
              <a:rPr lang="en-US" smtClean="0"/>
              <a:pPr/>
              <a:t>4</a:t>
            </a:fld>
            <a:endParaRPr lang="en-US"/>
          </a:p>
        </p:txBody>
      </p:sp>
    </p:spTree>
    <p:extLst>
      <p:ext uri="{BB962C8B-B14F-4D97-AF65-F5344CB8AC3E}">
        <p14:creationId xmlns:p14="http://schemas.microsoft.com/office/powerpoint/2010/main" val="1306254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891" rtl="0" eaLnBrk="1" fontAlgn="auto" latinLnBrk="0" hangingPunct="1">
              <a:lnSpc>
                <a:spcPct val="100000"/>
              </a:lnSpc>
              <a:spcBef>
                <a:spcPts val="0"/>
              </a:spcBef>
              <a:spcAft>
                <a:spcPts val="0"/>
              </a:spcAft>
              <a:buClrTx/>
              <a:buSzTx/>
              <a:buFontTx/>
              <a:buNone/>
              <a:tabLst/>
              <a:defRPr/>
            </a:pPr>
            <a:r>
              <a:rPr lang="en-US"/>
              <a:t>Owner: Luis</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148F1F-D0BA-416D-A7C6-5645F523C20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5318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891" rtl="0" eaLnBrk="1" fontAlgn="auto" latinLnBrk="0" hangingPunct="1">
              <a:lnSpc>
                <a:spcPct val="100000"/>
              </a:lnSpc>
              <a:spcBef>
                <a:spcPts val="0"/>
              </a:spcBef>
              <a:spcAft>
                <a:spcPts val="0"/>
              </a:spcAft>
              <a:buClrTx/>
              <a:buSzTx/>
              <a:buFontTx/>
              <a:buNone/>
              <a:tabLst/>
              <a:defRPr/>
            </a:pPr>
            <a:r>
              <a:rPr lang="en-US"/>
              <a:t>Owner: Luis</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148F1F-D0BA-416D-A7C6-5645F523C20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1711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891" rtl="0" eaLnBrk="1" fontAlgn="auto" latinLnBrk="0" hangingPunct="1">
              <a:lnSpc>
                <a:spcPct val="100000"/>
              </a:lnSpc>
              <a:spcBef>
                <a:spcPts val="0"/>
              </a:spcBef>
              <a:spcAft>
                <a:spcPts val="0"/>
              </a:spcAft>
              <a:buClrTx/>
              <a:buSzTx/>
              <a:buFontTx/>
              <a:buNone/>
              <a:tabLst/>
              <a:defRPr/>
            </a:pPr>
            <a:r>
              <a:rPr lang="en-US"/>
              <a:t>Owner: Luis</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148F1F-D0BA-416D-A7C6-5645F523C20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0672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891" rtl="0" eaLnBrk="1" fontAlgn="auto" latinLnBrk="0" hangingPunct="1">
              <a:lnSpc>
                <a:spcPct val="100000"/>
              </a:lnSpc>
              <a:spcBef>
                <a:spcPts val="0"/>
              </a:spcBef>
              <a:spcAft>
                <a:spcPts val="0"/>
              </a:spcAft>
              <a:buClrTx/>
              <a:buSzTx/>
              <a:buFontTx/>
              <a:buNone/>
              <a:tabLst/>
              <a:defRPr/>
            </a:pPr>
            <a:r>
              <a:rPr lang="en-US"/>
              <a:t>Owner: Luis</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148F1F-D0BA-416D-A7C6-5645F523C20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4144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891" rtl="0" eaLnBrk="1" fontAlgn="auto" latinLnBrk="0" hangingPunct="1">
              <a:lnSpc>
                <a:spcPct val="100000"/>
              </a:lnSpc>
              <a:spcBef>
                <a:spcPts val="0"/>
              </a:spcBef>
              <a:spcAft>
                <a:spcPts val="0"/>
              </a:spcAft>
              <a:buClrTx/>
              <a:buSzTx/>
              <a:buFontTx/>
              <a:buNone/>
              <a:tabLst/>
              <a:defRPr/>
            </a:pPr>
            <a:r>
              <a:rPr lang="en-US"/>
              <a:t>Owner: Luis</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148F1F-D0BA-416D-A7C6-5645F523C20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835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891" rtl="0" eaLnBrk="1" fontAlgn="auto" latinLnBrk="0" hangingPunct="1">
              <a:lnSpc>
                <a:spcPct val="100000"/>
              </a:lnSpc>
              <a:spcBef>
                <a:spcPts val="0"/>
              </a:spcBef>
              <a:spcAft>
                <a:spcPts val="0"/>
              </a:spcAft>
              <a:buClrTx/>
              <a:buSzTx/>
              <a:buFontTx/>
              <a:buNone/>
              <a:tabLst/>
              <a:defRPr/>
            </a:pPr>
            <a:r>
              <a:rPr lang="en-US"/>
              <a:t>Owner: Luis</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148F1F-D0BA-416D-A7C6-5645F523C20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96165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mailto:Amy.Ritz@Accenture.com" TargetMode="Externa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pic>
        <p:nvPicPr>
          <p:cNvPr id="4" name="Picture 3" descr="A picture containing card, drawing, crosswalk, table&#10;&#10;Description automatically generated">
            <a:extLst>
              <a:ext uri="{FF2B5EF4-FFF2-40B4-BE49-F238E27FC236}">
                <a16:creationId xmlns:a16="http://schemas.microsoft.com/office/drawing/2014/main" id="{10C49762-38E4-48E9-8096-41008426FCC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698213"/>
            <a:ext cx="670786" cy="710244"/>
          </a:xfrm>
          <a:prstGeom prst="rect">
            <a:avLst/>
          </a:prstGeom>
        </p:spPr>
      </p:pic>
      <p:pic>
        <p:nvPicPr>
          <p:cNvPr id="9" name="Picture 8">
            <a:extLst>
              <a:ext uri="{FF2B5EF4-FFF2-40B4-BE49-F238E27FC236}">
                <a16:creationId xmlns:a16="http://schemas.microsoft.com/office/drawing/2014/main" id="{7837D049-90BB-854A-AC1E-5DE19EEC8DE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25708" y="5891009"/>
            <a:ext cx="2940583" cy="268778"/>
          </a:xfrm>
          <a:prstGeom prst="rect">
            <a:avLst/>
          </a:prstGeom>
        </p:spPr>
      </p:pic>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7685741" y="6483349"/>
            <a:ext cx="3744259"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2020 Accenture. All rights reserved, Proprietary and Confidential</a:t>
            </a:r>
            <a:endParaRPr lang="en-US" sz="800" noProof="0">
              <a:solidFill>
                <a:schemeClr val="tx1">
                  <a:alpha val="75000"/>
                </a:schemeClr>
              </a:solidFill>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a:t>Place headline here (36pt, min 30pt)</a:t>
            </a:r>
            <a:endParaRPr lang="en-US"/>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18" name="Date Placeholder 10">
            <a:extLst>
              <a:ext uri="{FF2B5EF4-FFF2-40B4-BE49-F238E27FC236}">
                <a16:creationId xmlns:a16="http://schemas.microsoft.com/office/drawing/2014/main" id="{E3730EFD-23A6-7A4C-8044-54C1542D7587}"/>
              </a:ext>
            </a:extLst>
          </p:cNvPr>
          <p:cNvSpPr>
            <a:spLocks noGrp="1"/>
          </p:cNvSpPr>
          <p:nvPr>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Wednesday, November 16, 2022</a:t>
            </a:fld>
            <a:endParaRPr lang="en-US"/>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2" y="698213"/>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pic>
        <p:nvPicPr>
          <p:cNvPr id="8" name="Picture 7">
            <a:extLst>
              <a:ext uri="{FF2B5EF4-FFF2-40B4-BE49-F238E27FC236}">
                <a16:creationId xmlns:a16="http://schemas.microsoft.com/office/drawing/2014/main" id="{B7CFD98C-36EF-9841-81E1-8F912DE9E80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25708" y="5891009"/>
            <a:ext cx="2940583" cy="268778"/>
          </a:xfrm>
          <a:prstGeom prst="rect">
            <a:avLst/>
          </a:prstGeom>
        </p:spPr>
      </p:pic>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Full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6 - 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pic>
        <p:nvPicPr>
          <p:cNvPr id="4" name="Picture 3">
            <a:extLst>
              <a:ext uri="{FF2B5EF4-FFF2-40B4-BE49-F238E27FC236}">
                <a16:creationId xmlns:a16="http://schemas.microsoft.com/office/drawing/2014/main" id="{DB3CD3D7-329E-47BB-94A7-43044FF6B3FA}"/>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p>
            <a:pPr lvl="0"/>
            <a:r>
              <a:rPr lang="en-GB"/>
              <a:t>Place text here, use indent to access other levels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 name="TextBox 2">
            <a:extLst>
              <a:ext uri="{FF2B5EF4-FFF2-40B4-BE49-F238E27FC236}">
                <a16:creationId xmlns:a16="http://schemas.microsoft.com/office/drawing/2014/main" id="{FC687A6A-0DE7-4742-9FEC-F4CAACF6BD01}"/>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5" name="TextBox 4">
            <a:extLst>
              <a:ext uri="{FF2B5EF4-FFF2-40B4-BE49-F238E27FC236}">
                <a16:creationId xmlns:a16="http://schemas.microsoft.com/office/drawing/2014/main" id="{AFC37153-4580-BB48-AD3A-E289DF242EE6}"/>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2E3869D1-469A-5B41-97BC-C47919F46F86}"/>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Add image, then ‘Send to Back’</a:t>
            </a:r>
            <a:endParaRPr lang="en-US"/>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a:t>Place headline here (36pt,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2020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5801817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a:t>Add image here</a:t>
            </a:r>
            <a:endParaRPr lang="en-US"/>
          </a:p>
        </p:txBody>
      </p:sp>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a:t>Place headline here (36pt, min 30pt)</a:t>
            </a:r>
            <a:endParaRPr lang="en-US"/>
          </a:p>
        </p:txBody>
      </p:sp>
      <p:pic>
        <p:nvPicPr>
          <p:cNvPr id="2" name="Picture 1">
            <a:extLst>
              <a:ext uri="{FF2B5EF4-FFF2-40B4-BE49-F238E27FC236}">
                <a16:creationId xmlns:a16="http://schemas.microsoft.com/office/drawing/2014/main" id="{A9656D06-A8CE-4A1F-9876-6AFBEE60C20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GT Sectra Fine" panose="00000500000000000000" pitchFamily="50" charset="0"/>
              </a:defRPr>
            </a:lvl1pPr>
            <a:lvl2pPr marL="0" indent="0">
              <a:buNone/>
              <a:defRPr sz="1800">
                <a:solidFill>
                  <a:schemeClr val="tx1"/>
                </a:solidFill>
              </a:defRPr>
            </a:lvl2pPr>
            <a:lvl3pPr marL="228600">
              <a:buFont typeface="Arial" panose="020B0604020202020204" pitchFamily="34" charset="0"/>
              <a:buChar char="•"/>
              <a:defRPr sz="1800">
                <a:solidFill>
                  <a:schemeClr val="tx1"/>
                </a:solidFill>
              </a:defRPr>
            </a:lvl3pPr>
            <a:lvl4pPr marL="457200">
              <a:buFont typeface="System Font"/>
              <a:buChar char="–"/>
              <a:defRPr sz="1600">
                <a:solidFill>
                  <a:schemeClr val="tx1"/>
                </a:solidFill>
              </a:defRPr>
            </a:lvl4pPr>
            <a:lvl5pPr marL="685800">
              <a:buFont typeface="Arial" panose="020B0604020202020204" pitchFamily="34" charset="0"/>
              <a:buChar char="•"/>
              <a:defRPr sz="1600">
                <a:solidFill>
                  <a:schemeClr val="tx1"/>
                </a:solidFill>
              </a:defRPr>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a:t>Add image</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a:t>
            </a:r>
          </a:p>
        </p:txBody>
      </p:sp>
    </p:spTree>
    <p:extLst>
      <p:ext uri="{BB962C8B-B14F-4D97-AF65-F5344CB8AC3E}">
        <p14:creationId xmlns:p14="http://schemas.microsoft.com/office/powerpoint/2010/main" val="3533115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tat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raphic 4">
            <a:extLst>
              <a:ext uri="{FF2B5EF4-FFF2-40B4-BE49-F238E27FC236}">
                <a16:creationId xmlns:a16="http://schemas.microsoft.com/office/drawing/2014/main" id="{B5857967-07ED-4F5E-A053-B5E7B0047997}"/>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61FAF127-9F53-4673-A2A8-7956E1AE99D5}"/>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2020 Accenture. All rights reserved.</a:t>
            </a:r>
            <a:endParaRPr lang="en-US" noProof="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at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a:t>Add image here</a:t>
            </a:r>
            <a:endParaRPr lang="en-US"/>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11" name="Graphic 4">
            <a:extLst>
              <a:ext uri="{FF2B5EF4-FFF2-40B4-BE49-F238E27FC236}">
                <a16:creationId xmlns:a16="http://schemas.microsoft.com/office/drawing/2014/main" id="{2823ABF6-DA1C-4C36-B01C-57A2B31166E8}"/>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Bold"/>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a:ln>
                  <a:noFill/>
                </a:ln>
                <a:solidFill>
                  <a:srgbClr val="000000"/>
                </a:solidFill>
                <a:effectLst/>
                <a:uLnTx/>
                <a:uFillTx/>
                <a:latin typeface="Graphik Bold"/>
                <a:ea typeface="+mj-ea"/>
                <a:cs typeface="+mj-cs"/>
              </a:rPr>
              <a:t>P</a:t>
            </a:r>
            <a:r>
              <a:rPr kumimoji="0" lang="en-US" sz="3600" b="1" i="0" u="none" strike="noStrike" kern="1200" cap="none" spc="0" normalizeH="0" baseline="0" noProof="0">
                <a:ln>
                  <a:noFill/>
                </a:ln>
                <a:solidFill>
                  <a:srgbClr val="000000"/>
                </a:solidFill>
                <a:effectLst/>
                <a:uLnTx/>
                <a:uFillTx/>
                <a:latin typeface="Graphik Bold"/>
                <a:ea typeface="+mj-ea"/>
                <a:cs typeface="+mj-cs"/>
              </a:rPr>
              <a:t>lace headline here 36pt, min 30pt)</a:t>
            </a:r>
          </a:p>
        </p:txBody>
      </p:sp>
      <p:sp>
        <p:nvSpPr>
          <p:cNvPr id="2" name="TextBox 1">
            <a:extLst>
              <a:ext uri="{FF2B5EF4-FFF2-40B4-BE49-F238E27FC236}">
                <a16:creationId xmlns:a16="http://schemas.microsoft.com/office/drawing/2014/main" id="{37D52323-3645-4D54-A333-3E2D3D1E3ED3}"/>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2020 Accenture. All rights reserved.</a:t>
            </a:r>
            <a:endParaRPr lang="en-US" noProof="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userDrawn="1">
          <p15:clr>
            <a:srgbClr val="5ACBF0"/>
          </p15:clr>
        </p15:guide>
        <p15:guide id="2" pos="1920" userDrawn="1">
          <p15:clr>
            <a:srgbClr val="5ACBF0"/>
          </p15:clr>
        </p15:guide>
        <p15:guide id="3" pos="5760" userDrawn="1">
          <p15:clr>
            <a:srgbClr val="5ACBF0"/>
          </p15:clr>
        </p15:guide>
        <p15:guide id="4" orient="horz" pos="1985"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EA97BC18-949B-4A9A-B05F-CA4F3F80FEC9}"/>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5" name="TextBox 14">
            <a:extLst>
              <a:ext uri="{FF2B5EF4-FFF2-40B4-BE49-F238E27FC236}">
                <a16:creationId xmlns:a16="http://schemas.microsoft.com/office/drawing/2014/main" id="{CF34DCA4-9B3F-424E-8478-0FB3BCA6E006}"/>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a:ln>
                <a:noFill/>
              </a:ln>
              <a:solidFill>
                <a:schemeClr val="bg2"/>
              </a:solidFill>
              <a:effectLst/>
              <a:uLnTx/>
              <a:uFillTx/>
            </a:endParaRPr>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headline here</a:t>
            </a:r>
          </a:p>
        </p:txBody>
      </p:sp>
      <p:pic>
        <p:nvPicPr>
          <p:cNvPr id="3" name="Picture 2">
            <a:extLst>
              <a:ext uri="{FF2B5EF4-FFF2-40B4-BE49-F238E27FC236}">
                <a16:creationId xmlns:a16="http://schemas.microsoft.com/office/drawing/2014/main" id="{BD6F1257-AA6C-44C6-86DE-CAD089D0893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pPr algn="r" defTabSz="228600">
                <a:spcAft>
                  <a:spcPts val="1200"/>
                </a:spcAft>
              </a:pPr>
              <a:t>‹#›</a:t>
            </a:fld>
            <a:endParaRPr lang="en-GB"/>
          </a:p>
        </p:txBody>
      </p:sp>
      <p:sp>
        <p:nvSpPr>
          <p:cNvPr id="7" name="TextBox 6">
            <a:extLst>
              <a:ext uri="{FF2B5EF4-FFF2-40B4-BE49-F238E27FC236}">
                <a16:creationId xmlns:a16="http://schemas.microsoft.com/office/drawing/2014/main" id="{9DE018DE-8A90-C842-A7BE-D441C9648D5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2020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0432450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uide - Icon Libr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ECD371-7C06-488E-AA23-EB47BBF733D9}"/>
              </a:ext>
            </a:extLst>
          </p:cNvPr>
          <p:cNvSpPr txBox="1">
            <a:spLocks/>
          </p:cNvSpPr>
          <p:nvPr userDrawn="1"/>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a:t>Iconography: Monoline</a:t>
            </a:r>
          </a:p>
        </p:txBody>
      </p:sp>
      <p:sp>
        <p:nvSpPr>
          <p:cNvPr id="2" name="TextBox 1">
            <a:extLst>
              <a:ext uri="{FF2B5EF4-FFF2-40B4-BE49-F238E27FC236}">
                <a16:creationId xmlns:a16="http://schemas.microsoft.com/office/drawing/2014/main" id="{AF966297-1DCC-45B0-9DA7-3CE9DE25D2DF}"/>
              </a:ext>
            </a:extLst>
          </p:cNvPr>
          <p:cNvSpPr txBox="1"/>
          <p:nvPr userDrawn="1"/>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a:t>Our expansive asset library including fonts, photography, iconography and custom slides are available </a:t>
            </a:r>
            <a:r>
              <a:rPr lang="en-GB" sz="1600">
                <a:solidFill>
                  <a:schemeClr val="accent1"/>
                </a:solidFill>
              </a:rPr>
              <a:t>[here &lt;link&gt;]</a:t>
            </a:r>
            <a:r>
              <a:rPr lang="en-GB" sz="1600"/>
              <a:t>. Contact </a:t>
            </a:r>
            <a:r>
              <a:rPr kumimoji="0" lang="en-GB" sz="1600" b="0" i="0" u="none" strike="noStrike" kern="1200" cap="none" spc="0" normalizeH="0" baseline="0" noProof="0">
                <a:ln>
                  <a:noFill/>
                </a:ln>
                <a:solidFill>
                  <a:srgbClr val="A100FF"/>
                </a:solidFill>
                <a:effectLst/>
                <a:uLnTx/>
                <a:uFillTx/>
                <a:latin typeface="Graphik Regular"/>
                <a:ea typeface="+mn-ea"/>
                <a:cs typeface="+mn-cs"/>
                <a:hlinkClick r:id="rId2"/>
              </a:rPr>
              <a:t>Amy.Ritz@Accenture.com</a:t>
            </a:r>
            <a:r>
              <a:rPr kumimoji="0" lang="en-GB" sz="1600" b="0" i="0" u="none" strike="noStrike" kern="1200" cap="none" spc="0" normalizeH="0" baseline="0" noProof="0">
                <a:ln>
                  <a:noFill/>
                </a:ln>
                <a:solidFill>
                  <a:srgbClr val="A100FF"/>
                </a:solidFill>
                <a:effectLst/>
                <a:uLnTx/>
                <a:uFillTx/>
                <a:latin typeface="Graphik Regular"/>
                <a:ea typeface="+mn-ea"/>
                <a:cs typeface="+mn-cs"/>
              </a:rPr>
              <a:t> </a:t>
            </a:r>
            <a:r>
              <a:rPr lang="en-GB" sz="1600"/>
              <a:t>for further information. Access the icons below through </a:t>
            </a:r>
            <a:r>
              <a:rPr lang="en-GB" sz="1600" b="1">
                <a:solidFill>
                  <a:schemeClr val="accent1"/>
                </a:solidFill>
              </a:rPr>
              <a:t>View &gt; Slide Master</a:t>
            </a:r>
            <a:r>
              <a:rPr lang="en-GB" sz="1600"/>
              <a:t>.</a:t>
            </a:r>
          </a:p>
        </p:txBody>
      </p:sp>
      <p:sp>
        <p:nvSpPr>
          <p:cNvPr id="4" name="Freeform 127">
            <a:extLst>
              <a:ext uri="{FF2B5EF4-FFF2-40B4-BE49-F238E27FC236}">
                <a16:creationId xmlns:a16="http://schemas.microsoft.com/office/drawing/2014/main" id="{80F51A57-4DBA-FA4F-916F-88328E5E0137}"/>
              </a:ext>
            </a:extLst>
          </p:cNvPr>
          <p:cNvSpPr>
            <a:spLocks noEditPoints="1"/>
          </p:cNvSpPr>
          <p:nvPr userDrawn="1"/>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32" name="Group 31">
            <a:extLst>
              <a:ext uri="{FF2B5EF4-FFF2-40B4-BE49-F238E27FC236}">
                <a16:creationId xmlns:a16="http://schemas.microsoft.com/office/drawing/2014/main" id="{DE8D8CA6-2132-3B4A-BC60-9F91E4B1458B}"/>
              </a:ext>
            </a:extLst>
          </p:cNvPr>
          <p:cNvGrpSpPr/>
          <p:nvPr userDrawn="1"/>
        </p:nvGrpSpPr>
        <p:grpSpPr>
          <a:xfrm>
            <a:off x="380999" y="1577830"/>
            <a:ext cx="11429980" cy="4734070"/>
            <a:chOff x="380999" y="1577845"/>
            <a:chExt cx="11520823" cy="5122866"/>
          </a:xfrm>
          <a:noFill/>
        </p:grpSpPr>
        <p:sp>
          <p:nvSpPr>
            <p:cNvPr id="3" name="Rectangle 2">
              <a:extLst>
                <a:ext uri="{FF2B5EF4-FFF2-40B4-BE49-F238E27FC236}">
                  <a16:creationId xmlns:a16="http://schemas.microsoft.com/office/drawing/2014/main" id="{6AE293C8-14C3-874B-8890-DD874D9F5187}"/>
                </a:ext>
              </a:extLst>
            </p:cNvPr>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1" name="Rectangle 10">
              <a:extLst>
                <a:ext uri="{FF2B5EF4-FFF2-40B4-BE49-F238E27FC236}">
                  <a16:creationId xmlns:a16="http://schemas.microsoft.com/office/drawing/2014/main" id="{5956D8B7-72A3-4147-AD60-AFE0126E0C59}"/>
                </a:ext>
              </a:extLst>
            </p:cNvPr>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2" name="Rectangle 11">
              <a:extLst>
                <a:ext uri="{FF2B5EF4-FFF2-40B4-BE49-F238E27FC236}">
                  <a16:creationId xmlns:a16="http://schemas.microsoft.com/office/drawing/2014/main" id="{088FFDCF-08AC-A745-A14B-1FB83D20EF87}"/>
                </a:ext>
              </a:extLst>
            </p:cNvPr>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3" name="Rectangle 12">
              <a:extLst>
                <a:ext uri="{FF2B5EF4-FFF2-40B4-BE49-F238E27FC236}">
                  <a16:creationId xmlns:a16="http://schemas.microsoft.com/office/drawing/2014/main" id="{02B6DE6F-DAF8-E246-AB81-6B639342348F}"/>
                </a:ext>
              </a:extLst>
            </p:cNvPr>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4" name="Rectangle 13">
              <a:extLst>
                <a:ext uri="{FF2B5EF4-FFF2-40B4-BE49-F238E27FC236}">
                  <a16:creationId xmlns:a16="http://schemas.microsoft.com/office/drawing/2014/main" id="{23841CF2-263C-B04E-9960-36397C49999B}"/>
                </a:ext>
              </a:extLst>
            </p:cNvPr>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2" name="Rectangle 21">
              <a:extLst>
                <a:ext uri="{FF2B5EF4-FFF2-40B4-BE49-F238E27FC236}">
                  <a16:creationId xmlns:a16="http://schemas.microsoft.com/office/drawing/2014/main" id="{82987178-6410-AF4D-A95C-0F3F1BDEE23D}"/>
                </a:ext>
              </a:extLst>
            </p:cNvPr>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3" name="Rectangle 22">
              <a:extLst>
                <a:ext uri="{FF2B5EF4-FFF2-40B4-BE49-F238E27FC236}">
                  <a16:creationId xmlns:a16="http://schemas.microsoft.com/office/drawing/2014/main" id="{2970435B-0CE9-444F-B4A6-D7E0FE1E8098}"/>
                </a:ext>
              </a:extLst>
            </p:cNvPr>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4" name="Rectangle 23">
              <a:extLst>
                <a:ext uri="{FF2B5EF4-FFF2-40B4-BE49-F238E27FC236}">
                  <a16:creationId xmlns:a16="http://schemas.microsoft.com/office/drawing/2014/main" id="{D637EA29-2A06-9242-B2F2-EA7F43329956}"/>
                </a:ext>
              </a:extLst>
            </p:cNvPr>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5" name="Rectangle 24">
              <a:extLst>
                <a:ext uri="{FF2B5EF4-FFF2-40B4-BE49-F238E27FC236}">
                  <a16:creationId xmlns:a16="http://schemas.microsoft.com/office/drawing/2014/main" id="{EA48AEFC-712D-D044-81E5-6C1E41110759}"/>
                </a:ext>
              </a:extLst>
            </p:cNvPr>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6" name="Rectangle 25">
              <a:extLst>
                <a:ext uri="{FF2B5EF4-FFF2-40B4-BE49-F238E27FC236}">
                  <a16:creationId xmlns:a16="http://schemas.microsoft.com/office/drawing/2014/main" id="{A7CBE003-D5E8-864C-98FA-9796248CE2AC}"/>
                </a:ext>
              </a:extLst>
            </p:cNvPr>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7" name="Rectangle 26">
              <a:extLst>
                <a:ext uri="{FF2B5EF4-FFF2-40B4-BE49-F238E27FC236}">
                  <a16:creationId xmlns:a16="http://schemas.microsoft.com/office/drawing/2014/main" id="{BADE82A5-95E4-6C4B-B11D-D53B6705F30D}"/>
                </a:ext>
              </a:extLst>
            </p:cNvPr>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8" name="Rectangle 27">
              <a:extLst>
                <a:ext uri="{FF2B5EF4-FFF2-40B4-BE49-F238E27FC236}">
                  <a16:creationId xmlns:a16="http://schemas.microsoft.com/office/drawing/2014/main" id="{6D3153DA-7E96-5A48-85FB-7AA1D84749D2}"/>
                </a:ext>
              </a:extLst>
            </p:cNvPr>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9" name="Rectangle 28">
              <a:extLst>
                <a:ext uri="{FF2B5EF4-FFF2-40B4-BE49-F238E27FC236}">
                  <a16:creationId xmlns:a16="http://schemas.microsoft.com/office/drawing/2014/main" id="{784E1B72-B1CA-DE40-964D-0211741FA050}"/>
                </a:ext>
              </a:extLst>
            </p:cNvPr>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0" name="Rectangle 29">
              <a:extLst>
                <a:ext uri="{FF2B5EF4-FFF2-40B4-BE49-F238E27FC236}">
                  <a16:creationId xmlns:a16="http://schemas.microsoft.com/office/drawing/2014/main" id="{0EDEA1F2-0336-5941-9F8D-A8F560A28115}"/>
                </a:ext>
              </a:extLst>
            </p:cNvPr>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1" name="Rectangle 30">
              <a:extLst>
                <a:ext uri="{FF2B5EF4-FFF2-40B4-BE49-F238E27FC236}">
                  <a16:creationId xmlns:a16="http://schemas.microsoft.com/office/drawing/2014/main" id="{C57AB087-9AA7-2D4E-A82A-605B50372D51}"/>
                </a:ext>
              </a:extLst>
            </p:cNvPr>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2" name="Rectangle 41">
              <a:extLst>
                <a:ext uri="{FF2B5EF4-FFF2-40B4-BE49-F238E27FC236}">
                  <a16:creationId xmlns:a16="http://schemas.microsoft.com/office/drawing/2014/main" id="{0F447629-D1B9-0546-851F-E0D5ED605B7A}"/>
                </a:ext>
              </a:extLst>
            </p:cNvPr>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3" name="Rectangle 42">
              <a:extLst>
                <a:ext uri="{FF2B5EF4-FFF2-40B4-BE49-F238E27FC236}">
                  <a16:creationId xmlns:a16="http://schemas.microsoft.com/office/drawing/2014/main" id="{FE9B1291-33A4-EE48-806C-B5D7A1613345}"/>
                </a:ext>
              </a:extLst>
            </p:cNvPr>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4" name="Rectangle 43">
              <a:extLst>
                <a:ext uri="{FF2B5EF4-FFF2-40B4-BE49-F238E27FC236}">
                  <a16:creationId xmlns:a16="http://schemas.microsoft.com/office/drawing/2014/main" id="{69CEBC75-F9B2-DF40-8FAB-B56A760AED4B}"/>
                </a:ext>
              </a:extLst>
            </p:cNvPr>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5" name="Rectangle 44">
              <a:extLst>
                <a:ext uri="{FF2B5EF4-FFF2-40B4-BE49-F238E27FC236}">
                  <a16:creationId xmlns:a16="http://schemas.microsoft.com/office/drawing/2014/main" id="{EE5FF759-951A-054F-9F4A-482FE7225052}"/>
                </a:ext>
              </a:extLst>
            </p:cNvPr>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6" name="Rectangle 45">
              <a:extLst>
                <a:ext uri="{FF2B5EF4-FFF2-40B4-BE49-F238E27FC236}">
                  <a16:creationId xmlns:a16="http://schemas.microsoft.com/office/drawing/2014/main" id="{90EB0590-F226-6748-B645-71C913F9B674}"/>
                </a:ext>
              </a:extLst>
            </p:cNvPr>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7" name="Rectangle 46">
              <a:extLst>
                <a:ext uri="{FF2B5EF4-FFF2-40B4-BE49-F238E27FC236}">
                  <a16:creationId xmlns:a16="http://schemas.microsoft.com/office/drawing/2014/main" id="{5D31B860-B762-A94B-B4E7-355AC4826289}"/>
                </a:ext>
              </a:extLst>
            </p:cNvPr>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8" name="Rectangle 47">
              <a:extLst>
                <a:ext uri="{FF2B5EF4-FFF2-40B4-BE49-F238E27FC236}">
                  <a16:creationId xmlns:a16="http://schemas.microsoft.com/office/drawing/2014/main" id="{982F9D60-F80B-2F4A-9903-3996F96A22C1}"/>
                </a:ext>
              </a:extLst>
            </p:cNvPr>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9" name="Rectangle 48">
              <a:extLst>
                <a:ext uri="{FF2B5EF4-FFF2-40B4-BE49-F238E27FC236}">
                  <a16:creationId xmlns:a16="http://schemas.microsoft.com/office/drawing/2014/main" id="{69C6B9A7-FBBB-F541-A935-BD7AF34D2A23}"/>
                </a:ext>
              </a:extLst>
            </p:cNvPr>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0" name="Rectangle 49">
              <a:extLst>
                <a:ext uri="{FF2B5EF4-FFF2-40B4-BE49-F238E27FC236}">
                  <a16:creationId xmlns:a16="http://schemas.microsoft.com/office/drawing/2014/main" id="{D53EEC05-B7DA-1540-9D32-177152835D78}"/>
                </a:ext>
              </a:extLst>
            </p:cNvPr>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1" name="Rectangle 50">
              <a:extLst>
                <a:ext uri="{FF2B5EF4-FFF2-40B4-BE49-F238E27FC236}">
                  <a16:creationId xmlns:a16="http://schemas.microsoft.com/office/drawing/2014/main" id="{4FF87792-0038-E245-A756-AFA193BEC33C}"/>
                </a:ext>
              </a:extLst>
            </p:cNvPr>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2" name="Rectangle 51">
              <a:extLst>
                <a:ext uri="{FF2B5EF4-FFF2-40B4-BE49-F238E27FC236}">
                  <a16:creationId xmlns:a16="http://schemas.microsoft.com/office/drawing/2014/main" id="{563EA47D-7036-6149-BFDD-AE64B4F0440E}"/>
                </a:ext>
              </a:extLst>
            </p:cNvPr>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3" name="Rectangle 52">
              <a:extLst>
                <a:ext uri="{FF2B5EF4-FFF2-40B4-BE49-F238E27FC236}">
                  <a16:creationId xmlns:a16="http://schemas.microsoft.com/office/drawing/2014/main" id="{04CBC1BB-E618-4143-8102-0EE9DB6F72F6}"/>
                </a:ext>
              </a:extLst>
            </p:cNvPr>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4" name="Rectangle 53">
              <a:extLst>
                <a:ext uri="{FF2B5EF4-FFF2-40B4-BE49-F238E27FC236}">
                  <a16:creationId xmlns:a16="http://schemas.microsoft.com/office/drawing/2014/main" id="{16302F22-33DC-404D-B9F7-4999125BE1C0}"/>
                </a:ext>
              </a:extLst>
            </p:cNvPr>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5" name="Rectangle 54">
              <a:extLst>
                <a:ext uri="{FF2B5EF4-FFF2-40B4-BE49-F238E27FC236}">
                  <a16:creationId xmlns:a16="http://schemas.microsoft.com/office/drawing/2014/main" id="{63913E2F-D6C7-6E4C-AF84-F30990D1C5F1}"/>
                </a:ext>
              </a:extLst>
            </p:cNvPr>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6" name="Rectangle 55">
              <a:extLst>
                <a:ext uri="{FF2B5EF4-FFF2-40B4-BE49-F238E27FC236}">
                  <a16:creationId xmlns:a16="http://schemas.microsoft.com/office/drawing/2014/main" id="{98F6AD2D-9784-F642-A106-04B3A189A305}"/>
                </a:ext>
              </a:extLst>
            </p:cNvPr>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7" name="Rectangle 56">
              <a:extLst>
                <a:ext uri="{FF2B5EF4-FFF2-40B4-BE49-F238E27FC236}">
                  <a16:creationId xmlns:a16="http://schemas.microsoft.com/office/drawing/2014/main" id="{15BAA71B-3977-2C45-BFCD-DD42EE282F3A}"/>
                </a:ext>
              </a:extLst>
            </p:cNvPr>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8" name="Rectangle 57">
              <a:extLst>
                <a:ext uri="{FF2B5EF4-FFF2-40B4-BE49-F238E27FC236}">
                  <a16:creationId xmlns:a16="http://schemas.microsoft.com/office/drawing/2014/main" id="{009A6B8D-0BC6-844C-98BC-26714B74B89C}"/>
                </a:ext>
              </a:extLst>
            </p:cNvPr>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9" name="Rectangle 58">
              <a:extLst>
                <a:ext uri="{FF2B5EF4-FFF2-40B4-BE49-F238E27FC236}">
                  <a16:creationId xmlns:a16="http://schemas.microsoft.com/office/drawing/2014/main" id="{D8F3FD9C-200A-6341-94B3-0C1EB6DACAB0}"/>
                </a:ext>
              </a:extLst>
            </p:cNvPr>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0" name="Rectangle 59">
              <a:extLst>
                <a:ext uri="{FF2B5EF4-FFF2-40B4-BE49-F238E27FC236}">
                  <a16:creationId xmlns:a16="http://schemas.microsoft.com/office/drawing/2014/main" id="{138373EE-C7AD-A948-BF2D-EFDCBD86A63D}"/>
                </a:ext>
              </a:extLst>
            </p:cNvPr>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1" name="Rectangle 60">
              <a:extLst>
                <a:ext uri="{FF2B5EF4-FFF2-40B4-BE49-F238E27FC236}">
                  <a16:creationId xmlns:a16="http://schemas.microsoft.com/office/drawing/2014/main" id="{1D9BF3B8-1553-CB43-861A-0C55AC833BFD}"/>
                </a:ext>
              </a:extLst>
            </p:cNvPr>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2" name="Rectangle 61">
              <a:extLst>
                <a:ext uri="{FF2B5EF4-FFF2-40B4-BE49-F238E27FC236}">
                  <a16:creationId xmlns:a16="http://schemas.microsoft.com/office/drawing/2014/main" id="{A6D0F4D3-BA10-E141-99A5-7B49C20DF11A}"/>
                </a:ext>
              </a:extLst>
            </p:cNvPr>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grpSp>
      <p:sp>
        <p:nvSpPr>
          <p:cNvPr id="37" name="Freeform 69">
            <a:extLst>
              <a:ext uri="{FF2B5EF4-FFF2-40B4-BE49-F238E27FC236}">
                <a16:creationId xmlns:a16="http://schemas.microsoft.com/office/drawing/2014/main" id="{3634B592-2BB6-5C4B-A72F-5EE93BA6F81A}"/>
              </a:ext>
            </a:extLst>
          </p:cNvPr>
          <p:cNvSpPr>
            <a:spLocks noEditPoints="1"/>
          </p:cNvSpPr>
          <p:nvPr userDrawn="1"/>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latin typeface="+mj-lt"/>
            </a:endParaRPr>
          </a:p>
        </p:txBody>
      </p:sp>
      <p:grpSp>
        <p:nvGrpSpPr>
          <p:cNvPr id="91" name="Group 98">
            <a:extLst>
              <a:ext uri="{FF2B5EF4-FFF2-40B4-BE49-F238E27FC236}">
                <a16:creationId xmlns:a16="http://schemas.microsoft.com/office/drawing/2014/main" id="{9AC922D9-7CEE-B448-86D3-66DA557B7FF2}"/>
              </a:ext>
            </a:extLst>
          </p:cNvPr>
          <p:cNvGrpSpPr>
            <a:grpSpLocks noChangeAspect="1"/>
          </p:cNvGrpSpPr>
          <p:nvPr userDrawn="1"/>
        </p:nvGrpSpPr>
        <p:grpSpPr bwMode="auto">
          <a:xfrm>
            <a:off x="2084826" y="5548256"/>
            <a:ext cx="448560" cy="372925"/>
            <a:chOff x="1371" y="1755"/>
            <a:chExt cx="427" cy="355"/>
          </a:xfrm>
          <a:solidFill>
            <a:schemeClr val="accent1"/>
          </a:solidFill>
        </p:grpSpPr>
        <p:sp>
          <p:nvSpPr>
            <p:cNvPr id="92" name="Freeform 99">
              <a:extLst>
                <a:ext uri="{FF2B5EF4-FFF2-40B4-BE49-F238E27FC236}">
                  <a16:creationId xmlns:a16="http://schemas.microsoft.com/office/drawing/2014/main" id="{6DD3FF56-53E8-3945-A690-6D0C81F64008}"/>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3" name="Freeform 100">
              <a:extLst>
                <a:ext uri="{FF2B5EF4-FFF2-40B4-BE49-F238E27FC236}">
                  <a16:creationId xmlns:a16="http://schemas.microsoft.com/office/drawing/2014/main" id="{B9DD30D6-7FC5-4E4B-AA29-A488CEB79813}"/>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4" name="Freeform 101">
              <a:extLst>
                <a:ext uri="{FF2B5EF4-FFF2-40B4-BE49-F238E27FC236}">
                  <a16:creationId xmlns:a16="http://schemas.microsoft.com/office/drawing/2014/main" id="{B598F935-A581-034B-89D4-127294ECEFE4}"/>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5" name="Freeform 102">
              <a:extLst>
                <a:ext uri="{FF2B5EF4-FFF2-40B4-BE49-F238E27FC236}">
                  <a16:creationId xmlns:a16="http://schemas.microsoft.com/office/drawing/2014/main" id="{24EC5BA8-8063-3241-A2BA-5D3F0C810EF9}"/>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6" name="Freeform 103">
              <a:extLst>
                <a:ext uri="{FF2B5EF4-FFF2-40B4-BE49-F238E27FC236}">
                  <a16:creationId xmlns:a16="http://schemas.microsoft.com/office/drawing/2014/main" id="{CF8C2DB6-381F-254A-B48E-15AFF4C7C781}"/>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7" name="Freeform 104">
              <a:extLst>
                <a:ext uri="{FF2B5EF4-FFF2-40B4-BE49-F238E27FC236}">
                  <a16:creationId xmlns:a16="http://schemas.microsoft.com/office/drawing/2014/main" id="{0667E557-C3C5-454F-BFFD-0892A85D1147}"/>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8" name="Freeform 105">
              <a:extLst>
                <a:ext uri="{FF2B5EF4-FFF2-40B4-BE49-F238E27FC236}">
                  <a16:creationId xmlns:a16="http://schemas.microsoft.com/office/drawing/2014/main" id="{3BB22AA7-DF3C-C443-90C8-1FB2B5423AB0}"/>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9" name="Oval 106">
              <a:extLst>
                <a:ext uri="{FF2B5EF4-FFF2-40B4-BE49-F238E27FC236}">
                  <a16:creationId xmlns:a16="http://schemas.microsoft.com/office/drawing/2014/main" id="{840F5257-5088-364D-878D-3C2254FB2EC8}"/>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11" name="Group 41">
            <a:extLst>
              <a:ext uri="{FF2B5EF4-FFF2-40B4-BE49-F238E27FC236}">
                <a16:creationId xmlns:a16="http://schemas.microsoft.com/office/drawing/2014/main" id="{CAE15CC3-F3B0-4346-93C0-B55CF2674050}"/>
              </a:ext>
            </a:extLst>
          </p:cNvPr>
          <p:cNvGrpSpPr>
            <a:grpSpLocks noChangeAspect="1"/>
          </p:cNvGrpSpPr>
          <p:nvPr userDrawn="1"/>
        </p:nvGrpSpPr>
        <p:grpSpPr bwMode="auto">
          <a:xfrm>
            <a:off x="9695631" y="5524348"/>
            <a:ext cx="459581" cy="420743"/>
            <a:chOff x="3439" y="460"/>
            <a:chExt cx="426" cy="390"/>
          </a:xfrm>
          <a:solidFill>
            <a:schemeClr val="accent1"/>
          </a:solidFill>
        </p:grpSpPr>
        <p:sp>
          <p:nvSpPr>
            <p:cNvPr id="112" name="Freeform 42">
              <a:extLst>
                <a:ext uri="{FF2B5EF4-FFF2-40B4-BE49-F238E27FC236}">
                  <a16:creationId xmlns:a16="http://schemas.microsoft.com/office/drawing/2014/main" id="{FC866253-99F8-F940-8BD2-B8A0B5BABFB5}"/>
                </a:ext>
              </a:extLst>
            </p:cNvPr>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3" name="Freeform 43">
              <a:extLst>
                <a:ext uri="{FF2B5EF4-FFF2-40B4-BE49-F238E27FC236}">
                  <a16:creationId xmlns:a16="http://schemas.microsoft.com/office/drawing/2014/main" id="{DAD71534-CAEB-4342-9B3B-ACB93687E4EC}"/>
                </a:ext>
              </a:extLst>
            </p:cNvPr>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4" name="Freeform 44">
              <a:extLst>
                <a:ext uri="{FF2B5EF4-FFF2-40B4-BE49-F238E27FC236}">
                  <a16:creationId xmlns:a16="http://schemas.microsoft.com/office/drawing/2014/main" id="{69604E24-F016-194E-9E2B-1ACF8EBA526D}"/>
                </a:ext>
              </a:extLst>
            </p:cNvPr>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5" name="Freeform 45">
              <a:extLst>
                <a:ext uri="{FF2B5EF4-FFF2-40B4-BE49-F238E27FC236}">
                  <a16:creationId xmlns:a16="http://schemas.microsoft.com/office/drawing/2014/main" id="{0272F795-CB5C-EC40-AB73-8271C831B7E3}"/>
                </a:ext>
              </a:extLst>
            </p:cNvPr>
            <p:cNvSpPr>
              <a:spLocks/>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6" name="Freeform 46">
              <a:extLst>
                <a:ext uri="{FF2B5EF4-FFF2-40B4-BE49-F238E27FC236}">
                  <a16:creationId xmlns:a16="http://schemas.microsoft.com/office/drawing/2014/main" id="{58894E59-5B8C-E746-BE36-282800DC218E}"/>
                </a:ext>
              </a:extLst>
            </p:cNvPr>
            <p:cNvSpPr>
              <a:spLocks/>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7" name="Freeform 47">
              <a:extLst>
                <a:ext uri="{FF2B5EF4-FFF2-40B4-BE49-F238E27FC236}">
                  <a16:creationId xmlns:a16="http://schemas.microsoft.com/office/drawing/2014/main" id="{89C3B5C2-0698-134A-8C5B-F8C984B3D30A}"/>
                </a:ext>
              </a:extLst>
            </p:cNvPr>
            <p:cNvSpPr>
              <a:spLocks/>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8" name="Freeform 48">
              <a:extLst>
                <a:ext uri="{FF2B5EF4-FFF2-40B4-BE49-F238E27FC236}">
                  <a16:creationId xmlns:a16="http://schemas.microsoft.com/office/drawing/2014/main" id="{98ED0FAF-2170-CC4B-893D-B4DFEB1E987B}"/>
                </a:ext>
              </a:extLst>
            </p:cNvPr>
            <p:cNvSpPr>
              <a:spLocks/>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9" name="Freeform 49">
              <a:extLst>
                <a:ext uri="{FF2B5EF4-FFF2-40B4-BE49-F238E27FC236}">
                  <a16:creationId xmlns:a16="http://schemas.microsoft.com/office/drawing/2014/main" id="{E93B3885-01CD-824B-9BBD-D9A7BC873F3E}"/>
                </a:ext>
              </a:extLst>
            </p:cNvPr>
            <p:cNvSpPr>
              <a:spLocks/>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20" name="Freeform 50">
              <a:extLst>
                <a:ext uri="{FF2B5EF4-FFF2-40B4-BE49-F238E27FC236}">
                  <a16:creationId xmlns:a16="http://schemas.microsoft.com/office/drawing/2014/main" id="{4B94C46B-FB83-4F43-83C7-AC36E95C6A04}"/>
                </a:ext>
              </a:extLst>
            </p:cNvPr>
            <p:cNvSpPr>
              <a:spLocks/>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21" name="Group 10">
            <a:extLst>
              <a:ext uri="{FF2B5EF4-FFF2-40B4-BE49-F238E27FC236}">
                <a16:creationId xmlns:a16="http://schemas.microsoft.com/office/drawing/2014/main" id="{EDE454D0-8C87-B549-B592-7DDDDDA65FAD}"/>
              </a:ext>
            </a:extLst>
          </p:cNvPr>
          <p:cNvGrpSpPr>
            <a:grpSpLocks noChangeAspect="1"/>
          </p:cNvGrpSpPr>
          <p:nvPr userDrawn="1"/>
        </p:nvGrpSpPr>
        <p:grpSpPr bwMode="auto">
          <a:xfrm>
            <a:off x="10965185" y="5500310"/>
            <a:ext cx="467720" cy="468818"/>
            <a:chOff x="1374" y="442"/>
            <a:chExt cx="425" cy="426"/>
          </a:xfrm>
          <a:solidFill>
            <a:schemeClr val="accent1"/>
          </a:solidFill>
        </p:grpSpPr>
        <p:sp>
          <p:nvSpPr>
            <p:cNvPr id="122" name="Freeform 11">
              <a:extLst>
                <a:ext uri="{FF2B5EF4-FFF2-40B4-BE49-F238E27FC236}">
                  <a16:creationId xmlns:a16="http://schemas.microsoft.com/office/drawing/2014/main" id="{81B4BA5C-5D57-5243-95A0-B0939E103188}"/>
                </a:ext>
              </a:extLst>
            </p:cNvPr>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3" name="Freeform 12">
              <a:extLst>
                <a:ext uri="{FF2B5EF4-FFF2-40B4-BE49-F238E27FC236}">
                  <a16:creationId xmlns:a16="http://schemas.microsoft.com/office/drawing/2014/main" id="{DBE386C7-E758-5C4A-95CF-157D349ABDEC}"/>
                </a:ext>
              </a:extLst>
            </p:cNvPr>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24" name="Group 87">
            <a:extLst>
              <a:ext uri="{FF2B5EF4-FFF2-40B4-BE49-F238E27FC236}">
                <a16:creationId xmlns:a16="http://schemas.microsoft.com/office/drawing/2014/main" id="{6BDE5202-854C-CC41-965A-533F32430AEE}"/>
              </a:ext>
            </a:extLst>
          </p:cNvPr>
          <p:cNvGrpSpPr>
            <a:grpSpLocks noChangeAspect="1"/>
          </p:cNvGrpSpPr>
          <p:nvPr userDrawn="1"/>
        </p:nvGrpSpPr>
        <p:grpSpPr bwMode="auto">
          <a:xfrm>
            <a:off x="4599644" y="1930124"/>
            <a:ext cx="499666" cy="499666"/>
            <a:chOff x="5510" y="1717"/>
            <a:chExt cx="428" cy="428"/>
          </a:xfrm>
          <a:solidFill>
            <a:schemeClr val="accent1"/>
          </a:solidFill>
        </p:grpSpPr>
        <p:sp>
          <p:nvSpPr>
            <p:cNvPr id="125" name="Freeform 88">
              <a:extLst>
                <a:ext uri="{FF2B5EF4-FFF2-40B4-BE49-F238E27FC236}">
                  <a16:creationId xmlns:a16="http://schemas.microsoft.com/office/drawing/2014/main" id="{5B0A10F8-A96B-5844-8703-D5883AC797AC}"/>
                </a:ext>
              </a:extLst>
            </p:cNvPr>
            <p:cNvSpPr>
              <a:spLocks/>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sp>
          <p:nvSpPr>
            <p:cNvPr id="126" name="Freeform 89">
              <a:extLst>
                <a:ext uri="{FF2B5EF4-FFF2-40B4-BE49-F238E27FC236}">
                  <a16:creationId xmlns:a16="http://schemas.microsoft.com/office/drawing/2014/main" id="{04185316-B34F-294A-A34C-BE4AAF5B7697}"/>
                </a:ext>
              </a:extLst>
            </p:cNvPr>
            <p:cNvSpPr>
              <a:spLocks/>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grpSp>
      <p:grpSp>
        <p:nvGrpSpPr>
          <p:cNvPr id="127" name="Group 78">
            <a:extLst>
              <a:ext uri="{FF2B5EF4-FFF2-40B4-BE49-F238E27FC236}">
                <a16:creationId xmlns:a16="http://schemas.microsoft.com/office/drawing/2014/main" id="{11722946-2303-184D-8463-D62F3154D89B}"/>
              </a:ext>
            </a:extLst>
          </p:cNvPr>
          <p:cNvGrpSpPr>
            <a:grpSpLocks noChangeAspect="1"/>
          </p:cNvGrpSpPr>
          <p:nvPr userDrawn="1"/>
        </p:nvGrpSpPr>
        <p:grpSpPr bwMode="auto">
          <a:xfrm>
            <a:off x="5953323" y="1958607"/>
            <a:ext cx="332545" cy="442701"/>
            <a:chOff x="5561" y="440"/>
            <a:chExt cx="320" cy="426"/>
          </a:xfrm>
          <a:solidFill>
            <a:schemeClr val="accent1"/>
          </a:solidFill>
        </p:grpSpPr>
        <p:sp>
          <p:nvSpPr>
            <p:cNvPr id="128" name="Freeform 79">
              <a:extLst>
                <a:ext uri="{FF2B5EF4-FFF2-40B4-BE49-F238E27FC236}">
                  <a16:creationId xmlns:a16="http://schemas.microsoft.com/office/drawing/2014/main" id="{B5E1DA5A-F0CE-4447-9220-974C2855E08C}"/>
                </a:ext>
              </a:extLst>
            </p:cNvPr>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9" name="Freeform 80">
              <a:extLst>
                <a:ext uri="{FF2B5EF4-FFF2-40B4-BE49-F238E27FC236}">
                  <a16:creationId xmlns:a16="http://schemas.microsoft.com/office/drawing/2014/main" id="{ABA3B36B-BE79-3540-89D8-3AD859FC58BF}"/>
                </a:ext>
              </a:extLst>
            </p:cNvPr>
            <p:cNvSpPr>
              <a:spLocks/>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0" name="Freeform 81">
              <a:extLst>
                <a:ext uri="{FF2B5EF4-FFF2-40B4-BE49-F238E27FC236}">
                  <a16:creationId xmlns:a16="http://schemas.microsoft.com/office/drawing/2014/main" id="{25C5AFD0-4C23-1A40-A6D1-BE0869FC7639}"/>
                </a:ext>
              </a:extLst>
            </p:cNvPr>
            <p:cNvSpPr>
              <a:spLocks/>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1" name="Freeform 82">
              <a:extLst>
                <a:ext uri="{FF2B5EF4-FFF2-40B4-BE49-F238E27FC236}">
                  <a16:creationId xmlns:a16="http://schemas.microsoft.com/office/drawing/2014/main" id="{D412E5BA-BAFD-7249-9FD7-E1C872BDFC99}"/>
                </a:ext>
              </a:extLst>
            </p:cNvPr>
            <p:cNvSpPr>
              <a:spLocks/>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2" name="Freeform 83">
              <a:extLst>
                <a:ext uri="{FF2B5EF4-FFF2-40B4-BE49-F238E27FC236}">
                  <a16:creationId xmlns:a16="http://schemas.microsoft.com/office/drawing/2014/main" id="{427BAFDA-991B-DF4F-A7FE-4061E7986915}"/>
                </a:ext>
              </a:extLst>
            </p:cNvPr>
            <p:cNvSpPr>
              <a:spLocks/>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3" name="Freeform 84">
              <a:extLst>
                <a:ext uri="{FF2B5EF4-FFF2-40B4-BE49-F238E27FC236}">
                  <a16:creationId xmlns:a16="http://schemas.microsoft.com/office/drawing/2014/main" id="{B4508F28-8BDC-9245-9C66-6834A3DEBB70}"/>
                </a:ext>
              </a:extLst>
            </p:cNvPr>
            <p:cNvSpPr>
              <a:spLocks/>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4" name="Freeform 85">
              <a:extLst>
                <a:ext uri="{FF2B5EF4-FFF2-40B4-BE49-F238E27FC236}">
                  <a16:creationId xmlns:a16="http://schemas.microsoft.com/office/drawing/2014/main" id="{4B821B86-B791-D441-90DA-D286CAEB5607}"/>
                </a:ext>
              </a:extLst>
            </p:cNvPr>
            <p:cNvSpPr>
              <a:spLocks/>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5" name="Freeform 86">
              <a:extLst>
                <a:ext uri="{FF2B5EF4-FFF2-40B4-BE49-F238E27FC236}">
                  <a16:creationId xmlns:a16="http://schemas.microsoft.com/office/drawing/2014/main" id="{0961530D-62F0-7F40-BD08-0D4F17005F35}"/>
                </a:ext>
              </a:extLst>
            </p:cNvPr>
            <p:cNvSpPr>
              <a:spLocks/>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36" name="Group 45">
            <a:extLst>
              <a:ext uri="{FF2B5EF4-FFF2-40B4-BE49-F238E27FC236}">
                <a16:creationId xmlns:a16="http://schemas.microsoft.com/office/drawing/2014/main" id="{516FF822-0AC6-8F49-982F-1D1D7300DD43}"/>
              </a:ext>
            </a:extLst>
          </p:cNvPr>
          <p:cNvGrpSpPr>
            <a:grpSpLocks noChangeAspect="1"/>
          </p:cNvGrpSpPr>
          <p:nvPr userDrawn="1"/>
        </p:nvGrpSpPr>
        <p:grpSpPr bwMode="auto">
          <a:xfrm>
            <a:off x="783204" y="3116889"/>
            <a:ext cx="481666" cy="481666"/>
            <a:chOff x="5507" y="439"/>
            <a:chExt cx="426" cy="426"/>
          </a:xfrm>
          <a:solidFill>
            <a:schemeClr val="accent1"/>
          </a:solidFill>
        </p:grpSpPr>
        <p:sp>
          <p:nvSpPr>
            <p:cNvPr id="137" name="Freeform 46">
              <a:extLst>
                <a:ext uri="{FF2B5EF4-FFF2-40B4-BE49-F238E27FC236}">
                  <a16:creationId xmlns:a16="http://schemas.microsoft.com/office/drawing/2014/main" id="{F4B73D59-02E7-6541-B93C-C6650620AAF5}"/>
                </a:ext>
              </a:extLst>
            </p:cNvPr>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8" name="Freeform 47">
              <a:extLst>
                <a:ext uri="{FF2B5EF4-FFF2-40B4-BE49-F238E27FC236}">
                  <a16:creationId xmlns:a16="http://schemas.microsoft.com/office/drawing/2014/main" id="{A069EDB2-D1F1-4B46-9633-D4A833BD8A7A}"/>
                </a:ext>
              </a:extLst>
            </p:cNvPr>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9" name="Freeform 48">
              <a:extLst>
                <a:ext uri="{FF2B5EF4-FFF2-40B4-BE49-F238E27FC236}">
                  <a16:creationId xmlns:a16="http://schemas.microsoft.com/office/drawing/2014/main" id="{28E39315-063A-D84B-9973-3C71C544EA25}"/>
                </a:ext>
              </a:extLst>
            </p:cNvPr>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0" name="Freeform 49">
              <a:extLst>
                <a:ext uri="{FF2B5EF4-FFF2-40B4-BE49-F238E27FC236}">
                  <a16:creationId xmlns:a16="http://schemas.microsoft.com/office/drawing/2014/main" id="{25703F0B-4AFB-1142-AB77-64647188DC7B}"/>
                </a:ext>
              </a:extLst>
            </p:cNvPr>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41" name="Group 79">
            <a:extLst>
              <a:ext uri="{FF2B5EF4-FFF2-40B4-BE49-F238E27FC236}">
                <a16:creationId xmlns:a16="http://schemas.microsoft.com/office/drawing/2014/main" id="{F01FD265-4EA3-E648-9E9F-F7ED57259CE5}"/>
              </a:ext>
            </a:extLst>
          </p:cNvPr>
          <p:cNvGrpSpPr>
            <a:grpSpLocks noChangeAspect="1"/>
          </p:cNvGrpSpPr>
          <p:nvPr userDrawn="1"/>
        </p:nvGrpSpPr>
        <p:grpSpPr bwMode="auto">
          <a:xfrm>
            <a:off x="4608644" y="3186991"/>
            <a:ext cx="481666" cy="341462"/>
            <a:chOff x="3437" y="1784"/>
            <a:chExt cx="426" cy="302"/>
          </a:xfrm>
          <a:solidFill>
            <a:schemeClr val="accent1"/>
          </a:solidFill>
        </p:grpSpPr>
        <p:sp>
          <p:nvSpPr>
            <p:cNvPr id="142" name="Freeform 80">
              <a:extLst>
                <a:ext uri="{FF2B5EF4-FFF2-40B4-BE49-F238E27FC236}">
                  <a16:creationId xmlns:a16="http://schemas.microsoft.com/office/drawing/2014/main" id="{AD563135-6D41-B34F-8DBF-9789C1D2FC7D}"/>
                </a:ext>
              </a:extLst>
            </p:cNvPr>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3" name="Freeform 81">
              <a:extLst>
                <a:ext uri="{FF2B5EF4-FFF2-40B4-BE49-F238E27FC236}">
                  <a16:creationId xmlns:a16="http://schemas.microsoft.com/office/drawing/2014/main" id="{8E14FF8C-207B-F447-B912-AC19E0458359}"/>
                </a:ext>
              </a:extLst>
            </p:cNvPr>
            <p:cNvSpPr>
              <a:spLocks/>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4" name="Freeform 82">
              <a:extLst>
                <a:ext uri="{FF2B5EF4-FFF2-40B4-BE49-F238E27FC236}">
                  <a16:creationId xmlns:a16="http://schemas.microsoft.com/office/drawing/2014/main" id="{D89E874B-0787-064A-B6EE-771B86487C5E}"/>
                </a:ext>
              </a:extLst>
            </p:cNvPr>
            <p:cNvSpPr>
              <a:spLocks/>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5" name="Freeform 83">
              <a:extLst>
                <a:ext uri="{FF2B5EF4-FFF2-40B4-BE49-F238E27FC236}">
                  <a16:creationId xmlns:a16="http://schemas.microsoft.com/office/drawing/2014/main" id="{B0BBC9BB-9478-DD40-9544-993DEB7E0F10}"/>
                </a:ext>
              </a:extLst>
            </p:cNvPr>
            <p:cNvSpPr>
              <a:spLocks/>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6" name="Freeform 84">
              <a:extLst>
                <a:ext uri="{FF2B5EF4-FFF2-40B4-BE49-F238E27FC236}">
                  <a16:creationId xmlns:a16="http://schemas.microsoft.com/office/drawing/2014/main" id="{52E27719-BDA4-694D-83C1-C827D694BDD0}"/>
                </a:ext>
              </a:extLst>
            </p:cNvPr>
            <p:cNvSpPr>
              <a:spLocks/>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7" name="Freeform 85">
              <a:extLst>
                <a:ext uri="{FF2B5EF4-FFF2-40B4-BE49-F238E27FC236}">
                  <a16:creationId xmlns:a16="http://schemas.microsoft.com/office/drawing/2014/main" id="{FF113834-5F02-6A41-9F8F-FFF2D91F562A}"/>
                </a:ext>
              </a:extLst>
            </p:cNvPr>
            <p:cNvSpPr>
              <a:spLocks/>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8" name="Freeform 86">
              <a:extLst>
                <a:ext uri="{FF2B5EF4-FFF2-40B4-BE49-F238E27FC236}">
                  <a16:creationId xmlns:a16="http://schemas.microsoft.com/office/drawing/2014/main" id="{1F6BA6DB-8682-D240-BADC-571C01985129}"/>
                </a:ext>
              </a:extLst>
            </p:cNvPr>
            <p:cNvSpPr>
              <a:spLocks/>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9" name="Freeform 87">
              <a:extLst>
                <a:ext uri="{FF2B5EF4-FFF2-40B4-BE49-F238E27FC236}">
                  <a16:creationId xmlns:a16="http://schemas.microsoft.com/office/drawing/2014/main" id="{FE697EC8-E5DA-6C49-A676-2F10E8AEA48A}"/>
                </a:ext>
              </a:extLst>
            </p:cNvPr>
            <p:cNvSpPr>
              <a:spLocks/>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0" name="Freeform 88">
              <a:extLst>
                <a:ext uri="{FF2B5EF4-FFF2-40B4-BE49-F238E27FC236}">
                  <a16:creationId xmlns:a16="http://schemas.microsoft.com/office/drawing/2014/main" id="{12D6C954-2EF3-BD42-BFB7-359D0D4F6A5C}"/>
                </a:ext>
              </a:extLst>
            </p:cNvPr>
            <p:cNvSpPr>
              <a:spLocks/>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1" name="Freeform 89">
              <a:extLst>
                <a:ext uri="{FF2B5EF4-FFF2-40B4-BE49-F238E27FC236}">
                  <a16:creationId xmlns:a16="http://schemas.microsoft.com/office/drawing/2014/main" id="{A35B7786-D1F2-4549-A514-FD155D87A266}"/>
                </a:ext>
              </a:extLst>
            </p:cNvPr>
            <p:cNvSpPr>
              <a:spLocks/>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2" name="Freeform 90">
              <a:extLst>
                <a:ext uri="{FF2B5EF4-FFF2-40B4-BE49-F238E27FC236}">
                  <a16:creationId xmlns:a16="http://schemas.microsoft.com/office/drawing/2014/main" id="{184AEB09-EB08-604B-AC9C-43039EE91DFE}"/>
                </a:ext>
              </a:extLst>
            </p:cNvPr>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153" name="Group 59">
            <a:extLst>
              <a:ext uri="{FF2B5EF4-FFF2-40B4-BE49-F238E27FC236}">
                <a16:creationId xmlns:a16="http://schemas.microsoft.com/office/drawing/2014/main" id="{892D387B-5AA1-8044-8D45-614FDCB30B66}"/>
              </a:ext>
            </a:extLst>
          </p:cNvPr>
          <p:cNvGrpSpPr>
            <a:grpSpLocks noChangeAspect="1"/>
          </p:cNvGrpSpPr>
          <p:nvPr userDrawn="1"/>
        </p:nvGrpSpPr>
        <p:grpSpPr bwMode="auto">
          <a:xfrm>
            <a:off x="2075617" y="3217044"/>
            <a:ext cx="466978" cy="281356"/>
            <a:chOff x="6554" y="532"/>
            <a:chExt cx="400" cy="241"/>
          </a:xfrm>
          <a:solidFill>
            <a:schemeClr val="accent1"/>
          </a:solidFill>
        </p:grpSpPr>
        <p:sp>
          <p:nvSpPr>
            <p:cNvPr id="154" name="Freeform 60">
              <a:extLst>
                <a:ext uri="{FF2B5EF4-FFF2-40B4-BE49-F238E27FC236}">
                  <a16:creationId xmlns:a16="http://schemas.microsoft.com/office/drawing/2014/main" id="{CA82DAE1-B4D6-1142-8988-789C66AB55DB}"/>
                </a:ext>
              </a:extLst>
            </p:cNvPr>
            <p:cNvSpPr>
              <a:spLocks/>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55" name="Freeform 61">
              <a:extLst>
                <a:ext uri="{FF2B5EF4-FFF2-40B4-BE49-F238E27FC236}">
                  <a16:creationId xmlns:a16="http://schemas.microsoft.com/office/drawing/2014/main" id="{F6DD371E-5D02-AF4E-8FE8-2BC519C3177C}"/>
                </a:ext>
              </a:extLst>
            </p:cNvPr>
            <p:cNvSpPr>
              <a:spLocks/>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56" name="Group 60">
            <a:extLst>
              <a:ext uri="{FF2B5EF4-FFF2-40B4-BE49-F238E27FC236}">
                <a16:creationId xmlns:a16="http://schemas.microsoft.com/office/drawing/2014/main" id="{909B4C50-0B6B-F940-B96B-0F025E25749D}"/>
              </a:ext>
            </a:extLst>
          </p:cNvPr>
          <p:cNvGrpSpPr>
            <a:grpSpLocks noChangeAspect="1"/>
          </p:cNvGrpSpPr>
          <p:nvPr userDrawn="1"/>
        </p:nvGrpSpPr>
        <p:grpSpPr bwMode="auto">
          <a:xfrm>
            <a:off x="3329567" y="3117577"/>
            <a:ext cx="491836" cy="480291"/>
            <a:chOff x="6726" y="600"/>
            <a:chExt cx="426" cy="416"/>
          </a:xfrm>
          <a:solidFill>
            <a:schemeClr val="accent1"/>
          </a:solidFill>
        </p:grpSpPr>
        <p:sp>
          <p:nvSpPr>
            <p:cNvPr id="157" name="Freeform 61">
              <a:extLst>
                <a:ext uri="{FF2B5EF4-FFF2-40B4-BE49-F238E27FC236}">
                  <a16:creationId xmlns:a16="http://schemas.microsoft.com/office/drawing/2014/main" id="{9C3A8E24-140A-A045-9B50-E9B468100282}"/>
                </a:ext>
              </a:extLst>
            </p:cNvPr>
            <p:cNvSpPr>
              <a:spLocks/>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
              <a:extLst>
                <a:ext uri="{FF2B5EF4-FFF2-40B4-BE49-F238E27FC236}">
                  <a16:creationId xmlns:a16="http://schemas.microsoft.com/office/drawing/2014/main" id="{7B95F1FD-5650-BC4B-808D-C3715C5F40BE}"/>
                </a:ext>
              </a:extLst>
            </p:cNvPr>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3">
              <a:extLst>
                <a:ext uri="{FF2B5EF4-FFF2-40B4-BE49-F238E27FC236}">
                  <a16:creationId xmlns:a16="http://schemas.microsoft.com/office/drawing/2014/main" id="{0ACA05DC-D168-ED4A-8F9D-48683873D78A}"/>
                </a:ext>
              </a:extLst>
            </p:cNvPr>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4">
              <a:extLst>
                <a:ext uri="{FF2B5EF4-FFF2-40B4-BE49-F238E27FC236}">
                  <a16:creationId xmlns:a16="http://schemas.microsoft.com/office/drawing/2014/main" id="{DEACE061-660B-B846-81F5-5CAC95D88ABD}"/>
                </a:ext>
              </a:extLst>
            </p:cNvPr>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5">
              <a:extLst>
                <a:ext uri="{FF2B5EF4-FFF2-40B4-BE49-F238E27FC236}">
                  <a16:creationId xmlns:a16="http://schemas.microsoft.com/office/drawing/2014/main" id="{6C1EFCFD-1918-4C4B-9CE7-E8EFB1D43AEC}"/>
                </a:ext>
              </a:extLst>
            </p:cNvPr>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6">
              <a:extLst>
                <a:ext uri="{FF2B5EF4-FFF2-40B4-BE49-F238E27FC236}">
                  <a16:creationId xmlns:a16="http://schemas.microsoft.com/office/drawing/2014/main" id="{E3276A80-6E12-C248-A63A-BDDBCB6DC276}"/>
                </a:ext>
              </a:extLst>
            </p:cNvPr>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7">
              <a:extLst>
                <a:ext uri="{FF2B5EF4-FFF2-40B4-BE49-F238E27FC236}">
                  <a16:creationId xmlns:a16="http://schemas.microsoft.com/office/drawing/2014/main" id="{FA66DBB2-838B-4C4A-BA40-168FEF07086F}"/>
                </a:ext>
              </a:extLst>
            </p:cNvPr>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8">
              <a:extLst>
                <a:ext uri="{FF2B5EF4-FFF2-40B4-BE49-F238E27FC236}">
                  <a16:creationId xmlns:a16="http://schemas.microsoft.com/office/drawing/2014/main" id="{93019F76-8284-AF42-815A-EE8C56616EEB}"/>
                </a:ext>
              </a:extLst>
            </p:cNvPr>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9">
              <a:extLst>
                <a:ext uri="{FF2B5EF4-FFF2-40B4-BE49-F238E27FC236}">
                  <a16:creationId xmlns:a16="http://schemas.microsoft.com/office/drawing/2014/main" id="{994737E9-AB00-4844-A2D9-029280879396}"/>
                </a:ext>
              </a:extLst>
            </p:cNvPr>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70">
              <a:extLst>
                <a:ext uri="{FF2B5EF4-FFF2-40B4-BE49-F238E27FC236}">
                  <a16:creationId xmlns:a16="http://schemas.microsoft.com/office/drawing/2014/main" id="{31011639-86D2-1945-816C-1890494209C3}"/>
                </a:ext>
              </a:extLst>
            </p:cNvPr>
            <p:cNvSpPr>
              <a:spLocks/>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71">
              <a:extLst>
                <a:ext uri="{FF2B5EF4-FFF2-40B4-BE49-F238E27FC236}">
                  <a16:creationId xmlns:a16="http://schemas.microsoft.com/office/drawing/2014/main" id="{351419A5-CCB8-0F4A-A9D8-85EBBC43D894}"/>
                </a:ext>
              </a:extLst>
            </p:cNvPr>
            <p:cNvSpPr>
              <a:spLocks/>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72">
              <a:extLst>
                <a:ext uri="{FF2B5EF4-FFF2-40B4-BE49-F238E27FC236}">
                  <a16:creationId xmlns:a16="http://schemas.microsoft.com/office/drawing/2014/main" id="{E9D27936-5D5D-614F-8C1C-7B1D6C8F53BC}"/>
                </a:ext>
              </a:extLst>
            </p:cNvPr>
            <p:cNvSpPr>
              <a:spLocks/>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9" name="Group 147">
            <a:extLst>
              <a:ext uri="{FF2B5EF4-FFF2-40B4-BE49-F238E27FC236}">
                <a16:creationId xmlns:a16="http://schemas.microsoft.com/office/drawing/2014/main" id="{1A45C7C7-247A-8046-A96E-AD1F982C8EF8}"/>
              </a:ext>
            </a:extLst>
          </p:cNvPr>
          <p:cNvGrpSpPr>
            <a:grpSpLocks noChangeAspect="1"/>
          </p:cNvGrpSpPr>
          <p:nvPr userDrawn="1"/>
        </p:nvGrpSpPr>
        <p:grpSpPr bwMode="auto">
          <a:xfrm>
            <a:off x="4602982" y="4317934"/>
            <a:ext cx="492991" cy="480291"/>
            <a:chOff x="4660" y="3155"/>
            <a:chExt cx="427" cy="416"/>
          </a:xfrm>
          <a:solidFill>
            <a:schemeClr val="accent1"/>
          </a:solidFill>
        </p:grpSpPr>
        <p:sp>
          <p:nvSpPr>
            <p:cNvPr id="170" name="Freeform 148">
              <a:extLst>
                <a:ext uri="{FF2B5EF4-FFF2-40B4-BE49-F238E27FC236}">
                  <a16:creationId xmlns:a16="http://schemas.microsoft.com/office/drawing/2014/main" id="{8E8C409B-9E97-C84A-B9D3-A35AAE508CE2}"/>
                </a:ext>
              </a:extLst>
            </p:cNvPr>
            <p:cNvSpPr>
              <a:spLocks/>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1" name="Freeform 149">
              <a:extLst>
                <a:ext uri="{FF2B5EF4-FFF2-40B4-BE49-F238E27FC236}">
                  <a16:creationId xmlns:a16="http://schemas.microsoft.com/office/drawing/2014/main" id="{DA0B5ECD-870E-4848-9CD3-F2A48AAED96F}"/>
                </a:ext>
              </a:extLst>
            </p:cNvPr>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2" name="Freeform 150">
              <a:extLst>
                <a:ext uri="{FF2B5EF4-FFF2-40B4-BE49-F238E27FC236}">
                  <a16:creationId xmlns:a16="http://schemas.microsoft.com/office/drawing/2014/main" id="{F35591AC-ECAA-6A44-8F99-819ED52E6DAB}"/>
                </a:ext>
              </a:extLst>
            </p:cNvPr>
            <p:cNvSpPr>
              <a:spLocks/>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3" name="Freeform 151">
              <a:extLst>
                <a:ext uri="{FF2B5EF4-FFF2-40B4-BE49-F238E27FC236}">
                  <a16:creationId xmlns:a16="http://schemas.microsoft.com/office/drawing/2014/main" id="{7C40EEF9-FCC2-A541-B120-A45140879919}"/>
                </a:ext>
              </a:extLst>
            </p:cNvPr>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4" name="Freeform 152">
              <a:extLst>
                <a:ext uri="{FF2B5EF4-FFF2-40B4-BE49-F238E27FC236}">
                  <a16:creationId xmlns:a16="http://schemas.microsoft.com/office/drawing/2014/main" id="{A9892F93-4546-3D4E-B74D-759D573B708D}"/>
                </a:ext>
              </a:extLst>
            </p:cNvPr>
            <p:cNvSpPr>
              <a:spLocks/>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5" name="Freeform 153">
              <a:extLst>
                <a:ext uri="{FF2B5EF4-FFF2-40B4-BE49-F238E27FC236}">
                  <a16:creationId xmlns:a16="http://schemas.microsoft.com/office/drawing/2014/main" id="{FC0B3E8E-2558-BE41-ADEB-7D5023F6BD96}"/>
                </a:ext>
              </a:extLst>
            </p:cNvPr>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6" name="Freeform 154">
              <a:extLst>
                <a:ext uri="{FF2B5EF4-FFF2-40B4-BE49-F238E27FC236}">
                  <a16:creationId xmlns:a16="http://schemas.microsoft.com/office/drawing/2014/main" id="{AF5CD9F4-8D4C-B94E-A070-7BA0E2494A4C}"/>
                </a:ext>
              </a:extLst>
            </p:cNvPr>
            <p:cNvSpPr>
              <a:spLocks/>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7" name="Freeform 155">
              <a:extLst>
                <a:ext uri="{FF2B5EF4-FFF2-40B4-BE49-F238E27FC236}">
                  <a16:creationId xmlns:a16="http://schemas.microsoft.com/office/drawing/2014/main" id="{B1B15CB0-A7E5-BC4F-A0BC-F0DE234CCD0C}"/>
                </a:ext>
              </a:extLst>
            </p:cNvPr>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8" name="Freeform 156">
              <a:extLst>
                <a:ext uri="{FF2B5EF4-FFF2-40B4-BE49-F238E27FC236}">
                  <a16:creationId xmlns:a16="http://schemas.microsoft.com/office/drawing/2014/main" id="{67AB54EA-1D00-BA41-A554-14265C9BADB6}"/>
                </a:ext>
              </a:extLst>
            </p:cNvPr>
            <p:cNvSpPr>
              <a:spLocks/>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9" name="Freeform 157">
              <a:extLst>
                <a:ext uri="{FF2B5EF4-FFF2-40B4-BE49-F238E27FC236}">
                  <a16:creationId xmlns:a16="http://schemas.microsoft.com/office/drawing/2014/main" id="{7CFDB85D-494A-024F-86F2-B6983F221C93}"/>
                </a:ext>
              </a:extLst>
            </p:cNvPr>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0" name="Freeform 158">
              <a:extLst>
                <a:ext uri="{FF2B5EF4-FFF2-40B4-BE49-F238E27FC236}">
                  <a16:creationId xmlns:a16="http://schemas.microsoft.com/office/drawing/2014/main" id="{29B1044C-E2D2-6641-83C4-F6039E8C3EAB}"/>
                </a:ext>
              </a:extLst>
            </p:cNvPr>
            <p:cNvSpPr>
              <a:spLocks/>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1" name="Freeform 159">
              <a:extLst>
                <a:ext uri="{FF2B5EF4-FFF2-40B4-BE49-F238E27FC236}">
                  <a16:creationId xmlns:a16="http://schemas.microsoft.com/office/drawing/2014/main" id="{D04495BF-6265-7A4F-9624-AF37EE9A7BE3}"/>
                </a:ext>
              </a:extLst>
            </p:cNvPr>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2" name="Oval 160">
              <a:extLst>
                <a:ext uri="{FF2B5EF4-FFF2-40B4-BE49-F238E27FC236}">
                  <a16:creationId xmlns:a16="http://schemas.microsoft.com/office/drawing/2014/main" id="{0DCD1D92-34C0-2940-9188-97E05488F343}"/>
                </a:ext>
              </a:extLst>
            </p:cNvPr>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3" name="Freeform 161">
              <a:extLst>
                <a:ext uri="{FF2B5EF4-FFF2-40B4-BE49-F238E27FC236}">
                  <a16:creationId xmlns:a16="http://schemas.microsoft.com/office/drawing/2014/main" id="{7619177A-DB0B-F247-9FF6-F0476A03D96B}"/>
                </a:ext>
              </a:extLst>
            </p:cNvPr>
            <p:cNvSpPr>
              <a:spLocks/>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185" name="Group 98">
            <a:extLst>
              <a:ext uri="{FF2B5EF4-FFF2-40B4-BE49-F238E27FC236}">
                <a16:creationId xmlns:a16="http://schemas.microsoft.com/office/drawing/2014/main" id="{7C33E39D-1B8D-8E4E-9D4F-DA8DD65CA1F9}"/>
              </a:ext>
            </a:extLst>
          </p:cNvPr>
          <p:cNvGrpSpPr>
            <a:grpSpLocks noChangeAspect="1"/>
          </p:cNvGrpSpPr>
          <p:nvPr userDrawn="1"/>
        </p:nvGrpSpPr>
        <p:grpSpPr bwMode="auto">
          <a:xfrm>
            <a:off x="3323794" y="4324704"/>
            <a:ext cx="503382" cy="466750"/>
            <a:chOff x="348" y="3011"/>
            <a:chExt cx="426" cy="395"/>
          </a:xfrm>
          <a:solidFill>
            <a:schemeClr val="accent1"/>
          </a:solidFill>
        </p:grpSpPr>
        <p:sp>
          <p:nvSpPr>
            <p:cNvPr id="186" name="Freeform 99">
              <a:extLst>
                <a:ext uri="{FF2B5EF4-FFF2-40B4-BE49-F238E27FC236}">
                  <a16:creationId xmlns:a16="http://schemas.microsoft.com/office/drawing/2014/main" id="{AD8832E6-74B8-124A-AD34-263F9478BAD9}"/>
                </a:ext>
              </a:extLst>
            </p:cNvPr>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7" name="Freeform 100">
              <a:extLst>
                <a:ext uri="{FF2B5EF4-FFF2-40B4-BE49-F238E27FC236}">
                  <a16:creationId xmlns:a16="http://schemas.microsoft.com/office/drawing/2014/main" id="{8A44DBE0-E9B2-D848-B6E3-CCE472D440A2}"/>
                </a:ext>
              </a:extLst>
            </p:cNvPr>
            <p:cNvSpPr>
              <a:spLocks/>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8" name="Oval 101">
              <a:extLst>
                <a:ext uri="{FF2B5EF4-FFF2-40B4-BE49-F238E27FC236}">
                  <a16:creationId xmlns:a16="http://schemas.microsoft.com/office/drawing/2014/main" id="{AC4C9687-F04A-6D47-9FC0-46BA1393FC91}"/>
                </a:ext>
              </a:extLst>
            </p:cNvPr>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89" name="Group 133">
            <a:extLst>
              <a:ext uri="{FF2B5EF4-FFF2-40B4-BE49-F238E27FC236}">
                <a16:creationId xmlns:a16="http://schemas.microsoft.com/office/drawing/2014/main" id="{E59F227F-CDAA-2645-BBA5-7162A1A03A93}"/>
              </a:ext>
            </a:extLst>
          </p:cNvPr>
          <p:cNvGrpSpPr>
            <a:grpSpLocks noChangeAspect="1"/>
          </p:cNvGrpSpPr>
          <p:nvPr userDrawn="1"/>
        </p:nvGrpSpPr>
        <p:grpSpPr bwMode="auto">
          <a:xfrm>
            <a:off x="769996" y="4304038"/>
            <a:ext cx="508082" cy="508082"/>
            <a:chOff x="5508" y="2995"/>
            <a:chExt cx="427" cy="427"/>
          </a:xfrm>
          <a:solidFill>
            <a:schemeClr val="accent1"/>
          </a:solidFill>
        </p:grpSpPr>
        <p:sp>
          <p:nvSpPr>
            <p:cNvPr id="190" name="Freeform 134">
              <a:extLst>
                <a:ext uri="{FF2B5EF4-FFF2-40B4-BE49-F238E27FC236}">
                  <a16:creationId xmlns:a16="http://schemas.microsoft.com/office/drawing/2014/main" id="{B7172BEF-887A-9048-B469-007E20F8BE58}"/>
                </a:ext>
              </a:extLst>
            </p:cNvPr>
            <p:cNvSpPr>
              <a:spLocks/>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1" name="Rectangle 135">
              <a:extLst>
                <a:ext uri="{FF2B5EF4-FFF2-40B4-BE49-F238E27FC236}">
                  <a16:creationId xmlns:a16="http://schemas.microsoft.com/office/drawing/2014/main" id="{1FB3B654-0FC6-174C-A116-B31706E9D7D9}"/>
                </a:ext>
              </a:extLst>
            </p:cNvPr>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2" name="Rectangle 136">
              <a:extLst>
                <a:ext uri="{FF2B5EF4-FFF2-40B4-BE49-F238E27FC236}">
                  <a16:creationId xmlns:a16="http://schemas.microsoft.com/office/drawing/2014/main" id="{9946ABE7-23E6-9B4E-B0D7-4ECCCED32AED}"/>
                </a:ext>
              </a:extLst>
            </p:cNvPr>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3" name="Rectangle 137">
              <a:extLst>
                <a:ext uri="{FF2B5EF4-FFF2-40B4-BE49-F238E27FC236}">
                  <a16:creationId xmlns:a16="http://schemas.microsoft.com/office/drawing/2014/main" id="{39F0F16D-8FEF-344E-AADA-A92E5B937DBD}"/>
                </a:ext>
              </a:extLst>
            </p:cNvPr>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4" name="Freeform 138">
              <a:extLst>
                <a:ext uri="{FF2B5EF4-FFF2-40B4-BE49-F238E27FC236}">
                  <a16:creationId xmlns:a16="http://schemas.microsoft.com/office/drawing/2014/main" id="{FDA36911-8FD6-754B-8C4F-BF81FB3448D3}"/>
                </a:ext>
              </a:extLst>
            </p:cNvPr>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0" name="Group 128">
            <a:extLst>
              <a:ext uri="{FF2B5EF4-FFF2-40B4-BE49-F238E27FC236}">
                <a16:creationId xmlns:a16="http://schemas.microsoft.com/office/drawing/2014/main" id="{22F35C7D-7426-D643-BA01-1D590EC15894}"/>
              </a:ext>
            </a:extLst>
          </p:cNvPr>
          <p:cNvGrpSpPr>
            <a:grpSpLocks noChangeAspect="1"/>
          </p:cNvGrpSpPr>
          <p:nvPr userDrawn="1"/>
        </p:nvGrpSpPr>
        <p:grpSpPr bwMode="auto">
          <a:xfrm>
            <a:off x="2055661" y="4309988"/>
            <a:ext cx="506890" cy="496182"/>
            <a:chOff x="4478" y="2999"/>
            <a:chExt cx="426" cy="417"/>
          </a:xfrm>
          <a:solidFill>
            <a:schemeClr val="accent1"/>
          </a:solidFill>
        </p:grpSpPr>
        <p:sp>
          <p:nvSpPr>
            <p:cNvPr id="211" name="Freeform 129">
              <a:extLst>
                <a:ext uri="{FF2B5EF4-FFF2-40B4-BE49-F238E27FC236}">
                  <a16:creationId xmlns:a16="http://schemas.microsoft.com/office/drawing/2014/main" id="{EB8F390E-DD96-5545-9F4B-5D56F498E4C2}"/>
                </a:ext>
              </a:extLst>
            </p:cNvPr>
            <p:cNvSpPr>
              <a:spLocks/>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12" name="Freeform 130">
              <a:extLst>
                <a:ext uri="{FF2B5EF4-FFF2-40B4-BE49-F238E27FC236}">
                  <a16:creationId xmlns:a16="http://schemas.microsoft.com/office/drawing/2014/main" id="{7E54516C-265B-F84F-9AC7-C2472BCC10ED}"/>
                </a:ext>
              </a:extLst>
            </p:cNvPr>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8" name="Group 4">
            <a:extLst>
              <a:ext uri="{FF2B5EF4-FFF2-40B4-BE49-F238E27FC236}">
                <a16:creationId xmlns:a16="http://schemas.microsoft.com/office/drawing/2014/main" id="{6624F93D-A5D3-9049-9233-B5F6165978B5}"/>
              </a:ext>
            </a:extLst>
          </p:cNvPr>
          <p:cNvGrpSpPr>
            <a:grpSpLocks noChangeAspect="1"/>
          </p:cNvGrpSpPr>
          <p:nvPr userDrawn="1"/>
        </p:nvGrpSpPr>
        <p:grpSpPr bwMode="auto">
          <a:xfrm>
            <a:off x="5871933" y="3163253"/>
            <a:ext cx="495324" cy="388938"/>
            <a:chOff x="526" y="708"/>
            <a:chExt cx="433" cy="340"/>
          </a:xfrm>
          <a:solidFill>
            <a:schemeClr val="accent1"/>
          </a:solidFill>
        </p:grpSpPr>
        <p:sp>
          <p:nvSpPr>
            <p:cNvPr id="219" name="Freeform 5">
              <a:extLst>
                <a:ext uri="{FF2B5EF4-FFF2-40B4-BE49-F238E27FC236}">
                  <a16:creationId xmlns:a16="http://schemas.microsoft.com/office/drawing/2014/main" id="{2E8CDAC4-7731-2447-B17D-B9E13B8CEA82}"/>
                </a:ext>
              </a:extLst>
            </p:cNvPr>
            <p:cNvSpPr>
              <a:spLocks/>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6">
              <a:extLst>
                <a:ext uri="{FF2B5EF4-FFF2-40B4-BE49-F238E27FC236}">
                  <a16:creationId xmlns:a16="http://schemas.microsoft.com/office/drawing/2014/main" id="{A2C94C49-2544-FA47-B321-D1783FB63860}"/>
                </a:ext>
              </a:extLst>
            </p:cNvPr>
            <p:cNvSpPr>
              <a:spLocks/>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7">
              <a:extLst>
                <a:ext uri="{FF2B5EF4-FFF2-40B4-BE49-F238E27FC236}">
                  <a16:creationId xmlns:a16="http://schemas.microsoft.com/office/drawing/2014/main" id="{781D715F-F7E0-F543-B710-788014F086A9}"/>
                </a:ext>
              </a:extLst>
            </p:cNvPr>
            <p:cNvSpPr>
              <a:spLocks/>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8">
              <a:extLst>
                <a:ext uri="{FF2B5EF4-FFF2-40B4-BE49-F238E27FC236}">
                  <a16:creationId xmlns:a16="http://schemas.microsoft.com/office/drawing/2014/main" id="{0449EDE6-204A-E142-A345-649467F3CCF8}"/>
                </a:ext>
              </a:extLst>
            </p:cNvPr>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
              <a:extLst>
                <a:ext uri="{FF2B5EF4-FFF2-40B4-BE49-F238E27FC236}">
                  <a16:creationId xmlns:a16="http://schemas.microsoft.com/office/drawing/2014/main" id="{E4CF1E8A-68D5-C344-B526-2ACB3B2BED2F}"/>
                </a:ext>
              </a:extLst>
            </p:cNvPr>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0">
              <a:extLst>
                <a:ext uri="{FF2B5EF4-FFF2-40B4-BE49-F238E27FC236}">
                  <a16:creationId xmlns:a16="http://schemas.microsoft.com/office/drawing/2014/main" id="{58AF212D-5CEA-A842-96AF-38B282583057}"/>
                </a:ext>
              </a:extLst>
            </p:cNvPr>
            <p:cNvSpPr>
              <a:spLocks/>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1">
              <a:extLst>
                <a:ext uri="{FF2B5EF4-FFF2-40B4-BE49-F238E27FC236}">
                  <a16:creationId xmlns:a16="http://schemas.microsoft.com/office/drawing/2014/main" id="{9067C848-4E37-864F-8284-E48FC9AB4158}"/>
                </a:ext>
              </a:extLst>
            </p:cNvPr>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2">
              <a:extLst>
                <a:ext uri="{FF2B5EF4-FFF2-40B4-BE49-F238E27FC236}">
                  <a16:creationId xmlns:a16="http://schemas.microsoft.com/office/drawing/2014/main" id="{9A7B4980-F4B3-A149-A900-28415FEB81F6}"/>
                </a:ext>
              </a:extLst>
            </p:cNvPr>
            <p:cNvSpPr>
              <a:spLocks/>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3">
              <a:extLst>
                <a:ext uri="{FF2B5EF4-FFF2-40B4-BE49-F238E27FC236}">
                  <a16:creationId xmlns:a16="http://schemas.microsoft.com/office/drawing/2014/main" id="{CD6B0A6B-597F-4E4C-A0FC-EFC38B204DD0}"/>
                </a:ext>
              </a:extLst>
            </p:cNvPr>
            <p:cNvSpPr>
              <a:spLocks/>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4" name="Group 127">
            <a:extLst>
              <a:ext uri="{FF2B5EF4-FFF2-40B4-BE49-F238E27FC236}">
                <a16:creationId xmlns:a16="http://schemas.microsoft.com/office/drawing/2014/main" id="{26DA099A-68DD-4F43-8FC7-141CAF6D1F91}"/>
              </a:ext>
            </a:extLst>
          </p:cNvPr>
          <p:cNvGrpSpPr>
            <a:grpSpLocks noChangeAspect="1"/>
          </p:cNvGrpSpPr>
          <p:nvPr userDrawn="1"/>
        </p:nvGrpSpPr>
        <p:grpSpPr bwMode="auto">
          <a:xfrm>
            <a:off x="7145733" y="3130536"/>
            <a:ext cx="464916" cy="454373"/>
            <a:chOff x="4656" y="1821"/>
            <a:chExt cx="441" cy="431"/>
          </a:xfrm>
          <a:solidFill>
            <a:schemeClr val="accent1"/>
          </a:solidFill>
        </p:grpSpPr>
        <p:sp>
          <p:nvSpPr>
            <p:cNvPr id="235" name="Freeform 128">
              <a:extLst>
                <a:ext uri="{FF2B5EF4-FFF2-40B4-BE49-F238E27FC236}">
                  <a16:creationId xmlns:a16="http://schemas.microsoft.com/office/drawing/2014/main" id="{78927280-4152-A345-AA5D-215134AE8360}"/>
                </a:ext>
              </a:extLst>
            </p:cNvPr>
            <p:cNvSpPr>
              <a:spLocks/>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6" name="Freeform 129">
              <a:extLst>
                <a:ext uri="{FF2B5EF4-FFF2-40B4-BE49-F238E27FC236}">
                  <a16:creationId xmlns:a16="http://schemas.microsoft.com/office/drawing/2014/main" id="{7096CC96-16F5-7E42-AA31-AC96F5CDDF98}"/>
                </a:ext>
              </a:extLst>
            </p:cNvPr>
            <p:cNvSpPr>
              <a:spLocks/>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7" name="Freeform 130">
              <a:extLst>
                <a:ext uri="{FF2B5EF4-FFF2-40B4-BE49-F238E27FC236}">
                  <a16:creationId xmlns:a16="http://schemas.microsoft.com/office/drawing/2014/main" id="{8C889260-9971-2F40-8AA7-F1A4FF7B8A74}"/>
                </a:ext>
              </a:extLst>
            </p:cNvPr>
            <p:cNvSpPr>
              <a:spLocks/>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8" name="Freeform 131">
              <a:extLst>
                <a:ext uri="{FF2B5EF4-FFF2-40B4-BE49-F238E27FC236}">
                  <a16:creationId xmlns:a16="http://schemas.microsoft.com/office/drawing/2014/main" id="{A5D47A1B-2141-4945-9F0E-589BB8088B6D}"/>
                </a:ext>
              </a:extLst>
            </p:cNvPr>
            <p:cNvSpPr>
              <a:spLocks/>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9" name="Freeform 132">
              <a:extLst>
                <a:ext uri="{FF2B5EF4-FFF2-40B4-BE49-F238E27FC236}">
                  <a16:creationId xmlns:a16="http://schemas.microsoft.com/office/drawing/2014/main" id="{C5C6BBAC-F34B-7C43-9879-1B7567B25FFB}"/>
                </a:ext>
              </a:extLst>
            </p:cNvPr>
            <p:cNvSpPr>
              <a:spLocks/>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0" name="Freeform 133">
              <a:extLst>
                <a:ext uri="{FF2B5EF4-FFF2-40B4-BE49-F238E27FC236}">
                  <a16:creationId xmlns:a16="http://schemas.microsoft.com/office/drawing/2014/main" id="{0E22282C-227B-014F-891F-C55AF7AEC82D}"/>
                </a:ext>
              </a:extLst>
            </p:cNvPr>
            <p:cNvSpPr>
              <a:spLocks/>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41" name="Group 21">
            <a:extLst>
              <a:ext uri="{FF2B5EF4-FFF2-40B4-BE49-F238E27FC236}">
                <a16:creationId xmlns:a16="http://schemas.microsoft.com/office/drawing/2014/main" id="{DF8633A8-0907-CE44-BEF9-83365247F289}"/>
              </a:ext>
            </a:extLst>
          </p:cNvPr>
          <p:cNvGrpSpPr>
            <a:grpSpLocks noChangeAspect="1"/>
          </p:cNvGrpSpPr>
          <p:nvPr userDrawn="1"/>
        </p:nvGrpSpPr>
        <p:grpSpPr bwMode="auto">
          <a:xfrm>
            <a:off x="8420433" y="3170602"/>
            <a:ext cx="473118" cy="374241"/>
            <a:chOff x="526" y="695"/>
            <a:chExt cx="445" cy="352"/>
          </a:xfrm>
          <a:solidFill>
            <a:schemeClr val="accent1"/>
          </a:solidFill>
        </p:grpSpPr>
        <p:sp>
          <p:nvSpPr>
            <p:cNvPr id="242" name="Freeform 241">
              <a:extLst>
                <a:ext uri="{FF2B5EF4-FFF2-40B4-BE49-F238E27FC236}">
                  <a16:creationId xmlns:a16="http://schemas.microsoft.com/office/drawing/2014/main" id="{0AA12124-D907-9A4D-80E8-82D0A9B109B0}"/>
                </a:ext>
              </a:extLst>
            </p:cNvPr>
            <p:cNvSpPr>
              <a:spLocks/>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42">
              <a:extLst>
                <a:ext uri="{FF2B5EF4-FFF2-40B4-BE49-F238E27FC236}">
                  <a16:creationId xmlns:a16="http://schemas.microsoft.com/office/drawing/2014/main" id="{F4562066-1535-0A41-9AF3-02D89DD896A2}"/>
                </a:ext>
              </a:extLst>
            </p:cNvPr>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43">
              <a:extLst>
                <a:ext uri="{FF2B5EF4-FFF2-40B4-BE49-F238E27FC236}">
                  <a16:creationId xmlns:a16="http://schemas.microsoft.com/office/drawing/2014/main" id="{B9353C7F-D73E-B741-B879-7A160E097286}"/>
                </a:ext>
              </a:extLst>
            </p:cNvPr>
            <p:cNvSpPr>
              <a:spLocks/>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44">
              <a:extLst>
                <a:ext uri="{FF2B5EF4-FFF2-40B4-BE49-F238E27FC236}">
                  <a16:creationId xmlns:a16="http://schemas.microsoft.com/office/drawing/2014/main" id="{6486A7B7-4FAD-3449-8DAB-F23DCD605F83}"/>
                </a:ext>
              </a:extLst>
            </p:cNvPr>
            <p:cNvSpPr>
              <a:spLocks/>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6" name="Group 71">
            <a:extLst>
              <a:ext uri="{FF2B5EF4-FFF2-40B4-BE49-F238E27FC236}">
                <a16:creationId xmlns:a16="http://schemas.microsoft.com/office/drawing/2014/main" id="{812AA5DC-A4DD-534D-91AC-87DD09713D05}"/>
              </a:ext>
            </a:extLst>
          </p:cNvPr>
          <p:cNvGrpSpPr>
            <a:grpSpLocks noChangeAspect="1"/>
          </p:cNvGrpSpPr>
          <p:nvPr userDrawn="1"/>
        </p:nvGrpSpPr>
        <p:grpSpPr bwMode="auto">
          <a:xfrm>
            <a:off x="9667337" y="3111955"/>
            <a:ext cx="516168" cy="491534"/>
            <a:chOff x="6721" y="1874"/>
            <a:chExt cx="440" cy="419"/>
          </a:xfrm>
          <a:solidFill>
            <a:schemeClr val="accent1"/>
          </a:solidFill>
        </p:grpSpPr>
        <p:sp>
          <p:nvSpPr>
            <p:cNvPr id="247" name="Freeform 72">
              <a:extLst>
                <a:ext uri="{FF2B5EF4-FFF2-40B4-BE49-F238E27FC236}">
                  <a16:creationId xmlns:a16="http://schemas.microsoft.com/office/drawing/2014/main" id="{1D7E026E-1643-2347-9166-545F7A08B43D}"/>
                </a:ext>
              </a:extLst>
            </p:cNvPr>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8" name="Freeform 73">
              <a:extLst>
                <a:ext uri="{FF2B5EF4-FFF2-40B4-BE49-F238E27FC236}">
                  <a16:creationId xmlns:a16="http://schemas.microsoft.com/office/drawing/2014/main" id="{5351C73B-0BA7-0241-A5BE-40597F228322}"/>
                </a:ext>
              </a:extLst>
            </p:cNvPr>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9" name="Freeform 74">
              <a:extLst>
                <a:ext uri="{FF2B5EF4-FFF2-40B4-BE49-F238E27FC236}">
                  <a16:creationId xmlns:a16="http://schemas.microsoft.com/office/drawing/2014/main" id="{D0E469F3-B678-D945-AFB3-6BFFD229CAFC}"/>
                </a:ext>
              </a:extLst>
            </p:cNvPr>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0" name="Freeform 75">
              <a:extLst>
                <a:ext uri="{FF2B5EF4-FFF2-40B4-BE49-F238E27FC236}">
                  <a16:creationId xmlns:a16="http://schemas.microsoft.com/office/drawing/2014/main" id="{B77FEEF7-7A7C-6643-BD56-5BEB58280FD6}"/>
                </a:ext>
              </a:extLst>
            </p:cNvPr>
            <p:cNvSpPr>
              <a:spLocks/>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1" name="Freeform 76">
              <a:extLst>
                <a:ext uri="{FF2B5EF4-FFF2-40B4-BE49-F238E27FC236}">
                  <a16:creationId xmlns:a16="http://schemas.microsoft.com/office/drawing/2014/main" id="{3B035025-AC90-7E49-BF74-FB46A87DC5B1}"/>
                </a:ext>
              </a:extLst>
            </p:cNvPr>
            <p:cNvSpPr>
              <a:spLocks/>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2" name="Freeform 77">
              <a:extLst>
                <a:ext uri="{FF2B5EF4-FFF2-40B4-BE49-F238E27FC236}">
                  <a16:creationId xmlns:a16="http://schemas.microsoft.com/office/drawing/2014/main" id="{4B9EEDFD-B5F6-5942-AA55-8425057F8DD4}"/>
                </a:ext>
              </a:extLst>
            </p:cNvPr>
            <p:cNvSpPr>
              <a:spLocks/>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3" name="Freeform 78">
              <a:extLst>
                <a:ext uri="{FF2B5EF4-FFF2-40B4-BE49-F238E27FC236}">
                  <a16:creationId xmlns:a16="http://schemas.microsoft.com/office/drawing/2014/main" id="{8B50B4AE-2180-ED47-B4DC-A8F6FCB2FDBB}"/>
                </a:ext>
              </a:extLst>
            </p:cNvPr>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4" name="Freeform 79">
              <a:extLst>
                <a:ext uri="{FF2B5EF4-FFF2-40B4-BE49-F238E27FC236}">
                  <a16:creationId xmlns:a16="http://schemas.microsoft.com/office/drawing/2014/main" id="{3D3213DB-D615-0D43-8639-180B31371C41}"/>
                </a:ext>
              </a:extLst>
            </p:cNvPr>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55" name="Group 83">
            <a:extLst>
              <a:ext uri="{FF2B5EF4-FFF2-40B4-BE49-F238E27FC236}">
                <a16:creationId xmlns:a16="http://schemas.microsoft.com/office/drawing/2014/main" id="{55833B4A-F17D-B241-A9BA-CAA65D15AF3C}"/>
              </a:ext>
            </a:extLst>
          </p:cNvPr>
          <p:cNvGrpSpPr>
            <a:grpSpLocks noChangeAspect="1"/>
          </p:cNvGrpSpPr>
          <p:nvPr userDrawn="1"/>
        </p:nvGrpSpPr>
        <p:grpSpPr bwMode="auto">
          <a:xfrm>
            <a:off x="5862737" y="4307059"/>
            <a:ext cx="513716" cy="502040"/>
            <a:chOff x="2584" y="1926"/>
            <a:chExt cx="440" cy="430"/>
          </a:xfrm>
          <a:solidFill>
            <a:schemeClr val="accent1"/>
          </a:solidFill>
        </p:grpSpPr>
        <p:sp>
          <p:nvSpPr>
            <p:cNvPr id="256" name="Freeform 84">
              <a:extLst>
                <a:ext uri="{FF2B5EF4-FFF2-40B4-BE49-F238E27FC236}">
                  <a16:creationId xmlns:a16="http://schemas.microsoft.com/office/drawing/2014/main" id="{62D09E4A-E7E8-5A4A-85DE-1B4599C0D0C4}"/>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7" name="Freeform 85">
              <a:extLst>
                <a:ext uri="{FF2B5EF4-FFF2-40B4-BE49-F238E27FC236}">
                  <a16:creationId xmlns:a16="http://schemas.microsoft.com/office/drawing/2014/main" id="{B59559F8-B7D8-E64A-9FF8-99BE86B67197}"/>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8" name="Freeform 86">
              <a:extLst>
                <a:ext uri="{FF2B5EF4-FFF2-40B4-BE49-F238E27FC236}">
                  <a16:creationId xmlns:a16="http://schemas.microsoft.com/office/drawing/2014/main" id="{CB47EC8D-F2B8-9F4C-B06A-5E3E2F46DBEF}"/>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9" name="Freeform 87">
              <a:extLst>
                <a:ext uri="{FF2B5EF4-FFF2-40B4-BE49-F238E27FC236}">
                  <a16:creationId xmlns:a16="http://schemas.microsoft.com/office/drawing/2014/main" id="{DFF5E73F-F4A1-184B-8EF1-E99450FD4003}"/>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0" name="Freeform 88">
              <a:extLst>
                <a:ext uri="{FF2B5EF4-FFF2-40B4-BE49-F238E27FC236}">
                  <a16:creationId xmlns:a16="http://schemas.microsoft.com/office/drawing/2014/main" id="{4315EC7A-FDF7-B047-92A8-C59FD41F2ACE}"/>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1" name="Freeform 89">
              <a:extLst>
                <a:ext uri="{FF2B5EF4-FFF2-40B4-BE49-F238E27FC236}">
                  <a16:creationId xmlns:a16="http://schemas.microsoft.com/office/drawing/2014/main" id="{5CFD3D7D-9ADA-AA40-8FB5-1D7E3F968532}"/>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2" name="Freeform 90">
              <a:extLst>
                <a:ext uri="{FF2B5EF4-FFF2-40B4-BE49-F238E27FC236}">
                  <a16:creationId xmlns:a16="http://schemas.microsoft.com/office/drawing/2014/main" id="{BC3144C7-6411-9D4D-B367-CCFF229DB9B8}"/>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3" name="Freeform 91">
              <a:extLst>
                <a:ext uri="{FF2B5EF4-FFF2-40B4-BE49-F238E27FC236}">
                  <a16:creationId xmlns:a16="http://schemas.microsoft.com/office/drawing/2014/main" id="{6E2C42D8-3319-674B-8133-E01915A2D52A}"/>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4" name="Freeform 92">
              <a:extLst>
                <a:ext uri="{FF2B5EF4-FFF2-40B4-BE49-F238E27FC236}">
                  <a16:creationId xmlns:a16="http://schemas.microsoft.com/office/drawing/2014/main" id="{8081C512-E672-CD44-BBE3-358BA6E0D14A}"/>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5" name="Rectangle 93">
              <a:extLst>
                <a:ext uri="{FF2B5EF4-FFF2-40B4-BE49-F238E27FC236}">
                  <a16:creationId xmlns:a16="http://schemas.microsoft.com/office/drawing/2014/main" id="{55AC4F32-9438-A14E-8D3B-30633B19540D}"/>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6" name="Freeform 94">
              <a:extLst>
                <a:ext uri="{FF2B5EF4-FFF2-40B4-BE49-F238E27FC236}">
                  <a16:creationId xmlns:a16="http://schemas.microsoft.com/office/drawing/2014/main" id="{B353D0A6-EF38-0447-A7B3-679682F67888}"/>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67" name="Group 59">
            <a:extLst>
              <a:ext uri="{FF2B5EF4-FFF2-40B4-BE49-F238E27FC236}">
                <a16:creationId xmlns:a16="http://schemas.microsoft.com/office/drawing/2014/main" id="{EF54C6A6-4BD1-DD43-B133-D4D226C9EE9F}"/>
              </a:ext>
            </a:extLst>
          </p:cNvPr>
          <p:cNvGrpSpPr>
            <a:grpSpLocks noChangeAspect="1"/>
          </p:cNvGrpSpPr>
          <p:nvPr userDrawn="1"/>
        </p:nvGrpSpPr>
        <p:grpSpPr bwMode="auto">
          <a:xfrm>
            <a:off x="7131257" y="4307059"/>
            <a:ext cx="493868" cy="502040"/>
            <a:chOff x="5696" y="644"/>
            <a:chExt cx="423" cy="430"/>
          </a:xfrm>
          <a:solidFill>
            <a:schemeClr val="accent1"/>
          </a:solidFill>
        </p:grpSpPr>
        <p:sp>
          <p:nvSpPr>
            <p:cNvPr id="268" name="Freeform 60">
              <a:extLst>
                <a:ext uri="{FF2B5EF4-FFF2-40B4-BE49-F238E27FC236}">
                  <a16:creationId xmlns:a16="http://schemas.microsoft.com/office/drawing/2014/main" id="{2DF46A1E-62FB-7842-A1DF-1D64EE7FCC0F}"/>
                </a:ext>
              </a:extLst>
            </p:cNvPr>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61">
              <a:extLst>
                <a:ext uri="{FF2B5EF4-FFF2-40B4-BE49-F238E27FC236}">
                  <a16:creationId xmlns:a16="http://schemas.microsoft.com/office/drawing/2014/main" id="{BCA1753F-E6EB-1940-8BE6-7A70C8DF218E}"/>
                </a:ext>
              </a:extLst>
            </p:cNvPr>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62">
              <a:extLst>
                <a:ext uri="{FF2B5EF4-FFF2-40B4-BE49-F238E27FC236}">
                  <a16:creationId xmlns:a16="http://schemas.microsoft.com/office/drawing/2014/main" id="{FF51CD50-D176-8646-A186-FB4270CF1C91}"/>
                </a:ext>
              </a:extLst>
            </p:cNvPr>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63">
              <a:extLst>
                <a:ext uri="{FF2B5EF4-FFF2-40B4-BE49-F238E27FC236}">
                  <a16:creationId xmlns:a16="http://schemas.microsoft.com/office/drawing/2014/main" id="{1DC2FFD3-7641-234A-B73A-9039B77A4C14}"/>
                </a:ext>
              </a:extLst>
            </p:cNvPr>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64">
              <a:extLst>
                <a:ext uri="{FF2B5EF4-FFF2-40B4-BE49-F238E27FC236}">
                  <a16:creationId xmlns:a16="http://schemas.microsoft.com/office/drawing/2014/main" id="{3900C2DB-FA6B-D741-97DE-59BAC7FFBDBD}"/>
                </a:ext>
              </a:extLst>
            </p:cNvPr>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65">
              <a:extLst>
                <a:ext uri="{FF2B5EF4-FFF2-40B4-BE49-F238E27FC236}">
                  <a16:creationId xmlns:a16="http://schemas.microsoft.com/office/drawing/2014/main" id="{3C85F200-5885-C74D-8D1C-4D9CD9852A78}"/>
                </a:ext>
              </a:extLst>
            </p:cNvPr>
            <p:cNvSpPr>
              <a:spLocks/>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4" name="Group 40">
            <a:extLst>
              <a:ext uri="{FF2B5EF4-FFF2-40B4-BE49-F238E27FC236}">
                <a16:creationId xmlns:a16="http://schemas.microsoft.com/office/drawing/2014/main" id="{AF2CB69D-CBB7-0741-B4F3-6F052ABCDA2C}"/>
              </a:ext>
            </a:extLst>
          </p:cNvPr>
          <p:cNvGrpSpPr>
            <a:grpSpLocks noChangeAspect="1"/>
          </p:cNvGrpSpPr>
          <p:nvPr userDrawn="1"/>
        </p:nvGrpSpPr>
        <p:grpSpPr bwMode="auto">
          <a:xfrm>
            <a:off x="8413589" y="4350552"/>
            <a:ext cx="486806" cy="415054"/>
            <a:chOff x="4653" y="690"/>
            <a:chExt cx="441" cy="376"/>
          </a:xfrm>
          <a:solidFill>
            <a:schemeClr val="accent1"/>
          </a:solidFill>
        </p:grpSpPr>
        <p:sp>
          <p:nvSpPr>
            <p:cNvPr id="275" name="Freeform 41">
              <a:extLst>
                <a:ext uri="{FF2B5EF4-FFF2-40B4-BE49-F238E27FC236}">
                  <a16:creationId xmlns:a16="http://schemas.microsoft.com/office/drawing/2014/main" id="{FDCBE251-79E8-114A-B376-CEEF3221D205}"/>
                </a:ext>
              </a:extLst>
            </p:cNvPr>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6" name="Freeform 42">
              <a:extLst>
                <a:ext uri="{FF2B5EF4-FFF2-40B4-BE49-F238E27FC236}">
                  <a16:creationId xmlns:a16="http://schemas.microsoft.com/office/drawing/2014/main" id="{33EAB03F-1708-934A-9326-DCEC1E3BE1BF}"/>
                </a:ext>
              </a:extLst>
            </p:cNvPr>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7" name="Freeform 43">
              <a:extLst>
                <a:ext uri="{FF2B5EF4-FFF2-40B4-BE49-F238E27FC236}">
                  <a16:creationId xmlns:a16="http://schemas.microsoft.com/office/drawing/2014/main" id="{0B22C036-1BF3-914B-849D-BDC1213AB0A1}"/>
                </a:ext>
              </a:extLst>
            </p:cNvPr>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8" name="Freeform 44">
              <a:extLst>
                <a:ext uri="{FF2B5EF4-FFF2-40B4-BE49-F238E27FC236}">
                  <a16:creationId xmlns:a16="http://schemas.microsoft.com/office/drawing/2014/main" id="{E8B7DC9C-B6E3-214C-96AB-8281516F4326}"/>
                </a:ext>
              </a:extLst>
            </p:cNvPr>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9" name="Freeform 45">
              <a:extLst>
                <a:ext uri="{FF2B5EF4-FFF2-40B4-BE49-F238E27FC236}">
                  <a16:creationId xmlns:a16="http://schemas.microsoft.com/office/drawing/2014/main" id="{397E29E0-4660-AC44-AA91-82129C1E3367}"/>
                </a:ext>
              </a:extLst>
            </p:cNvPr>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0" name="Freeform 46">
              <a:extLst>
                <a:ext uri="{FF2B5EF4-FFF2-40B4-BE49-F238E27FC236}">
                  <a16:creationId xmlns:a16="http://schemas.microsoft.com/office/drawing/2014/main" id="{30250504-C013-FB41-8C0E-CC245995DB46}"/>
                </a:ext>
              </a:extLst>
            </p:cNvPr>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81" name="Group 122">
            <a:extLst>
              <a:ext uri="{FF2B5EF4-FFF2-40B4-BE49-F238E27FC236}">
                <a16:creationId xmlns:a16="http://schemas.microsoft.com/office/drawing/2014/main" id="{67283CD5-0255-B34C-BF7E-E084473C74C8}"/>
              </a:ext>
            </a:extLst>
          </p:cNvPr>
          <p:cNvGrpSpPr>
            <a:grpSpLocks noChangeAspect="1"/>
          </p:cNvGrpSpPr>
          <p:nvPr userDrawn="1"/>
        </p:nvGrpSpPr>
        <p:grpSpPr bwMode="auto">
          <a:xfrm>
            <a:off x="9677138" y="4315989"/>
            <a:ext cx="496566" cy="484180"/>
            <a:chOff x="487" y="3214"/>
            <a:chExt cx="441" cy="430"/>
          </a:xfrm>
          <a:solidFill>
            <a:schemeClr val="accent1"/>
          </a:solidFill>
        </p:grpSpPr>
        <p:sp>
          <p:nvSpPr>
            <p:cNvPr id="282" name="Freeform 123">
              <a:extLst>
                <a:ext uri="{FF2B5EF4-FFF2-40B4-BE49-F238E27FC236}">
                  <a16:creationId xmlns:a16="http://schemas.microsoft.com/office/drawing/2014/main" id="{72773FE5-CE95-0F4A-A086-070B43C2F3E0}"/>
                </a:ext>
              </a:extLst>
            </p:cNvPr>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3" name="Freeform 124">
              <a:extLst>
                <a:ext uri="{FF2B5EF4-FFF2-40B4-BE49-F238E27FC236}">
                  <a16:creationId xmlns:a16="http://schemas.microsoft.com/office/drawing/2014/main" id="{6CDD5E0D-6567-8F41-ADDA-4873270097A1}"/>
                </a:ext>
              </a:extLst>
            </p:cNvPr>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4" name="Freeform 125">
              <a:extLst>
                <a:ext uri="{FF2B5EF4-FFF2-40B4-BE49-F238E27FC236}">
                  <a16:creationId xmlns:a16="http://schemas.microsoft.com/office/drawing/2014/main" id="{5E033DBE-D634-B34B-A4D9-A3AB7C0A517D}"/>
                </a:ext>
              </a:extLst>
            </p:cNvPr>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5" name="Freeform 126">
              <a:extLst>
                <a:ext uri="{FF2B5EF4-FFF2-40B4-BE49-F238E27FC236}">
                  <a16:creationId xmlns:a16="http://schemas.microsoft.com/office/drawing/2014/main" id="{88700ED7-B9BA-B04A-9A1A-F877F79FB300}"/>
                </a:ext>
              </a:extLst>
            </p:cNvPr>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6" name="Freeform 127">
              <a:extLst>
                <a:ext uri="{FF2B5EF4-FFF2-40B4-BE49-F238E27FC236}">
                  <a16:creationId xmlns:a16="http://schemas.microsoft.com/office/drawing/2014/main" id="{BD63F862-ED81-B442-A78A-FA6F5D451E40}"/>
                </a:ext>
              </a:extLst>
            </p:cNvPr>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7" name="Freeform 128">
              <a:extLst>
                <a:ext uri="{FF2B5EF4-FFF2-40B4-BE49-F238E27FC236}">
                  <a16:creationId xmlns:a16="http://schemas.microsoft.com/office/drawing/2014/main" id="{52268FC6-A33C-ED46-9336-05D86CD13697}"/>
                </a:ext>
              </a:extLst>
            </p:cNvPr>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8" name="Freeform 129">
              <a:extLst>
                <a:ext uri="{FF2B5EF4-FFF2-40B4-BE49-F238E27FC236}">
                  <a16:creationId xmlns:a16="http://schemas.microsoft.com/office/drawing/2014/main" id="{56D30168-2DF4-C24E-A79D-080A99416751}"/>
                </a:ext>
              </a:extLst>
            </p:cNvPr>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9" name="Freeform 130">
              <a:extLst>
                <a:ext uri="{FF2B5EF4-FFF2-40B4-BE49-F238E27FC236}">
                  <a16:creationId xmlns:a16="http://schemas.microsoft.com/office/drawing/2014/main" id="{A4CCAC9E-9F1D-7349-BC9A-B1EF22D519BF}"/>
                </a:ext>
              </a:extLst>
            </p:cNvPr>
            <p:cNvSpPr>
              <a:spLocks/>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0" name="Freeform 131">
              <a:extLst>
                <a:ext uri="{FF2B5EF4-FFF2-40B4-BE49-F238E27FC236}">
                  <a16:creationId xmlns:a16="http://schemas.microsoft.com/office/drawing/2014/main" id="{747CB487-9672-EB4E-BF7A-C18B01144E97}"/>
                </a:ext>
              </a:extLst>
            </p:cNvPr>
            <p:cNvSpPr>
              <a:spLocks/>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1" name="Freeform 132">
              <a:extLst>
                <a:ext uri="{FF2B5EF4-FFF2-40B4-BE49-F238E27FC236}">
                  <a16:creationId xmlns:a16="http://schemas.microsoft.com/office/drawing/2014/main" id="{5B3A23BE-3A97-9841-A871-547EA51CCD45}"/>
                </a:ext>
              </a:extLst>
            </p:cNvPr>
            <p:cNvSpPr>
              <a:spLocks/>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92" name="Group 140">
            <a:extLst>
              <a:ext uri="{FF2B5EF4-FFF2-40B4-BE49-F238E27FC236}">
                <a16:creationId xmlns:a16="http://schemas.microsoft.com/office/drawing/2014/main" id="{AA388C1F-8ED0-A044-89DE-83D0EEEFC80D}"/>
              </a:ext>
            </a:extLst>
          </p:cNvPr>
          <p:cNvGrpSpPr>
            <a:grpSpLocks noChangeAspect="1"/>
          </p:cNvGrpSpPr>
          <p:nvPr userDrawn="1"/>
        </p:nvGrpSpPr>
        <p:grpSpPr bwMode="auto">
          <a:xfrm>
            <a:off x="10942164" y="1923077"/>
            <a:ext cx="513762" cy="513760"/>
            <a:chOff x="1560" y="3157"/>
            <a:chExt cx="426" cy="426"/>
          </a:xfrm>
          <a:solidFill>
            <a:schemeClr val="accent1"/>
          </a:solidFill>
        </p:grpSpPr>
        <p:sp>
          <p:nvSpPr>
            <p:cNvPr id="293" name="Freeform 141">
              <a:extLst>
                <a:ext uri="{FF2B5EF4-FFF2-40B4-BE49-F238E27FC236}">
                  <a16:creationId xmlns:a16="http://schemas.microsoft.com/office/drawing/2014/main" id="{6DC37675-C2E9-FC4D-97FC-14D1439C69D6}"/>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4" name="Freeform 142">
              <a:extLst>
                <a:ext uri="{FF2B5EF4-FFF2-40B4-BE49-F238E27FC236}">
                  <a16:creationId xmlns:a16="http://schemas.microsoft.com/office/drawing/2014/main" id="{4F2931D0-0ECD-044F-B8D7-5EE83E53FC2A}"/>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5" name="Freeform 143">
              <a:extLst>
                <a:ext uri="{FF2B5EF4-FFF2-40B4-BE49-F238E27FC236}">
                  <a16:creationId xmlns:a16="http://schemas.microsoft.com/office/drawing/2014/main" id="{2A0F5EEC-4050-F048-8AF4-786AD6520BE2}"/>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96" name="Group 265">
            <a:extLst>
              <a:ext uri="{FF2B5EF4-FFF2-40B4-BE49-F238E27FC236}">
                <a16:creationId xmlns:a16="http://schemas.microsoft.com/office/drawing/2014/main" id="{DB574722-631E-164E-AF27-0911A2FEC321}"/>
              </a:ext>
            </a:extLst>
          </p:cNvPr>
          <p:cNvGrpSpPr>
            <a:grpSpLocks noChangeAspect="1"/>
          </p:cNvGrpSpPr>
          <p:nvPr userDrawn="1"/>
        </p:nvGrpSpPr>
        <p:grpSpPr bwMode="auto">
          <a:xfrm>
            <a:off x="9686502" y="1940477"/>
            <a:ext cx="477838" cy="478960"/>
            <a:chOff x="4480" y="2998"/>
            <a:chExt cx="426" cy="427"/>
          </a:xfrm>
          <a:solidFill>
            <a:schemeClr val="accent1"/>
          </a:solidFill>
        </p:grpSpPr>
        <p:sp>
          <p:nvSpPr>
            <p:cNvPr id="297" name="Freeform 266">
              <a:extLst>
                <a:ext uri="{FF2B5EF4-FFF2-40B4-BE49-F238E27FC236}">
                  <a16:creationId xmlns:a16="http://schemas.microsoft.com/office/drawing/2014/main" id="{B9360F8F-35A5-2948-A337-3FA5820849CE}"/>
                </a:ext>
              </a:extLst>
            </p:cNvPr>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8" name="Freeform 267">
              <a:extLst>
                <a:ext uri="{FF2B5EF4-FFF2-40B4-BE49-F238E27FC236}">
                  <a16:creationId xmlns:a16="http://schemas.microsoft.com/office/drawing/2014/main" id="{D12E7AA0-6D6F-1C44-A651-D3A086359C5B}"/>
                </a:ext>
              </a:extLst>
            </p:cNvPr>
            <p:cNvSpPr>
              <a:spLocks/>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9" name="Freeform 268">
              <a:extLst>
                <a:ext uri="{FF2B5EF4-FFF2-40B4-BE49-F238E27FC236}">
                  <a16:creationId xmlns:a16="http://schemas.microsoft.com/office/drawing/2014/main" id="{106A933E-5559-2E41-A345-731A2E0F8E12}"/>
                </a:ext>
              </a:extLst>
            </p:cNvPr>
            <p:cNvSpPr>
              <a:spLocks/>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0" name="Rectangle 269">
              <a:extLst>
                <a:ext uri="{FF2B5EF4-FFF2-40B4-BE49-F238E27FC236}">
                  <a16:creationId xmlns:a16="http://schemas.microsoft.com/office/drawing/2014/main" id="{9C2B5A47-940D-EA48-BAA9-4D26EB1A3E33}"/>
                </a:ext>
              </a:extLst>
            </p:cNvPr>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1" name="Rectangle 270">
              <a:extLst>
                <a:ext uri="{FF2B5EF4-FFF2-40B4-BE49-F238E27FC236}">
                  <a16:creationId xmlns:a16="http://schemas.microsoft.com/office/drawing/2014/main" id="{C426CD1A-3E99-F54E-9271-6DE70CA75D4B}"/>
                </a:ext>
              </a:extLst>
            </p:cNvPr>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2" name="Rectangle 271">
              <a:extLst>
                <a:ext uri="{FF2B5EF4-FFF2-40B4-BE49-F238E27FC236}">
                  <a16:creationId xmlns:a16="http://schemas.microsoft.com/office/drawing/2014/main" id="{B3811124-B17C-D94B-8AD1-A4CCDE5EA500}"/>
                </a:ext>
              </a:extLst>
            </p:cNvPr>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303" name="Group 92">
            <a:extLst>
              <a:ext uri="{FF2B5EF4-FFF2-40B4-BE49-F238E27FC236}">
                <a16:creationId xmlns:a16="http://schemas.microsoft.com/office/drawing/2014/main" id="{31B23D09-8735-2E48-9CB2-8770D647F10C}"/>
              </a:ext>
            </a:extLst>
          </p:cNvPr>
          <p:cNvGrpSpPr>
            <a:grpSpLocks noChangeAspect="1"/>
          </p:cNvGrpSpPr>
          <p:nvPr userDrawn="1"/>
        </p:nvGrpSpPr>
        <p:grpSpPr bwMode="auto">
          <a:xfrm>
            <a:off x="4560155" y="5528336"/>
            <a:ext cx="578644" cy="412766"/>
            <a:chOff x="341" y="1769"/>
            <a:chExt cx="450" cy="321"/>
          </a:xfrm>
          <a:solidFill>
            <a:schemeClr val="accent1"/>
          </a:solidFill>
        </p:grpSpPr>
        <p:sp>
          <p:nvSpPr>
            <p:cNvPr id="304" name="Freeform 93">
              <a:extLst>
                <a:ext uri="{FF2B5EF4-FFF2-40B4-BE49-F238E27FC236}">
                  <a16:creationId xmlns:a16="http://schemas.microsoft.com/office/drawing/2014/main" id="{D6BFE993-EF88-464D-8FCD-289EC0330F6D}"/>
                </a:ext>
              </a:extLst>
            </p:cNvPr>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5" name="Freeform 94">
              <a:extLst>
                <a:ext uri="{FF2B5EF4-FFF2-40B4-BE49-F238E27FC236}">
                  <a16:creationId xmlns:a16="http://schemas.microsoft.com/office/drawing/2014/main" id="{37409101-31C8-E04F-8744-C456BF4053A3}"/>
                </a:ext>
              </a:extLst>
            </p:cNvPr>
            <p:cNvSpPr>
              <a:spLocks/>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6" name="Freeform 95">
              <a:extLst>
                <a:ext uri="{FF2B5EF4-FFF2-40B4-BE49-F238E27FC236}">
                  <a16:creationId xmlns:a16="http://schemas.microsoft.com/office/drawing/2014/main" id="{844F5876-66F7-7740-8476-CDBA4D0E8A4C}"/>
                </a:ext>
              </a:extLst>
            </p:cNvPr>
            <p:cNvSpPr>
              <a:spLocks/>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7" name="Freeform 96">
              <a:extLst>
                <a:ext uri="{FF2B5EF4-FFF2-40B4-BE49-F238E27FC236}">
                  <a16:creationId xmlns:a16="http://schemas.microsoft.com/office/drawing/2014/main" id="{A289E8F4-C028-6148-B109-3D339897DCB7}"/>
                </a:ext>
              </a:extLst>
            </p:cNvPr>
            <p:cNvSpPr>
              <a:spLocks/>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8" name="Freeform 97">
              <a:extLst>
                <a:ext uri="{FF2B5EF4-FFF2-40B4-BE49-F238E27FC236}">
                  <a16:creationId xmlns:a16="http://schemas.microsoft.com/office/drawing/2014/main" id="{30B1422A-1FC0-E644-86CF-3A9C1C0E7009}"/>
                </a:ext>
              </a:extLst>
            </p:cNvPr>
            <p:cNvSpPr>
              <a:spLocks/>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9" name="Oval 98">
              <a:extLst>
                <a:ext uri="{FF2B5EF4-FFF2-40B4-BE49-F238E27FC236}">
                  <a16:creationId xmlns:a16="http://schemas.microsoft.com/office/drawing/2014/main" id="{A4B792FB-71CE-1145-960B-B90FBEB0B650}"/>
                </a:ext>
              </a:extLst>
            </p:cNvPr>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0" name="Oval 99">
              <a:extLst>
                <a:ext uri="{FF2B5EF4-FFF2-40B4-BE49-F238E27FC236}">
                  <a16:creationId xmlns:a16="http://schemas.microsoft.com/office/drawing/2014/main" id="{5EF5F9D8-CCE3-2343-807F-0CF85E03EAF0}"/>
                </a:ext>
              </a:extLst>
            </p:cNvPr>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1" name="Oval 100">
              <a:extLst>
                <a:ext uri="{FF2B5EF4-FFF2-40B4-BE49-F238E27FC236}">
                  <a16:creationId xmlns:a16="http://schemas.microsoft.com/office/drawing/2014/main" id="{3D380F82-1897-C145-8D61-C6B842E53DF3}"/>
                </a:ext>
              </a:extLst>
            </p:cNvPr>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12" name="Group 4">
            <a:extLst>
              <a:ext uri="{FF2B5EF4-FFF2-40B4-BE49-F238E27FC236}">
                <a16:creationId xmlns:a16="http://schemas.microsoft.com/office/drawing/2014/main" id="{84C17A15-152C-A348-853A-B692B4282DA1}"/>
              </a:ext>
            </a:extLst>
          </p:cNvPr>
          <p:cNvGrpSpPr>
            <a:grpSpLocks noChangeAspect="1"/>
          </p:cNvGrpSpPr>
          <p:nvPr userDrawn="1"/>
        </p:nvGrpSpPr>
        <p:grpSpPr bwMode="auto">
          <a:xfrm>
            <a:off x="5877270" y="5532782"/>
            <a:ext cx="484650" cy="403874"/>
            <a:chOff x="348" y="472"/>
            <a:chExt cx="426" cy="355"/>
          </a:xfrm>
          <a:solidFill>
            <a:schemeClr val="accent1"/>
          </a:solidFill>
        </p:grpSpPr>
        <p:sp>
          <p:nvSpPr>
            <p:cNvPr id="313" name="Freeform 5">
              <a:extLst>
                <a:ext uri="{FF2B5EF4-FFF2-40B4-BE49-F238E27FC236}">
                  <a16:creationId xmlns:a16="http://schemas.microsoft.com/office/drawing/2014/main" id="{719C8B8C-D094-D74C-AF4C-E723A3C19C5E}"/>
                </a:ext>
              </a:extLst>
            </p:cNvPr>
            <p:cNvSpPr>
              <a:spLocks/>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4" name="Oval 6">
              <a:extLst>
                <a:ext uri="{FF2B5EF4-FFF2-40B4-BE49-F238E27FC236}">
                  <a16:creationId xmlns:a16="http://schemas.microsoft.com/office/drawing/2014/main" id="{0E3079FA-EBC0-1C4F-BF6F-4EF1A488E97C}"/>
                </a:ext>
              </a:extLst>
            </p:cNvPr>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5" name="Oval 7">
              <a:extLst>
                <a:ext uri="{FF2B5EF4-FFF2-40B4-BE49-F238E27FC236}">
                  <a16:creationId xmlns:a16="http://schemas.microsoft.com/office/drawing/2014/main" id="{1020AE0A-3CB9-274A-B949-2F4B93C8FE61}"/>
                </a:ext>
              </a:extLst>
            </p:cNvPr>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6" name="Oval 8">
              <a:extLst>
                <a:ext uri="{FF2B5EF4-FFF2-40B4-BE49-F238E27FC236}">
                  <a16:creationId xmlns:a16="http://schemas.microsoft.com/office/drawing/2014/main" id="{98F34F8F-ABB7-4848-A76F-9F6C562D9670}"/>
                </a:ext>
              </a:extLst>
            </p:cNvPr>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7" name="Freeform 9">
              <a:extLst>
                <a:ext uri="{FF2B5EF4-FFF2-40B4-BE49-F238E27FC236}">
                  <a16:creationId xmlns:a16="http://schemas.microsoft.com/office/drawing/2014/main" id="{AA090CA5-2F52-AF46-BB3E-337567489E55}"/>
                </a:ext>
              </a:extLst>
            </p:cNvPr>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8" name="Freeform 10">
              <a:extLst>
                <a:ext uri="{FF2B5EF4-FFF2-40B4-BE49-F238E27FC236}">
                  <a16:creationId xmlns:a16="http://schemas.microsoft.com/office/drawing/2014/main" id="{8894367A-92E9-164E-BC86-5B276995A8E7}"/>
                </a:ext>
              </a:extLst>
            </p:cNvPr>
            <p:cNvSpPr>
              <a:spLocks/>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9" name="Freeform 11">
              <a:extLst>
                <a:ext uri="{FF2B5EF4-FFF2-40B4-BE49-F238E27FC236}">
                  <a16:creationId xmlns:a16="http://schemas.microsoft.com/office/drawing/2014/main" id="{8C879DF6-8A8C-D14C-9B9C-E0EB824DC79F}"/>
                </a:ext>
              </a:extLst>
            </p:cNvPr>
            <p:cNvSpPr>
              <a:spLocks/>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320" name="Freeform 132">
            <a:extLst>
              <a:ext uri="{FF2B5EF4-FFF2-40B4-BE49-F238E27FC236}">
                <a16:creationId xmlns:a16="http://schemas.microsoft.com/office/drawing/2014/main" id="{45BDCAD5-FFA8-D94A-91ED-271D762E1EF5}"/>
              </a:ext>
            </a:extLst>
          </p:cNvPr>
          <p:cNvSpPr>
            <a:spLocks noEditPoints="1"/>
          </p:cNvSpPr>
          <p:nvPr userDrawn="1"/>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latin typeface="+mj-lt"/>
            </a:endParaRPr>
          </a:p>
        </p:txBody>
      </p:sp>
      <p:grpSp>
        <p:nvGrpSpPr>
          <p:cNvPr id="325" name="Group 104">
            <a:extLst>
              <a:ext uri="{FF2B5EF4-FFF2-40B4-BE49-F238E27FC236}">
                <a16:creationId xmlns:a16="http://schemas.microsoft.com/office/drawing/2014/main" id="{C933286F-FB2B-2B48-B689-90FB1B740D79}"/>
              </a:ext>
            </a:extLst>
          </p:cNvPr>
          <p:cNvGrpSpPr>
            <a:grpSpLocks noChangeAspect="1"/>
          </p:cNvGrpSpPr>
          <p:nvPr userDrawn="1"/>
        </p:nvGrpSpPr>
        <p:grpSpPr bwMode="auto">
          <a:xfrm>
            <a:off x="7207268" y="5477733"/>
            <a:ext cx="341846" cy="513972"/>
            <a:chOff x="1443" y="2997"/>
            <a:chExt cx="284" cy="427"/>
          </a:xfrm>
          <a:solidFill>
            <a:schemeClr val="accent1"/>
          </a:solidFill>
        </p:grpSpPr>
        <p:sp>
          <p:nvSpPr>
            <p:cNvPr id="326" name="Freeform 105">
              <a:extLst>
                <a:ext uri="{FF2B5EF4-FFF2-40B4-BE49-F238E27FC236}">
                  <a16:creationId xmlns:a16="http://schemas.microsoft.com/office/drawing/2014/main" id="{EBD25FD2-6E1F-C448-BE38-E904E3A2FB73}"/>
                </a:ext>
              </a:extLst>
            </p:cNvPr>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7" name="Freeform 106">
              <a:extLst>
                <a:ext uri="{FF2B5EF4-FFF2-40B4-BE49-F238E27FC236}">
                  <a16:creationId xmlns:a16="http://schemas.microsoft.com/office/drawing/2014/main" id="{BD9B7B3C-0689-BA4C-ABBF-BCE7E3B46DB5}"/>
                </a:ext>
              </a:extLst>
            </p:cNvPr>
            <p:cNvSpPr>
              <a:spLocks/>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8" name="Freeform 107">
              <a:extLst>
                <a:ext uri="{FF2B5EF4-FFF2-40B4-BE49-F238E27FC236}">
                  <a16:creationId xmlns:a16="http://schemas.microsoft.com/office/drawing/2014/main" id="{C9272C8E-5CB2-4643-AEA6-BE716984C944}"/>
                </a:ext>
              </a:extLst>
            </p:cNvPr>
            <p:cNvSpPr>
              <a:spLocks/>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9" name="Freeform 108">
              <a:extLst>
                <a:ext uri="{FF2B5EF4-FFF2-40B4-BE49-F238E27FC236}">
                  <a16:creationId xmlns:a16="http://schemas.microsoft.com/office/drawing/2014/main" id="{CA4C5504-30D4-1D40-B292-CD5DA723192D}"/>
                </a:ext>
              </a:extLst>
            </p:cNvPr>
            <p:cNvSpPr>
              <a:spLocks/>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0" name="Freeform 109">
              <a:extLst>
                <a:ext uri="{FF2B5EF4-FFF2-40B4-BE49-F238E27FC236}">
                  <a16:creationId xmlns:a16="http://schemas.microsoft.com/office/drawing/2014/main" id="{7B5112E2-4CA4-294E-BC9B-DD315AEE8935}"/>
                </a:ext>
              </a:extLst>
            </p:cNvPr>
            <p:cNvSpPr>
              <a:spLocks/>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1" name="Freeform 110">
              <a:extLst>
                <a:ext uri="{FF2B5EF4-FFF2-40B4-BE49-F238E27FC236}">
                  <a16:creationId xmlns:a16="http://schemas.microsoft.com/office/drawing/2014/main" id="{B8173CE6-5D1A-A846-84AC-EC2E79F0576F}"/>
                </a:ext>
              </a:extLst>
            </p:cNvPr>
            <p:cNvSpPr>
              <a:spLocks/>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32" name="Group 48">
            <a:extLst>
              <a:ext uri="{FF2B5EF4-FFF2-40B4-BE49-F238E27FC236}">
                <a16:creationId xmlns:a16="http://schemas.microsoft.com/office/drawing/2014/main" id="{845CA248-13D3-B844-9F40-7BA5E1132E69}"/>
              </a:ext>
            </a:extLst>
          </p:cNvPr>
          <p:cNvGrpSpPr>
            <a:grpSpLocks noChangeAspect="1"/>
          </p:cNvGrpSpPr>
          <p:nvPr userDrawn="1"/>
        </p:nvGrpSpPr>
        <p:grpSpPr bwMode="auto">
          <a:xfrm>
            <a:off x="10941132" y="3109340"/>
            <a:ext cx="515826" cy="496764"/>
            <a:chOff x="6532" y="451"/>
            <a:chExt cx="433" cy="417"/>
          </a:xfrm>
          <a:solidFill>
            <a:schemeClr val="accent1"/>
          </a:solidFill>
        </p:grpSpPr>
        <p:sp>
          <p:nvSpPr>
            <p:cNvPr id="333" name="Freeform 49">
              <a:extLst>
                <a:ext uri="{FF2B5EF4-FFF2-40B4-BE49-F238E27FC236}">
                  <a16:creationId xmlns:a16="http://schemas.microsoft.com/office/drawing/2014/main" id="{17E6D66F-E2A5-7445-867C-00B311AB2CDF}"/>
                </a:ext>
              </a:extLst>
            </p:cNvPr>
            <p:cNvSpPr>
              <a:spLocks/>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4" name="Freeform 50">
              <a:extLst>
                <a:ext uri="{FF2B5EF4-FFF2-40B4-BE49-F238E27FC236}">
                  <a16:creationId xmlns:a16="http://schemas.microsoft.com/office/drawing/2014/main" id="{A947C942-EA82-4B48-9330-14A742F71BE2}"/>
                </a:ext>
              </a:extLst>
            </p:cNvPr>
            <p:cNvSpPr>
              <a:spLocks/>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5" name="Freeform 51">
              <a:extLst>
                <a:ext uri="{FF2B5EF4-FFF2-40B4-BE49-F238E27FC236}">
                  <a16:creationId xmlns:a16="http://schemas.microsoft.com/office/drawing/2014/main" id="{F6FECDDB-A3E0-AB42-AE11-B42BD5D93CE1}"/>
                </a:ext>
              </a:extLst>
            </p:cNvPr>
            <p:cNvSpPr>
              <a:spLocks/>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6" name="Freeform 52">
              <a:extLst>
                <a:ext uri="{FF2B5EF4-FFF2-40B4-BE49-F238E27FC236}">
                  <a16:creationId xmlns:a16="http://schemas.microsoft.com/office/drawing/2014/main" id="{368296E1-91C7-0142-92A5-9FC30718B4EF}"/>
                </a:ext>
              </a:extLst>
            </p:cNvPr>
            <p:cNvSpPr>
              <a:spLocks/>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7" name="Freeform 53">
              <a:extLst>
                <a:ext uri="{FF2B5EF4-FFF2-40B4-BE49-F238E27FC236}">
                  <a16:creationId xmlns:a16="http://schemas.microsoft.com/office/drawing/2014/main" id="{58A5879A-4845-1A4E-AD7C-5245A79764CB}"/>
                </a:ext>
              </a:extLst>
            </p:cNvPr>
            <p:cNvSpPr>
              <a:spLocks/>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8" name="Freeform 54">
              <a:extLst>
                <a:ext uri="{FF2B5EF4-FFF2-40B4-BE49-F238E27FC236}">
                  <a16:creationId xmlns:a16="http://schemas.microsoft.com/office/drawing/2014/main" id="{B1F284B8-040C-EA40-B415-8A9522FE867B}"/>
                </a:ext>
              </a:extLst>
            </p:cNvPr>
            <p:cNvSpPr>
              <a:spLocks/>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39" name="Group 81">
            <a:extLst>
              <a:ext uri="{FF2B5EF4-FFF2-40B4-BE49-F238E27FC236}">
                <a16:creationId xmlns:a16="http://schemas.microsoft.com/office/drawing/2014/main" id="{6F0CCB4D-675F-F14F-99D5-2DD46749B800}"/>
              </a:ext>
            </a:extLst>
          </p:cNvPr>
          <p:cNvGrpSpPr>
            <a:grpSpLocks noChangeAspect="1"/>
          </p:cNvGrpSpPr>
          <p:nvPr userDrawn="1"/>
        </p:nvGrpSpPr>
        <p:grpSpPr bwMode="auto">
          <a:xfrm>
            <a:off x="798612" y="5509828"/>
            <a:ext cx="450851" cy="449782"/>
            <a:chOff x="1370" y="1720"/>
            <a:chExt cx="426" cy="425"/>
          </a:xfrm>
          <a:solidFill>
            <a:schemeClr val="accent1"/>
          </a:solidFill>
        </p:grpSpPr>
        <p:sp>
          <p:nvSpPr>
            <p:cNvPr id="340" name="Freeform 82">
              <a:extLst>
                <a:ext uri="{FF2B5EF4-FFF2-40B4-BE49-F238E27FC236}">
                  <a16:creationId xmlns:a16="http://schemas.microsoft.com/office/drawing/2014/main" id="{AFD37094-822A-F447-8CE7-9F103F960375}"/>
                </a:ext>
              </a:extLst>
            </p:cNvPr>
            <p:cNvSpPr>
              <a:spLocks/>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1" name="Freeform 83">
              <a:extLst>
                <a:ext uri="{FF2B5EF4-FFF2-40B4-BE49-F238E27FC236}">
                  <a16:creationId xmlns:a16="http://schemas.microsoft.com/office/drawing/2014/main" id="{3422F472-FD2E-E146-B0EE-B299A1CAE080}"/>
                </a:ext>
              </a:extLst>
            </p:cNvPr>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2" name="Freeform 84">
              <a:extLst>
                <a:ext uri="{FF2B5EF4-FFF2-40B4-BE49-F238E27FC236}">
                  <a16:creationId xmlns:a16="http://schemas.microsoft.com/office/drawing/2014/main" id="{A5C0B545-2E7A-5941-9C66-99945E3792ED}"/>
                </a:ext>
              </a:extLst>
            </p:cNvPr>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3" name="Freeform 85">
              <a:extLst>
                <a:ext uri="{FF2B5EF4-FFF2-40B4-BE49-F238E27FC236}">
                  <a16:creationId xmlns:a16="http://schemas.microsoft.com/office/drawing/2014/main" id="{374CD6E2-C0BA-8E40-A449-820C4406F10F}"/>
                </a:ext>
              </a:extLst>
            </p:cNvPr>
            <p:cNvSpPr>
              <a:spLocks/>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4" name="Freeform 86">
              <a:extLst>
                <a:ext uri="{FF2B5EF4-FFF2-40B4-BE49-F238E27FC236}">
                  <a16:creationId xmlns:a16="http://schemas.microsoft.com/office/drawing/2014/main" id="{5650B1E9-10A3-734D-9AC1-8B333A356749}"/>
                </a:ext>
              </a:extLst>
            </p:cNvPr>
            <p:cNvSpPr>
              <a:spLocks/>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5" name="Freeform 87">
              <a:extLst>
                <a:ext uri="{FF2B5EF4-FFF2-40B4-BE49-F238E27FC236}">
                  <a16:creationId xmlns:a16="http://schemas.microsoft.com/office/drawing/2014/main" id="{4B7887F8-0B63-E948-966D-617614E80C9B}"/>
                </a:ext>
              </a:extLst>
            </p:cNvPr>
            <p:cNvSpPr>
              <a:spLocks/>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6" name="Freeform 88">
              <a:extLst>
                <a:ext uri="{FF2B5EF4-FFF2-40B4-BE49-F238E27FC236}">
                  <a16:creationId xmlns:a16="http://schemas.microsoft.com/office/drawing/2014/main" id="{ABE6E62F-E613-A74D-B3A8-299734AD81E5}"/>
                </a:ext>
              </a:extLst>
            </p:cNvPr>
            <p:cNvSpPr>
              <a:spLocks/>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7" name="Freeform 89">
              <a:extLst>
                <a:ext uri="{FF2B5EF4-FFF2-40B4-BE49-F238E27FC236}">
                  <a16:creationId xmlns:a16="http://schemas.microsoft.com/office/drawing/2014/main" id="{695E4311-FAD6-9945-AF11-C24EB5180752}"/>
                </a:ext>
              </a:extLst>
            </p:cNvPr>
            <p:cNvSpPr>
              <a:spLocks/>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8" name="Freeform 90">
              <a:extLst>
                <a:ext uri="{FF2B5EF4-FFF2-40B4-BE49-F238E27FC236}">
                  <a16:creationId xmlns:a16="http://schemas.microsoft.com/office/drawing/2014/main" id="{F6332ED2-95E6-314D-B133-3718ED39BF6D}"/>
                </a:ext>
              </a:extLst>
            </p:cNvPr>
            <p:cNvSpPr>
              <a:spLocks/>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9" name="Freeform 91">
              <a:extLst>
                <a:ext uri="{FF2B5EF4-FFF2-40B4-BE49-F238E27FC236}">
                  <a16:creationId xmlns:a16="http://schemas.microsoft.com/office/drawing/2014/main" id="{6A20710A-A127-3045-90AC-4BEF3E718D67}"/>
                </a:ext>
              </a:extLst>
            </p:cNvPr>
            <p:cNvSpPr>
              <a:spLocks/>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50" name="Freeform 92">
              <a:extLst>
                <a:ext uri="{FF2B5EF4-FFF2-40B4-BE49-F238E27FC236}">
                  <a16:creationId xmlns:a16="http://schemas.microsoft.com/office/drawing/2014/main" id="{D7659633-77CA-5343-AA5A-F95F88663879}"/>
                </a:ext>
              </a:extLst>
            </p:cNvPr>
            <p:cNvSpPr>
              <a:spLocks/>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351" name="Freeform 144">
            <a:extLst>
              <a:ext uri="{FF2B5EF4-FFF2-40B4-BE49-F238E27FC236}">
                <a16:creationId xmlns:a16="http://schemas.microsoft.com/office/drawing/2014/main" id="{887C956D-5C6A-EF41-B68E-293B826857D7}"/>
              </a:ext>
            </a:extLst>
          </p:cNvPr>
          <p:cNvSpPr>
            <a:spLocks/>
          </p:cNvSpPr>
          <p:nvPr userDrawn="1"/>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nvGrpSpPr>
          <p:cNvPr id="352" name="Group 351">
            <a:extLst>
              <a:ext uri="{FF2B5EF4-FFF2-40B4-BE49-F238E27FC236}">
                <a16:creationId xmlns:a16="http://schemas.microsoft.com/office/drawing/2014/main" id="{93CF84E6-DB80-C040-8D2B-6B117435B35D}"/>
              </a:ext>
            </a:extLst>
          </p:cNvPr>
          <p:cNvGrpSpPr>
            <a:grpSpLocks noChangeAspect="1"/>
          </p:cNvGrpSpPr>
          <p:nvPr userDrawn="1"/>
        </p:nvGrpSpPr>
        <p:grpSpPr bwMode="auto">
          <a:xfrm>
            <a:off x="7132640" y="1933804"/>
            <a:ext cx="491102" cy="492306"/>
            <a:chOff x="1378" y="455"/>
            <a:chExt cx="408" cy="409"/>
          </a:xfrm>
          <a:solidFill>
            <a:schemeClr val="accent1"/>
          </a:solidFill>
        </p:grpSpPr>
        <p:sp>
          <p:nvSpPr>
            <p:cNvPr id="353" name="Freeform 10">
              <a:extLst>
                <a:ext uri="{FF2B5EF4-FFF2-40B4-BE49-F238E27FC236}">
                  <a16:creationId xmlns:a16="http://schemas.microsoft.com/office/drawing/2014/main" id="{19E0843A-545A-5E44-8AF6-E92D9679B4AC}"/>
                </a:ext>
              </a:extLst>
            </p:cNvPr>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4" name="Freeform 11">
              <a:extLst>
                <a:ext uri="{FF2B5EF4-FFF2-40B4-BE49-F238E27FC236}">
                  <a16:creationId xmlns:a16="http://schemas.microsoft.com/office/drawing/2014/main" id="{E215F30D-61AD-A146-85D1-7B02FC0B2576}"/>
                </a:ext>
              </a:extLst>
            </p:cNvPr>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5" name="Freeform 12">
              <a:extLst>
                <a:ext uri="{FF2B5EF4-FFF2-40B4-BE49-F238E27FC236}">
                  <a16:creationId xmlns:a16="http://schemas.microsoft.com/office/drawing/2014/main" id="{B99AB6FD-96E3-0141-8570-EF1AD6989162}"/>
                </a:ext>
              </a:extLst>
            </p:cNvPr>
            <p:cNvSpPr>
              <a:spLocks/>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6" name="Freeform 13">
              <a:extLst>
                <a:ext uri="{FF2B5EF4-FFF2-40B4-BE49-F238E27FC236}">
                  <a16:creationId xmlns:a16="http://schemas.microsoft.com/office/drawing/2014/main" id="{B8756B43-11EC-4C44-B2BA-7B15246B220E}"/>
                </a:ext>
              </a:extLst>
            </p:cNvPr>
            <p:cNvSpPr>
              <a:spLocks/>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57" name="Group 60">
            <a:extLst>
              <a:ext uri="{FF2B5EF4-FFF2-40B4-BE49-F238E27FC236}">
                <a16:creationId xmlns:a16="http://schemas.microsoft.com/office/drawing/2014/main" id="{3B66017D-AE30-3842-A30B-430AD751F9D3}"/>
              </a:ext>
            </a:extLst>
          </p:cNvPr>
          <p:cNvGrpSpPr>
            <a:grpSpLocks noChangeAspect="1"/>
          </p:cNvGrpSpPr>
          <p:nvPr userDrawn="1"/>
        </p:nvGrpSpPr>
        <p:grpSpPr bwMode="auto">
          <a:xfrm>
            <a:off x="3334652" y="5494451"/>
            <a:ext cx="481666" cy="480536"/>
            <a:chOff x="348" y="1721"/>
            <a:chExt cx="426" cy="425"/>
          </a:xfrm>
          <a:solidFill>
            <a:schemeClr val="accent1"/>
          </a:solidFill>
        </p:grpSpPr>
        <p:sp>
          <p:nvSpPr>
            <p:cNvPr id="358" name="Freeform 61">
              <a:extLst>
                <a:ext uri="{FF2B5EF4-FFF2-40B4-BE49-F238E27FC236}">
                  <a16:creationId xmlns:a16="http://schemas.microsoft.com/office/drawing/2014/main" id="{2C5B2D4E-1F4D-CB46-A341-2B749AC7F16E}"/>
                </a:ext>
              </a:extLst>
            </p:cNvPr>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59" name="Freeform 62">
              <a:extLst>
                <a:ext uri="{FF2B5EF4-FFF2-40B4-BE49-F238E27FC236}">
                  <a16:creationId xmlns:a16="http://schemas.microsoft.com/office/drawing/2014/main" id="{DD515909-F712-6D4B-BF72-2C4B8885D1C9}"/>
                </a:ext>
              </a:extLst>
            </p:cNvPr>
            <p:cNvSpPr>
              <a:spLocks/>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0" name="Freeform 63">
              <a:extLst>
                <a:ext uri="{FF2B5EF4-FFF2-40B4-BE49-F238E27FC236}">
                  <a16:creationId xmlns:a16="http://schemas.microsoft.com/office/drawing/2014/main" id="{CC9BE79E-AA71-604B-8FB7-CFEA0AC849D7}"/>
                </a:ext>
              </a:extLst>
            </p:cNvPr>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1" name="Freeform 64">
              <a:extLst>
                <a:ext uri="{FF2B5EF4-FFF2-40B4-BE49-F238E27FC236}">
                  <a16:creationId xmlns:a16="http://schemas.microsoft.com/office/drawing/2014/main" id="{7949AA08-1950-4A44-91C1-8E34BD10E503}"/>
                </a:ext>
              </a:extLst>
            </p:cNvPr>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62" name="Group 83">
            <a:extLst>
              <a:ext uri="{FF2B5EF4-FFF2-40B4-BE49-F238E27FC236}">
                <a16:creationId xmlns:a16="http://schemas.microsoft.com/office/drawing/2014/main" id="{EFF1C6C9-655D-274A-BF87-2269FFB3606F}"/>
              </a:ext>
            </a:extLst>
          </p:cNvPr>
          <p:cNvGrpSpPr>
            <a:grpSpLocks noChangeAspect="1"/>
          </p:cNvGrpSpPr>
          <p:nvPr userDrawn="1"/>
        </p:nvGrpSpPr>
        <p:grpSpPr bwMode="auto">
          <a:xfrm>
            <a:off x="10959261" y="4300132"/>
            <a:ext cx="479568" cy="490720"/>
            <a:chOff x="1580" y="1910"/>
            <a:chExt cx="387" cy="396"/>
          </a:xfrm>
          <a:solidFill>
            <a:schemeClr val="accent4"/>
          </a:solidFill>
        </p:grpSpPr>
        <p:sp>
          <p:nvSpPr>
            <p:cNvPr id="363" name="Freeform 84">
              <a:extLst>
                <a:ext uri="{FF2B5EF4-FFF2-40B4-BE49-F238E27FC236}">
                  <a16:creationId xmlns:a16="http://schemas.microsoft.com/office/drawing/2014/main" id="{A5BD3BA6-1E5D-A147-A5E7-38A35AFB2FB8}"/>
                </a:ext>
              </a:extLst>
            </p:cNvPr>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4" name="Freeform 85">
              <a:extLst>
                <a:ext uri="{FF2B5EF4-FFF2-40B4-BE49-F238E27FC236}">
                  <a16:creationId xmlns:a16="http://schemas.microsoft.com/office/drawing/2014/main" id="{16B4A2A5-EFF3-D844-8BFB-D9FC0A674E57}"/>
                </a:ext>
              </a:extLst>
            </p:cNvPr>
            <p:cNvSpPr>
              <a:spLocks/>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5" name="Freeform 86">
              <a:extLst>
                <a:ext uri="{FF2B5EF4-FFF2-40B4-BE49-F238E27FC236}">
                  <a16:creationId xmlns:a16="http://schemas.microsoft.com/office/drawing/2014/main" id="{01032911-E44E-6A44-B3AE-2C20E895BDF1}"/>
                </a:ext>
              </a:extLst>
            </p:cNvPr>
            <p:cNvSpPr>
              <a:spLocks/>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6" name="Freeform 87">
              <a:extLst>
                <a:ext uri="{FF2B5EF4-FFF2-40B4-BE49-F238E27FC236}">
                  <a16:creationId xmlns:a16="http://schemas.microsoft.com/office/drawing/2014/main" id="{329745C6-8CE0-9B43-A51F-DC7EC13E0A91}"/>
                </a:ext>
              </a:extLst>
            </p:cNvPr>
            <p:cNvSpPr>
              <a:spLocks/>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7" name="Freeform 88">
              <a:extLst>
                <a:ext uri="{FF2B5EF4-FFF2-40B4-BE49-F238E27FC236}">
                  <a16:creationId xmlns:a16="http://schemas.microsoft.com/office/drawing/2014/main" id="{8FA27E58-1649-0041-A7D0-1488B173F455}"/>
                </a:ext>
              </a:extLst>
            </p:cNvPr>
            <p:cNvSpPr>
              <a:spLocks/>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8" name="Freeform 89">
              <a:extLst>
                <a:ext uri="{FF2B5EF4-FFF2-40B4-BE49-F238E27FC236}">
                  <a16:creationId xmlns:a16="http://schemas.microsoft.com/office/drawing/2014/main" id="{09F7C906-F808-E349-BEC7-3B3085AFF7F7}"/>
                </a:ext>
              </a:extLst>
            </p:cNvPr>
            <p:cNvSpPr>
              <a:spLocks/>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9" name="Freeform 90">
              <a:extLst>
                <a:ext uri="{FF2B5EF4-FFF2-40B4-BE49-F238E27FC236}">
                  <a16:creationId xmlns:a16="http://schemas.microsoft.com/office/drawing/2014/main" id="{7A702297-D13A-8649-B1E4-169139C5B88C}"/>
                </a:ext>
              </a:extLst>
            </p:cNvPr>
            <p:cNvSpPr>
              <a:spLocks/>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70" name="Freeform 91">
              <a:extLst>
                <a:ext uri="{FF2B5EF4-FFF2-40B4-BE49-F238E27FC236}">
                  <a16:creationId xmlns:a16="http://schemas.microsoft.com/office/drawing/2014/main" id="{B529D1D4-ACB6-4044-80CA-AB16AF0C4585}"/>
                </a:ext>
              </a:extLst>
            </p:cNvPr>
            <p:cNvSpPr>
              <a:spLocks/>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grpSp>
      <p:grpSp>
        <p:nvGrpSpPr>
          <p:cNvPr id="371" name="Group 56">
            <a:extLst>
              <a:ext uri="{FF2B5EF4-FFF2-40B4-BE49-F238E27FC236}">
                <a16:creationId xmlns:a16="http://schemas.microsoft.com/office/drawing/2014/main" id="{754010E9-6578-4145-B63E-FE551FCF0B38}"/>
              </a:ext>
            </a:extLst>
          </p:cNvPr>
          <p:cNvGrpSpPr>
            <a:grpSpLocks noChangeAspect="1"/>
          </p:cNvGrpSpPr>
          <p:nvPr userDrawn="1"/>
        </p:nvGrpSpPr>
        <p:grpSpPr bwMode="auto">
          <a:xfrm>
            <a:off x="8400111" y="1923077"/>
            <a:ext cx="513762" cy="513760"/>
            <a:chOff x="6721" y="600"/>
            <a:chExt cx="426" cy="426"/>
          </a:xfrm>
          <a:solidFill>
            <a:schemeClr val="accent4"/>
          </a:solidFill>
        </p:grpSpPr>
        <p:sp>
          <p:nvSpPr>
            <p:cNvPr id="372" name="Freeform 57">
              <a:extLst>
                <a:ext uri="{FF2B5EF4-FFF2-40B4-BE49-F238E27FC236}">
                  <a16:creationId xmlns:a16="http://schemas.microsoft.com/office/drawing/2014/main" id="{E54CC8A3-2BE8-4348-8408-7A6C774ED71C}"/>
                </a:ext>
              </a:extLst>
            </p:cNvPr>
            <p:cNvSpPr>
              <a:spLocks/>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3" name="Freeform 58">
              <a:extLst>
                <a:ext uri="{FF2B5EF4-FFF2-40B4-BE49-F238E27FC236}">
                  <a16:creationId xmlns:a16="http://schemas.microsoft.com/office/drawing/2014/main" id="{468ADAAF-C6DA-A647-AC52-16E1AB8E8D5B}"/>
                </a:ext>
              </a:extLst>
            </p:cNvPr>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4" name="Freeform 59">
              <a:extLst>
                <a:ext uri="{FF2B5EF4-FFF2-40B4-BE49-F238E27FC236}">
                  <a16:creationId xmlns:a16="http://schemas.microsoft.com/office/drawing/2014/main" id="{1D2D45F1-2BA4-144E-BFD4-CF2AE4D806EF}"/>
                </a:ext>
              </a:extLst>
            </p:cNvPr>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5" name="Freeform 60">
              <a:extLst>
                <a:ext uri="{FF2B5EF4-FFF2-40B4-BE49-F238E27FC236}">
                  <a16:creationId xmlns:a16="http://schemas.microsoft.com/office/drawing/2014/main" id="{B9008D23-F674-6448-903D-C3B5D32E5D05}"/>
                </a:ext>
              </a:extLst>
            </p:cNvPr>
            <p:cNvSpPr>
              <a:spLocks/>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6" name="Freeform 61">
              <a:extLst>
                <a:ext uri="{FF2B5EF4-FFF2-40B4-BE49-F238E27FC236}">
                  <a16:creationId xmlns:a16="http://schemas.microsoft.com/office/drawing/2014/main" id="{81B4FE17-16E8-1D46-A84D-C61DF767FCAD}"/>
                </a:ext>
              </a:extLst>
            </p:cNvPr>
            <p:cNvSpPr>
              <a:spLocks/>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grpSp>
      <p:sp>
        <p:nvSpPr>
          <p:cNvPr id="5" name="TextBox 4">
            <a:extLst>
              <a:ext uri="{FF2B5EF4-FFF2-40B4-BE49-F238E27FC236}">
                <a16:creationId xmlns:a16="http://schemas.microsoft.com/office/drawing/2014/main" id="{F6439B37-7E18-2D43-9C03-BCA23C9C27E0}"/>
              </a:ext>
            </a:extLst>
          </p:cNvPr>
          <p:cNvSpPr txBox="1"/>
          <p:nvPr userDrawn="1"/>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447193625"/>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3608506801"/>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Body - No Backgroun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867C7-558F-164E-8B95-23F57985661F}"/>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3" name="Title 2">
            <a:extLst>
              <a:ext uri="{FF2B5EF4-FFF2-40B4-BE49-F238E27FC236}">
                <a16:creationId xmlns:a16="http://schemas.microsoft.com/office/drawing/2014/main" id="{4EE1FDFD-6BAE-AA47-A806-C93A5BC8EEA6}"/>
              </a:ext>
            </a:extLst>
          </p:cNvPr>
          <p:cNvSpPr>
            <a:spLocks noGrp="1"/>
          </p:cNvSpPr>
          <p:nvPr>
            <p:ph type="title" hasCustomPrompt="1"/>
          </p:nvPr>
        </p:nvSpPr>
        <p:spPr/>
        <p:txBody>
          <a:bodyPr/>
          <a:lstStyle/>
          <a:p>
            <a:r>
              <a:rPr lang="en-US"/>
              <a:t>Click to edit master slide title style</a:t>
            </a:r>
          </a:p>
        </p:txBody>
      </p:sp>
      <p:sp>
        <p:nvSpPr>
          <p:cNvPr id="6" name="Content Placeholder 5">
            <a:extLst>
              <a:ext uri="{FF2B5EF4-FFF2-40B4-BE49-F238E27FC236}">
                <a16:creationId xmlns:a16="http://schemas.microsoft.com/office/drawing/2014/main" id="{5D9DA4C3-AB44-254B-B205-38E88CC7523B}"/>
              </a:ext>
            </a:extLst>
          </p:cNvPr>
          <p:cNvSpPr>
            <a:spLocks noGrp="1"/>
          </p:cNvSpPr>
          <p:nvPr>
            <p:ph sz="quarter" idx="11" hasCustomPrompt="1"/>
          </p:nvPr>
        </p:nvSpPr>
        <p:spPr>
          <a:xfrm>
            <a:off x="685800" y="1141104"/>
            <a:ext cx="10820400" cy="5029200"/>
          </a:xfrm>
          <a:prstGeom prst="rect">
            <a:avLst/>
          </a:prstGeo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78138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 No Backgroun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867C7-558F-164E-8B95-23F57985661F}"/>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3" name="Title 2">
            <a:extLst>
              <a:ext uri="{FF2B5EF4-FFF2-40B4-BE49-F238E27FC236}">
                <a16:creationId xmlns:a16="http://schemas.microsoft.com/office/drawing/2014/main" id="{4EE1FDFD-6BAE-AA47-A806-C93A5BC8EEA6}"/>
              </a:ext>
            </a:extLst>
          </p:cNvPr>
          <p:cNvSpPr>
            <a:spLocks noGrp="1"/>
          </p:cNvSpPr>
          <p:nvPr>
            <p:ph type="title" hasCustomPrompt="1"/>
          </p:nvPr>
        </p:nvSpPr>
        <p:spPr/>
        <p:txBody>
          <a:bodyPr/>
          <a:lstStyle/>
          <a:p>
            <a:r>
              <a:rPr lang="en-US"/>
              <a:t>Click to edit master slide title style</a:t>
            </a:r>
          </a:p>
        </p:txBody>
      </p:sp>
    </p:spTree>
    <p:extLst>
      <p:ext uri="{BB962C8B-B14F-4D97-AF65-F5344CB8AC3E}">
        <p14:creationId xmlns:p14="http://schemas.microsoft.com/office/powerpoint/2010/main" val="9634258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apability Overview">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5B1CE1D-7AAA-EB49-80C8-90B8C85152A9}"/>
              </a:ext>
            </a:extLst>
          </p:cNvPr>
          <p:cNvSpPr/>
          <p:nvPr userDrawn="1"/>
        </p:nvSpPr>
        <p:spPr>
          <a:xfrm>
            <a:off x="0" y="1485900"/>
            <a:ext cx="12191993" cy="5372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Slide Number Placeholder 1">
            <a:extLst>
              <a:ext uri="{FF2B5EF4-FFF2-40B4-BE49-F238E27FC236}">
                <a16:creationId xmlns:a16="http://schemas.microsoft.com/office/drawing/2014/main" id="{9A3867C7-558F-164E-8B95-23F57985661F}"/>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3" name="Title 2">
            <a:extLst>
              <a:ext uri="{FF2B5EF4-FFF2-40B4-BE49-F238E27FC236}">
                <a16:creationId xmlns:a16="http://schemas.microsoft.com/office/drawing/2014/main" id="{4EE1FDFD-6BAE-AA47-A806-C93A5BC8EEA6}"/>
              </a:ext>
            </a:extLst>
          </p:cNvPr>
          <p:cNvSpPr>
            <a:spLocks noGrp="1"/>
          </p:cNvSpPr>
          <p:nvPr>
            <p:ph type="title" hasCustomPrompt="1"/>
          </p:nvPr>
        </p:nvSpPr>
        <p:spPr>
          <a:xfrm>
            <a:off x="1168391" y="342896"/>
            <a:ext cx="10337809" cy="338554"/>
          </a:xfrm>
        </p:spPr>
        <p:txBody>
          <a:bodyPr/>
          <a:lstStyle/>
          <a:p>
            <a:r>
              <a:rPr lang="en-US"/>
              <a:t>Click to edit master slide title style</a:t>
            </a:r>
          </a:p>
        </p:txBody>
      </p:sp>
      <p:sp>
        <p:nvSpPr>
          <p:cNvPr id="10" name="Text Placeholder 9">
            <a:extLst>
              <a:ext uri="{FF2B5EF4-FFF2-40B4-BE49-F238E27FC236}">
                <a16:creationId xmlns:a16="http://schemas.microsoft.com/office/drawing/2014/main" id="{13238BA1-379A-C641-9DF1-FDC0435193F8}"/>
              </a:ext>
            </a:extLst>
          </p:cNvPr>
          <p:cNvSpPr>
            <a:spLocks noGrp="1"/>
          </p:cNvSpPr>
          <p:nvPr>
            <p:ph type="body" sz="quarter" idx="11" hasCustomPrompt="1"/>
          </p:nvPr>
        </p:nvSpPr>
        <p:spPr>
          <a:xfrm>
            <a:off x="685785" y="662433"/>
            <a:ext cx="10820400" cy="484748"/>
          </a:xfrm>
        </p:spPr>
        <p:txBody>
          <a:bodyPr tIns="182880">
            <a:noAutofit/>
          </a:bodyPr>
          <a:lstStyle>
            <a:lvl1pPr>
              <a:defRPr lang="en-US" sz="1200" kern="1200" dirty="0">
                <a:solidFill>
                  <a:schemeClr val="accent4">
                    <a:lumMod val="10000"/>
                  </a:schemeClr>
                </a:solidFill>
                <a:latin typeface="Graphik Light" panose="020B0403030202060203" pitchFamily="34" charset="77"/>
                <a:ea typeface="+mn-ea"/>
                <a:cs typeface="+mn-cs"/>
              </a:defRPr>
            </a:lvl1pPr>
          </a:lstStyle>
          <a:p>
            <a:pPr marL="0" lvl="0" algn="l" defTabSz="456789" rtl="0" eaLnBrk="1" latinLnBrk="0" hangingPunct="1">
              <a:defRPr/>
            </a:pPr>
            <a:r>
              <a:rPr lang="en-US"/>
              <a:t>Click to add description text</a:t>
            </a:r>
          </a:p>
        </p:txBody>
      </p:sp>
      <p:pic>
        <p:nvPicPr>
          <p:cNvPr id="22" name="Graphic 21">
            <a:extLst>
              <a:ext uri="{FF2B5EF4-FFF2-40B4-BE49-F238E27FC236}">
                <a16:creationId xmlns:a16="http://schemas.microsoft.com/office/drawing/2014/main" id="{78B44A8C-A2DF-444C-A263-86DF7522A0C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5760" y="6400800"/>
            <a:ext cx="2400300" cy="215900"/>
          </a:xfrm>
          <a:prstGeom prst="rect">
            <a:avLst/>
          </a:prstGeom>
        </p:spPr>
      </p:pic>
      <p:sp>
        <p:nvSpPr>
          <p:cNvPr id="7" name="TextBox 6">
            <a:extLst>
              <a:ext uri="{FF2B5EF4-FFF2-40B4-BE49-F238E27FC236}">
                <a16:creationId xmlns:a16="http://schemas.microsoft.com/office/drawing/2014/main" id="{3569B68E-31B6-3442-8DD1-A8A44C608BBB}"/>
              </a:ext>
            </a:extLst>
          </p:cNvPr>
          <p:cNvSpPr txBox="1"/>
          <p:nvPr userDrawn="1"/>
        </p:nvSpPr>
        <p:spPr>
          <a:xfrm>
            <a:off x="7766756" y="6413497"/>
            <a:ext cx="3601155"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2020 Accenture. All rights reserved, Proprietary and Confidential</a:t>
            </a:r>
            <a:endParaRPr lang="en-US" noProof="0">
              <a:solidFill>
                <a:schemeClr val="tx1">
                  <a:alpha val="75000"/>
                </a:schemeClr>
              </a:solidFill>
            </a:endParaRPr>
          </a:p>
        </p:txBody>
      </p:sp>
    </p:spTree>
    <p:extLst>
      <p:ext uri="{BB962C8B-B14F-4D97-AF65-F5344CB8AC3E}">
        <p14:creationId xmlns:p14="http://schemas.microsoft.com/office/powerpoint/2010/main" val="29120439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eature Overview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D61288-4298-5E4B-87BB-0786859B507E}"/>
              </a:ext>
            </a:extLst>
          </p:cNvPr>
          <p:cNvSpPr/>
          <p:nvPr userDrawn="1"/>
        </p:nvSpPr>
        <p:spPr>
          <a:xfrm>
            <a:off x="3987793" y="0"/>
            <a:ext cx="820420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Slide Number Placeholder 1">
            <a:extLst>
              <a:ext uri="{FF2B5EF4-FFF2-40B4-BE49-F238E27FC236}">
                <a16:creationId xmlns:a16="http://schemas.microsoft.com/office/drawing/2014/main" id="{9A3867C7-558F-164E-8B95-23F57985661F}"/>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6" name="Title 2">
            <a:extLst>
              <a:ext uri="{FF2B5EF4-FFF2-40B4-BE49-F238E27FC236}">
                <a16:creationId xmlns:a16="http://schemas.microsoft.com/office/drawing/2014/main" id="{9975C81E-D6DD-9F45-8405-3259097592CB}"/>
              </a:ext>
            </a:extLst>
          </p:cNvPr>
          <p:cNvSpPr>
            <a:spLocks noGrp="1"/>
          </p:cNvSpPr>
          <p:nvPr>
            <p:ph type="title" hasCustomPrompt="1"/>
          </p:nvPr>
        </p:nvSpPr>
        <p:spPr>
          <a:xfrm>
            <a:off x="685800" y="496310"/>
            <a:ext cx="2819387" cy="677108"/>
          </a:xfrm>
        </p:spPr>
        <p:txBody>
          <a:bodyPr/>
          <a:lstStyle/>
          <a:p>
            <a:r>
              <a:rPr lang="en-US"/>
              <a:t>Click to edit master slide title style</a:t>
            </a:r>
          </a:p>
        </p:txBody>
      </p:sp>
      <p:sp>
        <p:nvSpPr>
          <p:cNvPr id="7" name="TextBox 6">
            <a:extLst>
              <a:ext uri="{FF2B5EF4-FFF2-40B4-BE49-F238E27FC236}">
                <a16:creationId xmlns:a16="http://schemas.microsoft.com/office/drawing/2014/main" id="{4EF3AC80-EB79-F34E-BAB8-4698CD8AC543}"/>
              </a:ext>
            </a:extLst>
          </p:cNvPr>
          <p:cNvSpPr txBox="1"/>
          <p:nvPr userDrawn="1"/>
        </p:nvSpPr>
        <p:spPr>
          <a:xfrm>
            <a:off x="7766756" y="6413497"/>
            <a:ext cx="3601155"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2020 Accenture. All rights reserved, Proprietary and Confidential</a:t>
            </a:r>
            <a:endParaRPr lang="en-US" noProof="0">
              <a:solidFill>
                <a:schemeClr val="tx1">
                  <a:alpha val="75000"/>
                </a:schemeClr>
              </a:solidFill>
            </a:endParaRPr>
          </a:p>
        </p:txBody>
      </p:sp>
    </p:spTree>
    <p:extLst>
      <p:ext uri="{BB962C8B-B14F-4D97-AF65-F5344CB8AC3E}">
        <p14:creationId xmlns:p14="http://schemas.microsoft.com/office/powerpoint/2010/main" val="34224273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alue Slide - 2 Lin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D61288-4298-5E4B-87BB-0786859B507E}"/>
              </a:ext>
            </a:extLst>
          </p:cNvPr>
          <p:cNvSpPr/>
          <p:nvPr userDrawn="1"/>
        </p:nvSpPr>
        <p:spPr>
          <a:xfrm>
            <a:off x="0" y="1828800"/>
            <a:ext cx="121920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Slide Number Placeholder 1">
            <a:extLst>
              <a:ext uri="{FF2B5EF4-FFF2-40B4-BE49-F238E27FC236}">
                <a16:creationId xmlns:a16="http://schemas.microsoft.com/office/drawing/2014/main" id="{9A3867C7-558F-164E-8B95-23F57985661F}"/>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6" name="Title 2">
            <a:extLst>
              <a:ext uri="{FF2B5EF4-FFF2-40B4-BE49-F238E27FC236}">
                <a16:creationId xmlns:a16="http://schemas.microsoft.com/office/drawing/2014/main" id="{9975C81E-D6DD-9F45-8405-3259097592CB}"/>
              </a:ext>
            </a:extLst>
          </p:cNvPr>
          <p:cNvSpPr>
            <a:spLocks noGrp="1"/>
          </p:cNvSpPr>
          <p:nvPr>
            <p:ph type="title" hasCustomPrompt="1"/>
          </p:nvPr>
        </p:nvSpPr>
        <p:spPr>
          <a:xfrm>
            <a:off x="685800" y="496310"/>
            <a:ext cx="2819387" cy="677108"/>
          </a:xfrm>
        </p:spPr>
        <p:txBody>
          <a:bodyPr/>
          <a:lstStyle/>
          <a:p>
            <a:r>
              <a:rPr lang="en-US"/>
              <a:t>Click to edit master slide title style</a:t>
            </a:r>
          </a:p>
        </p:txBody>
      </p:sp>
      <p:pic>
        <p:nvPicPr>
          <p:cNvPr id="7" name="Graphic 6">
            <a:extLst>
              <a:ext uri="{FF2B5EF4-FFF2-40B4-BE49-F238E27FC236}">
                <a16:creationId xmlns:a16="http://schemas.microsoft.com/office/drawing/2014/main" id="{E8B00F7C-531B-FF43-8DA5-6D3F6D8FBC4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5760" y="6408420"/>
            <a:ext cx="2400300" cy="215900"/>
          </a:xfrm>
          <a:prstGeom prst="rect">
            <a:avLst/>
          </a:prstGeom>
        </p:spPr>
      </p:pic>
      <p:sp>
        <p:nvSpPr>
          <p:cNvPr id="8" name="TextBox 7">
            <a:extLst>
              <a:ext uri="{FF2B5EF4-FFF2-40B4-BE49-F238E27FC236}">
                <a16:creationId xmlns:a16="http://schemas.microsoft.com/office/drawing/2014/main" id="{F42CCBBA-070F-B84F-A559-38DCB800C95E}"/>
              </a:ext>
            </a:extLst>
          </p:cNvPr>
          <p:cNvSpPr txBox="1"/>
          <p:nvPr userDrawn="1"/>
        </p:nvSpPr>
        <p:spPr>
          <a:xfrm>
            <a:off x="7766756" y="6413497"/>
            <a:ext cx="3601155"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2020 Accenture. All rights reserved, Proprietary and Confidential</a:t>
            </a:r>
            <a:endParaRPr lang="en-US" noProof="0">
              <a:solidFill>
                <a:schemeClr val="tx1">
                  <a:alpha val="75000"/>
                </a:schemeClr>
              </a:solidFill>
            </a:endParaRPr>
          </a:p>
        </p:txBody>
      </p:sp>
    </p:spTree>
    <p:extLst>
      <p:ext uri="{BB962C8B-B14F-4D97-AF65-F5344CB8AC3E}">
        <p14:creationId xmlns:p14="http://schemas.microsoft.com/office/powerpoint/2010/main" val="310208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FFA725-883D-D243-B475-CEF8C282ED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0999" y="698213"/>
            <a:ext cx="670786" cy="710244"/>
          </a:xfrm>
          <a:prstGeom prst="rect">
            <a:avLst/>
          </a:prstGeom>
        </p:spPr>
      </p:pic>
      <p:pic>
        <p:nvPicPr>
          <p:cNvPr id="11" name="Picture 10">
            <a:extLst>
              <a:ext uri="{FF2B5EF4-FFF2-40B4-BE49-F238E27FC236}">
                <a16:creationId xmlns:a16="http://schemas.microsoft.com/office/drawing/2014/main" id="{EB216846-5726-BD4F-B2BC-CDF360B523D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0999" y="5891009"/>
            <a:ext cx="2940583" cy="268778"/>
          </a:xfrm>
          <a:prstGeom prst="rect">
            <a:avLst/>
          </a:prstGeom>
        </p:spPr>
      </p:pic>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alue Slide - 1 Lin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D61288-4298-5E4B-87BB-0786859B507E}"/>
              </a:ext>
            </a:extLst>
          </p:cNvPr>
          <p:cNvSpPr/>
          <p:nvPr userDrawn="1"/>
        </p:nvSpPr>
        <p:spPr>
          <a:xfrm>
            <a:off x="0" y="1485900"/>
            <a:ext cx="12192000" cy="5372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Slide Number Placeholder 1">
            <a:extLst>
              <a:ext uri="{FF2B5EF4-FFF2-40B4-BE49-F238E27FC236}">
                <a16:creationId xmlns:a16="http://schemas.microsoft.com/office/drawing/2014/main" id="{9A3867C7-558F-164E-8B95-23F57985661F}"/>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6" name="Title 2">
            <a:extLst>
              <a:ext uri="{FF2B5EF4-FFF2-40B4-BE49-F238E27FC236}">
                <a16:creationId xmlns:a16="http://schemas.microsoft.com/office/drawing/2014/main" id="{9975C81E-D6DD-9F45-8405-3259097592CB}"/>
              </a:ext>
            </a:extLst>
          </p:cNvPr>
          <p:cNvSpPr>
            <a:spLocks noGrp="1"/>
          </p:cNvSpPr>
          <p:nvPr>
            <p:ph type="title" hasCustomPrompt="1"/>
          </p:nvPr>
        </p:nvSpPr>
        <p:spPr>
          <a:xfrm>
            <a:off x="685800" y="496310"/>
            <a:ext cx="2819387" cy="338554"/>
          </a:xfrm>
        </p:spPr>
        <p:txBody>
          <a:bodyPr/>
          <a:lstStyle/>
          <a:p>
            <a:r>
              <a:rPr lang="en-US"/>
              <a:t>Click to edit title</a:t>
            </a:r>
          </a:p>
        </p:txBody>
      </p:sp>
      <p:pic>
        <p:nvPicPr>
          <p:cNvPr id="7" name="Graphic 6">
            <a:extLst>
              <a:ext uri="{FF2B5EF4-FFF2-40B4-BE49-F238E27FC236}">
                <a16:creationId xmlns:a16="http://schemas.microsoft.com/office/drawing/2014/main" id="{8B357DAE-6B56-704A-B58B-D99B8C17BE5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5760" y="6400800"/>
            <a:ext cx="2400300" cy="215900"/>
          </a:xfrm>
          <a:prstGeom prst="rect">
            <a:avLst/>
          </a:prstGeom>
        </p:spPr>
      </p:pic>
      <p:sp>
        <p:nvSpPr>
          <p:cNvPr id="8" name="TextBox 7">
            <a:extLst>
              <a:ext uri="{FF2B5EF4-FFF2-40B4-BE49-F238E27FC236}">
                <a16:creationId xmlns:a16="http://schemas.microsoft.com/office/drawing/2014/main" id="{9A6379B4-5A1A-924D-B877-32234A680BA1}"/>
              </a:ext>
            </a:extLst>
          </p:cNvPr>
          <p:cNvSpPr txBox="1"/>
          <p:nvPr userDrawn="1"/>
        </p:nvSpPr>
        <p:spPr>
          <a:xfrm>
            <a:off x="7766756" y="6413497"/>
            <a:ext cx="3601155"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2020 Accenture. All rights reserved, Proprietary and Confidential</a:t>
            </a:r>
            <a:endParaRPr lang="en-US" noProof="0">
              <a:solidFill>
                <a:schemeClr val="tx1">
                  <a:alpha val="75000"/>
                </a:schemeClr>
              </a:solidFill>
            </a:endParaRPr>
          </a:p>
        </p:txBody>
      </p:sp>
    </p:spTree>
    <p:extLst>
      <p:ext uri="{BB962C8B-B14F-4D97-AF65-F5344CB8AC3E}">
        <p14:creationId xmlns:p14="http://schemas.microsoft.com/office/powerpoint/2010/main" val="6218588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Body - Gray Background">
    <p:bg>
      <p:bgPr>
        <a:solidFill>
          <a:schemeClr val="accent4"/>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867C7-558F-164E-8B95-23F57985661F}"/>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3" name="Title 2">
            <a:extLst>
              <a:ext uri="{FF2B5EF4-FFF2-40B4-BE49-F238E27FC236}">
                <a16:creationId xmlns:a16="http://schemas.microsoft.com/office/drawing/2014/main" id="{4EE1FDFD-6BAE-AA47-A806-C93A5BC8EEA6}"/>
              </a:ext>
            </a:extLst>
          </p:cNvPr>
          <p:cNvSpPr>
            <a:spLocks noGrp="1"/>
          </p:cNvSpPr>
          <p:nvPr>
            <p:ph type="title" hasCustomPrompt="1"/>
          </p:nvPr>
        </p:nvSpPr>
        <p:spPr/>
        <p:txBody>
          <a:bodyPr/>
          <a:lstStyle/>
          <a:p>
            <a:r>
              <a:rPr lang="en-US"/>
              <a:t>Click to edit master slide title style</a:t>
            </a:r>
          </a:p>
        </p:txBody>
      </p:sp>
      <p:sp>
        <p:nvSpPr>
          <p:cNvPr id="11" name="Content Placeholder 5">
            <a:extLst>
              <a:ext uri="{FF2B5EF4-FFF2-40B4-BE49-F238E27FC236}">
                <a16:creationId xmlns:a16="http://schemas.microsoft.com/office/drawing/2014/main" id="{F6912FFE-1ED1-3043-B8B9-5B4C60B0B9CB}"/>
              </a:ext>
            </a:extLst>
          </p:cNvPr>
          <p:cNvSpPr>
            <a:spLocks noGrp="1"/>
          </p:cNvSpPr>
          <p:nvPr>
            <p:ph sz="quarter" idx="11" hasCustomPrompt="1"/>
          </p:nvPr>
        </p:nvSpPr>
        <p:spPr>
          <a:xfrm>
            <a:off x="685800" y="1141104"/>
            <a:ext cx="10820400" cy="5029200"/>
          </a:xfrm>
          <a:prstGeom prst="rect">
            <a:avLst/>
          </a:prstGeo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78480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Body - Mostly Whit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C7C785-F814-1B40-8F38-4A739D30E8EA}"/>
              </a:ext>
            </a:extLst>
          </p:cNvPr>
          <p:cNvSpPr>
            <a:spLocks/>
          </p:cNvSpPr>
          <p:nvPr userDrawn="1"/>
        </p:nvSpPr>
        <p:spPr>
          <a:xfrm>
            <a:off x="0" y="6171346"/>
            <a:ext cx="12189916" cy="6866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0" i="0">
              <a:latin typeface="Arial" panose="020B0604020202020204" pitchFamily="34" charset="0"/>
            </a:endParaRPr>
          </a:p>
        </p:txBody>
      </p:sp>
      <p:sp>
        <p:nvSpPr>
          <p:cNvPr id="2" name="Slide Number Placeholder 1">
            <a:extLst>
              <a:ext uri="{FF2B5EF4-FFF2-40B4-BE49-F238E27FC236}">
                <a16:creationId xmlns:a16="http://schemas.microsoft.com/office/drawing/2014/main" id="{8E458AB3-FE08-654B-BC29-651E4E220F46}"/>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10" name="Title 2">
            <a:extLst>
              <a:ext uri="{FF2B5EF4-FFF2-40B4-BE49-F238E27FC236}">
                <a16:creationId xmlns:a16="http://schemas.microsoft.com/office/drawing/2014/main" id="{83BA1D3B-BB6C-E34D-ACB8-C60C90429F90}"/>
              </a:ext>
            </a:extLst>
          </p:cNvPr>
          <p:cNvSpPr>
            <a:spLocks noGrp="1"/>
          </p:cNvSpPr>
          <p:nvPr>
            <p:ph type="title" hasCustomPrompt="1"/>
          </p:nvPr>
        </p:nvSpPr>
        <p:spPr>
          <a:xfrm>
            <a:off x="685800" y="496310"/>
            <a:ext cx="10820400" cy="338554"/>
          </a:xfrm>
        </p:spPr>
        <p:txBody>
          <a:bodyPr/>
          <a:lstStyle/>
          <a:p>
            <a:r>
              <a:rPr lang="en-US"/>
              <a:t>Click to edit master slide title style</a:t>
            </a:r>
          </a:p>
        </p:txBody>
      </p:sp>
      <p:sp>
        <p:nvSpPr>
          <p:cNvPr id="11" name="Content Placeholder 5">
            <a:extLst>
              <a:ext uri="{FF2B5EF4-FFF2-40B4-BE49-F238E27FC236}">
                <a16:creationId xmlns:a16="http://schemas.microsoft.com/office/drawing/2014/main" id="{9A053CE7-5F0B-764B-8635-DC37D3721226}"/>
              </a:ext>
            </a:extLst>
          </p:cNvPr>
          <p:cNvSpPr>
            <a:spLocks noGrp="1"/>
          </p:cNvSpPr>
          <p:nvPr>
            <p:ph sz="quarter" idx="11" hasCustomPrompt="1"/>
          </p:nvPr>
        </p:nvSpPr>
        <p:spPr>
          <a:xfrm>
            <a:off x="685800" y="1141104"/>
            <a:ext cx="10820515" cy="4572000"/>
          </a:xfrm>
          <a:prstGeom prst="rect">
            <a:avLst/>
          </a:prstGeo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pic>
        <p:nvPicPr>
          <p:cNvPr id="6" name="Graphic 5">
            <a:extLst>
              <a:ext uri="{FF2B5EF4-FFF2-40B4-BE49-F238E27FC236}">
                <a16:creationId xmlns:a16="http://schemas.microsoft.com/office/drawing/2014/main" id="{C9B45D2A-63A2-2A45-B9BB-E0CD324AC3D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5760" y="6400800"/>
            <a:ext cx="2400300" cy="215900"/>
          </a:xfrm>
          <a:prstGeom prst="rect">
            <a:avLst/>
          </a:prstGeom>
        </p:spPr>
      </p:pic>
      <p:sp>
        <p:nvSpPr>
          <p:cNvPr id="7" name="TextBox 6">
            <a:extLst>
              <a:ext uri="{FF2B5EF4-FFF2-40B4-BE49-F238E27FC236}">
                <a16:creationId xmlns:a16="http://schemas.microsoft.com/office/drawing/2014/main" id="{ECB8341B-4FCC-8749-A533-A4570815AEFC}"/>
              </a:ext>
            </a:extLst>
          </p:cNvPr>
          <p:cNvSpPr txBox="1"/>
          <p:nvPr userDrawn="1"/>
        </p:nvSpPr>
        <p:spPr>
          <a:xfrm>
            <a:off x="7766756" y="6413497"/>
            <a:ext cx="3601155"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2020 Accenture. All rights reserved, Proprietary and Confidential</a:t>
            </a:r>
            <a:endParaRPr lang="en-US" noProof="0">
              <a:solidFill>
                <a:schemeClr val="tx1">
                  <a:alpha val="75000"/>
                </a:schemeClr>
              </a:solidFill>
            </a:endParaRPr>
          </a:p>
        </p:txBody>
      </p:sp>
    </p:spTree>
    <p:extLst>
      <p:ext uri="{BB962C8B-B14F-4D97-AF65-F5344CB8AC3E}">
        <p14:creationId xmlns:p14="http://schemas.microsoft.com/office/powerpoint/2010/main" val="32740110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Body - Mostly Gra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C7C785-F814-1B40-8F38-4A739D30E8EA}"/>
              </a:ext>
            </a:extLst>
          </p:cNvPr>
          <p:cNvSpPr>
            <a:spLocks/>
          </p:cNvSpPr>
          <p:nvPr userDrawn="1"/>
        </p:nvSpPr>
        <p:spPr>
          <a:xfrm>
            <a:off x="0" y="1142114"/>
            <a:ext cx="12189916" cy="57175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0" i="0">
              <a:latin typeface="Arial" panose="020B0604020202020204" pitchFamily="34" charset="0"/>
            </a:endParaRPr>
          </a:p>
        </p:txBody>
      </p:sp>
      <p:sp>
        <p:nvSpPr>
          <p:cNvPr id="2" name="Slide Number Placeholder 1">
            <a:extLst>
              <a:ext uri="{FF2B5EF4-FFF2-40B4-BE49-F238E27FC236}">
                <a16:creationId xmlns:a16="http://schemas.microsoft.com/office/drawing/2014/main" id="{584FFEA8-86AD-7240-9988-2C49385A6BFC}"/>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10" name="Title 2">
            <a:extLst>
              <a:ext uri="{FF2B5EF4-FFF2-40B4-BE49-F238E27FC236}">
                <a16:creationId xmlns:a16="http://schemas.microsoft.com/office/drawing/2014/main" id="{21321E89-A3A9-9941-91F9-26B9CF703757}"/>
              </a:ext>
            </a:extLst>
          </p:cNvPr>
          <p:cNvSpPr>
            <a:spLocks noGrp="1"/>
          </p:cNvSpPr>
          <p:nvPr>
            <p:ph type="title" hasCustomPrompt="1"/>
          </p:nvPr>
        </p:nvSpPr>
        <p:spPr>
          <a:xfrm>
            <a:off x="685800" y="496310"/>
            <a:ext cx="10820400" cy="338554"/>
          </a:xfrm>
        </p:spPr>
        <p:txBody>
          <a:bodyPr/>
          <a:lstStyle/>
          <a:p>
            <a:r>
              <a:rPr lang="en-US"/>
              <a:t>Click to edit master slide title style</a:t>
            </a:r>
          </a:p>
        </p:txBody>
      </p:sp>
      <p:sp>
        <p:nvSpPr>
          <p:cNvPr id="11" name="Content Placeholder 5">
            <a:extLst>
              <a:ext uri="{FF2B5EF4-FFF2-40B4-BE49-F238E27FC236}">
                <a16:creationId xmlns:a16="http://schemas.microsoft.com/office/drawing/2014/main" id="{F2391491-FC7B-F448-B95A-9A31EDC92F75}"/>
              </a:ext>
            </a:extLst>
          </p:cNvPr>
          <p:cNvSpPr>
            <a:spLocks noGrp="1"/>
          </p:cNvSpPr>
          <p:nvPr>
            <p:ph sz="quarter" idx="11" hasCustomPrompt="1"/>
          </p:nvPr>
        </p:nvSpPr>
        <p:spPr>
          <a:xfrm>
            <a:off x="685800" y="1600200"/>
            <a:ext cx="10820400" cy="4572000"/>
          </a:xfrm>
          <a:prstGeom prst="rect">
            <a:avLst/>
          </a:prstGeo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pic>
        <p:nvPicPr>
          <p:cNvPr id="6" name="Graphic 5">
            <a:extLst>
              <a:ext uri="{FF2B5EF4-FFF2-40B4-BE49-F238E27FC236}">
                <a16:creationId xmlns:a16="http://schemas.microsoft.com/office/drawing/2014/main" id="{02A03360-75C2-D244-AA47-9EFE623330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5760" y="6400800"/>
            <a:ext cx="2400300" cy="215900"/>
          </a:xfrm>
          <a:prstGeom prst="rect">
            <a:avLst/>
          </a:prstGeom>
        </p:spPr>
      </p:pic>
      <p:sp>
        <p:nvSpPr>
          <p:cNvPr id="7" name="TextBox 6">
            <a:extLst>
              <a:ext uri="{FF2B5EF4-FFF2-40B4-BE49-F238E27FC236}">
                <a16:creationId xmlns:a16="http://schemas.microsoft.com/office/drawing/2014/main" id="{FC46B89A-6330-6D41-A65E-441AD904220F}"/>
              </a:ext>
            </a:extLst>
          </p:cNvPr>
          <p:cNvSpPr txBox="1"/>
          <p:nvPr userDrawn="1"/>
        </p:nvSpPr>
        <p:spPr>
          <a:xfrm>
            <a:off x="7766756" y="6413497"/>
            <a:ext cx="3601155"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2020 Accenture. All rights reserved, Proprietary and Confidential</a:t>
            </a:r>
            <a:endParaRPr lang="en-US" noProof="0">
              <a:solidFill>
                <a:schemeClr val="tx1">
                  <a:alpha val="75000"/>
                </a:schemeClr>
              </a:solidFill>
            </a:endParaRPr>
          </a:p>
        </p:txBody>
      </p:sp>
    </p:spTree>
    <p:extLst>
      <p:ext uri="{BB962C8B-B14F-4D97-AF65-F5344CB8AC3E}">
        <p14:creationId xmlns:p14="http://schemas.microsoft.com/office/powerpoint/2010/main" val="36701908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lide w/Image">
    <p:bg>
      <p:bgPr>
        <a:solidFill>
          <a:schemeClr val="bg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75B0345-E6E2-5F41-A563-7E3D27783D27}"/>
              </a:ext>
            </a:extLst>
          </p:cNvPr>
          <p:cNvSpPr>
            <a:spLocks noGrp="1"/>
          </p:cNvSpPr>
          <p:nvPr>
            <p:ph type="pic" sz="quarter" idx="11" hasCustomPrompt="1"/>
          </p:nvPr>
        </p:nvSpPr>
        <p:spPr>
          <a:xfrm>
            <a:off x="6096000" y="0"/>
            <a:ext cx="6096000" cy="6858000"/>
          </a:xfrm>
          <a:prstGeom prst="rect">
            <a:avLst/>
          </a:prstGeom>
          <a:solidFill>
            <a:schemeClr val="accent4"/>
          </a:solidFill>
        </p:spPr>
        <p:txBody>
          <a:bodyPr anchor="ctr"/>
          <a:lstStyle>
            <a:lvl1pPr algn="ctr">
              <a:defRPr/>
            </a:lvl1pPr>
          </a:lstStyle>
          <a:p>
            <a:r>
              <a:rPr lang="en-US"/>
              <a:t>Insert Image</a:t>
            </a:r>
          </a:p>
        </p:txBody>
      </p:sp>
      <p:sp>
        <p:nvSpPr>
          <p:cNvPr id="2" name="Slide Number Placeholder 1">
            <a:extLst>
              <a:ext uri="{FF2B5EF4-FFF2-40B4-BE49-F238E27FC236}">
                <a16:creationId xmlns:a16="http://schemas.microsoft.com/office/drawing/2014/main" id="{35058C1E-6821-5A4D-993F-5309267BC0F1}"/>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11" name="Title 2">
            <a:extLst>
              <a:ext uri="{FF2B5EF4-FFF2-40B4-BE49-F238E27FC236}">
                <a16:creationId xmlns:a16="http://schemas.microsoft.com/office/drawing/2014/main" id="{AE329C21-D09D-FD40-BDB4-0E0B053F816D}"/>
              </a:ext>
            </a:extLst>
          </p:cNvPr>
          <p:cNvSpPr>
            <a:spLocks noGrp="1"/>
          </p:cNvSpPr>
          <p:nvPr>
            <p:ph type="title" hasCustomPrompt="1"/>
          </p:nvPr>
        </p:nvSpPr>
        <p:spPr>
          <a:xfrm>
            <a:off x="685800" y="496310"/>
            <a:ext cx="4735975" cy="338554"/>
          </a:xfrm>
        </p:spPr>
        <p:txBody>
          <a:bodyPr/>
          <a:lstStyle/>
          <a:p>
            <a:r>
              <a:rPr lang="en-US"/>
              <a:t>Click to edit master slide title</a:t>
            </a:r>
          </a:p>
        </p:txBody>
      </p:sp>
      <p:sp>
        <p:nvSpPr>
          <p:cNvPr id="13" name="Content Placeholder 5">
            <a:extLst>
              <a:ext uri="{FF2B5EF4-FFF2-40B4-BE49-F238E27FC236}">
                <a16:creationId xmlns:a16="http://schemas.microsoft.com/office/drawing/2014/main" id="{740DDA42-6417-4344-A5B7-CDCAB4CBF98F}"/>
              </a:ext>
            </a:extLst>
          </p:cNvPr>
          <p:cNvSpPr>
            <a:spLocks noGrp="1"/>
          </p:cNvSpPr>
          <p:nvPr>
            <p:ph sz="quarter" idx="12" hasCustomPrompt="1"/>
          </p:nvPr>
        </p:nvSpPr>
        <p:spPr>
          <a:xfrm>
            <a:off x="685800" y="1142113"/>
            <a:ext cx="4735975" cy="5028191"/>
          </a:xfrm>
          <a:prstGeom prst="rect">
            <a:avLst/>
          </a:prstGeo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01C46797-3994-5F45-8B1A-8FF8CBEDD65C}"/>
              </a:ext>
            </a:extLst>
          </p:cNvPr>
          <p:cNvSpPr txBox="1"/>
          <p:nvPr userDrawn="1"/>
        </p:nvSpPr>
        <p:spPr>
          <a:xfrm>
            <a:off x="7766756" y="6413497"/>
            <a:ext cx="3601155"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2020 Accenture. All rights reserved, Proprietary and Confidential</a:t>
            </a:r>
            <a:endParaRPr lang="en-US" noProof="0">
              <a:solidFill>
                <a:schemeClr val="tx1">
                  <a:alpha val="75000"/>
                </a:schemeClr>
              </a:solidFill>
            </a:endParaRPr>
          </a:p>
        </p:txBody>
      </p:sp>
    </p:spTree>
    <p:extLst>
      <p:ext uri="{BB962C8B-B14F-4D97-AF65-F5344CB8AC3E}">
        <p14:creationId xmlns:p14="http://schemas.microsoft.com/office/powerpoint/2010/main" val="146924302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Concept">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B1CF8BF-16A4-B841-9943-45FDF2A04A1F}"/>
              </a:ext>
            </a:extLst>
          </p:cNvPr>
          <p:cNvSpPr/>
          <p:nvPr userDrawn="1"/>
        </p:nvSpPr>
        <p:spPr>
          <a:xfrm>
            <a:off x="4927593" y="0"/>
            <a:ext cx="7264399" cy="6857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Slide Number Placeholder 1">
            <a:extLst>
              <a:ext uri="{FF2B5EF4-FFF2-40B4-BE49-F238E27FC236}">
                <a16:creationId xmlns:a16="http://schemas.microsoft.com/office/drawing/2014/main" id="{FFFB4122-E5EB-C94F-940D-FDAA8F5D268A}"/>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4" name="TextBox 3">
            <a:extLst>
              <a:ext uri="{FF2B5EF4-FFF2-40B4-BE49-F238E27FC236}">
                <a16:creationId xmlns:a16="http://schemas.microsoft.com/office/drawing/2014/main" id="{3A9DA27D-662D-0240-B662-CB559588C728}"/>
              </a:ext>
            </a:extLst>
          </p:cNvPr>
          <p:cNvSpPr txBox="1"/>
          <p:nvPr userDrawn="1"/>
        </p:nvSpPr>
        <p:spPr>
          <a:xfrm>
            <a:off x="7766756" y="6413497"/>
            <a:ext cx="3601155"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2020 Accenture. All rights reserved, Proprietary and Confidential</a:t>
            </a:r>
            <a:endParaRPr lang="en-US" noProof="0">
              <a:solidFill>
                <a:schemeClr val="tx1">
                  <a:alpha val="75000"/>
                </a:schemeClr>
              </a:solidFill>
            </a:endParaRPr>
          </a:p>
        </p:txBody>
      </p:sp>
    </p:spTree>
    <p:extLst>
      <p:ext uri="{BB962C8B-B14F-4D97-AF65-F5344CB8AC3E}">
        <p14:creationId xmlns:p14="http://schemas.microsoft.com/office/powerpoint/2010/main" val="3531412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Concept Intro">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B1CF8BF-16A4-B841-9943-45FDF2A04A1F}"/>
              </a:ext>
            </a:extLst>
          </p:cNvPr>
          <p:cNvSpPr/>
          <p:nvPr userDrawn="1"/>
        </p:nvSpPr>
        <p:spPr>
          <a:xfrm>
            <a:off x="6328259" y="0"/>
            <a:ext cx="5863733" cy="6857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Slide Number Placeholder 1">
            <a:extLst>
              <a:ext uri="{FF2B5EF4-FFF2-40B4-BE49-F238E27FC236}">
                <a16:creationId xmlns:a16="http://schemas.microsoft.com/office/drawing/2014/main" id="{FFFB4122-E5EB-C94F-940D-FDAA8F5D268A}"/>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4" name="TextBox 3">
            <a:extLst>
              <a:ext uri="{FF2B5EF4-FFF2-40B4-BE49-F238E27FC236}">
                <a16:creationId xmlns:a16="http://schemas.microsoft.com/office/drawing/2014/main" id="{6EE8DD59-A70E-2D4F-95D4-0A13F97E4C95}"/>
              </a:ext>
            </a:extLst>
          </p:cNvPr>
          <p:cNvSpPr txBox="1"/>
          <p:nvPr userDrawn="1"/>
        </p:nvSpPr>
        <p:spPr>
          <a:xfrm>
            <a:off x="7766756" y="6413497"/>
            <a:ext cx="3601155"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2020 Accenture. All rights reserved, Proprietary and Confidential</a:t>
            </a:r>
            <a:endParaRPr lang="en-US" noProof="0">
              <a:solidFill>
                <a:schemeClr val="tx1">
                  <a:alpha val="75000"/>
                </a:schemeClr>
              </a:solidFill>
            </a:endParaRPr>
          </a:p>
        </p:txBody>
      </p:sp>
    </p:spTree>
    <p:extLst>
      <p:ext uri="{BB962C8B-B14F-4D97-AF65-F5344CB8AC3E}">
        <p14:creationId xmlns:p14="http://schemas.microsoft.com/office/powerpoint/2010/main" val="34709279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 Light Backgroun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FB4122-E5EB-C94F-940D-FDAA8F5D268A}"/>
              </a:ext>
            </a:extLst>
          </p:cNvPr>
          <p:cNvSpPr>
            <a:spLocks noGrp="1"/>
          </p:cNvSpPr>
          <p:nvPr>
            <p:ph type="sldNum" sz="quarter" idx="10"/>
          </p:nvPr>
        </p:nvSpPr>
        <p:spPr/>
        <p:txBody>
          <a:bodyPr/>
          <a:lstStyle/>
          <a:p>
            <a:fld id="{4F9AC08D-23A9-440E-BCB9-AA1E9877CC38}" type="slidenum">
              <a:rPr lang="en-US" smtClean="0"/>
              <a:pPr/>
              <a:t>‹#›</a:t>
            </a:fld>
            <a:endParaRPr lang="en-US"/>
          </a:p>
        </p:txBody>
      </p:sp>
    </p:spTree>
    <p:extLst>
      <p:ext uri="{BB962C8B-B14F-4D97-AF65-F5344CB8AC3E}">
        <p14:creationId xmlns:p14="http://schemas.microsoft.com/office/powerpoint/2010/main" val="5877979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E5748-5CEF-4AAD-8AFD-2809EE2543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BDB14D-8C4E-4B21-9525-5C3D7F167E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94752-6543-4C84-998C-C30BA052892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1240D05-EF4B-47AD-82B3-CFDD16AF3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6A6D46-1EFB-4176-87F7-E44D5F6910EF}"/>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9547985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Long Headline Only">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3801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GTS">
    <p:bg>
      <p:bgPr>
        <a:solidFill>
          <a:schemeClr val="accent3"/>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9C8654-2CC9-F541-A924-257D0187B5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89" y="0"/>
            <a:ext cx="12210089" cy="6858000"/>
          </a:xfrm>
          <a:prstGeom prst="rect">
            <a:avLst/>
          </a:prstGeom>
        </p:spPr>
      </p:pic>
      <p:sp>
        <p:nvSpPr>
          <p:cNvPr id="5" name="Rectangle 4">
            <a:extLst>
              <a:ext uri="{FF2B5EF4-FFF2-40B4-BE49-F238E27FC236}">
                <a16:creationId xmlns:a16="http://schemas.microsoft.com/office/drawing/2014/main" id="{E9EB74AD-1B7B-4DBD-AD4A-8DA48458B4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Wednesday, November 16, 2022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pic>
        <p:nvPicPr>
          <p:cNvPr id="12" name="Picture 11" descr="A picture containing card, drawing, crosswalk, table&#10;&#10;Description automatically generated">
            <a:extLst>
              <a:ext uri="{FF2B5EF4-FFF2-40B4-BE49-F238E27FC236}">
                <a16:creationId xmlns:a16="http://schemas.microsoft.com/office/drawing/2014/main" id="{15DA8F74-8D2F-E745-B600-2FEBC256CBB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10817" y="406666"/>
            <a:ext cx="670786" cy="710244"/>
          </a:xfrm>
          <a:prstGeom prst="rect">
            <a:avLst/>
          </a:prstGeom>
        </p:spPr>
      </p:pic>
      <p:pic>
        <p:nvPicPr>
          <p:cNvPr id="18" name="Picture 17">
            <a:extLst>
              <a:ext uri="{FF2B5EF4-FFF2-40B4-BE49-F238E27FC236}">
                <a16:creationId xmlns:a16="http://schemas.microsoft.com/office/drawing/2014/main" id="{448FFD46-82BA-2043-B23D-34443AB01A5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3164" y="6182556"/>
            <a:ext cx="2940583" cy="268778"/>
          </a:xfrm>
          <a:prstGeom prst="rect">
            <a:avLst/>
          </a:prstGeom>
        </p:spPr>
      </p:pic>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Wednesday, November 16, 2022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pic>
        <p:nvPicPr>
          <p:cNvPr id="12" name="Picture 11" descr="A picture containing card, drawing, crosswalk, table&#10;&#10;Description automatically generated">
            <a:extLst>
              <a:ext uri="{FF2B5EF4-FFF2-40B4-BE49-F238E27FC236}">
                <a16:creationId xmlns:a16="http://schemas.microsoft.com/office/drawing/2014/main" id="{7496C749-B3E7-664A-94B5-490B1D462E1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10817" y="406666"/>
            <a:ext cx="670786" cy="710244"/>
          </a:xfrm>
          <a:prstGeom prst="rect">
            <a:avLst/>
          </a:prstGeom>
        </p:spPr>
      </p:pic>
      <p:pic>
        <p:nvPicPr>
          <p:cNvPr id="16" name="Picture 15">
            <a:extLst>
              <a:ext uri="{FF2B5EF4-FFF2-40B4-BE49-F238E27FC236}">
                <a16:creationId xmlns:a16="http://schemas.microsoft.com/office/drawing/2014/main" id="{F91C540F-D2F1-B841-B79D-65D7450ABFD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0817" y="6182556"/>
            <a:ext cx="2940583" cy="268778"/>
          </a:xfrm>
          <a:prstGeom prst="rect">
            <a:avLst/>
          </a:prstGeom>
        </p:spPr>
      </p:pic>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Wednesday, November 16, 2022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pic>
        <p:nvPicPr>
          <p:cNvPr id="12" name="Picture 11" descr="A picture containing card, drawing, crosswalk, table&#10;&#10;Description automatically generated">
            <a:extLst>
              <a:ext uri="{FF2B5EF4-FFF2-40B4-BE49-F238E27FC236}">
                <a16:creationId xmlns:a16="http://schemas.microsoft.com/office/drawing/2014/main" id="{7496C749-B3E7-664A-94B5-490B1D462E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10817" y="406666"/>
            <a:ext cx="670786" cy="710244"/>
          </a:xfrm>
          <a:prstGeom prst="rect">
            <a:avLst/>
          </a:prstGeom>
        </p:spPr>
      </p:pic>
      <p:pic>
        <p:nvPicPr>
          <p:cNvPr id="9" name="Picture 8">
            <a:extLst>
              <a:ext uri="{FF2B5EF4-FFF2-40B4-BE49-F238E27FC236}">
                <a16:creationId xmlns:a16="http://schemas.microsoft.com/office/drawing/2014/main" id="{D0FDBE8C-5114-4746-8868-5E4D6A8722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0817" y="6182556"/>
            <a:ext cx="2940583" cy="268778"/>
          </a:xfrm>
          <a:prstGeom prst="rect">
            <a:avLst/>
          </a:prstGeom>
        </p:spPr>
      </p:pic>
    </p:spTree>
    <p:extLst>
      <p:ext uri="{BB962C8B-B14F-4D97-AF65-F5344CB8AC3E}">
        <p14:creationId xmlns:p14="http://schemas.microsoft.com/office/powerpoint/2010/main" val="75780008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Cover Image - Left-aligned, Logo">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bg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bg1"/>
                </a:solidFill>
                <a:latin typeface="+mn-lt"/>
                <a:ea typeface="+mn-ea"/>
                <a:cs typeface="+mn-cs"/>
              </a:defRPr>
            </a:lvl1pPr>
          </a:lstStyle>
          <a:p>
            <a:fld id="{395525D8-8C3D-4FEA-A4F3-A7048ED97C11}" type="datetime2">
              <a:rPr lang="en-US" smtClean="0"/>
              <a:pPr/>
              <a:t>Wednesday, November 16, 2022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bg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bg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pic>
        <p:nvPicPr>
          <p:cNvPr id="5" name="Picture 4">
            <a:extLst>
              <a:ext uri="{FF2B5EF4-FFF2-40B4-BE49-F238E27FC236}">
                <a16:creationId xmlns:a16="http://schemas.microsoft.com/office/drawing/2014/main" id="{E208B9F0-97C2-4E32-B747-303D00DEEA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817" y="6173039"/>
            <a:ext cx="4395557" cy="278295"/>
          </a:xfrm>
          <a:prstGeom prst="rect">
            <a:avLst/>
          </a:prstGeom>
        </p:spPr>
      </p:pic>
      <p:pic>
        <p:nvPicPr>
          <p:cNvPr id="6" name="Picture 5">
            <a:extLst>
              <a:ext uri="{FF2B5EF4-FFF2-40B4-BE49-F238E27FC236}">
                <a16:creationId xmlns:a16="http://schemas.microsoft.com/office/drawing/2014/main" id="{FC2A8E9C-042F-B642-A530-4D7EA90923E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5136" t="33566" r="34699" b="33479"/>
          <a:stretch/>
        </p:blipFill>
        <p:spPr>
          <a:xfrm>
            <a:off x="381001" y="381000"/>
            <a:ext cx="670786" cy="732823"/>
          </a:xfrm>
          <a:prstGeom prst="rect">
            <a:avLst/>
          </a:prstGeom>
        </p:spPr>
      </p:pic>
      <p:pic>
        <p:nvPicPr>
          <p:cNvPr id="12" name="Picture 11">
            <a:extLst>
              <a:ext uri="{FF2B5EF4-FFF2-40B4-BE49-F238E27FC236}">
                <a16:creationId xmlns:a16="http://schemas.microsoft.com/office/drawing/2014/main" id="{E1D7885A-0ED1-E849-B064-11F84128FCF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0817" y="6182556"/>
            <a:ext cx="2940584" cy="268646"/>
          </a:xfrm>
          <a:prstGeom prst="rect">
            <a:avLst/>
          </a:prstGeom>
        </p:spPr>
      </p:pic>
    </p:spTree>
    <p:extLst>
      <p:ext uri="{BB962C8B-B14F-4D97-AF65-F5344CB8AC3E}">
        <p14:creationId xmlns:p14="http://schemas.microsoft.com/office/powerpoint/2010/main" val="125956184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a:t>Agenda</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a:t>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a:t>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a:t>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a:t>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a:t>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a:t>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a:t>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a:t>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a:t>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a:t>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a:t>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a:t>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a:t>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a:t>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a:t>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a:t>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8" name="Date Placeholder 10">
            <a:extLst>
              <a:ext uri="{FF2B5EF4-FFF2-40B4-BE49-F238E27FC236}">
                <a16:creationId xmlns:a16="http://schemas.microsoft.com/office/drawing/2014/main" id="{44B6DFC5-6A54-A441-B4A1-5FB1E57A22CB}"/>
              </a:ext>
            </a:extLst>
          </p:cNvPr>
          <p:cNvSpPr>
            <a:spLocks noGrp="1"/>
          </p:cNvSpPr>
          <p:nvPr>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Wednesday, November 16, 2022</a:t>
            </a:fld>
            <a:endParaRPr lang="en-US"/>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ags" Target="../tags/tag1.xml"/><Relationship Id="rId3" Type="http://schemas.openxmlformats.org/officeDocument/2006/relationships/slideLayout" Target="../slideLayouts/slideLayout37.xml"/><Relationship Id="rId21" Type="http://schemas.openxmlformats.org/officeDocument/2006/relationships/image" Target="../media/image21.emf"/><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vmlDrawing" Target="../drawings/vmlDrawing1.vml"/><Relationship Id="rId2" Type="http://schemas.openxmlformats.org/officeDocument/2006/relationships/slideLayout" Target="../slideLayouts/slideLayout36.xml"/><Relationship Id="rId16" Type="http://schemas.openxmlformats.org/officeDocument/2006/relationships/theme" Target="../theme/theme2.xml"/><Relationship Id="rId20" Type="http://schemas.openxmlformats.org/officeDocument/2006/relationships/oleObject" Target="../embeddings/oleObject1.bin"/><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image" Target="../media/image23.svg"/><Relationship Id="rId10" Type="http://schemas.openxmlformats.org/officeDocument/2006/relationships/slideLayout" Target="../slideLayouts/slideLayout44.xml"/><Relationship Id="rId19" Type="http://schemas.openxmlformats.org/officeDocument/2006/relationships/tags" Target="../tags/tag2.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image" Target="../media/image2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2020 Accenture. All rights reserved.</a:t>
            </a:r>
            <a:endParaRPr lang="en-US" noProof="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Wednesday, November 16, 2022</a:t>
            </a:fld>
            <a:endParaRPr lang="en-US"/>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36"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682" r:id="rId3"/>
    <p:sldLayoutId id="2147483734" r:id="rId4"/>
    <p:sldLayoutId id="2147483732" r:id="rId5"/>
    <p:sldLayoutId id="2147483731" r:id="rId6"/>
    <p:sldLayoutId id="2147483741" r:id="rId7"/>
    <p:sldLayoutId id="2147483742" r:id="rId8"/>
    <p:sldLayoutId id="2147483737" r:id="rId9"/>
    <p:sldLayoutId id="2147483651" r:id="rId10"/>
    <p:sldLayoutId id="2147483721" r:id="rId11"/>
    <p:sldLayoutId id="2147483739" r:id="rId12"/>
    <p:sldLayoutId id="2147483724" r:id="rId13"/>
    <p:sldLayoutId id="2147483723" r:id="rId14"/>
    <p:sldLayoutId id="2147483725" r:id="rId15"/>
    <p:sldLayoutId id="2147483673" r:id="rId16"/>
    <p:sldLayoutId id="2147483653" r:id="rId17"/>
    <p:sldLayoutId id="2147483722" r:id="rId18"/>
    <p:sldLayoutId id="2147483693" r:id="rId19"/>
    <p:sldLayoutId id="2147483701" r:id="rId20"/>
    <p:sldLayoutId id="2147483668" r:id="rId21"/>
    <p:sldLayoutId id="2147483707" r:id="rId22"/>
    <p:sldLayoutId id="2147483714" r:id="rId23"/>
    <p:sldLayoutId id="2147483657" r:id="rId24"/>
    <p:sldLayoutId id="2147483679" r:id="rId25"/>
    <p:sldLayoutId id="2147483661" r:id="rId26"/>
    <p:sldLayoutId id="2147483678" r:id="rId27"/>
    <p:sldLayoutId id="2147483663" r:id="rId28"/>
    <p:sldLayoutId id="2147483667" r:id="rId29"/>
    <p:sldLayoutId id="2147483726" r:id="rId30"/>
    <p:sldLayoutId id="2147483688" r:id="rId31"/>
    <p:sldLayoutId id="2147483655" r:id="rId32"/>
    <p:sldLayoutId id="2147483727" r:id="rId33"/>
    <p:sldLayoutId id="2147483740" r:id="rId34"/>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5ACBF0"/>
          </p15:clr>
        </p15:guide>
        <p15:guide id="2" orient="horz" pos="3976" userDrawn="1">
          <p15:clr>
            <a:srgbClr val="5ACBF0"/>
          </p15:clr>
        </p15:guide>
        <p15:guide id="3" pos="240" userDrawn="1">
          <p15:clr>
            <a:srgbClr val="5ACBF0"/>
          </p15:clr>
        </p15:guide>
        <p15:guide id="4" pos="7440" userDrawn="1">
          <p15:clr>
            <a:srgbClr val="5ACBF0"/>
          </p15:clr>
        </p15:guide>
        <p15:guide id="5" orient="horz" pos="4148"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B6C6FD1-8FE2-8B4F-A18F-963DF4C0505E}"/>
              </a:ext>
            </a:extLst>
          </p:cNvPr>
          <p:cNvGraphicFramePr>
            <a:graphicFrameLocks noChangeAspect="1"/>
          </p:cNvGraphicFramePr>
          <p:nvPr userDrawn="1">
            <p:custDataLst>
              <p:tags r:id="rId18"/>
            </p:custDataLst>
          </p:nvPr>
        </p:nvGraphicFramePr>
        <p:xfrm>
          <a:off x="794" y="794"/>
          <a:ext cx="793" cy="794"/>
        </p:xfrm>
        <a:graphic>
          <a:graphicData uri="http://schemas.openxmlformats.org/presentationml/2006/ole">
            <mc:AlternateContent xmlns:mc="http://schemas.openxmlformats.org/markup-compatibility/2006">
              <mc:Choice xmlns:v="urn:schemas-microsoft-com:vml" Requires="v">
                <p:oleObj spid="_x0000_s36868" name="think-cell Slide" r:id="rId20" imgW="7772400" imgH="10058400" progId="TCLayout.ActiveDocument.1">
                  <p:embed/>
                </p:oleObj>
              </mc:Choice>
              <mc:Fallback>
                <p:oleObj name="think-cell Slide" r:id="rId20" imgW="7772400" imgH="10058400" progId="TCLayout.ActiveDocument.1">
                  <p:embed/>
                  <p:pic>
                    <p:nvPicPr>
                      <p:cNvPr id="5" name="Object 4" hidden="1">
                        <a:extLst>
                          <a:ext uri="{FF2B5EF4-FFF2-40B4-BE49-F238E27FC236}">
                            <a16:creationId xmlns:a16="http://schemas.microsoft.com/office/drawing/2014/main" id="{CB6C6FD1-8FE2-8B4F-A18F-963DF4C0505E}"/>
                          </a:ext>
                        </a:extLst>
                      </p:cNvPr>
                      <p:cNvPicPr/>
                      <p:nvPr/>
                    </p:nvPicPr>
                    <p:blipFill>
                      <a:blip r:embed="rId21"/>
                      <a:stretch>
                        <a:fillRect/>
                      </a:stretch>
                    </p:blipFill>
                    <p:spPr>
                      <a:xfrm>
                        <a:off x="794" y="794"/>
                        <a:ext cx="793" cy="794"/>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2216B6D-3AF6-6645-8686-371A178178F1}"/>
              </a:ext>
            </a:extLst>
          </p:cNvPr>
          <p:cNvSpPr/>
          <p:nvPr userDrawn="1">
            <p:custDataLst>
              <p:tags r:id="rId19"/>
            </p:custDataLst>
          </p:nvPr>
        </p:nvSpPr>
        <p:spPr>
          <a:xfrm>
            <a:off x="0" y="0"/>
            <a:ext cx="79365" cy="793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200" b="1" i="0" baseline="0">
              <a:latin typeface="Graphik Bold" panose="020B0503030202060203" pitchFamily="34" charset="77"/>
              <a:ea typeface="+mn-ea"/>
              <a:sym typeface="Graphik" panose="020B0503030202060203" pitchFamily="34" charset="77"/>
            </a:endParaRPr>
          </a:p>
        </p:txBody>
      </p:sp>
      <p:sp>
        <p:nvSpPr>
          <p:cNvPr id="2" name="Title Placeholder 1"/>
          <p:cNvSpPr>
            <a:spLocks noGrp="1"/>
          </p:cNvSpPr>
          <p:nvPr>
            <p:ph type="title"/>
          </p:nvPr>
        </p:nvSpPr>
        <p:spPr>
          <a:xfrm>
            <a:off x="685800" y="496310"/>
            <a:ext cx="10820400" cy="338554"/>
          </a:xfrm>
          <a:prstGeom prst="rect">
            <a:avLst/>
          </a:prstGeom>
        </p:spPr>
        <p:txBody>
          <a:bodyPr vert="horz" lIns="0" tIns="0" rIns="0" bIns="0" rtlCol="0" anchor="t" anchorCtr="0">
            <a:spAutoFit/>
          </a:bodyPr>
          <a:lstStyle/>
          <a:p>
            <a:r>
              <a:rPr lang="en-US"/>
              <a:t>Click to edit master slide title style</a:t>
            </a:r>
          </a:p>
        </p:txBody>
      </p:sp>
      <p:sp>
        <p:nvSpPr>
          <p:cNvPr id="6" name="Slide Number Placeholder 5"/>
          <p:cNvSpPr>
            <a:spLocks noGrp="1"/>
          </p:cNvSpPr>
          <p:nvPr>
            <p:ph type="sldNum" sz="quarter" idx="4"/>
          </p:nvPr>
        </p:nvSpPr>
        <p:spPr>
          <a:xfrm>
            <a:off x="11469655" y="6448779"/>
            <a:ext cx="495298" cy="153888"/>
          </a:xfrm>
          <a:prstGeom prst="rect">
            <a:avLst/>
          </a:prstGeom>
        </p:spPr>
        <p:txBody>
          <a:bodyPr vert="horz" wrap="square" lIns="0" tIns="0" rIns="0" bIns="0" rtlCol="0" anchor="b" anchorCtr="0">
            <a:spAutoFit/>
          </a:bodyPr>
          <a:lstStyle>
            <a:lvl1pPr algn="r">
              <a:defRPr sz="1000" b="0" i="0">
                <a:solidFill>
                  <a:schemeClr val="tx1"/>
                </a:solidFill>
                <a:latin typeface="Graphik Regular" panose="020B0503030202060203" pitchFamily="34" charset="77"/>
              </a:defRPr>
            </a:lvl1pPr>
          </a:lstStyle>
          <a:p>
            <a:fld id="{4F9AC08D-23A9-440E-BCB9-AA1E9877CC38}" type="slidenum">
              <a:rPr lang="en-US" smtClean="0"/>
              <a:pPr/>
              <a:t>‹#›</a:t>
            </a:fld>
            <a:endParaRPr lang="en-US"/>
          </a:p>
        </p:txBody>
      </p:sp>
      <p:sp>
        <p:nvSpPr>
          <p:cNvPr id="3" name="Text Placeholder 2">
            <a:extLst>
              <a:ext uri="{FF2B5EF4-FFF2-40B4-BE49-F238E27FC236}">
                <a16:creationId xmlns:a16="http://schemas.microsoft.com/office/drawing/2014/main" id="{CB02A25D-D342-7347-82C5-166E9EFB2415}"/>
              </a:ext>
            </a:extLst>
          </p:cNvPr>
          <p:cNvSpPr>
            <a:spLocks noGrp="1"/>
          </p:cNvSpPr>
          <p:nvPr>
            <p:ph type="body" idx="1"/>
          </p:nvPr>
        </p:nvSpPr>
        <p:spPr>
          <a:xfrm>
            <a:off x="685785" y="1142113"/>
            <a:ext cx="10820400" cy="502923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8B33C9BF-53CC-4749-BB78-587CD0964DA0}"/>
              </a:ext>
            </a:extLst>
          </p:cNvPr>
          <p:cNvPicPr>
            <a:picLocks noChangeAspect="1"/>
          </p:cNvPicPr>
          <p:nvPr userDrawn="1"/>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65760" y="6400800"/>
            <a:ext cx="2400300" cy="215900"/>
          </a:xfrm>
          <a:prstGeom prst="rect">
            <a:avLst/>
          </a:prstGeom>
        </p:spPr>
      </p:pic>
      <p:sp>
        <p:nvSpPr>
          <p:cNvPr id="9" name="TextBox 8">
            <a:extLst>
              <a:ext uri="{FF2B5EF4-FFF2-40B4-BE49-F238E27FC236}">
                <a16:creationId xmlns:a16="http://schemas.microsoft.com/office/drawing/2014/main" id="{B2477ACD-2E1D-C642-9DD9-F6588388FF36}"/>
              </a:ext>
            </a:extLst>
          </p:cNvPr>
          <p:cNvSpPr txBox="1"/>
          <p:nvPr userDrawn="1"/>
        </p:nvSpPr>
        <p:spPr>
          <a:xfrm>
            <a:off x="7766756" y="6413497"/>
            <a:ext cx="3601155"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2020 Accenture. All rights reserved, Proprietary and Confidential</a:t>
            </a:r>
            <a:endParaRPr lang="en-US" noProof="0">
              <a:solidFill>
                <a:schemeClr val="tx1">
                  <a:alpha val="75000"/>
                </a:schemeClr>
              </a:solidFill>
            </a:endParaRPr>
          </a:p>
        </p:txBody>
      </p:sp>
    </p:spTree>
    <p:extLst>
      <p:ext uri="{BB962C8B-B14F-4D97-AF65-F5344CB8AC3E}">
        <p14:creationId xmlns:p14="http://schemas.microsoft.com/office/powerpoint/2010/main" val="5644605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Lst>
  <p:hf hdr="0" ftr="0" dt="0"/>
  <p:txStyles>
    <p:titleStyle>
      <a:lvl1pPr marL="0" indent="0" algn="l" defTabSz="914194" rtl="0" eaLnBrk="1" latinLnBrk="0" hangingPunct="1">
        <a:lnSpc>
          <a:spcPct val="100000"/>
        </a:lnSpc>
        <a:spcBef>
          <a:spcPct val="0"/>
        </a:spcBef>
        <a:buNone/>
        <a:defRPr lang="en-US" sz="2200" b="1" i="0" kern="1200" cap="none" baseline="0" dirty="0">
          <a:solidFill>
            <a:schemeClr val="tx1"/>
          </a:solidFill>
          <a:latin typeface="Graphik Semibold" panose="020B0503030202060203" pitchFamily="34" charset="77"/>
          <a:ea typeface="+mn-ea"/>
          <a:cs typeface="+mn-cs"/>
        </a:defRPr>
      </a:lvl1pPr>
    </p:titleStyle>
    <p:bodyStyle>
      <a:lvl1pPr marL="0" indent="0" algn="l" defTabSz="914194" rtl="0" eaLnBrk="1" latinLnBrk="0" hangingPunct="1">
        <a:lnSpc>
          <a:spcPct val="110000"/>
        </a:lnSpc>
        <a:spcBef>
          <a:spcPts val="0"/>
        </a:spcBef>
        <a:spcAft>
          <a:spcPts val="900"/>
        </a:spcAft>
        <a:buFont typeface="Arial" panose="020B0604020202020204" pitchFamily="34" charset="0"/>
        <a:buNone/>
        <a:defRPr lang="en-US" sz="1600" b="0" i="0" kern="1200" cap="none" baseline="0" dirty="0">
          <a:solidFill>
            <a:srgbClr val="282834"/>
          </a:solidFill>
          <a:latin typeface="Graphik Regular" panose="020B0503030202060203" pitchFamily="34" charset="77"/>
          <a:ea typeface="+mn-ea"/>
          <a:cs typeface="Arial" panose="020B0604020202020204" pitchFamily="34" charset="0"/>
        </a:defRPr>
      </a:lvl1pPr>
      <a:lvl2pPr marL="228554" indent="-228554" algn="l" defTabSz="914194" rtl="0" eaLnBrk="1" latinLnBrk="0" hangingPunct="1">
        <a:lnSpc>
          <a:spcPct val="110000"/>
        </a:lnSpc>
        <a:spcBef>
          <a:spcPts val="0"/>
        </a:spcBef>
        <a:spcAft>
          <a:spcPts val="900"/>
        </a:spcAft>
        <a:buFont typeface="Arial" panose="020B0604020202020204" pitchFamily="34" charset="0"/>
        <a:buChar char="•"/>
        <a:defRPr lang="en-US" sz="1600" b="0" i="0" kern="1200" dirty="0">
          <a:solidFill>
            <a:srgbClr val="282834"/>
          </a:solidFill>
          <a:latin typeface="Graphik Regular" panose="020B0503030202060203" pitchFamily="34" charset="77"/>
          <a:ea typeface="+mn-ea"/>
          <a:cs typeface="Arial" panose="020B0604020202020204" pitchFamily="34" charset="0"/>
        </a:defRPr>
      </a:lvl2pPr>
      <a:lvl3pPr marL="457109" indent="-228554" algn="l" defTabSz="914194" rtl="0" eaLnBrk="1" latinLnBrk="0" hangingPunct="1">
        <a:lnSpc>
          <a:spcPct val="110000"/>
        </a:lnSpc>
        <a:spcBef>
          <a:spcPts val="0"/>
        </a:spcBef>
        <a:spcAft>
          <a:spcPts val="900"/>
        </a:spcAft>
        <a:buSzPct val="80000"/>
        <a:buFont typeface="Courier New" panose="02070309020205020404" pitchFamily="49" charset="0"/>
        <a:buChar char="o"/>
        <a:defRPr lang="en-US" sz="1600" b="0" i="0" kern="1200" dirty="0">
          <a:solidFill>
            <a:srgbClr val="282834"/>
          </a:solidFill>
          <a:latin typeface="Graphik Regular" panose="020B0503030202060203" pitchFamily="34" charset="77"/>
          <a:ea typeface="+mn-ea"/>
          <a:cs typeface="Arial" panose="020B0604020202020204" pitchFamily="34" charset="0"/>
        </a:defRPr>
      </a:lvl3pPr>
      <a:lvl4pPr marL="685663" indent="-228554" algn="l" defTabSz="914194" rtl="0" eaLnBrk="1" latinLnBrk="0" hangingPunct="1">
        <a:lnSpc>
          <a:spcPct val="110000"/>
        </a:lnSpc>
        <a:spcBef>
          <a:spcPts val="0"/>
        </a:spcBef>
        <a:spcAft>
          <a:spcPts val="900"/>
        </a:spcAft>
        <a:buSzPct val="80000"/>
        <a:buFont typeface="Arial" panose="020B0604020202020204" pitchFamily="34" charset="0"/>
        <a:buChar char="•"/>
        <a:defRPr lang="en-US" sz="1600" b="0" i="0" kern="1200" dirty="0">
          <a:solidFill>
            <a:schemeClr val="tx1"/>
          </a:solidFill>
          <a:latin typeface="Graphik Regular" panose="020B0503030202060203" pitchFamily="34" charset="77"/>
          <a:ea typeface="+mn-ea"/>
          <a:cs typeface="Arial" panose="020B0604020202020204" pitchFamily="34" charset="0"/>
        </a:defRPr>
      </a:lvl4pPr>
      <a:lvl5pPr marL="914217" indent="-228554" algn="l" defTabSz="914194" rtl="0" eaLnBrk="1" latinLnBrk="0" hangingPunct="1">
        <a:lnSpc>
          <a:spcPct val="110000"/>
        </a:lnSpc>
        <a:spcBef>
          <a:spcPts val="0"/>
        </a:spcBef>
        <a:spcAft>
          <a:spcPts val="900"/>
        </a:spcAft>
        <a:buFont typeface="Wingdings" pitchFamily="2" charset="2"/>
        <a:buChar char="§"/>
        <a:defRPr sz="1400" b="0" i="0" kern="1200">
          <a:solidFill>
            <a:schemeClr val="tx1"/>
          </a:solidFill>
          <a:latin typeface="Graphik Regular" panose="020B0503030202060203" pitchFamily="34" charset="77"/>
          <a:ea typeface="+mn-ea"/>
          <a:cs typeface="Arial" panose="020B0604020202020204" pitchFamily="34" charset="0"/>
        </a:defRPr>
      </a:lvl5pPr>
      <a:lvl6pPr marL="1028468" indent="-172999" algn="l" defTabSz="91419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50" indent="0" algn="l" defTabSz="914194"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50" indent="0" algn="l" defTabSz="914194"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50" indent="0" algn="l" defTabSz="914194"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194" rtl="0" eaLnBrk="1" latinLnBrk="0" hangingPunct="1">
        <a:defRPr sz="1800" kern="1200">
          <a:solidFill>
            <a:schemeClr val="tx1"/>
          </a:solidFill>
          <a:latin typeface="+mn-lt"/>
          <a:ea typeface="+mn-ea"/>
          <a:cs typeface="+mn-cs"/>
        </a:defRPr>
      </a:lvl1pPr>
      <a:lvl2pPr marL="457098" algn="l" defTabSz="914194" rtl="0" eaLnBrk="1" latinLnBrk="0" hangingPunct="1">
        <a:defRPr sz="1800" kern="1200">
          <a:solidFill>
            <a:schemeClr val="tx1"/>
          </a:solidFill>
          <a:latin typeface="+mn-lt"/>
          <a:ea typeface="+mn-ea"/>
          <a:cs typeface="+mn-cs"/>
        </a:defRPr>
      </a:lvl2pPr>
      <a:lvl3pPr marL="914194" algn="l" defTabSz="914194" rtl="0" eaLnBrk="1" latinLnBrk="0" hangingPunct="1">
        <a:defRPr sz="1800" kern="1200">
          <a:solidFill>
            <a:schemeClr val="tx1"/>
          </a:solidFill>
          <a:latin typeface="+mn-lt"/>
          <a:ea typeface="+mn-ea"/>
          <a:cs typeface="+mn-cs"/>
        </a:defRPr>
      </a:lvl3pPr>
      <a:lvl4pPr marL="1371292" algn="l" defTabSz="914194" rtl="0" eaLnBrk="1" latinLnBrk="0" hangingPunct="1">
        <a:defRPr sz="1800" kern="1200">
          <a:solidFill>
            <a:schemeClr val="tx1"/>
          </a:solidFill>
          <a:latin typeface="+mn-lt"/>
          <a:ea typeface="+mn-ea"/>
          <a:cs typeface="+mn-cs"/>
        </a:defRPr>
      </a:lvl4pPr>
      <a:lvl5pPr marL="1828388" algn="l" defTabSz="914194" rtl="0" eaLnBrk="1" latinLnBrk="0" hangingPunct="1">
        <a:defRPr sz="1800" kern="1200">
          <a:solidFill>
            <a:schemeClr val="tx1"/>
          </a:solidFill>
          <a:latin typeface="+mn-lt"/>
          <a:ea typeface="+mn-ea"/>
          <a:cs typeface="+mn-cs"/>
        </a:defRPr>
      </a:lvl5pPr>
      <a:lvl6pPr marL="2285486" algn="l" defTabSz="914194" rtl="0" eaLnBrk="1" latinLnBrk="0" hangingPunct="1">
        <a:defRPr sz="1800" kern="1200">
          <a:solidFill>
            <a:schemeClr val="tx1"/>
          </a:solidFill>
          <a:latin typeface="+mn-lt"/>
          <a:ea typeface="+mn-ea"/>
          <a:cs typeface="+mn-cs"/>
        </a:defRPr>
      </a:lvl6pPr>
      <a:lvl7pPr marL="2742582" algn="l" defTabSz="914194" rtl="0" eaLnBrk="1" latinLnBrk="0" hangingPunct="1">
        <a:defRPr sz="1800" kern="1200">
          <a:solidFill>
            <a:schemeClr val="tx1"/>
          </a:solidFill>
          <a:latin typeface="+mn-lt"/>
          <a:ea typeface="+mn-ea"/>
          <a:cs typeface="+mn-cs"/>
        </a:defRPr>
      </a:lvl7pPr>
      <a:lvl8pPr marL="3199680" algn="l" defTabSz="914194" rtl="0" eaLnBrk="1" latinLnBrk="0" hangingPunct="1">
        <a:defRPr sz="1800" kern="1200">
          <a:solidFill>
            <a:schemeClr val="tx1"/>
          </a:solidFill>
          <a:latin typeface="+mn-lt"/>
          <a:ea typeface="+mn-ea"/>
          <a:cs typeface="+mn-cs"/>
        </a:defRPr>
      </a:lvl8pPr>
      <a:lvl9pPr marL="3656777" algn="l" defTabSz="91419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28">
          <p15:clr>
            <a:srgbClr val="F26B43"/>
          </p15:clr>
        </p15:guide>
        <p15:guide id="3">
          <p15:clr>
            <a:srgbClr val="F26B43"/>
          </p15:clr>
        </p15:guide>
        <p15:guide id="6" orient="horz">
          <p15:clr>
            <a:srgbClr val="F26B43"/>
          </p15:clr>
        </p15:guide>
        <p15:guide id="8" pos="15362">
          <p15:clr>
            <a:srgbClr val="F26B43"/>
          </p15:clr>
        </p15:guide>
        <p15:guide id="9" pos="864">
          <p15:clr>
            <a:srgbClr val="F26B43"/>
          </p15:clr>
        </p15:guide>
        <p15:guide id="10" orient="horz" pos="8640">
          <p15:clr>
            <a:srgbClr val="F26B43"/>
          </p15:clr>
        </p15:guide>
        <p15:guide id="11" pos="7681">
          <p15:clr>
            <a:srgbClr val="F26B43"/>
          </p15:clr>
        </p15:guide>
        <p15:guide id="14" pos="14498">
          <p15:clr>
            <a:srgbClr val="F26B43"/>
          </p15:clr>
        </p15:guide>
        <p15:guide id="16" orient="horz" pos="864">
          <p15:clr>
            <a:srgbClr val="F26B43"/>
          </p15:clr>
        </p15:guide>
        <p15:guide id="17" orient="horz" pos="8208">
          <p15:clr>
            <a:srgbClr val="F26B43"/>
          </p15:clr>
        </p15:guide>
        <p15:guide id="18" orient="horz" pos="7480">
          <p15:clr>
            <a:srgbClr val="F26B43"/>
          </p15:clr>
        </p15:guide>
        <p15:guide id="19" orient="horz" pos="8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40.xml"/><Relationship Id="rId5" Type="http://schemas.openxmlformats.org/officeDocument/2006/relationships/image" Target="../media/image27.sv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43.xml"/><Relationship Id="rId4" Type="http://schemas.openxmlformats.org/officeDocument/2006/relationships/comments" Target="../comments/commen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43.xml"/><Relationship Id="rId4" Type="http://schemas.openxmlformats.org/officeDocument/2006/relationships/comments" Target="../comments/commen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43.xml"/><Relationship Id="rId5" Type="http://schemas.openxmlformats.org/officeDocument/2006/relationships/hyperlink" Target="https://cloudevents.io/" TargetMode="External"/><Relationship Id="rId4" Type="http://schemas.openxmlformats.org/officeDocument/2006/relationships/hyperlink" Target="https://opentracing.io/"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602CE0-C26C-6543-8C40-A5534E6B7A44}"/>
              </a:ext>
            </a:extLst>
          </p:cNvPr>
          <p:cNvSpPr>
            <a:spLocks noGrp="1"/>
          </p:cNvSpPr>
          <p:nvPr>
            <p:ph type="title"/>
          </p:nvPr>
        </p:nvSpPr>
        <p:spPr/>
        <p:txBody>
          <a:bodyPr/>
          <a:lstStyle/>
          <a:p>
            <a:r>
              <a:rPr lang="en-US"/>
              <a:t>Event Driven Architecture</a:t>
            </a:r>
          </a:p>
        </p:txBody>
      </p:sp>
      <p:sp>
        <p:nvSpPr>
          <p:cNvPr id="4" name="Subtitle 3">
            <a:extLst>
              <a:ext uri="{FF2B5EF4-FFF2-40B4-BE49-F238E27FC236}">
                <a16:creationId xmlns:a16="http://schemas.microsoft.com/office/drawing/2014/main" id="{C3417470-8F93-0548-90C8-8518EFAB2CFC}"/>
              </a:ext>
            </a:extLst>
          </p:cNvPr>
          <p:cNvSpPr>
            <a:spLocks noGrp="1"/>
          </p:cNvSpPr>
          <p:nvPr>
            <p:ph type="subTitle" idx="4294967295"/>
          </p:nvPr>
        </p:nvSpPr>
        <p:spPr>
          <a:xfrm>
            <a:off x="380999" y="4321175"/>
            <a:ext cx="4300538" cy="1093788"/>
          </a:xfrm>
        </p:spPr>
        <p:txBody>
          <a:bodyPr/>
          <a:lstStyle/>
          <a:p>
            <a:r>
              <a:rPr lang="en-US"/>
              <a:t>Best Practices and Guidelines</a:t>
            </a:r>
          </a:p>
        </p:txBody>
      </p:sp>
      <p:sp>
        <p:nvSpPr>
          <p:cNvPr id="5" name="Text Placeholder 4">
            <a:extLst>
              <a:ext uri="{FF2B5EF4-FFF2-40B4-BE49-F238E27FC236}">
                <a16:creationId xmlns:a16="http://schemas.microsoft.com/office/drawing/2014/main" id="{AE916365-976D-5141-930A-107C4B6787B5}"/>
              </a:ext>
            </a:extLst>
          </p:cNvPr>
          <p:cNvSpPr>
            <a:spLocks noGrp="1"/>
          </p:cNvSpPr>
          <p:nvPr>
            <p:ph type="body" sz="quarter" idx="4294967295"/>
          </p:nvPr>
        </p:nvSpPr>
        <p:spPr>
          <a:xfrm>
            <a:off x="380998" y="5300401"/>
            <a:ext cx="4349751" cy="531813"/>
          </a:xfrm>
        </p:spPr>
        <p:txBody>
          <a:bodyPr/>
          <a:lstStyle/>
          <a:p>
            <a:r>
              <a:rPr lang="en-US" dirty="0"/>
              <a:t>Last Updated December 2020</a:t>
            </a:r>
          </a:p>
        </p:txBody>
      </p:sp>
      <p:sp>
        <p:nvSpPr>
          <p:cNvPr id="2" name="TextBox 1">
            <a:extLst>
              <a:ext uri="{FF2B5EF4-FFF2-40B4-BE49-F238E27FC236}">
                <a16:creationId xmlns:a16="http://schemas.microsoft.com/office/drawing/2014/main" id="{1381C655-74C8-8C43-9DC7-0517E9DB1CB6}"/>
              </a:ext>
            </a:extLst>
          </p:cNvPr>
          <p:cNvSpPr txBox="1"/>
          <p:nvPr/>
        </p:nvSpPr>
        <p:spPr>
          <a:xfrm>
            <a:off x="11153104" y="412124"/>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7" name="TextBox 6">
            <a:extLst>
              <a:ext uri="{FF2B5EF4-FFF2-40B4-BE49-F238E27FC236}">
                <a16:creationId xmlns:a16="http://schemas.microsoft.com/office/drawing/2014/main" id="{1B696C4E-D4DF-2F47-B154-4BCFFC68E65F}"/>
              </a:ext>
            </a:extLst>
          </p:cNvPr>
          <p:cNvSpPr txBox="1"/>
          <p:nvPr/>
        </p:nvSpPr>
        <p:spPr>
          <a:xfrm>
            <a:off x="8549640" y="123444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8" name="TextBox 7">
            <a:extLst>
              <a:ext uri="{FF2B5EF4-FFF2-40B4-BE49-F238E27FC236}">
                <a16:creationId xmlns:a16="http://schemas.microsoft.com/office/drawing/2014/main" id="{EB1E146F-3EDB-894C-AAFE-1142240FB734}"/>
              </a:ext>
            </a:extLst>
          </p:cNvPr>
          <p:cNvSpPr txBox="1"/>
          <p:nvPr/>
        </p:nvSpPr>
        <p:spPr>
          <a:xfrm>
            <a:off x="7766756" y="6413497"/>
            <a:ext cx="4133144"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2020 Accenture. All rights reserved, Proprietary and Confidential</a:t>
            </a:r>
            <a:endParaRPr lang="en-US" noProof="0">
              <a:solidFill>
                <a:schemeClr val="tx1">
                  <a:alpha val="75000"/>
                </a:schemeClr>
              </a:solidFill>
            </a:endParaRPr>
          </a:p>
        </p:txBody>
      </p:sp>
    </p:spTree>
    <p:extLst>
      <p:ext uri="{BB962C8B-B14F-4D97-AF65-F5344CB8AC3E}">
        <p14:creationId xmlns:p14="http://schemas.microsoft.com/office/powerpoint/2010/main" val="2151643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8A386D-578F-B84E-8F5F-5B8FA5491472}"/>
              </a:ext>
            </a:extLst>
          </p:cNvPr>
          <p:cNvSpPr>
            <a:spLocks noGrp="1"/>
          </p:cNvSpPr>
          <p:nvPr>
            <p:ph type="title"/>
          </p:nvPr>
        </p:nvSpPr>
        <p:spPr>
          <a:xfrm>
            <a:off x="381000" y="419854"/>
            <a:ext cx="2819387" cy="338554"/>
          </a:xfrm>
        </p:spPr>
        <p:txBody>
          <a:bodyPr/>
          <a:lstStyle/>
          <a:p>
            <a:r>
              <a:rPr lang="en-US"/>
              <a:t>Digital Decoupling</a:t>
            </a:r>
          </a:p>
        </p:txBody>
      </p:sp>
      <p:sp>
        <p:nvSpPr>
          <p:cNvPr id="6" name="TextBox 5">
            <a:extLst>
              <a:ext uri="{FF2B5EF4-FFF2-40B4-BE49-F238E27FC236}">
                <a16:creationId xmlns:a16="http://schemas.microsoft.com/office/drawing/2014/main" id="{B7E8E439-C724-A84E-896D-77B25818577C}"/>
              </a:ext>
            </a:extLst>
          </p:cNvPr>
          <p:cNvSpPr txBox="1"/>
          <p:nvPr/>
        </p:nvSpPr>
        <p:spPr>
          <a:xfrm>
            <a:off x="1872287" y="3732743"/>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7" name="Title 4">
            <a:extLst>
              <a:ext uri="{FF2B5EF4-FFF2-40B4-BE49-F238E27FC236}">
                <a16:creationId xmlns:a16="http://schemas.microsoft.com/office/drawing/2014/main" id="{C245B2ED-516B-DA4A-8693-7E5338FD503E}"/>
              </a:ext>
            </a:extLst>
          </p:cNvPr>
          <p:cNvSpPr txBox="1">
            <a:spLocks/>
          </p:cNvSpPr>
          <p:nvPr/>
        </p:nvSpPr>
        <p:spPr>
          <a:xfrm>
            <a:off x="381000" y="876300"/>
            <a:ext cx="11430000" cy="9906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sz="2000" b="0"/>
              <a:t>Gradually Transform Legacy Systems to Unlock Value</a:t>
            </a:r>
          </a:p>
        </p:txBody>
      </p:sp>
      <p:sp>
        <p:nvSpPr>
          <p:cNvPr id="9" name="Title 4">
            <a:extLst>
              <a:ext uri="{FF2B5EF4-FFF2-40B4-BE49-F238E27FC236}">
                <a16:creationId xmlns:a16="http://schemas.microsoft.com/office/drawing/2014/main" id="{CEB695CC-C66B-9949-B8A2-713FE627FC23}"/>
              </a:ext>
            </a:extLst>
          </p:cNvPr>
          <p:cNvSpPr txBox="1">
            <a:spLocks/>
          </p:cNvSpPr>
          <p:nvPr/>
        </p:nvSpPr>
        <p:spPr>
          <a:xfrm>
            <a:off x="8869680" y="274320"/>
            <a:ext cx="3053080" cy="37084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algn="r"/>
            <a:r>
              <a:rPr lang="en-US" sz="1400">
                <a:solidFill>
                  <a:schemeClr val="accent2">
                    <a:lumMod val="75000"/>
                  </a:schemeClr>
                </a:solidFill>
              </a:rPr>
              <a:t>EVENT DRIVEN FOUNDATIONS</a:t>
            </a:r>
          </a:p>
        </p:txBody>
      </p:sp>
      <p:sp>
        <p:nvSpPr>
          <p:cNvPr id="11" name="TextBox 10">
            <a:extLst>
              <a:ext uri="{FF2B5EF4-FFF2-40B4-BE49-F238E27FC236}">
                <a16:creationId xmlns:a16="http://schemas.microsoft.com/office/drawing/2014/main" id="{DD145C4F-FCBC-CC44-A29B-A8A4EE7E778E}"/>
              </a:ext>
            </a:extLst>
          </p:cNvPr>
          <p:cNvSpPr txBox="1"/>
          <p:nvPr/>
        </p:nvSpPr>
        <p:spPr>
          <a:xfrm>
            <a:off x="856287" y="2909783"/>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2" name="TextBox 1">
            <a:extLst>
              <a:ext uri="{FF2B5EF4-FFF2-40B4-BE49-F238E27FC236}">
                <a16:creationId xmlns:a16="http://schemas.microsoft.com/office/drawing/2014/main" id="{A7B94DE4-D2C2-BD4C-A473-3319771056E5}"/>
              </a:ext>
            </a:extLst>
          </p:cNvPr>
          <p:cNvSpPr txBox="1"/>
          <p:nvPr/>
        </p:nvSpPr>
        <p:spPr>
          <a:xfrm>
            <a:off x="10078720" y="48768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10" name="Rectangle 9">
            <a:extLst>
              <a:ext uri="{FF2B5EF4-FFF2-40B4-BE49-F238E27FC236}">
                <a16:creationId xmlns:a16="http://schemas.microsoft.com/office/drawing/2014/main" id="{D0446DBD-18BF-4541-A1E4-C6838A7058CC}"/>
              </a:ext>
            </a:extLst>
          </p:cNvPr>
          <p:cNvSpPr/>
          <p:nvPr/>
        </p:nvSpPr>
        <p:spPr>
          <a:xfrm>
            <a:off x="0" y="4962898"/>
            <a:ext cx="12192000" cy="189510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2">
            <a:extLst>
              <a:ext uri="{FF2B5EF4-FFF2-40B4-BE49-F238E27FC236}">
                <a16:creationId xmlns:a16="http://schemas.microsoft.com/office/drawing/2014/main" id="{DE26EA3E-C6A7-6C43-AEE3-2374CBA68DB3}"/>
              </a:ext>
            </a:extLst>
          </p:cNvPr>
          <p:cNvSpPr txBox="1">
            <a:spLocks/>
          </p:cNvSpPr>
          <p:nvPr/>
        </p:nvSpPr>
        <p:spPr>
          <a:xfrm>
            <a:off x="11976100" y="6136381"/>
            <a:ext cx="215900" cy="141287"/>
          </a:xfrm>
          <a:prstGeom prst="rect">
            <a:avLst/>
          </a:prstGeom>
          <a:noFill/>
        </p:spPr>
        <p:txBody>
          <a:bodyPr wrap="square" lIns="0" tIns="0" rIns="0" bIns="0" rtlCol="0" anchor="ctr">
            <a:noAutofit/>
          </a:bodyPr>
          <a:lstStyle>
            <a:defPPr>
              <a:defRPr lang="en-US"/>
            </a:defPPr>
            <a:lvl1pPr marL="0" algn="l" defTabSz="914400" rtl="0" eaLnBrk="1" latinLnBrk="0" hangingPunct="1">
              <a:defRPr lang="en-US" sz="800" kern="1200" smtClean="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10</a:t>
            </a:fld>
            <a:endParaRPr lang="en-US"/>
          </a:p>
        </p:txBody>
      </p:sp>
      <p:sp>
        <p:nvSpPr>
          <p:cNvPr id="15" name="Arrow: Right 18">
            <a:extLst>
              <a:ext uri="{FF2B5EF4-FFF2-40B4-BE49-F238E27FC236}">
                <a16:creationId xmlns:a16="http://schemas.microsoft.com/office/drawing/2014/main" id="{8FA6A65D-5621-FE4F-AD86-CC15C2A57586}"/>
              </a:ext>
            </a:extLst>
          </p:cNvPr>
          <p:cNvSpPr/>
          <p:nvPr/>
        </p:nvSpPr>
        <p:spPr>
          <a:xfrm>
            <a:off x="2816951" y="2778926"/>
            <a:ext cx="461847" cy="528375"/>
          </a:xfrm>
          <a:prstGeom prst="rightArrow">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Black" panose="020B0A04020102020204" pitchFamily="34" charset="0"/>
              <a:ea typeface="+mn-ea"/>
              <a:cs typeface="+mn-cs"/>
            </a:endParaRPr>
          </a:p>
        </p:txBody>
      </p:sp>
      <p:sp>
        <p:nvSpPr>
          <p:cNvPr id="16" name="Arrow: Right 22">
            <a:extLst>
              <a:ext uri="{FF2B5EF4-FFF2-40B4-BE49-F238E27FC236}">
                <a16:creationId xmlns:a16="http://schemas.microsoft.com/office/drawing/2014/main" id="{532DEB58-5706-3549-9C19-4BF689C0AEEB}"/>
              </a:ext>
            </a:extLst>
          </p:cNvPr>
          <p:cNvSpPr/>
          <p:nvPr/>
        </p:nvSpPr>
        <p:spPr>
          <a:xfrm>
            <a:off x="7144165" y="2812557"/>
            <a:ext cx="461847" cy="528375"/>
          </a:xfrm>
          <a:prstGeom prst="rightArrow">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fontAlgn="auto" latinLnBrk="0" hangingPunct="1">
              <a:lnSpc>
                <a:spcPct val="100000"/>
              </a:lnSpc>
              <a:spcBef>
                <a:spcPts val="0"/>
              </a:spcBef>
              <a:spcAft>
                <a:spcPts val="0"/>
              </a:spcAft>
              <a:buClrTx/>
              <a:buSzTx/>
              <a:buFontTx/>
              <a:buNone/>
              <a:tabLst/>
              <a:defRPr/>
            </a:pPr>
            <a:endParaRPr kumimoji="0" lang="en-US" sz="1600" b="1" u="none" strike="noStrike" kern="1200" cap="none" spc="0" normalizeH="0" baseline="0" noProof="0">
              <a:ln>
                <a:noFill/>
              </a:ln>
              <a:solidFill>
                <a:prstClr val="black"/>
              </a:solidFill>
              <a:effectLst/>
              <a:uLnTx/>
              <a:uFillTx/>
              <a:latin typeface="Graphik Semibold" panose="020B0503030202060203" pitchFamily="34" charset="77"/>
            </a:endParaRPr>
          </a:p>
        </p:txBody>
      </p:sp>
      <p:sp>
        <p:nvSpPr>
          <p:cNvPr id="17" name="Rectangle 16">
            <a:extLst>
              <a:ext uri="{FF2B5EF4-FFF2-40B4-BE49-F238E27FC236}">
                <a16:creationId xmlns:a16="http://schemas.microsoft.com/office/drawing/2014/main" id="{EE5740DF-8A8D-E147-AEF9-AD89BF783003}"/>
              </a:ext>
            </a:extLst>
          </p:cNvPr>
          <p:cNvSpPr/>
          <p:nvPr/>
        </p:nvSpPr>
        <p:spPr>
          <a:xfrm>
            <a:off x="381000" y="1664468"/>
            <a:ext cx="2074427" cy="461267"/>
          </a:xfrm>
          <a:prstGeom prst="rect">
            <a:avLst/>
          </a:prstGeom>
          <a:solidFill>
            <a:schemeClr val="bg1"/>
          </a:solidFill>
          <a:ln w="190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tx1"/>
                </a:solidFill>
                <a:latin typeface="Graphik Semibold" panose="020B0503030202060203" pitchFamily="34" charset="77"/>
              </a:rPr>
              <a:t>ONLINE</a:t>
            </a:r>
          </a:p>
          <a:p>
            <a:pPr algn="ctr"/>
            <a:r>
              <a:rPr lang="en-US" sz="1000" b="1">
                <a:solidFill>
                  <a:schemeClr val="tx1"/>
                </a:solidFill>
                <a:latin typeface="Graphik Semibold" panose="020B0503030202060203" pitchFamily="34" charset="77"/>
              </a:rPr>
              <a:t>(LEGACY CHANNELS)</a:t>
            </a:r>
          </a:p>
        </p:txBody>
      </p:sp>
      <p:grpSp>
        <p:nvGrpSpPr>
          <p:cNvPr id="18" name="Group 17">
            <a:extLst>
              <a:ext uri="{FF2B5EF4-FFF2-40B4-BE49-F238E27FC236}">
                <a16:creationId xmlns:a16="http://schemas.microsoft.com/office/drawing/2014/main" id="{33673721-695C-7E4F-8B5E-D3412141F589}"/>
              </a:ext>
            </a:extLst>
          </p:cNvPr>
          <p:cNvGrpSpPr/>
          <p:nvPr/>
        </p:nvGrpSpPr>
        <p:grpSpPr>
          <a:xfrm>
            <a:off x="381001" y="2208862"/>
            <a:ext cx="2074426" cy="2043754"/>
            <a:chOff x="428954" y="2594748"/>
            <a:chExt cx="2074426" cy="2043754"/>
          </a:xfrm>
        </p:grpSpPr>
        <p:sp>
          <p:nvSpPr>
            <p:cNvPr id="19" name="Rectangle 18">
              <a:extLst>
                <a:ext uri="{FF2B5EF4-FFF2-40B4-BE49-F238E27FC236}">
                  <a16:creationId xmlns:a16="http://schemas.microsoft.com/office/drawing/2014/main" id="{296CD1C5-0430-094D-AAF8-85A396968AF3}"/>
                </a:ext>
              </a:extLst>
            </p:cNvPr>
            <p:cNvSpPr/>
            <p:nvPr/>
          </p:nvSpPr>
          <p:spPr>
            <a:xfrm>
              <a:off x="428954" y="2594748"/>
              <a:ext cx="2074426" cy="20437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solidFill>
                <a:latin typeface="Graphik Semibold" panose="020B0503030202060203" pitchFamily="34" charset="77"/>
              </a:endParaRPr>
            </a:p>
          </p:txBody>
        </p:sp>
        <p:sp>
          <p:nvSpPr>
            <p:cNvPr id="20" name="Rectangle 19">
              <a:extLst>
                <a:ext uri="{FF2B5EF4-FFF2-40B4-BE49-F238E27FC236}">
                  <a16:creationId xmlns:a16="http://schemas.microsoft.com/office/drawing/2014/main" id="{B5B96D6A-2661-E54D-8927-171E5DDB68FA}"/>
                </a:ext>
              </a:extLst>
            </p:cNvPr>
            <p:cNvSpPr/>
            <p:nvPr/>
          </p:nvSpPr>
          <p:spPr>
            <a:xfrm>
              <a:off x="515390" y="2663192"/>
              <a:ext cx="1870363" cy="528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tx1"/>
                  </a:solidFill>
                  <a:latin typeface="Graphik Semibold" panose="020B0503030202060203" pitchFamily="34" charset="77"/>
                </a:rPr>
                <a:t>MIDDLEWARE / SOA</a:t>
              </a:r>
            </a:p>
          </p:txBody>
        </p:sp>
        <p:sp>
          <p:nvSpPr>
            <p:cNvPr id="21" name="Rectangle 20">
              <a:extLst>
                <a:ext uri="{FF2B5EF4-FFF2-40B4-BE49-F238E27FC236}">
                  <a16:creationId xmlns:a16="http://schemas.microsoft.com/office/drawing/2014/main" id="{C6998F73-7868-FA4C-B053-0F8D0FEFA8A2}"/>
                </a:ext>
              </a:extLst>
            </p:cNvPr>
            <p:cNvSpPr/>
            <p:nvPr/>
          </p:nvSpPr>
          <p:spPr>
            <a:xfrm>
              <a:off x="515390" y="3240264"/>
              <a:ext cx="1870363" cy="9731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tx1"/>
                  </a:solidFill>
                  <a:latin typeface="Graphik Semibold" panose="020B0503030202060203" pitchFamily="34" charset="77"/>
                </a:rPr>
                <a:t>LEGACY / CORE</a:t>
              </a:r>
            </a:p>
          </p:txBody>
        </p:sp>
        <p:sp>
          <p:nvSpPr>
            <p:cNvPr id="22" name="Rectangle 21">
              <a:extLst>
                <a:ext uri="{FF2B5EF4-FFF2-40B4-BE49-F238E27FC236}">
                  <a16:creationId xmlns:a16="http://schemas.microsoft.com/office/drawing/2014/main" id="{DA54C5F2-2CD7-034F-99B1-B8D00D25277E}"/>
                </a:ext>
              </a:extLst>
            </p:cNvPr>
            <p:cNvSpPr/>
            <p:nvPr/>
          </p:nvSpPr>
          <p:spPr>
            <a:xfrm>
              <a:off x="515389" y="4263252"/>
              <a:ext cx="1870363" cy="292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tx1"/>
                  </a:solidFill>
                  <a:latin typeface="Graphik Semibold" panose="020B0503030202060203" pitchFamily="34" charset="77"/>
                </a:rPr>
                <a:t>INTEGRATION / BATCH</a:t>
              </a:r>
            </a:p>
          </p:txBody>
        </p:sp>
      </p:grpSp>
      <p:sp>
        <p:nvSpPr>
          <p:cNvPr id="23" name="Rectangle 22">
            <a:extLst>
              <a:ext uri="{FF2B5EF4-FFF2-40B4-BE49-F238E27FC236}">
                <a16:creationId xmlns:a16="http://schemas.microsoft.com/office/drawing/2014/main" id="{BC03D8C9-48F3-B146-8F44-79160957308F}"/>
              </a:ext>
            </a:extLst>
          </p:cNvPr>
          <p:cNvSpPr/>
          <p:nvPr/>
        </p:nvSpPr>
        <p:spPr>
          <a:xfrm>
            <a:off x="3697728" y="1664468"/>
            <a:ext cx="859643" cy="461267"/>
          </a:xfrm>
          <a:prstGeom prst="rect">
            <a:avLst/>
          </a:prstGeom>
          <a:solidFill>
            <a:schemeClr val="bg1"/>
          </a:solidFill>
          <a:ln w="190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tx1"/>
                </a:solidFill>
                <a:latin typeface="Graphik Semibold" panose="020B0503030202060203" pitchFamily="34" charset="77"/>
              </a:rPr>
              <a:t>ONLINE (LC)</a:t>
            </a:r>
          </a:p>
        </p:txBody>
      </p:sp>
      <p:sp>
        <p:nvSpPr>
          <p:cNvPr id="24" name="Rectangle 23">
            <a:extLst>
              <a:ext uri="{FF2B5EF4-FFF2-40B4-BE49-F238E27FC236}">
                <a16:creationId xmlns:a16="http://schemas.microsoft.com/office/drawing/2014/main" id="{978224B8-1653-F040-9D32-4C40770DE039}"/>
              </a:ext>
            </a:extLst>
          </p:cNvPr>
          <p:cNvSpPr/>
          <p:nvPr/>
        </p:nvSpPr>
        <p:spPr>
          <a:xfrm>
            <a:off x="4590622" y="1664468"/>
            <a:ext cx="1188721" cy="4612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bg1"/>
                </a:solidFill>
                <a:latin typeface="Graphik Semibold" panose="020B0503030202060203" pitchFamily="34" charset="77"/>
              </a:rPr>
              <a:t>ONLINE (NEW)</a:t>
            </a:r>
          </a:p>
        </p:txBody>
      </p:sp>
      <p:sp>
        <p:nvSpPr>
          <p:cNvPr id="25" name="Rectangle 24">
            <a:extLst>
              <a:ext uri="{FF2B5EF4-FFF2-40B4-BE49-F238E27FC236}">
                <a16:creationId xmlns:a16="http://schemas.microsoft.com/office/drawing/2014/main" id="{A58AC6E3-97FA-C14D-A9D0-1929556AABFE}"/>
              </a:ext>
            </a:extLst>
          </p:cNvPr>
          <p:cNvSpPr/>
          <p:nvPr/>
        </p:nvSpPr>
        <p:spPr>
          <a:xfrm>
            <a:off x="5812593" y="1664468"/>
            <a:ext cx="1150279" cy="4612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a:solidFill>
                  <a:schemeClr val="bg1"/>
                </a:solidFill>
                <a:latin typeface="Graphik Semibold" panose="020B0503030202060203" pitchFamily="34" charset="77"/>
              </a:rPr>
              <a:t>REALTIME</a:t>
            </a:r>
          </a:p>
          <a:p>
            <a:pPr algn="ctr"/>
            <a:r>
              <a:rPr lang="en-US" sz="1000" b="1">
                <a:solidFill>
                  <a:schemeClr val="bg1"/>
                </a:solidFill>
                <a:latin typeface="Graphik Semibold" panose="020B0503030202060203" pitchFamily="34" charset="77"/>
              </a:rPr>
              <a:t>INTERACTIONS</a:t>
            </a:r>
          </a:p>
        </p:txBody>
      </p:sp>
      <p:sp>
        <p:nvSpPr>
          <p:cNvPr id="26" name="Rectangle 25">
            <a:extLst>
              <a:ext uri="{FF2B5EF4-FFF2-40B4-BE49-F238E27FC236}">
                <a16:creationId xmlns:a16="http://schemas.microsoft.com/office/drawing/2014/main" id="{2CFB6254-BD30-FD42-A724-F0A2E6B81A2E}"/>
              </a:ext>
            </a:extLst>
          </p:cNvPr>
          <p:cNvSpPr/>
          <p:nvPr/>
        </p:nvSpPr>
        <p:spPr>
          <a:xfrm>
            <a:off x="3697728" y="2208862"/>
            <a:ext cx="1084316" cy="423380"/>
          </a:xfrm>
          <a:prstGeom prst="rect">
            <a:avLst/>
          </a:prstGeom>
          <a:solidFill>
            <a:schemeClr val="bg1"/>
          </a:solidFill>
          <a:ln w="190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a:solidFill>
                  <a:schemeClr val="tx1"/>
                </a:solidFill>
                <a:latin typeface="Graphik Semibold" panose="020B0503030202060203" pitchFamily="34" charset="77"/>
              </a:rPr>
              <a:t>MIDDLEWARE </a:t>
            </a:r>
          </a:p>
          <a:p>
            <a:pPr algn="ctr"/>
            <a:r>
              <a:rPr lang="en-US" sz="1000" b="1">
                <a:solidFill>
                  <a:schemeClr val="tx1"/>
                </a:solidFill>
                <a:latin typeface="Graphik Semibold" panose="020B0503030202060203" pitchFamily="34" charset="77"/>
              </a:rPr>
              <a:t>/ SOA</a:t>
            </a:r>
          </a:p>
        </p:txBody>
      </p:sp>
      <p:sp>
        <p:nvSpPr>
          <p:cNvPr id="27" name="Rectangle 26">
            <a:extLst>
              <a:ext uri="{FF2B5EF4-FFF2-40B4-BE49-F238E27FC236}">
                <a16:creationId xmlns:a16="http://schemas.microsoft.com/office/drawing/2014/main" id="{16FCDE84-1D96-8048-9029-E55FACD467BD}"/>
              </a:ext>
            </a:extLst>
          </p:cNvPr>
          <p:cNvSpPr/>
          <p:nvPr/>
        </p:nvSpPr>
        <p:spPr>
          <a:xfrm>
            <a:off x="4826629" y="2208174"/>
            <a:ext cx="2136243" cy="4233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a:solidFill>
                  <a:schemeClr val="bg1"/>
                </a:solidFill>
                <a:latin typeface="Graphik Semibold" panose="020B0503030202060203" pitchFamily="34" charset="77"/>
              </a:rPr>
              <a:t>SERVICES PLATFORM</a:t>
            </a:r>
          </a:p>
        </p:txBody>
      </p:sp>
      <p:sp>
        <p:nvSpPr>
          <p:cNvPr id="28" name="Rectangle 27">
            <a:extLst>
              <a:ext uri="{FF2B5EF4-FFF2-40B4-BE49-F238E27FC236}">
                <a16:creationId xmlns:a16="http://schemas.microsoft.com/office/drawing/2014/main" id="{A6CBCCA3-1EC3-C94D-846A-2978CA52A962}"/>
              </a:ext>
            </a:extLst>
          </p:cNvPr>
          <p:cNvSpPr/>
          <p:nvPr/>
        </p:nvSpPr>
        <p:spPr>
          <a:xfrm>
            <a:off x="3697728" y="2695614"/>
            <a:ext cx="1271285" cy="973109"/>
          </a:xfrm>
          <a:prstGeom prst="rect">
            <a:avLst/>
          </a:prstGeom>
          <a:solidFill>
            <a:schemeClr val="bg1"/>
          </a:solidFill>
          <a:ln w="190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tx1"/>
                </a:solidFill>
                <a:latin typeface="Graphik Semibold" panose="020B0503030202060203" pitchFamily="34" charset="77"/>
              </a:rPr>
              <a:t>LEGACY / CORE</a:t>
            </a:r>
          </a:p>
        </p:txBody>
      </p:sp>
      <p:sp>
        <p:nvSpPr>
          <p:cNvPr id="29" name="Rectangle 28">
            <a:extLst>
              <a:ext uri="{FF2B5EF4-FFF2-40B4-BE49-F238E27FC236}">
                <a16:creationId xmlns:a16="http://schemas.microsoft.com/office/drawing/2014/main" id="{BEAF41A7-543C-9A4C-A596-C37B26E15554}"/>
              </a:ext>
            </a:extLst>
          </p:cNvPr>
          <p:cNvSpPr/>
          <p:nvPr/>
        </p:nvSpPr>
        <p:spPr>
          <a:xfrm>
            <a:off x="3697729" y="3994921"/>
            <a:ext cx="3265144" cy="243681"/>
          </a:xfrm>
          <a:prstGeom prst="rect">
            <a:avLst/>
          </a:prstGeom>
          <a:solidFill>
            <a:schemeClr val="bg1"/>
          </a:solidFill>
          <a:ln w="190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tx1"/>
                </a:solidFill>
                <a:latin typeface="Graphik Semibold" panose="020B0503030202060203" pitchFamily="34" charset="77"/>
              </a:rPr>
              <a:t>INTEGRATION / BATCH</a:t>
            </a:r>
          </a:p>
        </p:txBody>
      </p:sp>
      <p:sp>
        <p:nvSpPr>
          <p:cNvPr id="30" name="Rectangle 29">
            <a:extLst>
              <a:ext uri="{FF2B5EF4-FFF2-40B4-BE49-F238E27FC236}">
                <a16:creationId xmlns:a16="http://schemas.microsoft.com/office/drawing/2014/main" id="{F37B5375-AC23-5947-8596-CCD94AF4CE15}"/>
              </a:ext>
            </a:extLst>
          </p:cNvPr>
          <p:cNvSpPr/>
          <p:nvPr/>
        </p:nvSpPr>
        <p:spPr>
          <a:xfrm rot="5400000">
            <a:off x="5185078" y="2857617"/>
            <a:ext cx="973109" cy="6491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1000" b="1">
                <a:solidFill>
                  <a:schemeClr val="bg1"/>
                </a:solidFill>
                <a:latin typeface="Graphik Semibold" panose="020B0503030202060203" pitchFamily="34" charset="77"/>
              </a:rPr>
              <a:t>NEW DOMAIN SERVICES</a:t>
            </a:r>
          </a:p>
        </p:txBody>
      </p:sp>
      <p:sp>
        <p:nvSpPr>
          <p:cNvPr id="31" name="Rectangle 30">
            <a:extLst>
              <a:ext uri="{FF2B5EF4-FFF2-40B4-BE49-F238E27FC236}">
                <a16:creationId xmlns:a16="http://schemas.microsoft.com/office/drawing/2014/main" id="{67073FF9-E9C0-6943-A246-D4AC060A9E9B}"/>
              </a:ext>
            </a:extLst>
          </p:cNvPr>
          <p:cNvSpPr/>
          <p:nvPr/>
        </p:nvSpPr>
        <p:spPr>
          <a:xfrm rot="5400000">
            <a:off x="5781284" y="2970479"/>
            <a:ext cx="973109" cy="4233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1000" b="1">
                <a:solidFill>
                  <a:schemeClr val="bg1"/>
                </a:solidFill>
                <a:latin typeface="Graphik Semibold" panose="020B0503030202060203" pitchFamily="34" charset="77"/>
              </a:rPr>
              <a:t>INTELLIGENCE</a:t>
            </a:r>
          </a:p>
        </p:txBody>
      </p:sp>
      <p:sp>
        <p:nvSpPr>
          <p:cNvPr id="32" name="Rectangle 31">
            <a:extLst>
              <a:ext uri="{FF2B5EF4-FFF2-40B4-BE49-F238E27FC236}">
                <a16:creationId xmlns:a16="http://schemas.microsoft.com/office/drawing/2014/main" id="{288163AE-7FAB-6E44-95CF-138168E39CF3}"/>
              </a:ext>
            </a:extLst>
          </p:cNvPr>
          <p:cNvSpPr/>
          <p:nvPr/>
        </p:nvSpPr>
        <p:spPr>
          <a:xfrm>
            <a:off x="3697728" y="3715443"/>
            <a:ext cx="3265144" cy="2436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bg1"/>
                </a:solidFill>
                <a:latin typeface="Graphik Semibold" panose="020B0503030202060203" pitchFamily="34" charset="77"/>
              </a:rPr>
              <a:t>DATA EVENTS</a:t>
            </a:r>
          </a:p>
        </p:txBody>
      </p:sp>
      <p:sp>
        <p:nvSpPr>
          <p:cNvPr id="33" name="Rectangle 32">
            <a:extLst>
              <a:ext uri="{FF2B5EF4-FFF2-40B4-BE49-F238E27FC236}">
                <a16:creationId xmlns:a16="http://schemas.microsoft.com/office/drawing/2014/main" id="{B5390732-F566-1945-91EF-0E7EE3D743E2}"/>
              </a:ext>
            </a:extLst>
          </p:cNvPr>
          <p:cNvSpPr/>
          <p:nvPr/>
        </p:nvSpPr>
        <p:spPr>
          <a:xfrm rot="5400000">
            <a:off x="6264627" y="2970480"/>
            <a:ext cx="973109" cy="4233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a:solidFill>
                  <a:schemeClr val="bg1"/>
                </a:solidFill>
                <a:latin typeface="Graphik Semibold" panose="020B0503030202060203" pitchFamily="34" charset="77"/>
              </a:rPr>
              <a:t>BI / ANALYTICS</a:t>
            </a:r>
          </a:p>
        </p:txBody>
      </p:sp>
      <p:sp>
        <p:nvSpPr>
          <p:cNvPr id="34" name="Rectangle 33">
            <a:extLst>
              <a:ext uri="{FF2B5EF4-FFF2-40B4-BE49-F238E27FC236}">
                <a16:creationId xmlns:a16="http://schemas.microsoft.com/office/drawing/2014/main" id="{E71FE194-38C8-414B-94A3-A770D6903B85}"/>
              </a:ext>
            </a:extLst>
          </p:cNvPr>
          <p:cNvSpPr/>
          <p:nvPr/>
        </p:nvSpPr>
        <p:spPr>
          <a:xfrm>
            <a:off x="555180" y="3485846"/>
            <a:ext cx="315884" cy="289766"/>
          </a:xfrm>
          <a:prstGeom prst="rect">
            <a:avLst/>
          </a:prstGeom>
          <a:solidFill>
            <a:srgbClr val="FFFF00"/>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375A5EA-546B-7940-90C2-1803BCF15001}"/>
              </a:ext>
            </a:extLst>
          </p:cNvPr>
          <p:cNvSpPr/>
          <p:nvPr/>
        </p:nvSpPr>
        <p:spPr>
          <a:xfrm>
            <a:off x="925936" y="3492573"/>
            <a:ext cx="315884" cy="289766"/>
          </a:xfrm>
          <a:prstGeom prst="rect">
            <a:avLst/>
          </a:prstGeom>
          <a:solidFill>
            <a:srgbClr val="FFFF00"/>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54B6B8F-45FA-7347-92B7-8A66C523A81C}"/>
              </a:ext>
            </a:extLst>
          </p:cNvPr>
          <p:cNvSpPr/>
          <p:nvPr/>
        </p:nvSpPr>
        <p:spPr>
          <a:xfrm>
            <a:off x="547550" y="2615687"/>
            <a:ext cx="236828" cy="159127"/>
          </a:xfrm>
          <a:prstGeom prst="rect">
            <a:avLst/>
          </a:prstGeom>
          <a:solidFill>
            <a:srgbClr val="FFFF00"/>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FE37163-5645-DC48-A3CF-A9395E1F0793}"/>
              </a:ext>
            </a:extLst>
          </p:cNvPr>
          <p:cNvSpPr/>
          <p:nvPr/>
        </p:nvSpPr>
        <p:spPr>
          <a:xfrm>
            <a:off x="828961" y="2613116"/>
            <a:ext cx="236828" cy="159127"/>
          </a:xfrm>
          <a:prstGeom prst="rect">
            <a:avLst/>
          </a:prstGeom>
          <a:solidFill>
            <a:srgbClr val="FFFF00"/>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5F39EF9-37DE-A64E-9A4B-45CAA39A85F2}"/>
              </a:ext>
            </a:extLst>
          </p:cNvPr>
          <p:cNvSpPr/>
          <p:nvPr/>
        </p:nvSpPr>
        <p:spPr>
          <a:xfrm>
            <a:off x="1113640" y="2604803"/>
            <a:ext cx="236828" cy="159127"/>
          </a:xfrm>
          <a:prstGeom prst="rect">
            <a:avLst/>
          </a:prstGeom>
          <a:solidFill>
            <a:srgbClr val="FFFF00"/>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491FA7A-818F-7845-A539-646B0AC4CD7B}"/>
              </a:ext>
            </a:extLst>
          </p:cNvPr>
          <p:cNvSpPr/>
          <p:nvPr/>
        </p:nvSpPr>
        <p:spPr>
          <a:xfrm>
            <a:off x="1286492" y="3485846"/>
            <a:ext cx="315884" cy="289766"/>
          </a:xfrm>
          <a:prstGeom prst="rect">
            <a:avLst/>
          </a:prstGeom>
          <a:solidFill>
            <a:srgbClr val="FFFF00"/>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2A3C9A4-31E7-3743-9A6B-A8A99B8E20A3}"/>
              </a:ext>
            </a:extLst>
          </p:cNvPr>
          <p:cNvSpPr/>
          <p:nvPr/>
        </p:nvSpPr>
        <p:spPr>
          <a:xfrm>
            <a:off x="5429927" y="2726119"/>
            <a:ext cx="150895" cy="128260"/>
          </a:xfrm>
          <a:prstGeom prst="rect">
            <a:avLst/>
          </a:prstGeom>
          <a:solidFill>
            <a:srgbClr val="FF9914"/>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Graphik Semibold" panose="020B0503030202060203" pitchFamily="34" charset="77"/>
            </a:endParaRPr>
          </a:p>
        </p:txBody>
      </p:sp>
      <p:sp>
        <p:nvSpPr>
          <p:cNvPr id="41" name="Rectangle 40">
            <a:extLst>
              <a:ext uri="{FF2B5EF4-FFF2-40B4-BE49-F238E27FC236}">
                <a16:creationId xmlns:a16="http://schemas.microsoft.com/office/drawing/2014/main" id="{591540DF-8BD3-E647-AFC4-CA887151FF5D}"/>
              </a:ext>
            </a:extLst>
          </p:cNvPr>
          <p:cNvSpPr/>
          <p:nvPr/>
        </p:nvSpPr>
        <p:spPr>
          <a:xfrm>
            <a:off x="5429927" y="3079601"/>
            <a:ext cx="150895" cy="128260"/>
          </a:xfrm>
          <a:prstGeom prst="rect">
            <a:avLst/>
          </a:prstGeom>
          <a:solidFill>
            <a:srgbClr val="FF9914"/>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Graphik Semibold" panose="020B0503030202060203" pitchFamily="34" charset="77"/>
            </a:endParaRPr>
          </a:p>
        </p:txBody>
      </p:sp>
      <p:sp>
        <p:nvSpPr>
          <p:cNvPr id="42" name="Rectangle 41">
            <a:extLst>
              <a:ext uri="{FF2B5EF4-FFF2-40B4-BE49-F238E27FC236}">
                <a16:creationId xmlns:a16="http://schemas.microsoft.com/office/drawing/2014/main" id="{486CF8DB-63C8-DC4F-B27A-90B8A08B4694}"/>
              </a:ext>
            </a:extLst>
          </p:cNvPr>
          <p:cNvSpPr/>
          <p:nvPr/>
        </p:nvSpPr>
        <p:spPr>
          <a:xfrm>
            <a:off x="5429927" y="3256342"/>
            <a:ext cx="150895" cy="128260"/>
          </a:xfrm>
          <a:prstGeom prst="rect">
            <a:avLst/>
          </a:prstGeom>
          <a:solidFill>
            <a:srgbClr val="FF9914"/>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Graphik Semibold" panose="020B0503030202060203" pitchFamily="34" charset="77"/>
            </a:endParaRPr>
          </a:p>
        </p:txBody>
      </p:sp>
      <p:sp>
        <p:nvSpPr>
          <p:cNvPr id="43" name="Rectangle 42">
            <a:extLst>
              <a:ext uri="{FF2B5EF4-FFF2-40B4-BE49-F238E27FC236}">
                <a16:creationId xmlns:a16="http://schemas.microsoft.com/office/drawing/2014/main" id="{08AA4F68-273C-2E4F-8EED-75DCCEEBB884}"/>
              </a:ext>
            </a:extLst>
          </p:cNvPr>
          <p:cNvSpPr/>
          <p:nvPr/>
        </p:nvSpPr>
        <p:spPr>
          <a:xfrm>
            <a:off x="4631151" y="1961280"/>
            <a:ext cx="150895" cy="128260"/>
          </a:xfrm>
          <a:prstGeom prst="rect">
            <a:avLst/>
          </a:prstGeom>
          <a:solidFill>
            <a:srgbClr val="FF9914"/>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Graphik Semibold" panose="020B0503030202060203" pitchFamily="34" charset="77"/>
            </a:endParaRPr>
          </a:p>
        </p:txBody>
      </p:sp>
      <p:sp>
        <p:nvSpPr>
          <p:cNvPr id="44" name="Rectangle 43">
            <a:extLst>
              <a:ext uri="{FF2B5EF4-FFF2-40B4-BE49-F238E27FC236}">
                <a16:creationId xmlns:a16="http://schemas.microsoft.com/office/drawing/2014/main" id="{9794089C-97B4-6F4A-9045-FB67D95FDF5A}"/>
              </a:ext>
            </a:extLst>
          </p:cNvPr>
          <p:cNvSpPr/>
          <p:nvPr/>
        </p:nvSpPr>
        <p:spPr>
          <a:xfrm>
            <a:off x="6102445" y="2772904"/>
            <a:ext cx="134156" cy="212898"/>
          </a:xfrm>
          <a:prstGeom prst="rect">
            <a:avLst/>
          </a:prstGeom>
          <a:solidFill>
            <a:srgbClr val="FF9914"/>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Graphik Semibold" panose="020B0503030202060203" pitchFamily="34" charset="77"/>
            </a:endParaRPr>
          </a:p>
        </p:txBody>
      </p:sp>
      <p:sp>
        <p:nvSpPr>
          <p:cNvPr id="45" name="Rectangle 44">
            <a:extLst>
              <a:ext uri="{FF2B5EF4-FFF2-40B4-BE49-F238E27FC236}">
                <a16:creationId xmlns:a16="http://schemas.microsoft.com/office/drawing/2014/main" id="{AD194CDC-836B-EC4D-BDD8-E2A7CE597D75}"/>
              </a:ext>
            </a:extLst>
          </p:cNvPr>
          <p:cNvSpPr/>
          <p:nvPr/>
        </p:nvSpPr>
        <p:spPr>
          <a:xfrm rot="5400000">
            <a:off x="4676532" y="3042600"/>
            <a:ext cx="973109" cy="2848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a:solidFill>
                  <a:schemeClr val="bg1"/>
                </a:solidFill>
                <a:latin typeface="Graphik Semibold" panose="020B0503030202060203" pitchFamily="34" charset="77"/>
              </a:rPr>
              <a:t>AUTOMATION</a:t>
            </a:r>
          </a:p>
        </p:txBody>
      </p:sp>
      <p:sp>
        <p:nvSpPr>
          <p:cNvPr id="46" name="Rectangle 45">
            <a:extLst>
              <a:ext uri="{FF2B5EF4-FFF2-40B4-BE49-F238E27FC236}">
                <a16:creationId xmlns:a16="http://schemas.microsoft.com/office/drawing/2014/main" id="{FF325BB2-18BF-4348-A763-624455552FED}"/>
              </a:ext>
            </a:extLst>
          </p:cNvPr>
          <p:cNvSpPr/>
          <p:nvPr/>
        </p:nvSpPr>
        <p:spPr>
          <a:xfrm>
            <a:off x="7782641" y="1664468"/>
            <a:ext cx="1435284" cy="4612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bg1"/>
                </a:solidFill>
                <a:latin typeface="Graphik Semibold" panose="020B0503030202060203" pitchFamily="34" charset="77"/>
              </a:rPr>
              <a:t>ONLINE </a:t>
            </a:r>
          </a:p>
        </p:txBody>
      </p:sp>
      <p:sp>
        <p:nvSpPr>
          <p:cNvPr id="47" name="Rectangle 46">
            <a:extLst>
              <a:ext uri="{FF2B5EF4-FFF2-40B4-BE49-F238E27FC236}">
                <a16:creationId xmlns:a16="http://schemas.microsoft.com/office/drawing/2014/main" id="{A8CC54DE-6B8F-FA48-9A1C-1AE86173E403}"/>
              </a:ext>
            </a:extLst>
          </p:cNvPr>
          <p:cNvSpPr/>
          <p:nvPr/>
        </p:nvSpPr>
        <p:spPr>
          <a:xfrm>
            <a:off x="9251175" y="1664468"/>
            <a:ext cx="1163782" cy="4612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a:solidFill>
                  <a:schemeClr val="bg1"/>
                </a:solidFill>
                <a:latin typeface="Graphik Semibold" panose="020B0503030202060203" pitchFamily="34" charset="77"/>
              </a:rPr>
              <a:t>REALTIME</a:t>
            </a:r>
          </a:p>
          <a:p>
            <a:pPr algn="ctr"/>
            <a:r>
              <a:rPr lang="en-US" sz="1000" b="1">
                <a:solidFill>
                  <a:schemeClr val="bg1"/>
                </a:solidFill>
                <a:latin typeface="Graphik Semibold" panose="020B0503030202060203" pitchFamily="34" charset="77"/>
              </a:rPr>
              <a:t>INTERACTIONS</a:t>
            </a:r>
          </a:p>
        </p:txBody>
      </p:sp>
      <p:sp>
        <p:nvSpPr>
          <p:cNvPr id="48" name="Rectangle 47">
            <a:extLst>
              <a:ext uri="{FF2B5EF4-FFF2-40B4-BE49-F238E27FC236}">
                <a16:creationId xmlns:a16="http://schemas.microsoft.com/office/drawing/2014/main" id="{151119C5-0472-9C4A-A986-FF821F627CC3}"/>
              </a:ext>
            </a:extLst>
          </p:cNvPr>
          <p:cNvSpPr/>
          <p:nvPr/>
        </p:nvSpPr>
        <p:spPr>
          <a:xfrm>
            <a:off x="7782641" y="2210047"/>
            <a:ext cx="3862601" cy="2436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a:solidFill>
                  <a:schemeClr val="bg1"/>
                </a:solidFill>
                <a:latin typeface="Graphik Semibold" panose="020B0503030202060203" pitchFamily="34" charset="77"/>
              </a:rPr>
              <a:t>SERVICES PLATFORM</a:t>
            </a:r>
          </a:p>
        </p:txBody>
      </p:sp>
      <p:sp>
        <p:nvSpPr>
          <p:cNvPr id="49" name="Rectangle 48">
            <a:extLst>
              <a:ext uri="{FF2B5EF4-FFF2-40B4-BE49-F238E27FC236}">
                <a16:creationId xmlns:a16="http://schemas.microsoft.com/office/drawing/2014/main" id="{192BEC87-DAE9-7A4F-B3F3-F28A7EA18518}"/>
              </a:ext>
            </a:extLst>
          </p:cNvPr>
          <p:cNvSpPr/>
          <p:nvPr/>
        </p:nvSpPr>
        <p:spPr>
          <a:xfrm>
            <a:off x="7782639" y="3996794"/>
            <a:ext cx="3862601" cy="2436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bg1"/>
                </a:solidFill>
                <a:latin typeface="Graphik Semibold" panose="020B0503030202060203" pitchFamily="34" charset="77"/>
              </a:rPr>
              <a:t>INTEGRATION</a:t>
            </a:r>
          </a:p>
        </p:txBody>
      </p:sp>
      <p:sp>
        <p:nvSpPr>
          <p:cNvPr id="50" name="Rectangle 49">
            <a:extLst>
              <a:ext uri="{FF2B5EF4-FFF2-40B4-BE49-F238E27FC236}">
                <a16:creationId xmlns:a16="http://schemas.microsoft.com/office/drawing/2014/main" id="{B4F4C730-2622-7347-9063-E3DC143A4EF7}"/>
              </a:ext>
            </a:extLst>
          </p:cNvPr>
          <p:cNvSpPr/>
          <p:nvPr/>
        </p:nvSpPr>
        <p:spPr>
          <a:xfrm>
            <a:off x="9441874" y="2506331"/>
            <a:ext cx="1389762" cy="11616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a:solidFill>
                  <a:schemeClr val="bg1"/>
                </a:solidFill>
                <a:latin typeface="Graphik Semibold" panose="020B0503030202060203" pitchFamily="34" charset="77"/>
              </a:rPr>
              <a:t>DIFFERENTIATING DOMAINS</a:t>
            </a:r>
          </a:p>
        </p:txBody>
      </p:sp>
      <p:sp>
        <p:nvSpPr>
          <p:cNvPr id="51" name="Rectangle 50">
            <a:extLst>
              <a:ext uri="{FF2B5EF4-FFF2-40B4-BE49-F238E27FC236}">
                <a16:creationId xmlns:a16="http://schemas.microsoft.com/office/drawing/2014/main" id="{128355E3-0583-AE44-89D7-67BBE5421FEF}"/>
              </a:ext>
            </a:extLst>
          </p:cNvPr>
          <p:cNvSpPr/>
          <p:nvPr/>
        </p:nvSpPr>
        <p:spPr>
          <a:xfrm rot="5400000">
            <a:off x="10439166" y="2961370"/>
            <a:ext cx="1161659" cy="2567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1000" b="1">
                <a:solidFill>
                  <a:schemeClr val="bg1"/>
                </a:solidFill>
                <a:latin typeface="Graphik Semibold" panose="020B0503030202060203" pitchFamily="34" charset="77"/>
              </a:rPr>
              <a:t>INTELLIGENCE</a:t>
            </a:r>
          </a:p>
        </p:txBody>
      </p:sp>
      <p:sp>
        <p:nvSpPr>
          <p:cNvPr id="52" name="Rectangle 51">
            <a:extLst>
              <a:ext uri="{FF2B5EF4-FFF2-40B4-BE49-F238E27FC236}">
                <a16:creationId xmlns:a16="http://schemas.microsoft.com/office/drawing/2014/main" id="{3859CE04-B3EA-5444-816E-4E01545EB5B2}"/>
              </a:ext>
            </a:extLst>
          </p:cNvPr>
          <p:cNvSpPr/>
          <p:nvPr/>
        </p:nvSpPr>
        <p:spPr>
          <a:xfrm>
            <a:off x="7782641" y="3717316"/>
            <a:ext cx="3862601" cy="2436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bg1"/>
                </a:solidFill>
                <a:latin typeface="Graphik Semibold" panose="020B0503030202060203" pitchFamily="34" charset="77"/>
              </a:rPr>
              <a:t>DATA EVENTS</a:t>
            </a:r>
          </a:p>
        </p:txBody>
      </p:sp>
      <p:sp>
        <p:nvSpPr>
          <p:cNvPr id="53" name="Rectangle 52">
            <a:extLst>
              <a:ext uri="{FF2B5EF4-FFF2-40B4-BE49-F238E27FC236}">
                <a16:creationId xmlns:a16="http://schemas.microsoft.com/office/drawing/2014/main" id="{2FF7A563-F8F7-8C41-9BED-EC580AB75212}"/>
              </a:ext>
            </a:extLst>
          </p:cNvPr>
          <p:cNvSpPr/>
          <p:nvPr/>
        </p:nvSpPr>
        <p:spPr>
          <a:xfrm rot="5400000">
            <a:off x="10836074" y="2874934"/>
            <a:ext cx="1167947" cy="4233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a:solidFill>
                  <a:schemeClr val="bg1"/>
                </a:solidFill>
                <a:latin typeface="Graphik Semibold" panose="020B0503030202060203" pitchFamily="34" charset="77"/>
              </a:rPr>
              <a:t>BI / ANALYTICS</a:t>
            </a:r>
          </a:p>
        </p:txBody>
      </p:sp>
      <p:sp>
        <p:nvSpPr>
          <p:cNvPr id="54" name="Rectangle 53">
            <a:extLst>
              <a:ext uri="{FF2B5EF4-FFF2-40B4-BE49-F238E27FC236}">
                <a16:creationId xmlns:a16="http://schemas.microsoft.com/office/drawing/2014/main" id="{0A07E940-76D2-8E4F-A163-553F0EDE6D66}"/>
              </a:ext>
            </a:extLst>
          </p:cNvPr>
          <p:cNvSpPr/>
          <p:nvPr/>
        </p:nvSpPr>
        <p:spPr>
          <a:xfrm rot="5400000">
            <a:off x="7468307" y="2821645"/>
            <a:ext cx="1165344" cy="527350"/>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a:solidFill>
                  <a:schemeClr val="tx1"/>
                </a:solidFill>
                <a:latin typeface="Graphik Semibold" panose="020B0503030202060203" pitchFamily="34" charset="77"/>
              </a:rPr>
              <a:t>SPECIFIC</a:t>
            </a:r>
            <a:br>
              <a:rPr lang="en-US" sz="1000" b="1">
                <a:solidFill>
                  <a:schemeClr val="tx1"/>
                </a:solidFill>
                <a:latin typeface="Graphik Semibold" panose="020B0503030202060203" pitchFamily="34" charset="77"/>
              </a:rPr>
            </a:br>
            <a:r>
              <a:rPr lang="en-US" sz="1000" b="1">
                <a:solidFill>
                  <a:schemeClr val="tx1"/>
                </a:solidFill>
                <a:latin typeface="Graphik Semibold" panose="020B0503030202060203" pitchFamily="34" charset="77"/>
              </a:rPr>
              <a:t>LEGACY</a:t>
            </a:r>
            <a:br>
              <a:rPr lang="en-US" sz="1000" b="1">
                <a:solidFill>
                  <a:schemeClr val="tx1"/>
                </a:solidFill>
                <a:latin typeface="Graphik Semibold" panose="020B0503030202060203" pitchFamily="34" charset="77"/>
              </a:rPr>
            </a:br>
            <a:r>
              <a:rPr lang="en-US" sz="1000" b="1">
                <a:solidFill>
                  <a:schemeClr val="tx1"/>
                </a:solidFill>
                <a:latin typeface="Graphik Semibold" panose="020B0503030202060203" pitchFamily="34" charset="77"/>
              </a:rPr>
              <a:t>(optional)</a:t>
            </a:r>
          </a:p>
        </p:txBody>
      </p:sp>
      <p:sp>
        <p:nvSpPr>
          <p:cNvPr id="55" name="Rectangle 54">
            <a:extLst>
              <a:ext uri="{FF2B5EF4-FFF2-40B4-BE49-F238E27FC236}">
                <a16:creationId xmlns:a16="http://schemas.microsoft.com/office/drawing/2014/main" id="{1E95F5F3-4B1E-0144-881D-C59223A802D1}"/>
              </a:ext>
            </a:extLst>
          </p:cNvPr>
          <p:cNvSpPr/>
          <p:nvPr/>
        </p:nvSpPr>
        <p:spPr>
          <a:xfrm rot="5400000">
            <a:off x="8461871" y="2742549"/>
            <a:ext cx="1168776" cy="6889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a:solidFill>
                  <a:schemeClr val="bg1"/>
                </a:solidFill>
                <a:latin typeface="Graphik Semibold" panose="020B0503030202060203" pitchFamily="34" charset="77"/>
              </a:rPr>
              <a:t>CORE DOMAINS</a:t>
            </a:r>
          </a:p>
        </p:txBody>
      </p:sp>
      <p:sp>
        <p:nvSpPr>
          <p:cNvPr id="56" name="Rectangle 55">
            <a:extLst>
              <a:ext uri="{FF2B5EF4-FFF2-40B4-BE49-F238E27FC236}">
                <a16:creationId xmlns:a16="http://schemas.microsoft.com/office/drawing/2014/main" id="{EACDFAB4-145C-B44C-9949-6EF03DE4AE63}"/>
              </a:ext>
            </a:extLst>
          </p:cNvPr>
          <p:cNvSpPr/>
          <p:nvPr/>
        </p:nvSpPr>
        <p:spPr>
          <a:xfrm>
            <a:off x="10463394" y="1664468"/>
            <a:ext cx="1163782" cy="4612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a:solidFill>
                  <a:schemeClr val="bg1"/>
                </a:solidFill>
                <a:latin typeface="Graphik Semibold" panose="020B0503030202060203" pitchFamily="34" charset="77"/>
              </a:rPr>
              <a:t>ECOSYSTEM</a:t>
            </a:r>
          </a:p>
        </p:txBody>
      </p:sp>
      <p:sp>
        <p:nvSpPr>
          <p:cNvPr id="57" name="Rectangle 56">
            <a:extLst>
              <a:ext uri="{FF2B5EF4-FFF2-40B4-BE49-F238E27FC236}">
                <a16:creationId xmlns:a16="http://schemas.microsoft.com/office/drawing/2014/main" id="{82D75790-323A-B841-961A-43455C261F98}"/>
              </a:ext>
            </a:extLst>
          </p:cNvPr>
          <p:cNvSpPr/>
          <p:nvPr/>
        </p:nvSpPr>
        <p:spPr>
          <a:xfrm rot="5400000">
            <a:off x="7926855" y="2944203"/>
            <a:ext cx="1162716" cy="2848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a:solidFill>
                  <a:schemeClr val="bg1"/>
                </a:solidFill>
                <a:latin typeface="Graphik Semibold" panose="020B0503030202060203" pitchFamily="34" charset="77"/>
              </a:rPr>
              <a:t>AUTOMATION</a:t>
            </a:r>
          </a:p>
        </p:txBody>
      </p:sp>
      <p:sp>
        <p:nvSpPr>
          <p:cNvPr id="58" name="TextBox 57">
            <a:extLst>
              <a:ext uri="{FF2B5EF4-FFF2-40B4-BE49-F238E27FC236}">
                <a16:creationId xmlns:a16="http://schemas.microsoft.com/office/drawing/2014/main" id="{3A1E81DE-D1FD-FA42-9B84-3AAB2D73D005}"/>
              </a:ext>
            </a:extLst>
          </p:cNvPr>
          <p:cNvSpPr txBox="1"/>
          <p:nvPr/>
        </p:nvSpPr>
        <p:spPr>
          <a:xfrm>
            <a:off x="432353" y="5013146"/>
            <a:ext cx="2082115" cy="1569660"/>
          </a:xfrm>
          <a:prstGeom prst="rect">
            <a:avLst/>
          </a:prstGeom>
          <a:noFill/>
        </p:spPr>
        <p:txBody>
          <a:bodyPr wrap="square" lIns="0" tIns="0" rIns="0" bIns="45720" rtlCol="0">
            <a:spAutoFit/>
          </a:bodyPr>
          <a:lstStyle/>
          <a:p>
            <a:r>
              <a:rPr lang="en-US" sz="2400" b="1">
                <a:solidFill>
                  <a:schemeClr val="bg1"/>
                </a:solidFill>
                <a:latin typeface="Graphik Bold" panose="020B0503030202060203" pitchFamily="34" charset="77"/>
              </a:rPr>
              <a:t>Analyze</a:t>
            </a:r>
            <a:endParaRPr lang="en-US" sz="2000" b="1">
              <a:solidFill>
                <a:schemeClr val="bg1"/>
              </a:solidFill>
              <a:latin typeface="Graphik Bold" panose="020B0503030202060203" pitchFamily="34" charset="77"/>
            </a:endParaRPr>
          </a:p>
          <a:p>
            <a:pPr>
              <a:spcBef>
                <a:spcPts val="1800"/>
              </a:spcBef>
            </a:pPr>
            <a:r>
              <a:rPr lang="en-US" sz="1200">
                <a:solidFill>
                  <a:schemeClr val="bg1"/>
                </a:solidFill>
                <a:latin typeface="Graphik Regular" panose="020B0503030202060203" pitchFamily="34" charset="77"/>
              </a:rPr>
              <a:t>Identify data needed to</a:t>
            </a:r>
            <a:br>
              <a:rPr lang="en-US" sz="1200">
                <a:solidFill>
                  <a:schemeClr val="bg1"/>
                </a:solidFill>
                <a:latin typeface="Graphik Regular" panose="020B0503030202060203" pitchFamily="34" charset="77"/>
              </a:rPr>
            </a:br>
            <a:r>
              <a:rPr lang="en-US" sz="1200">
                <a:solidFill>
                  <a:schemeClr val="bg1"/>
                </a:solidFill>
                <a:latin typeface="Graphik Regular" panose="020B0503030202060203" pitchFamily="34" charset="77"/>
              </a:rPr>
              <a:t>support transformed functional capabilities </a:t>
            </a:r>
            <a:br>
              <a:rPr lang="en-US" sz="1200">
                <a:solidFill>
                  <a:schemeClr val="bg1"/>
                </a:solidFill>
                <a:latin typeface="Graphik Regular" panose="020B0503030202060203" pitchFamily="34" charset="77"/>
              </a:rPr>
            </a:br>
            <a:r>
              <a:rPr lang="en-US" sz="1200">
                <a:solidFill>
                  <a:schemeClr val="bg1"/>
                </a:solidFill>
                <a:latin typeface="Graphik Regular" panose="020B0503030202060203" pitchFamily="34" charset="77"/>
              </a:rPr>
              <a:t>for target state </a:t>
            </a:r>
            <a:br>
              <a:rPr lang="en-US" sz="1200">
                <a:solidFill>
                  <a:schemeClr val="bg1"/>
                </a:solidFill>
                <a:latin typeface="Graphik Regular" panose="020B0503030202060203" pitchFamily="34" charset="77"/>
              </a:rPr>
            </a:br>
            <a:r>
              <a:rPr lang="en-US" sz="1200">
                <a:solidFill>
                  <a:schemeClr val="bg1"/>
                </a:solidFill>
                <a:latin typeface="Graphik Regular" panose="020B0503030202060203" pitchFamily="34" charset="77"/>
              </a:rPr>
              <a:t>increment</a:t>
            </a:r>
          </a:p>
        </p:txBody>
      </p:sp>
      <p:sp>
        <p:nvSpPr>
          <p:cNvPr id="59" name="TextBox 58">
            <a:extLst>
              <a:ext uri="{FF2B5EF4-FFF2-40B4-BE49-F238E27FC236}">
                <a16:creationId xmlns:a16="http://schemas.microsoft.com/office/drawing/2014/main" id="{75021A6E-758D-A142-B8C1-12F2711173E1}"/>
              </a:ext>
            </a:extLst>
          </p:cNvPr>
          <p:cNvSpPr txBox="1"/>
          <p:nvPr/>
        </p:nvSpPr>
        <p:spPr>
          <a:xfrm>
            <a:off x="3589403" y="5025803"/>
            <a:ext cx="3456843" cy="1569660"/>
          </a:xfrm>
          <a:prstGeom prst="rect">
            <a:avLst/>
          </a:prstGeom>
          <a:noFill/>
        </p:spPr>
        <p:txBody>
          <a:bodyPr wrap="square" lIns="0" tIns="0" rIns="0" bIns="45720" rtlCol="0">
            <a:spAutoFit/>
          </a:bodyPr>
          <a:lstStyle/>
          <a:p>
            <a:r>
              <a:rPr lang="en-US" sz="2400" b="1">
                <a:solidFill>
                  <a:schemeClr val="bg1"/>
                </a:solidFill>
                <a:latin typeface="Graphik Bold" panose="020B0503030202060203" pitchFamily="34" charset="77"/>
              </a:rPr>
              <a:t>Decouple &amp; Modernize</a:t>
            </a:r>
          </a:p>
          <a:p>
            <a:pPr>
              <a:spcBef>
                <a:spcPts val="1800"/>
              </a:spcBef>
            </a:pPr>
            <a:r>
              <a:rPr lang="en-US" sz="1200">
                <a:solidFill>
                  <a:schemeClr val="bg1"/>
                </a:solidFill>
                <a:latin typeface="Graphik Regular" panose="020B0503030202060203" pitchFamily="34" charset="77"/>
              </a:rPr>
              <a:t>Free needed data from legacy and unlock ability to build new capabilities using modern architectures, tools, and agile. Strangle functionality in legacy over time as appropriate to shrink or eliminate. </a:t>
            </a:r>
          </a:p>
        </p:txBody>
      </p:sp>
      <p:sp>
        <p:nvSpPr>
          <p:cNvPr id="60" name="TextBox 59">
            <a:extLst>
              <a:ext uri="{FF2B5EF4-FFF2-40B4-BE49-F238E27FC236}">
                <a16:creationId xmlns:a16="http://schemas.microsoft.com/office/drawing/2014/main" id="{0B3194E8-8872-E547-B100-488F2CA6CE71}"/>
              </a:ext>
            </a:extLst>
          </p:cNvPr>
          <p:cNvSpPr txBox="1"/>
          <p:nvPr/>
        </p:nvSpPr>
        <p:spPr>
          <a:xfrm>
            <a:off x="7828463" y="5026749"/>
            <a:ext cx="3678236" cy="1384995"/>
          </a:xfrm>
          <a:prstGeom prst="rect">
            <a:avLst/>
          </a:prstGeom>
          <a:noFill/>
        </p:spPr>
        <p:txBody>
          <a:bodyPr wrap="square" lIns="0" tIns="0" rIns="0" bIns="45720" rtlCol="0">
            <a:spAutoFit/>
          </a:bodyPr>
          <a:lstStyle/>
          <a:p>
            <a:r>
              <a:rPr lang="en-US" sz="2400" b="1">
                <a:solidFill>
                  <a:schemeClr val="bg1"/>
                </a:solidFill>
                <a:latin typeface="Graphik Bold" panose="020B0503030202060203" pitchFamily="34" charset="77"/>
              </a:rPr>
              <a:t>Evolve to Target</a:t>
            </a:r>
          </a:p>
          <a:p>
            <a:pPr>
              <a:spcBef>
                <a:spcPts val="1800"/>
              </a:spcBef>
            </a:pPr>
            <a:r>
              <a:rPr lang="en-US" sz="1200">
                <a:solidFill>
                  <a:schemeClr val="bg1"/>
                </a:solidFill>
                <a:latin typeface="Graphik Regular" panose="020B0503030202060203" pitchFamily="34" charset="77"/>
              </a:rPr>
              <a:t>Evolve gradually towards new architecture gaining enterprise agility while being able to leverage the legacy for specific purpose. This optimizes value of all elements of architecture.</a:t>
            </a:r>
          </a:p>
        </p:txBody>
      </p:sp>
      <p:sp>
        <p:nvSpPr>
          <p:cNvPr id="61" name="Rectangle 60">
            <a:extLst>
              <a:ext uri="{FF2B5EF4-FFF2-40B4-BE49-F238E27FC236}">
                <a16:creationId xmlns:a16="http://schemas.microsoft.com/office/drawing/2014/main" id="{E74CE8D4-04DC-9F47-8F96-543757685597}"/>
              </a:ext>
            </a:extLst>
          </p:cNvPr>
          <p:cNvSpPr/>
          <p:nvPr/>
        </p:nvSpPr>
        <p:spPr>
          <a:xfrm>
            <a:off x="677863" y="4543953"/>
            <a:ext cx="180491" cy="184789"/>
          </a:xfrm>
          <a:prstGeom prst="rect">
            <a:avLst/>
          </a:prstGeom>
          <a:solidFill>
            <a:srgbClr val="FFFF00"/>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2" name="Rectangle 61">
            <a:extLst>
              <a:ext uri="{FF2B5EF4-FFF2-40B4-BE49-F238E27FC236}">
                <a16:creationId xmlns:a16="http://schemas.microsoft.com/office/drawing/2014/main" id="{85EBF0E2-D53D-8E4D-AF31-654251787A5A}"/>
              </a:ext>
            </a:extLst>
          </p:cNvPr>
          <p:cNvSpPr/>
          <p:nvPr/>
        </p:nvSpPr>
        <p:spPr>
          <a:xfrm>
            <a:off x="5436988" y="4543953"/>
            <a:ext cx="180637" cy="184789"/>
          </a:xfrm>
          <a:prstGeom prst="rect">
            <a:avLst/>
          </a:prstGeom>
          <a:solidFill>
            <a:srgbClr val="FF9914"/>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63" name="Group 62">
            <a:extLst>
              <a:ext uri="{FF2B5EF4-FFF2-40B4-BE49-F238E27FC236}">
                <a16:creationId xmlns:a16="http://schemas.microsoft.com/office/drawing/2014/main" id="{5EF049A7-ECC6-374F-85CC-804D015B1017}"/>
              </a:ext>
            </a:extLst>
          </p:cNvPr>
          <p:cNvGrpSpPr/>
          <p:nvPr/>
        </p:nvGrpSpPr>
        <p:grpSpPr>
          <a:xfrm>
            <a:off x="3751512" y="3356232"/>
            <a:ext cx="262075" cy="262075"/>
            <a:chOff x="3633137" y="3334782"/>
            <a:chExt cx="262075" cy="262075"/>
          </a:xfrm>
        </p:grpSpPr>
        <p:sp>
          <p:nvSpPr>
            <p:cNvPr id="64" name="Rectangle 63">
              <a:extLst>
                <a:ext uri="{FF2B5EF4-FFF2-40B4-BE49-F238E27FC236}">
                  <a16:creationId xmlns:a16="http://schemas.microsoft.com/office/drawing/2014/main" id="{943AAA41-0D3D-3741-AA4A-6C5EB04B4D70}"/>
                </a:ext>
              </a:extLst>
            </p:cNvPr>
            <p:cNvSpPr/>
            <p:nvPr/>
          </p:nvSpPr>
          <p:spPr>
            <a:xfrm>
              <a:off x="3673930" y="3372001"/>
              <a:ext cx="180491" cy="184789"/>
            </a:xfrm>
            <a:prstGeom prst="rect">
              <a:avLst/>
            </a:prstGeom>
            <a:solidFill>
              <a:srgbClr val="FFFF00"/>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Graphik Semibold" panose="020B0503030202060203" pitchFamily="34" charset="77"/>
              </a:endParaRPr>
            </a:p>
          </p:txBody>
        </p:sp>
        <p:pic>
          <p:nvPicPr>
            <p:cNvPr id="65" name="Graphic 64" descr="Close">
              <a:extLst>
                <a:ext uri="{FF2B5EF4-FFF2-40B4-BE49-F238E27FC236}">
                  <a16:creationId xmlns:a16="http://schemas.microsoft.com/office/drawing/2014/main" id="{DEF84ACD-3F6F-DC49-8F9E-75CAAC2E2B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33137" y="3334782"/>
              <a:ext cx="262075" cy="262075"/>
            </a:xfrm>
            <a:prstGeom prst="rect">
              <a:avLst/>
            </a:prstGeom>
          </p:spPr>
        </p:pic>
      </p:grpSp>
      <p:grpSp>
        <p:nvGrpSpPr>
          <p:cNvPr id="66" name="Group 65">
            <a:extLst>
              <a:ext uri="{FF2B5EF4-FFF2-40B4-BE49-F238E27FC236}">
                <a16:creationId xmlns:a16="http://schemas.microsoft.com/office/drawing/2014/main" id="{1636979D-2969-504E-8B3A-0CA7FB789375}"/>
              </a:ext>
            </a:extLst>
          </p:cNvPr>
          <p:cNvGrpSpPr/>
          <p:nvPr/>
        </p:nvGrpSpPr>
        <p:grpSpPr>
          <a:xfrm>
            <a:off x="3716869" y="2383123"/>
            <a:ext cx="262075" cy="262075"/>
            <a:chOff x="3633137" y="3334782"/>
            <a:chExt cx="262075" cy="262075"/>
          </a:xfrm>
        </p:grpSpPr>
        <p:sp>
          <p:nvSpPr>
            <p:cNvPr id="67" name="Rectangle 66">
              <a:extLst>
                <a:ext uri="{FF2B5EF4-FFF2-40B4-BE49-F238E27FC236}">
                  <a16:creationId xmlns:a16="http://schemas.microsoft.com/office/drawing/2014/main" id="{D9A9328F-7F1E-6B44-905B-C01A38429421}"/>
                </a:ext>
              </a:extLst>
            </p:cNvPr>
            <p:cNvSpPr/>
            <p:nvPr/>
          </p:nvSpPr>
          <p:spPr>
            <a:xfrm>
              <a:off x="3673930" y="3372001"/>
              <a:ext cx="180491" cy="184789"/>
            </a:xfrm>
            <a:prstGeom prst="rect">
              <a:avLst/>
            </a:prstGeom>
            <a:solidFill>
              <a:srgbClr val="FFFF00"/>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Graphik Semibold" panose="020B0503030202060203" pitchFamily="34" charset="77"/>
              </a:endParaRPr>
            </a:p>
          </p:txBody>
        </p:sp>
        <p:pic>
          <p:nvPicPr>
            <p:cNvPr id="68" name="Graphic 67" descr="Close">
              <a:extLst>
                <a:ext uri="{FF2B5EF4-FFF2-40B4-BE49-F238E27FC236}">
                  <a16:creationId xmlns:a16="http://schemas.microsoft.com/office/drawing/2014/main" id="{CEE5F8CC-F772-2143-AEED-9B81ACD3B7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33137" y="3334782"/>
              <a:ext cx="262075" cy="262075"/>
            </a:xfrm>
            <a:prstGeom prst="rect">
              <a:avLst/>
            </a:prstGeom>
          </p:spPr>
        </p:pic>
      </p:grpSp>
      <p:grpSp>
        <p:nvGrpSpPr>
          <p:cNvPr id="69" name="Group 68">
            <a:extLst>
              <a:ext uri="{FF2B5EF4-FFF2-40B4-BE49-F238E27FC236}">
                <a16:creationId xmlns:a16="http://schemas.microsoft.com/office/drawing/2014/main" id="{A6D333E2-8113-B243-B74D-CD886271A1EC}"/>
              </a:ext>
            </a:extLst>
          </p:cNvPr>
          <p:cNvGrpSpPr/>
          <p:nvPr/>
        </p:nvGrpSpPr>
        <p:grpSpPr>
          <a:xfrm>
            <a:off x="3697729" y="4505310"/>
            <a:ext cx="262075" cy="262075"/>
            <a:chOff x="3633137" y="3334782"/>
            <a:chExt cx="262075" cy="262075"/>
          </a:xfrm>
        </p:grpSpPr>
        <p:sp>
          <p:nvSpPr>
            <p:cNvPr id="70" name="Rectangle 69">
              <a:extLst>
                <a:ext uri="{FF2B5EF4-FFF2-40B4-BE49-F238E27FC236}">
                  <a16:creationId xmlns:a16="http://schemas.microsoft.com/office/drawing/2014/main" id="{D9F1437D-8E19-8649-9F75-A119C46A93F1}"/>
                </a:ext>
              </a:extLst>
            </p:cNvPr>
            <p:cNvSpPr/>
            <p:nvPr/>
          </p:nvSpPr>
          <p:spPr>
            <a:xfrm>
              <a:off x="3673930" y="3372001"/>
              <a:ext cx="180491" cy="184789"/>
            </a:xfrm>
            <a:prstGeom prst="rect">
              <a:avLst/>
            </a:prstGeom>
            <a:solidFill>
              <a:srgbClr val="FFFF00"/>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71" name="Graphic 70" descr="Close">
              <a:extLst>
                <a:ext uri="{FF2B5EF4-FFF2-40B4-BE49-F238E27FC236}">
                  <a16:creationId xmlns:a16="http://schemas.microsoft.com/office/drawing/2014/main" id="{86CAFDFD-E1BB-C343-AA5C-4FA342E5D7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33137" y="3334782"/>
              <a:ext cx="262075" cy="262075"/>
            </a:xfrm>
            <a:prstGeom prst="rect">
              <a:avLst/>
            </a:prstGeom>
          </p:spPr>
        </p:pic>
      </p:grpSp>
      <p:pic>
        <p:nvPicPr>
          <p:cNvPr id="72" name="Graphic 71" descr="Refresh">
            <a:extLst>
              <a:ext uri="{FF2B5EF4-FFF2-40B4-BE49-F238E27FC236}">
                <a16:creationId xmlns:a16="http://schemas.microsoft.com/office/drawing/2014/main" id="{2FCDFCE7-83CA-794F-B14F-18F34E5CA3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39871" y="5106701"/>
            <a:ext cx="795582" cy="795582"/>
          </a:xfrm>
          <a:prstGeom prst="rect">
            <a:avLst/>
          </a:prstGeom>
        </p:spPr>
      </p:pic>
      <p:sp>
        <p:nvSpPr>
          <p:cNvPr id="73" name="TextBox 72">
            <a:extLst>
              <a:ext uri="{FF2B5EF4-FFF2-40B4-BE49-F238E27FC236}">
                <a16:creationId xmlns:a16="http://schemas.microsoft.com/office/drawing/2014/main" id="{71445DBB-FDDE-664C-B503-225900015487}"/>
              </a:ext>
            </a:extLst>
          </p:cNvPr>
          <p:cNvSpPr txBox="1"/>
          <p:nvPr/>
        </p:nvSpPr>
        <p:spPr>
          <a:xfrm>
            <a:off x="2378640" y="5955880"/>
            <a:ext cx="918045" cy="477054"/>
          </a:xfrm>
          <a:prstGeom prst="rect">
            <a:avLst/>
          </a:prstGeom>
          <a:noFill/>
        </p:spPr>
        <p:txBody>
          <a:bodyPr wrap="square" lIns="0" tIns="0" rIns="0" bIns="45720" rtlCol="0">
            <a:spAutoFit/>
          </a:bodyPr>
          <a:lstStyle/>
          <a:p>
            <a:pPr algn="ctr"/>
            <a:r>
              <a:rPr lang="en-US" sz="1400" b="1">
                <a:solidFill>
                  <a:schemeClr val="bg1"/>
                </a:solidFill>
                <a:latin typeface="Graphik Bold" panose="020B0503030202060203" pitchFamily="34" charset="77"/>
              </a:rPr>
              <a:t>Iterate use cases</a:t>
            </a:r>
          </a:p>
        </p:txBody>
      </p:sp>
      <p:sp>
        <p:nvSpPr>
          <p:cNvPr id="74" name="Rectangle 73">
            <a:extLst>
              <a:ext uri="{FF2B5EF4-FFF2-40B4-BE49-F238E27FC236}">
                <a16:creationId xmlns:a16="http://schemas.microsoft.com/office/drawing/2014/main" id="{177E80B9-8BAD-0042-AB34-81FE9C95A9E2}"/>
              </a:ext>
            </a:extLst>
          </p:cNvPr>
          <p:cNvSpPr/>
          <p:nvPr/>
        </p:nvSpPr>
        <p:spPr>
          <a:xfrm>
            <a:off x="5429927" y="2902860"/>
            <a:ext cx="150895" cy="128260"/>
          </a:xfrm>
          <a:prstGeom prst="rect">
            <a:avLst/>
          </a:prstGeom>
          <a:solidFill>
            <a:srgbClr val="FF9914"/>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Graphik Semibold" panose="020B0503030202060203" pitchFamily="34" charset="77"/>
            </a:endParaRPr>
          </a:p>
        </p:txBody>
      </p:sp>
      <p:sp>
        <p:nvSpPr>
          <p:cNvPr id="75" name="TextBox 74">
            <a:extLst>
              <a:ext uri="{FF2B5EF4-FFF2-40B4-BE49-F238E27FC236}">
                <a16:creationId xmlns:a16="http://schemas.microsoft.com/office/drawing/2014/main" id="{C761163E-045C-804B-8C74-1EC3230CAED6}"/>
              </a:ext>
            </a:extLst>
          </p:cNvPr>
          <p:cNvSpPr txBox="1"/>
          <p:nvPr/>
        </p:nvSpPr>
        <p:spPr>
          <a:xfrm>
            <a:off x="944397" y="4532473"/>
            <a:ext cx="1240724" cy="207749"/>
          </a:xfrm>
          <a:prstGeom prst="rect">
            <a:avLst/>
          </a:prstGeom>
          <a:noFill/>
        </p:spPr>
        <p:txBody>
          <a:bodyPr wrap="none" lIns="0" tIns="0" rIns="0" bIns="45720" rtlCol="0" anchor="ctr">
            <a:spAutoFit/>
          </a:bodyPr>
          <a:lstStyle/>
          <a:p>
            <a:r>
              <a:rPr lang="en-US" sz="1050">
                <a:latin typeface="Graphik Medium" panose="020B0503030202060203" pitchFamily="34" charset="77"/>
              </a:rPr>
              <a:t>Functional Element</a:t>
            </a:r>
          </a:p>
        </p:txBody>
      </p:sp>
      <p:sp>
        <p:nvSpPr>
          <p:cNvPr id="76" name="TextBox 75">
            <a:extLst>
              <a:ext uri="{FF2B5EF4-FFF2-40B4-BE49-F238E27FC236}">
                <a16:creationId xmlns:a16="http://schemas.microsoft.com/office/drawing/2014/main" id="{7579F9D5-A4D5-144A-ACB3-577D22233A52}"/>
              </a:ext>
            </a:extLst>
          </p:cNvPr>
          <p:cNvSpPr txBox="1"/>
          <p:nvPr/>
        </p:nvSpPr>
        <p:spPr>
          <a:xfrm>
            <a:off x="3993408" y="4451681"/>
            <a:ext cx="1276463" cy="369332"/>
          </a:xfrm>
          <a:prstGeom prst="rect">
            <a:avLst/>
          </a:prstGeom>
          <a:noFill/>
        </p:spPr>
        <p:txBody>
          <a:bodyPr wrap="square" lIns="0" tIns="0" rIns="0" bIns="45720" rtlCol="0">
            <a:spAutoFit/>
          </a:bodyPr>
          <a:lstStyle/>
          <a:p>
            <a:r>
              <a:rPr lang="en-US" sz="1050">
                <a:latin typeface="Graphik Medium" panose="020B0503030202060203" pitchFamily="34" charset="77"/>
              </a:rPr>
              <a:t>Strangled Functional Element</a:t>
            </a:r>
          </a:p>
        </p:txBody>
      </p:sp>
      <p:sp>
        <p:nvSpPr>
          <p:cNvPr id="77" name="TextBox 76">
            <a:extLst>
              <a:ext uri="{FF2B5EF4-FFF2-40B4-BE49-F238E27FC236}">
                <a16:creationId xmlns:a16="http://schemas.microsoft.com/office/drawing/2014/main" id="{2C6CA12C-3F5A-434A-A2CB-0EBAB77BF2B0}"/>
              </a:ext>
            </a:extLst>
          </p:cNvPr>
          <p:cNvSpPr txBox="1"/>
          <p:nvPr/>
        </p:nvSpPr>
        <p:spPr>
          <a:xfrm>
            <a:off x="5721830" y="4451681"/>
            <a:ext cx="1748617" cy="369332"/>
          </a:xfrm>
          <a:prstGeom prst="rect">
            <a:avLst/>
          </a:prstGeom>
          <a:noFill/>
        </p:spPr>
        <p:txBody>
          <a:bodyPr wrap="square" lIns="0" tIns="0" rIns="0" bIns="45720" rtlCol="0">
            <a:spAutoFit/>
          </a:bodyPr>
          <a:lstStyle/>
          <a:p>
            <a:r>
              <a:rPr lang="en-US" sz="1050">
                <a:latin typeface="Graphik Medium" panose="020B0503030202060203" pitchFamily="34" charset="77"/>
              </a:rPr>
              <a:t>New architecture / transformed functionality</a:t>
            </a:r>
          </a:p>
        </p:txBody>
      </p:sp>
      <p:sp>
        <p:nvSpPr>
          <p:cNvPr id="78" name="TextBox 77">
            <a:extLst>
              <a:ext uri="{FF2B5EF4-FFF2-40B4-BE49-F238E27FC236}">
                <a16:creationId xmlns:a16="http://schemas.microsoft.com/office/drawing/2014/main" id="{25BEFEB4-56AA-4A40-9C83-6ECC49F2BE16}"/>
              </a:ext>
            </a:extLst>
          </p:cNvPr>
          <p:cNvSpPr txBox="1"/>
          <p:nvPr/>
        </p:nvSpPr>
        <p:spPr>
          <a:xfrm>
            <a:off x="7766756" y="6413497"/>
            <a:ext cx="3601155"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accent2">
                    <a:lumMod val="75000"/>
                    <a:alpha val="75000"/>
                  </a:schemeClr>
                </a:solidFill>
              </a:rPr>
              <a:t>Copyright © 2020 Accenture. All rights reserved, Proprietary and Confidential</a:t>
            </a:r>
            <a:endParaRPr lang="en-US" noProof="0">
              <a:solidFill>
                <a:schemeClr val="accent2">
                  <a:lumMod val="75000"/>
                  <a:alpha val="75000"/>
                </a:schemeClr>
              </a:solidFill>
            </a:endParaRPr>
          </a:p>
        </p:txBody>
      </p:sp>
    </p:spTree>
    <p:extLst>
      <p:ext uri="{BB962C8B-B14F-4D97-AF65-F5344CB8AC3E}">
        <p14:creationId xmlns:p14="http://schemas.microsoft.com/office/powerpoint/2010/main" val="3022742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8A386D-578F-B84E-8F5F-5B8FA5491472}"/>
              </a:ext>
            </a:extLst>
          </p:cNvPr>
          <p:cNvSpPr>
            <a:spLocks noGrp="1"/>
          </p:cNvSpPr>
          <p:nvPr>
            <p:ph type="title" idx="4294967295"/>
          </p:nvPr>
        </p:nvSpPr>
        <p:spPr>
          <a:xfrm>
            <a:off x="420816" y="288925"/>
            <a:ext cx="2819400" cy="339725"/>
          </a:xfrm>
        </p:spPr>
        <p:txBody>
          <a:bodyPr/>
          <a:lstStyle/>
          <a:p>
            <a:r>
              <a:rPr lang="en-US"/>
              <a:t>Stateful Functions</a:t>
            </a:r>
          </a:p>
        </p:txBody>
      </p:sp>
      <p:sp>
        <p:nvSpPr>
          <p:cNvPr id="6" name="TextBox 5">
            <a:extLst>
              <a:ext uri="{FF2B5EF4-FFF2-40B4-BE49-F238E27FC236}">
                <a16:creationId xmlns:a16="http://schemas.microsoft.com/office/drawing/2014/main" id="{B7E8E439-C724-A84E-896D-77B25818577C}"/>
              </a:ext>
            </a:extLst>
          </p:cNvPr>
          <p:cNvSpPr txBox="1"/>
          <p:nvPr/>
        </p:nvSpPr>
        <p:spPr>
          <a:xfrm>
            <a:off x="7907504" y="2573127"/>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7" name="Title 4">
            <a:extLst>
              <a:ext uri="{FF2B5EF4-FFF2-40B4-BE49-F238E27FC236}">
                <a16:creationId xmlns:a16="http://schemas.microsoft.com/office/drawing/2014/main" id="{C245B2ED-516B-DA4A-8693-7E5338FD503E}"/>
              </a:ext>
            </a:extLst>
          </p:cNvPr>
          <p:cNvSpPr txBox="1">
            <a:spLocks/>
          </p:cNvSpPr>
          <p:nvPr/>
        </p:nvSpPr>
        <p:spPr>
          <a:xfrm>
            <a:off x="408883" y="779887"/>
            <a:ext cx="4411980" cy="9906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sz="2000" b="0"/>
              <a:t>Services and Functions retain their own state even when the data is distributed on the log</a:t>
            </a:r>
          </a:p>
        </p:txBody>
      </p:sp>
      <p:sp>
        <p:nvSpPr>
          <p:cNvPr id="9" name="Title 4">
            <a:extLst>
              <a:ext uri="{FF2B5EF4-FFF2-40B4-BE49-F238E27FC236}">
                <a16:creationId xmlns:a16="http://schemas.microsoft.com/office/drawing/2014/main" id="{CEB695CC-C66B-9949-B8A2-713FE627FC23}"/>
              </a:ext>
            </a:extLst>
          </p:cNvPr>
          <p:cNvSpPr txBox="1">
            <a:spLocks/>
          </p:cNvSpPr>
          <p:nvPr/>
        </p:nvSpPr>
        <p:spPr>
          <a:xfrm>
            <a:off x="8869680" y="274320"/>
            <a:ext cx="3053080" cy="37084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algn="r"/>
            <a:r>
              <a:rPr lang="en-US" sz="1400">
                <a:solidFill>
                  <a:schemeClr val="accent2">
                    <a:lumMod val="75000"/>
                  </a:schemeClr>
                </a:solidFill>
              </a:rPr>
              <a:t>EVENT DRIVEN FOUNDATIONS</a:t>
            </a:r>
          </a:p>
        </p:txBody>
      </p:sp>
      <p:sp>
        <p:nvSpPr>
          <p:cNvPr id="11" name="TextBox 10">
            <a:extLst>
              <a:ext uri="{FF2B5EF4-FFF2-40B4-BE49-F238E27FC236}">
                <a16:creationId xmlns:a16="http://schemas.microsoft.com/office/drawing/2014/main" id="{DD145C4F-FCBC-CC44-A29B-A8A4EE7E778E}"/>
              </a:ext>
            </a:extLst>
          </p:cNvPr>
          <p:cNvSpPr txBox="1"/>
          <p:nvPr/>
        </p:nvSpPr>
        <p:spPr>
          <a:xfrm>
            <a:off x="6891504" y="1750167"/>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2" name="TextBox 1">
            <a:extLst>
              <a:ext uri="{FF2B5EF4-FFF2-40B4-BE49-F238E27FC236}">
                <a16:creationId xmlns:a16="http://schemas.microsoft.com/office/drawing/2014/main" id="{A7B94DE4-D2C2-BD4C-A473-3319771056E5}"/>
              </a:ext>
            </a:extLst>
          </p:cNvPr>
          <p:cNvSpPr txBox="1"/>
          <p:nvPr/>
        </p:nvSpPr>
        <p:spPr>
          <a:xfrm>
            <a:off x="10078720" y="48768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10" name="Rectangle 9">
            <a:extLst>
              <a:ext uri="{FF2B5EF4-FFF2-40B4-BE49-F238E27FC236}">
                <a16:creationId xmlns:a16="http://schemas.microsoft.com/office/drawing/2014/main" id="{9C90499E-D4D2-934C-8D33-BFE357EB369C}"/>
              </a:ext>
            </a:extLst>
          </p:cNvPr>
          <p:cNvSpPr/>
          <p:nvPr/>
        </p:nvSpPr>
        <p:spPr>
          <a:xfrm>
            <a:off x="6534755" y="2921821"/>
            <a:ext cx="4487734" cy="89773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a:t>EVENT LOG</a:t>
            </a:r>
          </a:p>
        </p:txBody>
      </p:sp>
      <p:sp>
        <p:nvSpPr>
          <p:cNvPr id="14" name="TextBox 13">
            <a:extLst>
              <a:ext uri="{FF2B5EF4-FFF2-40B4-BE49-F238E27FC236}">
                <a16:creationId xmlns:a16="http://schemas.microsoft.com/office/drawing/2014/main" id="{A031C02A-C1D4-A54D-B6DA-0444BAE956A6}"/>
              </a:ext>
            </a:extLst>
          </p:cNvPr>
          <p:cNvSpPr txBox="1"/>
          <p:nvPr/>
        </p:nvSpPr>
        <p:spPr>
          <a:xfrm>
            <a:off x="7990783" y="2668932"/>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15" name="TextBox 14">
            <a:extLst>
              <a:ext uri="{FF2B5EF4-FFF2-40B4-BE49-F238E27FC236}">
                <a16:creationId xmlns:a16="http://schemas.microsoft.com/office/drawing/2014/main" id="{D4D173CB-828D-A846-AA7D-0B794A10BA80}"/>
              </a:ext>
            </a:extLst>
          </p:cNvPr>
          <p:cNvSpPr txBox="1"/>
          <p:nvPr/>
        </p:nvSpPr>
        <p:spPr>
          <a:xfrm>
            <a:off x="6974783" y="1845972"/>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16" name="TextBox 15">
            <a:extLst>
              <a:ext uri="{FF2B5EF4-FFF2-40B4-BE49-F238E27FC236}">
                <a16:creationId xmlns:a16="http://schemas.microsoft.com/office/drawing/2014/main" id="{81AD06B3-86AA-A545-84EB-EA8B9DA17442}"/>
              </a:ext>
            </a:extLst>
          </p:cNvPr>
          <p:cNvSpPr txBox="1"/>
          <p:nvPr/>
        </p:nvSpPr>
        <p:spPr>
          <a:xfrm>
            <a:off x="7832841" y="2250525"/>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17" name="Rectangle 16">
            <a:extLst>
              <a:ext uri="{FF2B5EF4-FFF2-40B4-BE49-F238E27FC236}">
                <a16:creationId xmlns:a16="http://schemas.microsoft.com/office/drawing/2014/main" id="{75A151FF-C8D9-324F-92ED-BADF4AAE1C54}"/>
              </a:ext>
            </a:extLst>
          </p:cNvPr>
          <p:cNvSpPr/>
          <p:nvPr/>
        </p:nvSpPr>
        <p:spPr>
          <a:xfrm>
            <a:off x="6620611" y="3407596"/>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sp>
        <p:nvSpPr>
          <p:cNvPr id="18" name="Rectangle 17">
            <a:extLst>
              <a:ext uri="{FF2B5EF4-FFF2-40B4-BE49-F238E27FC236}">
                <a16:creationId xmlns:a16="http://schemas.microsoft.com/office/drawing/2014/main" id="{DD0DB041-055B-634A-A662-EA78246201C4}"/>
              </a:ext>
            </a:extLst>
          </p:cNvPr>
          <p:cNvSpPr/>
          <p:nvPr/>
        </p:nvSpPr>
        <p:spPr>
          <a:xfrm>
            <a:off x="7430236" y="3407596"/>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sp>
        <p:nvSpPr>
          <p:cNvPr id="19" name="Rectangle 18">
            <a:extLst>
              <a:ext uri="{FF2B5EF4-FFF2-40B4-BE49-F238E27FC236}">
                <a16:creationId xmlns:a16="http://schemas.microsoft.com/office/drawing/2014/main" id="{CF8BBEAF-C774-2A49-BCEB-6E64BDAE55F4}"/>
              </a:ext>
            </a:extLst>
          </p:cNvPr>
          <p:cNvSpPr/>
          <p:nvPr/>
        </p:nvSpPr>
        <p:spPr>
          <a:xfrm>
            <a:off x="8239861" y="3407596"/>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sp>
        <p:nvSpPr>
          <p:cNvPr id="20" name="Rectangle 19">
            <a:extLst>
              <a:ext uri="{FF2B5EF4-FFF2-40B4-BE49-F238E27FC236}">
                <a16:creationId xmlns:a16="http://schemas.microsoft.com/office/drawing/2014/main" id="{86025464-062A-1042-95F5-CDA5F1F6412D}"/>
              </a:ext>
            </a:extLst>
          </p:cNvPr>
          <p:cNvSpPr/>
          <p:nvPr/>
        </p:nvSpPr>
        <p:spPr>
          <a:xfrm>
            <a:off x="9049486" y="3407596"/>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sp>
        <p:nvSpPr>
          <p:cNvPr id="21" name="Rectangle 20">
            <a:extLst>
              <a:ext uri="{FF2B5EF4-FFF2-40B4-BE49-F238E27FC236}">
                <a16:creationId xmlns:a16="http://schemas.microsoft.com/office/drawing/2014/main" id="{7FFFB1D7-990C-B544-B48D-AFFD110735B4}"/>
              </a:ext>
            </a:extLst>
          </p:cNvPr>
          <p:cNvSpPr/>
          <p:nvPr/>
        </p:nvSpPr>
        <p:spPr>
          <a:xfrm>
            <a:off x="9859111" y="3407596"/>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sp>
        <p:nvSpPr>
          <p:cNvPr id="30" name="Rectangle 29">
            <a:extLst>
              <a:ext uri="{FF2B5EF4-FFF2-40B4-BE49-F238E27FC236}">
                <a16:creationId xmlns:a16="http://schemas.microsoft.com/office/drawing/2014/main" id="{141A214A-3618-1E43-A80B-0958FB4B15C4}"/>
              </a:ext>
            </a:extLst>
          </p:cNvPr>
          <p:cNvSpPr/>
          <p:nvPr/>
        </p:nvSpPr>
        <p:spPr>
          <a:xfrm>
            <a:off x="6522720" y="1770487"/>
            <a:ext cx="1628906" cy="89773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sz="1400"/>
              <a:t>MICROSERVICE</a:t>
            </a:r>
          </a:p>
        </p:txBody>
      </p:sp>
      <p:sp>
        <p:nvSpPr>
          <p:cNvPr id="31" name="Rectangle 30">
            <a:extLst>
              <a:ext uri="{FF2B5EF4-FFF2-40B4-BE49-F238E27FC236}">
                <a16:creationId xmlns:a16="http://schemas.microsoft.com/office/drawing/2014/main" id="{F1827A34-45DA-5E48-BA0D-B335015CBDD3}"/>
              </a:ext>
            </a:extLst>
          </p:cNvPr>
          <p:cNvSpPr/>
          <p:nvPr/>
        </p:nvSpPr>
        <p:spPr>
          <a:xfrm>
            <a:off x="8835174" y="2212209"/>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cxnSp>
        <p:nvCxnSpPr>
          <p:cNvPr id="32" name="Elbow Connector 31">
            <a:extLst>
              <a:ext uri="{FF2B5EF4-FFF2-40B4-BE49-F238E27FC236}">
                <a16:creationId xmlns:a16="http://schemas.microsoft.com/office/drawing/2014/main" id="{0E0A2F19-3496-AD4F-8ACE-9A9DABA6B207}"/>
              </a:ext>
            </a:extLst>
          </p:cNvPr>
          <p:cNvCxnSpPr>
            <a:cxnSpLocks/>
            <a:stCxn id="30" idx="3"/>
          </p:cNvCxnSpPr>
          <p:nvPr/>
        </p:nvCxnSpPr>
        <p:spPr>
          <a:xfrm>
            <a:off x="8151626" y="2219353"/>
            <a:ext cx="604967" cy="70246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A018FCA-46F6-C747-8894-5AECCB81B1CE}"/>
              </a:ext>
            </a:extLst>
          </p:cNvPr>
          <p:cNvSpPr txBox="1"/>
          <p:nvPr/>
        </p:nvSpPr>
        <p:spPr>
          <a:xfrm>
            <a:off x="8492273" y="1990752"/>
            <a:ext cx="728663" cy="264319"/>
          </a:xfrm>
          <a:prstGeom prst="rect">
            <a:avLst/>
          </a:prstGeom>
          <a:noFill/>
        </p:spPr>
        <p:txBody>
          <a:bodyPr wrap="square" lIns="0" tIns="0" rIns="0" bIns="0" rtlCol="0">
            <a:noAutofit/>
          </a:bodyPr>
          <a:lstStyle/>
          <a:p>
            <a:pPr algn="l" defTabSz="228600">
              <a:spcAft>
                <a:spcPts val="1200"/>
              </a:spcAft>
            </a:pPr>
            <a:r>
              <a:rPr lang="en-US" sz="1200" i="1" noProof="0">
                <a:latin typeface="Times" pitchFamily="2" charset="0"/>
              </a:rPr>
              <a:t>Publishes</a:t>
            </a:r>
          </a:p>
        </p:txBody>
      </p:sp>
      <p:sp>
        <p:nvSpPr>
          <p:cNvPr id="35" name="Rectangle 34">
            <a:extLst>
              <a:ext uri="{FF2B5EF4-FFF2-40B4-BE49-F238E27FC236}">
                <a16:creationId xmlns:a16="http://schemas.microsoft.com/office/drawing/2014/main" id="{0672BBB1-A09C-B24D-8957-64A3BC7AC951}"/>
              </a:ext>
            </a:extLst>
          </p:cNvPr>
          <p:cNvSpPr/>
          <p:nvPr/>
        </p:nvSpPr>
        <p:spPr>
          <a:xfrm>
            <a:off x="6984942" y="4250445"/>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cxnSp>
        <p:nvCxnSpPr>
          <p:cNvPr id="36" name="Elbow Connector 35">
            <a:extLst>
              <a:ext uri="{FF2B5EF4-FFF2-40B4-BE49-F238E27FC236}">
                <a16:creationId xmlns:a16="http://schemas.microsoft.com/office/drawing/2014/main" id="{CB322119-7E44-F743-9639-A56AFE409735}"/>
              </a:ext>
            </a:extLst>
          </p:cNvPr>
          <p:cNvCxnSpPr>
            <a:cxnSpLocks/>
          </p:cNvCxnSpPr>
          <p:nvPr/>
        </p:nvCxnSpPr>
        <p:spPr>
          <a:xfrm rot="10800000">
            <a:off x="7794567" y="3819552"/>
            <a:ext cx="566796" cy="628941"/>
          </a:xfrm>
          <a:prstGeom prst="bentConnector2">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3A95B77-3E01-CA4F-BE00-EC8673FCA178}"/>
              </a:ext>
            </a:extLst>
          </p:cNvPr>
          <p:cNvSpPr txBox="1"/>
          <p:nvPr/>
        </p:nvSpPr>
        <p:spPr>
          <a:xfrm>
            <a:off x="7422963" y="4522020"/>
            <a:ext cx="728663" cy="264319"/>
          </a:xfrm>
          <a:prstGeom prst="rect">
            <a:avLst/>
          </a:prstGeom>
          <a:noFill/>
        </p:spPr>
        <p:txBody>
          <a:bodyPr wrap="square" lIns="0" tIns="0" rIns="0" bIns="0" rtlCol="0">
            <a:noAutofit/>
          </a:bodyPr>
          <a:lstStyle/>
          <a:p>
            <a:pPr algn="l" defTabSz="228600">
              <a:spcAft>
                <a:spcPts val="1200"/>
              </a:spcAft>
            </a:pPr>
            <a:r>
              <a:rPr lang="en-US" sz="1200" i="1">
                <a:latin typeface="Times" pitchFamily="2" charset="0"/>
              </a:rPr>
              <a:t>Consumes </a:t>
            </a:r>
            <a:endParaRPr lang="en-US" sz="1200" i="1" noProof="0">
              <a:latin typeface="Times" pitchFamily="2" charset="0"/>
            </a:endParaRPr>
          </a:p>
        </p:txBody>
      </p:sp>
      <p:sp>
        <p:nvSpPr>
          <p:cNvPr id="51" name="Rectangle 50">
            <a:extLst>
              <a:ext uri="{FF2B5EF4-FFF2-40B4-BE49-F238E27FC236}">
                <a16:creationId xmlns:a16="http://schemas.microsoft.com/office/drawing/2014/main" id="{76F771A6-60C9-F241-B69F-9F3C315C800C}"/>
              </a:ext>
            </a:extLst>
          </p:cNvPr>
          <p:cNvSpPr/>
          <p:nvPr/>
        </p:nvSpPr>
        <p:spPr>
          <a:xfrm>
            <a:off x="9393583" y="3957220"/>
            <a:ext cx="1628906" cy="897731"/>
          </a:xfrm>
          <a:prstGeom prst="rect">
            <a:avLst/>
          </a:prstGeom>
          <a:solidFill>
            <a:srgbClr val="7FA9F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sz="1400"/>
              <a:t>FUNCTION</a:t>
            </a:r>
          </a:p>
        </p:txBody>
      </p:sp>
      <p:sp>
        <p:nvSpPr>
          <p:cNvPr id="3" name="Can 2">
            <a:extLst>
              <a:ext uri="{FF2B5EF4-FFF2-40B4-BE49-F238E27FC236}">
                <a16:creationId xmlns:a16="http://schemas.microsoft.com/office/drawing/2014/main" id="{B261C4A0-6BE9-C749-A775-FD467CE17DF5}"/>
              </a:ext>
            </a:extLst>
          </p:cNvPr>
          <p:cNvSpPr/>
          <p:nvPr/>
        </p:nvSpPr>
        <p:spPr>
          <a:xfrm>
            <a:off x="8398855" y="4219300"/>
            <a:ext cx="764498" cy="434879"/>
          </a:xfrm>
          <a:prstGeom prst="ca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a:t>DB</a:t>
            </a:r>
          </a:p>
        </p:txBody>
      </p:sp>
      <p:sp>
        <p:nvSpPr>
          <p:cNvPr id="54" name="TextBox 53">
            <a:extLst>
              <a:ext uri="{FF2B5EF4-FFF2-40B4-BE49-F238E27FC236}">
                <a16:creationId xmlns:a16="http://schemas.microsoft.com/office/drawing/2014/main" id="{11F12B3B-B4FD-C746-9340-7EE7AD6EE26B}"/>
              </a:ext>
            </a:extLst>
          </p:cNvPr>
          <p:cNvSpPr txBox="1"/>
          <p:nvPr/>
        </p:nvSpPr>
        <p:spPr>
          <a:xfrm>
            <a:off x="408883" y="1990752"/>
            <a:ext cx="3788093" cy="2474329"/>
          </a:xfrm>
          <a:prstGeom prst="rect">
            <a:avLst/>
          </a:prstGeom>
          <a:noFill/>
        </p:spPr>
        <p:txBody>
          <a:bodyPr wrap="square" lIns="0" tIns="0" rIns="0" bIns="0" rtlCol="0">
            <a:noAutofit/>
          </a:bodyPr>
          <a:lstStyle/>
          <a:p>
            <a:pPr marL="342900" indent="-342900">
              <a:spcBef>
                <a:spcPts val="600"/>
              </a:spcBef>
              <a:buFont typeface="Arial" panose="020B0604020202020204" pitchFamily="34" charset="0"/>
              <a:buChar char="•"/>
            </a:pPr>
            <a:r>
              <a:rPr lang="en-US" sz="1200">
                <a:latin typeface="Graphik Regular" panose="020B0503030202060203" pitchFamily="34" charset="77"/>
              </a:rPr>
              <a:t>Microservices and functions sometimes need to have an awareness of state across aggregated events. Use cases include: Fraud Detection, Anomaly Detection, Windowed Analytics. For these use cases, an in-memory database can be used within the service. Functions can connect to in-memory persistent store </a:t>
            </a:r>
          </a:p>
          <a:p>
            <a:pPr marL="342900" indent="-342900">
              <a:spcBef>
                <a:spcPts val="600"/>
              </a:spcBef>
              <a:buFont typeface="Arial" panose="020B0604020202020204" pitchFamily="34" charset="0"/>
              <a:buChar char="•"/>
            </a:pPr>
            <a:r>
              <a:rPr lang="en-US" sz="1200">
                <a:latin typeface="Graphik Regular" panose="020B0503030202060203" pitchFamily="34" charset="77"/>
              </a:rPr>
              <a:t>Consider the CQRS pattern--- build the database from events </a:t>
            </a:r>
            <a:r>
              <a:rPr lang="en-US" sz="1200" i="1">
                <a:latin typeface="Graphik Regular" panose="020B0503030202060203" pitchFamily="34" charset="77"/>
              </a:rPr>
              <a:t>directly, </a:t>
            </a:r>
            <a:r>
              <a:rPr lang="en-US" sz="1200">
                <a:latin typeface="Graphik Regular" panose="020B0503030202060203" pitchFamily="34" charset="77"/>
              </a:rPr>
              <a:t>and if the function needs to reference the data, it can. Using this pattern means we can deprioritize availability and durability of these (potentially many) small databases as they can simply be recreated from the event store</a:t>
            </a:r>
          </a:p>
          <a:p>
            <a:pPr marL="342900" indent="-342900">
              <a:spcBef>
                <a:spcPts val="600"/>
              </a:spcBef>
              <a:buFont typeface="Arial" panose="020B0604020202020204" pitchFamily="34" charset="0"/>
              <a:buChar char="•"/>
            </a:pPr>
            <a:r>
              <a:rPr lang="en-US" sz="1200">
                <a:latin typeface="Graphik Regular" panose="020B0503030202060203" pitchFamily="34" charset="77"/>
              </a:rPr>
              <a:t>If event hub supports it (KSQL for Kafka, as an example) consider native tooling for aggregation to keep as much state as events on the hub</a:t>
            </a:r>
          </a:p>
        </p:txBody>
      </p:sp>
      <p:cxnSp>
        <p:nvCxnSpPr>
          <p:cNvPr id="55" name="Elbow Connector 54">
            <a:extLst>
              <a:ext uri="{FF2B5EF4-FFF2-40B4-BE49-F238E27FC236}">
                <a16:creationId xmlns:a16="http://schemas.microsoft.com/office/drawing/2014/main" id="{5159F1C5-A47C-FB41-A016-CB1386D43BBE}"/>
              </a:ext>
            </a:extLst>
          </p:cNvPr>
          <p:cNvCxnSpPr>
            <a:cxnSpLocks/>
          </p:cNvCxnSpPr>
          <p:nvPr/>
        </p:nvCxnSpPr>
        <p:spPr>
          <a:xfrm rot="10800000">
            <a:off x="7794568" y="3958088"/>
            <a:ext cx="1628279" cy="175934"/>
          </a:xfrm>
          <a:prstGeom prst="bentConnector3">
            <a:avLst>
              <a:gd name="adj1" fmla="val 99713"/>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004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8A386D-578F-B84E-8F5F-5B8FA5491472}"/>
              </a:ext>
            </a:extLst>
          </p:cNvPr>
          <p:cNvSpPr>
            <a:spLocks noGrp="1"/>
          </p:cNvSpPr>
          <p:nvPr>
            <p:ph type="title"/>
          </p:nvPr>
        </p:nvSpPr>
        <p:spPr>
          <a:xfrm>
            <a:off x="381000" y="341699"/>
            <a:ext cx="4549140" cy="338554"/>
          </a:xfrm>
        </p:spPr>
        <p:txBody>
          <a:bodyPr/>
          <a:lstStyle/>
          <a:p>
            <a:r>
              <a:rPr lang="en-US"/>
              <a:t>Idempotent Service Operations </a:t>
            </a:r>
          </a:p>
        </p:txBody>
      </p:sp>
      <p:sp>
        <p:nvSpPr>
          <p:cNvPr id="6" name="TextBox 5">
            <a:extLst>
              <a:ext uri="{FF2B5EF4-FFF2-40B4-BE49-F238E27FC236}">
                <a16:creationId xmlns:a16="http://schemas.microsoft.com/office/drawing/2014/main" id="{B7E8E439-C724-A84E-896D-77B25818577C}"/>
              </a:ext>
            </a:extLst>
          </p:cNvPr>
          <p:cNvSpPr txBox="1"/>
          <p:nvPr/>
        </p:nvSpPr>
        <p:spPr>
          <a:xfrm>
            <a:off x="1920240" y="2870093"/>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7" name="Title 4">
            <a:extLst>
              <a:ext uri="{FF2B5EF4-FFF2-40B4-BE49-F238E27FC236}">
                <a16:creationId xmlns:a16="http://schemas.microsoft.com/office/drawing/2014/main" id="{C245B2ED-516B-DA4A-8693-7E5338FD503E}"/>
              </a:ext>
            </a:extLst>
          </p:cNvPr>
          <p:cNvSpPr txBox="1">
            <a:spLocks/>
          </p:cNvSpPr>
          <p:nvPr/>
        </p:nvSpPr>
        <p:spPr>
          <a:xfrm>
            <a:off x="381000" y="876300"/>
            <a:ext cx="11430000" cy="9906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sz="2000" b="0"/>
              <a:t>Distributed systems, by design, have participants that may not be available. Services must remain </a:t>
            </a:r>
            <a:r>
              <a:rPr lang="en-US" sz="2000" b="0" i="1"/>
              <a:t>idempotent</a:t>
            </a:r>
            <a:r>
              <a:rPr lang="en-US" sz="2000" b="0"/>
              <a:t>, or resilient to multiple repeated operations without negative side effects</a:t>
            </a:r>
          </a:p>
        </p:txBody>
      </p:sp>
      <p:sp>
        <p:nvSpPr>
          <p:cNvPr id="9" name="Title 4">
            <a:extLst>
              <a:ext uri="{FF2B5EF4-FFF2-40B4-BE49-F238E27FC236}">
                <a16:creationId xmlns:a16="http://schemas.microsoft.com/office/drawing/2014/main" id="{CEB695CC-C66B-9949-B8A2-713FE627FC23}"/>
              </a:ext>
            </a:extLst>
          </p:cNvPr>
          <p:cNvSpPr txBox="1">
            <a:spLocks/>
          </p:cNvSpPr>
          <p:nvPr/>
        </p:nvSpPr>
        <p:spPr>
          <a:xfrm>
            <a:off x="8869680" y="274320"/>
            <a:ext cx="3053080" cy="37084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algn="r"/>
            <a:r>
              <a:rPr lang="en-US" sz="1400">
                <a:solidFill>
                  <a:schemeClr val="accent2">
                    <a:lumMod val="75000"/>
                  </a:schemeClr>
                </a:solidFill>
              </a:rPr>
              <a:t>EVENT DRIVEN FOUNDATIONS</a:t>
            </a:r>
          </a:p>
        </p:txBody>
      </p:sp>
      <p:sp>
        <p:nvSpPr>
          <p:cNvPr id="11" name="TextBox 10">
            <a:extLst>
              <a:ext uri="{FF2B5EF4-FFF2-40B4-BE49-F238E27FC236}">
                <a16:creationId xmlns:a16="http://schemas.microsoft.com/office/drawing/2014/main" id="{DD145C4F-FCBC-CC44-A29B-A8A4EE7E778E}"/>
              </a:ext>
            </a:extLst>
          </p:cNvPr>
          <p:cNvSpPr txBox="1"/>
          <p:nvPr/>
        </p:nvSpPr>
        <p:spPr>
          <a:xfrm>
            <a:off x="904240" y="2047133"/>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2" name="TextBox 1">
            <a:extLst>
              <a:ext uri="{FF2B5EF4-FFF2-40B4-BE49-F238E27FC236}">
                <a16:creationId xmlns:a16="http://schemas.microsoft.com/office/drawing/2014/main" id="{A7B94DE4-D2C2-BD4C-A473-3319771056E5}"/>
              </a:ext>
            </a:extLst>
          </p:cNvPr>
          <p:cNvSpPr txBox="1"/>
          <p:nvPr/>
        </p:nvSpPr>
        <p:spPr>
          <a:xfrm>
            <a:off x="10078720" y="48768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10" name="TextBox 9">
            <a:extLst>
              <a:ext uri="{FF2B5EF4-FFF2-40B4-BE49-F238E27FC236}">
                <a16:creationId xmlns:a16="http://schemas.microsoft.com/office/drawing/2014/main" id="{7719622A-B4D7-E047-A231-156F95DBE1DC}"/>
              </a:ext>
            </a:extLst>
          </p:cNvPr>
          <p:cNvSpPr txBox="1"/>
          <p:nvPr/>
        </p:nvSpPr>
        <p:spPr>
          <a:xfrm>
            <a:off x="297589" y="1706144"/>
            <a:ext cx="3879850" cy="4275556"/>
          </a:xfrm>
          <a:prstGeom prst="rect">
            <a:avLst/>
          </a:prstGeom>
          <a:solidFill>
            <a:schemeClr val="accent3"/>
          </a:solidFill>
          <a:ln w="19050" cmpd="sng">
            <a:solidFill>
              <a:srgbClr val="0099CC"/>
            </a:solidFill>
          </a:ln>
        </p:spPr>
        <p:txBody>
          <a:bodyPr wrap="square" lIns="182880" tIns="182880" rtlCol="0">
            <a:noAutofit/>
          </a:bodyPr>
          <a:lstStyle/>
          <a:p>
            <a:r>
              <a:rPr lang="en-US" sz="1333">
                <a:latin typeface="Avenir Next Regular"/>
                <a:cs typeface="Avenir Next Regular"/>
              </a:rPr>
              <a:t>Idempotent requests can be processed multiple times without side-effects </a:t>
            </a:r>
          </a:p>
          <a:p>
            <a:endParaRPr lang="en-US" sz="1333">
              <a:solidFill>
                <a:srgbClr val="0099CC"/>
              </a:solidFill>
              <a:latin typeface="Avenir Next Regular"/>
              <a:cs typeface="Avenir Next Regular"/>
            </a:endParaRPr>
          </a:p>
          <a:p>
            <a:pPr marL="173038" indent="-173038">
              <a:buFont typeface="Arial" pitchFamily="34" charset="0"/>
              <a:buChar char="•"/>
            </a:pPr>
            <a:r>
              <a:rPr lang="en-US" sz="1333" b="1">
                <a:solidFill>
                  <a:srgbClr val="0099CC"/>
                </a:solidFill>
                <a:latin typeface="Avenir Next Regular"/>
                <a:cs typeface="Avenir Next Regular"/>
              </a:rPr>
              <a:t>GET /books/1 </a:t>
            </a:r>
            <a:r>
              <a:rPr lang="en-US" sz="1333" b="1" i="1">
                <a:solidFill>
                  <a:srgbClr val="0099CC"/>
                </a:solidFill>
                <a:latin typeface="Avenir Next Regular"/>
                <a:cs typeface="Avenir Next Regular"/>
              </a:rPr>
              <a:t>&lt;– Read Request</a:t>
            </a:r>
          </a:p>
          <a:p>
            <a:pPr marL="173038" indent="-173038">
              <a:buFont typeface="Arial" pitchFamily="34" charset="0"/>
              <a:buChar char="•"/>
            </a:pPr>
            <a:r>
              <a:rPr lang="en-US" sz="1333" b="1">
                <a:solidFill>
                  <a:srgbClr val="0099CC"/>
                </a:solidFill>
                <a:latin typeface="Avenir Next Regular"/>
                <a:cs typeface="Avenir Next Regular"/>
              </a:rPr>
              <a:t>PUT /orders/2 &lt;- </a:t>
            </a:r>
            <a:r>
              <a:rPr lang="en-US" sz="1333" b="1" i="1">
                <a:solidFill>
                  <a:srgbClr val="0099CC"/>
                </a:solidFill>
                <a:latin typeface="Avenir Next Regular"/>
                <a:cs typeface="Avenir Next Regular"/>
              </a:rPr>
              <a:t>Update existing order, with {payload}</a:t>
            </a:r>
            <a:endParaRPr lang="en-US" sz="1333" b="1">
              <a:solidFill>
                <a:srgbClr val="0099CC"/>
              </a:solidFill>
              <a:latin typeface="Avenir Next Regular"/>
              <a:cs typeface="Avenir Next Regular"/>
            </a:endParaRPr>
          </a:p>
          <a:p>
            <a:pPr marL="173038" indent="-173038">
              <a:buFont typeface="Arial" pitchFamily="34" charset="0"/>
              <a:buChar char="•"/>
            </a:pPr>
            <a:r>
              <a:rPr lang="en-US" sz="1333" b="1">
                <a:solidFill>
                  <a:srgbClr val="0099CC"/>
                </a:solidFill>
                <a:latin typeface="Avenir Next Regular"/>
                <a:cs typeface="Avenir Next Regular"/>
              </a:rPr>
              <a:t>DELETE /message/3 &lt;- </a:t>
            </a:r>
            <a:r>
              <a:rPr lang="en-US" sz="1333" b="1" i="1">
                <a:solidFill>
                  <a:srgbClr val="0099CC"/>
                </a:solidFill>
                <a:latin typeface="Avenir Next Regular"/>
                <a:cs typeface="Avenir Next Regular"/>
              </a:rPr>
              <a:t>Delete specific record</a:t>
            </a:r>
            <a:endParaRPr lang="en-US" sz="1333" b="1">
              <a:solidFill>
                <a:srgbClr val="0099CC"/>
              </a:solidFill>
              <a:latin typeface="Avenir Next Regular"/>
              <a:cs typeface="Avenir Next Regular"/>
            </a:endParaRPr>
          </a:p>
          <a:p>
            <a:pPr marL="380990" indent="-380990">
              <a:buFont typeface="Arial" pitchFamily="34" charset="0"/>
              <a:buChar char="•"/>
            </a:pPr>
            <a:endParaRPr lang="en-US" sz="1333" b="1" i="1">
              <a:latin typeface="Avenir Next Regular"/>
              <a:cs typeface="Avenir Next Regular"/>
            </a:endParaRPr>
          </a:p>
          <a:p>
            <a:r>
              <a:rPr lang="en-US" sz="1333">
                <a:latin typeface="Avenir Next Regular"/>
                <a:cs typeface="Avenir Next Regular"/>
              </a:rPr>
              <a:t>If something goes wrong (server internal error, lost of connectivity), the request  can be simply repeated until the server is back up again.</a:t>
            </a:r>
          </a:p>
          <a:p>
            <a:endParaRPr lang="en-US" sz="1333">
              <a:latin typeface="Avenir Next Regular"/>
              <a:cs typeface="Avenir Next Regular"/>
            </a:endParaRPr>
          </a:p>
          <a:p>
            <a:r>
              <a:rPr lang="en-US" sz="1333">
                <a:latin typeface="Avenir Next Regular"/>
                <a:cs typeface="Avenir Next Regular"/>
              </a:rPr>
              <a:t>All requests that modify the state of something (like a PUT) should be carefully considered to insure idempotence does not have unintended affects (</a:t>
            </a:r>
            <a:r>
              <a:rPr lang="en-US" sz="1333" err="1">
                <a:latin typeface="Avenir Next Regular"/>
                <a:cs typeface="Avenir Next Regular"/>
              </a:rPr>
              <a:t>eg</a:t>
            </a:r>
            <a:r>
              <a:rPr lang="en-US" sz="1333">
                <a:latin typeface="Avenir Next Regular"/>
                <a:cs typeface="Avenir Next Regular"/>
              </a:rPr>
              <a:t>, “PUT” a new bank balance multiple times is not inherently safe)</a:t>
            </a:r>
          </a:p>
        </p:txBody>
      </p:sp>
      <p:sp>
        <p:nvSpPr>
          <p:cNvPr id="13" name="TextBox 12">
            <a:extLst>
              <a:ext uri="{FF2B5EF4-FFF2-40B4-BE49-F238E27FC236}">
                <a16:creationId xmlns:a16="http://schemas.microsoft.com/office/drawing/2014/main" id="{2B59232C-08DC-2C41-BBF1-A7896A6F37A9}"/>
              </a:ext>
            </a:extLst>
          </p:cNvPr>
          <p:cNvSpPr txBox="1"/>
          <p:nvPr/>
        </p:nvSpPr>
        <p:spPr>
          <a:xfrm>
            <a:off x="4260850" y="1706144"/>
            <a:ext cx="7633561" cy="4694656"/>
          </a:xfrm>
          <a:prstGeom prst="rect">
            <a:avLst/>
          </a:prstGeom>
          <a:solidFill>
            <a:schemeClr val="accent6">
              <a:lumMod val="20000"/>
              <a:lumOff val="80000"/>
            </a:schemeClr>
          </a:solidFill>
          <a:ln w="19050" cmpd="sng">
            <a:solidFill>
              <a:srgbClr val="FF0000"/>
            </a:solidFill>
          </a:ln>
        </p:spPr>
        <p:txBody>
          <a:bodyPr wrap="square" lIns="182880" tIns="182880" rtlCol="0">
            <a:noAutofit/>
          </a:bodyPr>
          <a:lstStyle/>
          <a:p>
            <a:r>
              <a:rPr lang="en-US" sz="1200">
                <a:latin typeface="Avenir Next Regular"/>
                <a:cs typeface="Avenir Next Regular"/>
              </a:rPr>
              <a:t>In contrast, unsafe requests modify the state of  the service and cannot be repeated without additional (unwanted) effects.</a:t>
            </a:r>
          </a:p>
          <a:p>
            <a:endParaRPr lang="en-US" sz="1200">
              <a:latin typeface="Avenir Next Regular"/>
              <a:cs typeface="Avenir Next Regular"/>
            </a:endParaRPr>
          </a:p>
          <a:p>
            <a:r>
              <a:rPr lang="en-US" sz="1200">
                <a:latin typeface="Avenir Next Regular"/>
                <a:cs typeface="Avenir Next Regular"/>
              </a:rPr>
              <a:t>Unsafe requests require special handling in case of exceptional situations (e.g., state reconciliation).</a:t>
            </a:r>
          </a:p>
          <a:p>
            <a:endParaRPr lang="en-US" sz="1200">
              <a:latin typeface="Avenir Next Regular"/>
              <a:cs typeface="Avenir Next Regular"/>
            </a:endParaRPr>
          </a:p>
          <a:p>
            <a:pPr marL="173038" indent="-173038">
              <a:buFont typeface="Arial" pitchFamily="34" charset="0"/>
              <a:buChar char="•"/>
            </a:pPr>
            <a:r>
              <a:rPr lang="en-US" sz="1200" b="1">
                <a:solidFill>
                  <a:srgbClr val="0099CC"/>
                </a:solidFill>
                <a:latin typeface="Avenir Next Regular"/>
                <a:cs typeface="Avenir Next Regular"/>
              </a:rPr>
              <a:t>POST /account/1/debit {amount: $200} &lt;- </a:t>
            </a:r>
            <a:r>
              <a:rPr lang="en-US" sz="1200" b="1" i="1">
                <a:solidFill>
                  <a:srgbClr val="0099CC"/>
                </a:solidFill>
                <a:latin typeface="Avenir Next Regular"/>
                <a:cs typeface="Avenir Next Regular"/>
              </a:rPr>
              <a:t>Debit Account $200 – what happens if this message is processed twice??</a:t>
            </a:r>
          </a:p>
          <a:p>
            <a:endParaRPr lang="en-US" sz="1200" b="1" i="1">
              <a:solidFill>
                <a:srgbClr val="0099CC"/>
              </a:solidFill>
              <a:latin typeface="Avenir Next Regular"/>
              <a:cs typeface="Avenir Next Regular"/>
            </a:endParaRPr>
          </a:p>
          <a:p>
            <a:r>
              <a:rPr lang="en-US" sz="1200">
                <a:latin typeface="Avenir Next Regular"/>
                <a:cs typeface="Avenir Next Regular"/>
              </a:rPr>
              <a:t>A </a:t>
            </a:r>
            <a:r>
              <a:rPr lang="en-US" sz="1200" i="1">
                <a:latin typeface="Avenir Next Regular"/>
                <a:cs typeface="Avenir Next Regular"/>
              </a:rPr>
              <a:t>stateless</a:t>
            </a:r>
            <a:r>
              <a:rPr lang="en-US" sz="1200">
                <a:latin typeface="Avenir Next Regular"/>
                <a:cs typeface="Avenir Next Regular"/>
              </a:rPr>
              <a:t> service cannot know if this was the </a:t>
            </a:r>
            <a:r>
              <a:rPr lang="en-US" sz="1200" i="1">
                <a:latin typeface="Avenir Next Regular"/>
                <a:cs typeface="Avenir Next Regular"/>
              </a:rPr>
              <a:t>first</a:t>
            </a:r>
            <a:r>
              <a:rPr lang="en-US" sz="1200">
                <a:latin typeface="Avenir Next Regular"/>
                <a:cs typeface="Avenir Next Regular"/>
              </a:rPr>
              <a:t> request for this debit, or if the message was delivered twice due to some failure.  Remediation depends on the use case, but consider the following:</a:t>
            </a:r>
          </a:p>
          <a:p>
            <a:pPr marL="342900" indent="-342900">
              <a:buFont typeface="+mj-lt"/>
              <a:buAutoNum type="alphaUcPeriod"/>
            </a:pPr>
            <a:r>
              <a:rPr lang="en-US" sz="1200">
                <a:latin typeface="Avenir Next Regular"/>
                <a:cs typeface="Avenir Next Regular"/>
              </a:rPr>
              <a:t>Make it </a:t>
            </a:r>
            <a:r>
              <a:rPr lang="en-US" sz="1200" i="1">
                <a:latin typeface="Avenir Next Regular"/>
                <a:cs typeface="Avenir Next Regular"/>
              </a:rPr>
              <a:t>stateful</a:t>
            </a:r>
            <a:r>
              <a:rPr lang="en-US" sz="1200">
                <a:latin typeface="Avenir Next Regular"/>
                <a:cs typeface="Avenir Next Regular"/>
              </a:rPr>
              <a:t>. Use an “idempotency key” or a GUID. Send the GUID to the service, and the service can check if it has processed this transaction.  For transactional services (e.g., banking, loyalty transactions), consider a relational database separate from the service to contain this information, even if you are proxying to the legacy system. </a:t>
            </a:r>
          </a:p>
          <a:p>
            <a:pPr marL="342900" indent="-342900">
              <a:buFont typeface="+mj-lt"/>
              <a:buAutoNum type="alphaUcPeriod"/>
            </a:pPr>
            <a:r>
              <a:rPr lang="en-US" sz="1200">
                <a:latin typeface="Avenir Next Regular"/>
                <a:cs typeface="Avenir Next Regular"/>
              </a:rPr>
              <a:t>Use transactions, or “commit after processing” semantics – do not mark events as processed unless the downstream transaction is successful</a:t>
            </a:r>
          </a:p>
          <a:p>
            <a:pPr marL="342900" indent="-342900">
              <a:buFont typeface="+mj-lt"/>
              <a:buAutoNum type="alphaUcPeriod"/>
            </a:pPr>
            <a:r>
              <a:rPr lang="en-US" sz="1200">
                <a:latin typeface="Avenir Next Regular"/>
                <a:cs typeface="Avenir Next Regular"/>
              </a:rPr>
              <a:t>Use reconciling events --- charge credit card should have a matching credit card charged event, nothing more, and nothing less. This is important for edge cases, if 1 out of a million points transactions happen twice, have a service watching the stream of reconciled events, and then automatically correct it. </a:t>
            </a:r>
          </a:p>
          <a:p>
            <a:pPr marL="342900" indent="-342900">
              <a:buFont typeface="+mj-lt"/>
              <a:buAutoNum type="alphaUcPeriod"/>
            </a:pPr>
            <a:r>
              <a:rPr lang="en-US" sz="1200">
                <a:latin typeface="Avenir Next Regular"/>
                <a:cs typeface="Avenir Next Regular"/>
              </a:rPr>
              <a:t>Treat the log as the ledger – partition by account to ensure ordering, and “balance” is just a computed view of that log. Produce using transactions, so that it is technically impossible to have duplication of produced messages </a:t>
            </a:r>
            <a:r>
              <a:rPr lang="en-US" sz="1200" i="1">
                <a:latin typeface="Avenir Next Regular"/>
                <a:cs typeface="Avenir Next Regular"/>
              </a:rPr>
              <a:t>note: this is much easier to guarantee on the producer side since one only need to verify it was produced, not that some arbitrary system processed a consumed event correctly. </a:t>
            </a:r>
            <a:endParaRPr lang="en-US" sz="1200">
              <a:latin typeface="Avenir Next Regular"/>
              <a:cs typeface="Avenir Next Regular"/>
            </a:endParaRPr>
          </a:p>
        </p:txBody>
      </p:sp>
    </p:spTree>
    <p:extLst>
      <p:ext uri="{BB962C8B-B14F-4D97-AF65-F5344CB8AC3E}">
        <p14:creationId xmlns:p14="http://schemas.microsoft.com/office/powerpoint/2010/main" val="3134795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8A386D-578F-B84E-8F5F-5B8FA5491472}"/>
              </a:ext>
            </a:extLst>
          </p:cNvPr>
          <p:cNvSpPr>
            <a:spLocks noGrp="1"/>
          </p:cNvSpPr>
          <p:nvPr>
            <p:ph type="title"/>
          </p:nvPr>
        </p:nvSpPr>
        <p:spPr>
          <a:xfrm>
            <a:off x="380999" y="335549"/>
            <a:ext cx="2819387" cy="338554"/>
          </a:xfrm>
        </p:spPr>
        <p:txBody>
          <a:bodyPr/>
          <a:lstStyle/>
          <a:p>
            <a:r>
              <a:rPr lang="en-US"/>
              <a:t>DevOps for Events</a:t>
            </a:r>
          </a:p>
        </p:txBody>
      </p:sp>
      <p:sp>
        <p:nvSpPr>
          <p:cNvPr id="6" name="TextBox 5">
            <a:extLst>
              <a:ext uri="{FF2B5EF4-FFF2-40B4-BE49-F238E27FC236}">
                <a16:creationId xmlns:a16="http://schemas.microsoft.com/office/drawing/2014/main" id="{B7E8E439-C724-A84E-896D-77B25818577C}"/>
              </a:ext>
            </a:extLst>
          </p:cNvPr>
          <p:cNvSpPr txBox="1"/>
          <p:nvPr/>
        </p:nvSpPr>
        <p:spPr>
          <a:xfrm>
            <a:off x="1920240" y="353568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7" name="Title 4">
            <a:extLst>
              <a:ext uri="{FF2B5EF4-FFF2-40B4-BE49-F238E27FC236}">
                <a16:creationId xmlns:a16="http://schemas.microsoft.com/office/drawing/2014/main" id="{C245B2ED-516B-DA4A-8693-7E5338FD503E}"/>
              </a:ext>
            </a:extLst>
          </p:cNvPr>
          <p:cNvSpPr txBox="1">
            <a:spLocks/>
          </p:cNvSpPr>
          <p:nvPr/>
        </p:nvSpPr>
        <p:spPr>
          <a:xfrm>
            <a:off x="381000" y="876300"/>
            <a:ext cx="11430000" cy="9906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sz="2000" b="0"/>
              <a:t>Continuous integration for event-based systems </a:t>
            </a:r>
          </a:p>
        </p:txBody>
      </p:sp>
      <p:sp>
        <p:nvSpPr>
          <p:cNvPr id="9" name="Title 4">
            <a:extLst>
              <a:ext uri="{FF2B5EF4-FFF2-40B4-BE49-F238E27FC236}">
                <a16:creationId xmlns:a16="http://schemas.microsoft.com/office/drawing/2014/main" id="{CEB695CC-C66B-9949-B8A2-713FE627FC23}"/>
              </a:ext>
            </a:extLst>
          </p:cNvPr>
          <p:cNvSpPr txBox="1">
            <a:spLocks/>
          </p:cNvSpPr>
          <p:nvPr/>
        </p:nvSpPr>
        <p:spPr>
          <a:xfrm>
            <a:off x="8869680" y="274320"/>
            <a:ext cx="3053080" cy="37084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algn="r"/>
            <a:r>
              <a:rPr lang="en-US" sz="1400">
                <a:solidFill>
                  <a:schemeClr val="accent2">
                    <a:lumMod val="75000"/>
                  </a:schemeClr>
                </a:solidFill>
              </a:rPr>
              <a:t>EVENT DRIVEN FOUNDATIONS</a:t>
            </a:r>
          </a:p>
        </p:txBody>
      </p:sp>
      <p:sp>
        <p:nvSpPr>
          <p:cNvPr id="11" name="TextBox 10">
            <a:extLst>
              <a:ext uri="{FF2B5EF4-FFF2-40B4-BE49-F238E27FC236}">
                <a16:creationId xmlns:a16="http://schemas.microsoft.com/office/drawing/2014/main" id="{DD145C4F-FCBC-CC44-A29B-A8A4EE7E778E}"/>
              </a:ext>
            </a:extLst>
          </p:cNvPr>
          <p:cNvSpPr txBox="1"/>
          <p:nvPr/>
        </p:nvSpPr>
        <p:spPr>
          <a:xfrm>
            <a:off x="904240" y="271272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12" name="Title 4">
            <a:extLst>
              <a:ext uri="{FF2B5EF4-FFF2-40B4-BE49-F238E27FC236}">
                <a16:creationId xmlns:a16="http://schemas.microsoft.com/office/drawing/2014/main" id="{1B34148B-9CDA-E94A-A6BD-A3F2B2DB345C}"/>
              </a:ext>
            </a:extLst>
          </p:cNvPr>
          <p:cNvSpPr txBox="1">
            <a:spLocks/>
          </p:cNvSpPr>
          <p:nvPr/>
        </p:nvSpPr>
        <p:spPr>
          <a:xfrm>
            <a:off x="380999" y="1866900"/>
            <a:ext cx="10014679" cy="2512913"/>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sz="2000" b="0"/>
              <a:t>Event based systems could be comprised of many different enabling technologies (e.g., Kafka, NATS, Solace, Microservices, CDC, </a:t>
            </a:r>
            <a:r>
              <a:rPr lang="en-US" sz="2000" b="0" err="1"/>
              <a:t>etc</a:t>
            </a:r>
            <a:r>
              <a:rPr lang="en-US" sz="2000" b="0"/>
              <a:t>) with varying levels of technical DevOps requirements that are specific to the implementation. Generic guidance includes:</a:t>
            </a:r>
          </a:p>
          <a:p>
            <a:pPr marL="342900" indent="-342900">
              <a:spcBef>
                <a:spcPts val="600"/>
              </a:spcBef>
              <a:buFont typeface="Arial" panose="020B0604020202020204" pitchFamily="34" charset="0"/>
              <a:buChar char="•"/>
            </a:pPr>
            <a:r>
              <a:rPr lang="en-US" sz="2000" b="0"/>
              <a:t>Treat events, once published to a shared log, like API contracts. Other systems may be reliant upon those messages</a:t>
            </a:r>
          </a:p>
          <a:p>
            <a:pPr marL="342900" indent="-342900">
              <a:spcBef>
                <a:spcPts val="600"/>
              </a:spcBef>
              <a:buFont typeface="Arial" panose="020B0604020202020204" pitchFamily="34" charset="0"/>
              <a:buChar char="•"/>
            </a:pPr>
            <a:r>
              <a:rPr lang="en-US" sz="2000" b="0"/>
              <a:t>Use Schemas to encode events, with shared schema registries for access</a:t>
            </a:r>
          </a:p>
          <a:p>
            <a:pPr marL="342900" indent="-342900">
              <a:spcBef>
                <a:spcPts val="600"/>
              </a:spcBef>
              <a:buFont typeface="Arial" panose="020B0604020202020204" pitchFamily="34" charset="0"/>
              <a:buChar char="•"/>
            </a:pPr>
            <a:r>
              <a:rPr lang="en-US" sz="2000" b="0"/>
              <a:t>Utilize “fake” producers that are constantly pumping events into the log. Consider taking snapshots of upper environments (including production) and populating events within the lower environments (e.g., Development, Test) for testing</a:t>
            </a:r>
          </a:p>
          <a:p>
            <a:pPr marL="342900" indent="-342900">
              <a:spcBef>
                <a:spcPts val="600"/>
              </a:spcBef>
              <a:buFont typeface="Arial" panose="020B0604020202020204" pitchFamily="34" charset="0"/>
              <a:buChar char="•"/>
            </a:pPr>
            <a:r>
              <a:rPr lang="en-US" sz="2000" b="0"/>
              <a:t>Treat topics/event configuration as code. Topics should be created with scripts and event schemas should be checked into the repository. Updating topic metadata should be thoughtful, and automated. </a:t>
            </a:r>
          </a:p>
        </p:txBody>
      </p:sp>
      <p:sp>
        <p:nvSpPr>
          <p:cNvPr id="2" name="TextBox 1">
            <a:extLst>
              <a:ext uri="{FF2B5EF4-FFF2-40B4-BE49-F238E27FC236}">
                <a16:creationId xmlns:a16="http://schemas.microsoft.com/office/drawing/2014/main" id="{A7B94DE4-D2C2-BD4C-A473-3319771056E5}"/>
              </a:ext>
            </a:extLst>
          </p:cNvPr>
          <p:cNvSpPr txBox="1"/>
          <p:nvPr/>
        </p:nvSpPr>
        <p:spPr>
          <a:xfrm>
            <a:off x="10078720" y="48768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4291815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0432-9414-4CD8-9C5D-EF2E5C735A96}"/>
              </a:ext>
            </a:extLst>
          </p:cNvPr>
          <p:cNvSpPr>
            <a:spLocks noGrp="1"/>
          </p:cNvSpPr>
          <p:nvPr>
            <p:ph type="title"/>
          </p:nvPr>
        </p:nvSpPr>
        <p:spPr>
          <a:xfrm>
            <a:off x="1143001" y="381000"/>
            <a:ext cx="6065519" cy="3915092"/>
          </a:xfrm>
        </p:spPr>
        <p:txBody>
          <a:bodyPr anchor="b">
            <a:normAutofit/>
          </a:bodyPr>
          <a:lstStyle/>
          <a:p>
            <a:r>
              <a:rPr lang="en-US"/>
              <a:t>Real-Time Data Throughout</a:t>
            </a:r>
          </a:p>
        </p:txBody>
      </p:sp>
    </p:spTree>
    <p:extLst>
      <p:ext uri="{BB962C8B-B14F-4D97-AF65-F5344CB8AC3E}">
        <p14:creationId xmlns:p14="http://schemas.microsoft.com/office/powerpoint/2010/main" val="1952283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1D558759-2CD4-0242-A2D4-4FAA99C4F384}"/>
              </a:ext>
            </a:extLst>
          </p:cNvPr>
          <p:cNvSpPr/>
          <p:nvPr/>
        </p:nvSpPr>
        <p:spPr>
          <a:xfrm>
            <a:off x="-25130" y="4914836"/>
            <a:ext cx="12192000" cy="19540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err="1"/>
          </a:p>
        </p:txBody>
      </p:sp>
      <p:sp>
        <p:nvSpPr>
          <p:cNvPr id="62" name="Rectangle 61">
            <a:extLst>
              <a:ext uri="{FF2B5EF4-FFF2-40B4-BE49-F238E27FC236}">
                <a16:creationId xmlns:a16="http://schemas.microsoft.com/office/drawing/2014/main" id="{C603CEFC-6BF7-0E40-B911-B2DE8082757D}"/>
              </a:ext>
            </a:extLst>
          </p:cNvPr>
          <p:cNvSpPr/>
          <p:nvPr/>
        </p:nvSpPr>
        <p:spPr>
          <a:xfrm>
            <a:off x="10406279" y="523143"/>
            <a:ext cx="1510990" cy="1823196"/>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solidFill>
                  <a:schemeClr val="tx1"/>
                </a:solidFill>
                <a:latin typeface="Graphik Regular"/>
              </a:rPr>
              <a:t>DOMAIN SPECIFIC </a:t>
            </a:r>
            <a:r>
              <a:rPr kumimoji="0" lang="en-US" sz="1000" b="0" i="0" u="none" strike="noStrike" kern="1200" cap="none" spc="0" normalizeH="0" baseline="0" noProof="0">
                <a:ln>
                  <a:noFill/>
                </a:ln>
                <a:solidFill>
                  <a:schemeClr val="tx1"/>
                </a:solidFill>
                <a:effectLst/>
                <a:uLnTx/>
                <a:uFillTx/>
                <a:latin typeface="Graphik Regular"/>
                <a:ea typeface="+mn-ea"/>
                <a:cs typeface="+mn-cs"/>
              </a:rPr>
              <a:t>MATERIALIZED VIEWS</a:t>
            </a:r>
          </a:p>
        </p:txBody>
      </p:sp>
      <p:sp>
        <p:nvSpPr>
          <p:cNvPr id="6" name="TextBox 5">
            <a:extLst>
              <a:ext uri="{FF2B5EF4-FFF2-40B4-BE49-F238E27FC236}">
                <a16:creationId xmlns:a16="http://schemas.microsoft.com/office/drawing/2014/main" id="{B7E8E439-C724-A84E-896D-77B25818577C}"/>
              </a:ext>
            </a:extLst>
          </p:cNvPr>
          <p:cNvSpPr txBox="1"/>
          <p:nvPr/>
        </p:nvSpPr>
        <p:spPr>
          <a:xfrm>
            <a:off x="1530792" y="2895263"/>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phik Regular"/>
              <a:ea typeface="+mn-ea"/>
              <a:cs typeface="+mn-cs"/>
            </a:endParaRPr>
          </a:p>
        </p:txBody>
      </p:sp>
      <p:sp>
        <p:nvSpPr>
          <p:cNvPr id="7" name="Title 4">
            <a:extLst>
              <a:ext uri="{FF2B5EF4-FFF2-40B4-BE49-F238E27FC236}">
                <a16:creationId xmlns:a16="http://schemas.microsoft.com/office/drawing/2014/main" id="{C245B2ED-516B-DA4A-8693-7E5338FD503E}"/>
              </a:ext>
            </a:extLst>
          </p:cNvPr>
          <p:cNvSpPr txBox="1">
            <a:spLocks/>
          </p:cNvSpPr>
          <p:nvPr/>
        </p:nvSpPr>
        <p:spPr>
          <a:xfrm>
            <a:off x="355870" y="698167"/>
            <a:ext cx="11430000" cy="250584"/>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Graphik Regular"/>
                <a:ea typeface="+mj-ea"/>
                <a:cs typeface="+mj-cs"/>
              </a:rPr>
              <a:t>Reactive Event Driven (RED) Reference Architecture </a:t>
            </a:r>
          </a:p>
        </p:txBody>
      </p:sp>
      <p:sp>
        <p:nvSpPr>
          <p:cNvPr id="11" name="TextBox 10">
            <a:extLst>
              <a:ext uri="{FF2B5EF4-FFF2-40B4-BE49-F238E27FC236}">
                <a16:creationId xmlns:a16="http://schemas.microsoft.com/office/drawing/2014/main" id="{DD145C4F-FCBC-CC44-A29B-A8A4EE7E778E}"/>
              </a:ext>
            </a:extLst>
          </p:cNvPr>
          <p:cNvSpPr txBox="1"/>
          <p:nvPr/>
        </p:nvSpPr>
        <p:spPr>
          <a:xfrm>
            <a:off x="514792" y="2072303"/>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phik Regular"/>
              <a:ea typeface="+mn-ea"/>
              <a:cs typeface="+mn-cs"/>
            </a:endParaRPr>
          </a:p>
        </p:txBody>
      </p:sp>
      <p:sp>
        <p:nvSpPr>
          <p:cNvPr id="8" name="Rectangle 7">
            <a:extLst>
              <a:ext uri="{FF2B5EF4-FFF2-40B4-BE49-F238E27FC236}">
                <a16:creationId xmlns:a16="http://schemas.microsoft.com/office/drawing/2014/main" id="{71E9C4AC-B50D-FD4F-9BD0-85DF5071E1C8}"/>
              </a:ext>
            </a:extLst>
          </p:cNvPr>
          <p:cNvSpPr/>
          <p:nvPr/>
        </p:nvSpPr>
        <p:spPr>
          <a:xfrm>
            <a:off x="367905" y="2625467"/>
            <a:ext cx="10672894" cy="89773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Graphik Regular"/>
                <a:ea typeface="+mn-ea"/>
                <a:cs typeface="+mn-cs"/>
              </a:rPr>
              <a:t>EVENT LOG</a:t>
            </a:r>
          </a:p>
        </p:txBody>
      </p:sp>
      <p:sp>
        <p:nvSpPr>
          <p:cNvPr id="13" name="TextBox 12">
            <a:extLst>
              <a:ext uri="{FF2B5EF4-FFF2-40B4-BE49-F238E27FC236}">
                <a16:creationId xmlns:a16="http://schemas.microsoft.com/office/drawing/2014/main" id="{ECBEAE36-0CDE-C541-B709-4C41C442E513}"/>
              </a:ext>
            </a:extLst>
          </p:cNvPr>
          <p:cNvSpPr txBox="1"/>
          <p:nvPr/>
        </p:nvSpPr>
        <p:spPr>
          <a:xfrm>
            <a:off x="1823933" y="2372578"/>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phik Regular"/>
              <a:ea typeface="+mn-ea"/>
              <a:cs typeface="+mn-cs"/>
            </a:endParaRPr>
          </a:p>
        </p:txBody>
      </p:sp>
      <p:sp>
        <p:nvSpPr>
          <p:cNvPr id="14" name="TextBox 13">
            <a:extLst>
              <a:ext uri="{FF2B5EF4-FFF2-40B4-BE49-F238E27FC236}">
                <a16:creationId xmlns:a16="http://schemas.microsoft.com/office/drawing/2014/main" id="{F1AE7679-172C-B44F-98B3-42B07CFF1BA2}"/>
              </a:ext>
            </a:extLst>
          </p:cNvPr>
          <p:cNvSpPr txBox="1"/>
          <p:nvPr/>
        </p:nvSpPr>
        <p:spPr>
          <a:xfrm>
            <a:off x="807933" y="1549618"/>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phik Regular"/>
              <a:ea typeface="+mn-ea"/>
              <a:cs typeface="+mn-cs"/>
            </a:endParaRPr>
          </a:p>
        </p:txBody>
      </p:sp>
      <p:sp>
        <p:nvSpPr>
          <p:cNvPr id="15" name="TextBox 14">
            <a:extLst>
              <a:ext uri="{FF2B5EF4-FFF2-40B4-BE49-F238E27FC236}">
                <a16:creationId xmlns:a16="http://schemas.microsoft.com/office/drawing/2014/main" id="{865B1743-EA9C-2446-9E38-9D8CFB498882}"/>
              </a:ext>
            </a:extLst>
          </p:cNvPr>
          <p:cNvSpPr txBox="1"/>
          <p:nvPr/>
        </p:nvSpPr>
        <p:spPr>
          <a:xfrm>
            <a:off x="1665991" y="1954171"/>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phik Regular"/>
              <a:ea typeface="+mn-ea"/>
              <a:cs typeface="+mn-cs"/>
            </a:endParaRPr>
          </a:p>
        </p:txBody>
      </p:sp>
      <p:sp>
        <p:nvSpPr>
          <p:cNvPr id="16" name="Rectangle 15">
            <a:extLst>
              <a:ext uri="{FF2B5EF4-FFF2-40B4-BE49-F238E27FC236}">
                <a16:creationId xmlns:a16="http://schemas.microsoft.com/office/drawing/2014/main" id="{EA3D2CD3-A690-DD47-B67B-CA3261950401}"/>
              </a:ext>
            </a:extLst>
          </p:cNvPr>
          <p:cNvSpPr/>
          <p:nvPr/>
        </p:nvSpPr>
        <p:spPr>
          <a:xfrm>
            <a:off x="453761" y="3111242"/>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EVENT</a:t>
            </a:r>
          </a:p>
        </p:txBody>
      </p:sp>
      <p:sp>
        <p:nvSpPr>
          <p:cNvPr id="17" name="Rectangle 16">
            <a:extLst>
              <a:ext uri="{FF2B5EF4-FFF2-40B4-BE49-F238E27FC236}">
                <a16:creationId xmlns:a16="http://schemas.microsoft.com/office/drawing/2014/main" id="{3A590BDB-4DC4-EF43-99FC-2DAF71910717}"/>
              </a:ext>
            </a:extLst>
          </p:cNvPr>
          <p:cNvSpPr/>
          <p:nvPr/>
        </p:nvSpPr>
        <p:spPr>
          <a:xfrm>
            <a:off x="1263386" y="3111242"/>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EVENT</a:t>
            </a:r>
          </a:p>
        </p:txBody>
      </p:sp>
      <p:sp>
        <p:nvSpPr>
          <p:cNvPr id="18" name="Rectangle 17">
            <a:extLst>
              <a:ext uri="{FF2B5EF4-FFF2-40B4-BE49-F238E27FC236}">
                <a16:creationId xmlns:a16="http://schemas.microsoft.com/office/drawing/2014/main" id="{A2C300D3-97D0-8E44-8EA4-4D5BF454092D}"/>
              </a:ext>
            </a:extLst>
          </p:cNvPr>
          <p:cNvSpPr/>
          <p:nvPr/>
        </p:nvSpPr>
        <p:spPr>
          <a:xfrm>
            <a:off x="2073011" y="3111242"/>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EVENT</a:t>
            </a:r>
          </a:p>
        </p:txBody>
      </p:sp>
      <p:sp>
        <p:nvSpPr>
          <p:cNvPr id="19" name="Rectangle 18">
            <a:extLst>
              <a:ext uri="{FF2B5EF4-FFF2-40B4-BE49-F238E27FC236}">
                <a16:creationId xmlns:a16="http://schemas.microsoft.com/office/drawing/2014/main" id="{2BF62531-F046-5F44-93E4-EFD02C5A06EE}"/>
              </a:ext>
            </a:extLst>
          </p:cNvPr>
          <p:cNvSpPr/>
          <p:nvPr/>
        </p:nvSpPr>
        <p:spPr>
          <a:xfrm>
            <a:off x="2882636" y="3111242"/>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EVENT</a:t>
            </a:r>
          </a:p>
        </p:txBody>
      </p:sp>
      <p:sp>
        <p:nvSpPr>
          <p:cNvPr id="20" name="Rectangle 19">
            <a:extLst>
              <a:ext uri="{FF2B5EF4-FFF2-40B4-BE49-F238E27FC236}">
                <a16:creationId xmlns:a16="http://schemas.microsoft.com/office/drawing/2014/main" id="{A61734ED-67FF-2D4C-8A6B-155051BDFC1B}"/>
              </a:ext>
            </a:extLst>
          </p:cNvPr>
          <p:cNvSpPr/>
          <p:nvPr/>
        </p:nvSpPr>
        <p:spPr>
          <a:xfrm>
            <a:off x="3692261" y="3111242"/>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EVENT</a:t>
            </a:r>
          </a:p>
        </p:txBody>
      </p:sp>
      <p:sp>
        <p:nvSpPr>
          <p:cNvPr id="21" name="Rectangle 20">
            <a:extLst>
              <a:ext uri="{FF2B5EF4-FFF2-40B4-BE49-F238E27FC236}">
                <a16:creationId xmlns:a16="http://schemas.microsoft.com/office/drawing/2014/main" id="{F57BDA03-AACF-1640-8C7A-B8FDF389F19C}"/>
              </a:ext>
            </a:extLst>
          </p:cNvPr>
          <p:cNvSpPr/>
          <p:nvPr/>
        </p:nvSpPr>
        <p:spPr>
          <a:xfrm>
            <a:off x="4501886" y="3111242"/>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EVENT</a:t>
            </a:r>
          </a:p>
        </p:txBody>
      </p:sp>
      <p:sp>
        <p:nvSpPr>
          <p:cNvPr id="22" name="Rectangle 21">
            <a:extLst>
              <a:ext uri="{FF2B5EF4-FFF2-40B4-BE49-F238E27FC236}">
                <a16:creationId xmlns:a16="http://schemas.microsoft.com/office/drawing/2014/main" id="{EADCA000-2A75-F347-A46D-944EC3A1A0BA}"/>
              </a:ext>
            </a:extLst>
          </p:cNvPr>
          <p:cNvSpPr/>
          <p:nvPr/>
        </p:nvSpPr>
        <p:spPr>
          <a:xfrm>
            <a:off x="5311511" y="3111242"/>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EVENT</a:t>
            </a:r>
          </a:p>
        </p:txBody>
      </p:sp>
      <p:sp>
        <p:nvSpPr>
          <p:cNvPr id="23" name="Rectangle 22">
            <a:extLst>
              <a:ext uri="{FF2B5EF4-FFF2-40B4-BE49-F238E27FC236}">
                <a16:creationId xmlns:a16="http://schemas.microsoft.com/office/drawing/2014/main" id="{7854EDBB-9830-D045-824A-26F213629187}"/>
              </a:ext>
            </a:extLst>
          </p:cNvPr>
          <p:cNvSpPr/>
          <p:nvPr/>
        </p:nvSpPr>
        <p:spPr>
          <a:xfrm>
            <a:off x="6121136" y="3111242"/>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EVENT</a:t>
            </a:r>
          </a:p>
        </p:txBody>
      </p:sp>
      <p:sp>
        <p:nvSpPr>
          <p:cNvPr id="24" name="Rectangle 23">
            <a:extLst>
              <a:ext uri="{FF2B5EF4-FFF2-40B4-BE49-F238E27FC236}">
                <a16:creationId xmlns:a16="http://schemas.microsoft.com/office/drawing/2014/main" id="{B46AB9CB-C507-1840-843F-934EECEB0978}"/>
              </a:ext>
            </a:extLst>
          </p:cNvPr>
          <p:cNvSpPr/>
          <p:nvPr/>
        </p:nvSpPr>
        <p:spPr>
          <a:xfrm>
            <a:off x="6930761" y="3111242"/>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EVENT</a:t>
            </a:r>
          </a:p>
        </p:txBody>
      </p:sp>
      <p:sp>
        <p:nvSpPr>
          <p:cNvPr id="25" name="Rectangle 24">
            <a:extLst>
              <a:ext uri="{FF2B5EF4-FFF2-40B4-BE49-F238E27FC236}">
                <a16:creationId xmlns:a16="http://schemas.microsoft.com/office/drawing/2014/main" id="{BF24A4EB-3175-C242-B1FC-8A8B117B8E32}"/>
              </a:ext>
            </a:extLst>
          </p:cNvPr>
          <p:cNvSpPr/>
          <p:nvPr/>
        </p:nvSpPr>
        <p:spPr>
          <a:xfrm>
            <a:off x="7740386" y="3111242"/>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EVENT</a:t>
            </a:r>
          </a:p>
        </p:txBody>
      </p:sp>
      <p:sp>
        <p:nvSpPr>
          <p:cNvPr id="26" name="Rectangle 25">
            <a:extLst>
              <a:ext uri="{FF2B5EF4-FFF2-40B4-BE49-F238E27FC236}">
                <a16:creationId xmlns:a16="http://schemas.microsoft.com/office/drawing/2014/main" id="{223F4A38-3135-6F46-A8F0-8F6A28A41E1E}"/>
              </a:ext>
            </a:extLst>
          </p:cNvPr>
          <p:cNvSpPr/>
          <p:nvPr/>
        </p:nvSpPr>
        <p:spPr>
          <a:xfrm>
            <a:off x="8550011" y="3111242"/>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EVENT</a:t>
            </a:r>
          </a:p>
        </p:txBody>
      </p:sp>
      <p:sp>
        <p:nvSpPr>
          <p:cNvPr id="27" name="Rectangle 26">
            <a:extLst>
              <a:ext uri="{FF2B5EF4-FFF2-40B4-BE49-F238E27FC236}">
                <a16:creationId xmlns:a16="http://schemas.microsoft.com/office/drawing/2014/main" id="{E6533114-5057-B348-964D-E34A048AEF85}"/>
              </a:ext>
            </a:extLst>
          </p:cNvPr>
          <p:cNvSpPr/>
          <p:nvPr/>
        </p:nvSpPr>
        <p:spPr>
          <a:xfrm>
            <a:off x="9359636" y="3111242"/>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EVENT</a:t>
            </a:r>
          </a:p>
        </p:txBody>
      </p:sp>
      <p:sp>
        <p:nvSpPr>
          <p:cNvPr id="28" name="Rectangle 27">
            <a:extLst>
              <a:ext uri="{FF2B5EF4-FFF2-40B4-BE49-F238E27FC236}">
                <a16:creationId xmlns:a16="http://schemas.microsoft.com/office/drawing/2014/main" id="{3F929992-32E4-324B-9D2F-F5FB95D5C2EC}"/>
              </a:ext>
            </a:extLst>
          </p:cNvPr>
          <p:cNvSpPr/>
          <p:nvPr/>
        </p:nvSpPr>
        <p:spPr>
          <a:xfrm>
            <a:off x="10169131" y="3111242"/>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EVENT</a:t>
            </a:r>
          </a:p>
        </p:txBody>
      </p:sp>
      <p:sp>
        <p:nvSpPr>
          <p:cNvPr id="29" name="Rectangle 28">
            <a:extLst>
              <a:ext uri="{FF2B5EF4-FFF2-40B4-BE49-F238E27FC236}">
                <a16:creationId xmlns:a16="http://schemas.microsoft.com/office/drawing/2014/main" id="{3B7BF8D5-0301-1042-A489-D5D9D102E69E}"/>
              </a:ext>
            </a:extLst>
          </p:cNvPr>
          <p:cNvSpPr/>
          <p:nvPr/>
        </p:nvSpPr>
        <p:spPr>
          <a:xfrm>
            <a:off x="355870" y="1474133"/>
            <a:ext cx="1628906" cy="89773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Graphik Regular"/>
                <a:ea typeface="+mn-ea"/>
                <a:cs typeface="+mn-cs"/>
              </a:rPr>
              <a:t>MICROSERVICE</a:t>
            </a:r>
          </a:p>
        </p:txBody>
      </p:sp>
      <p:sp>
        <p:nvSpPr>
          <p:cNvPr id="30" name="Rectangle 29">
            <a:extLst>
              <a:ext uri="{FF2B5EF4-FFF2-40B4-BE49-F238E27FC236}">
                <a16:creationId xmlns:a16="http://schemas.microsoft.com/office/drawing/2014/main" id="{8E06711E-F943-454A-BEE1-B7D627A23090}"/>
              </a:ext>
            </a:extLst>
          </p:cNvPr>
          <p:cNvSpPr/>
          <p:nvPr/>
        </p:nvSpPr>
        <p:spPr>
          <a:xfrm>
            <a:off x="2668324" y="1915855"/>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EVENT</a:t>
            </a:r>
          </a:p>
        </p:txBody>
      </p:sp>
      <p:cxnSp>
        <p:nvCxnSpPr>
          <p:cNvPr id="31" name="Elbow Connector 30">
            <a:extLst>
              <a:ext uri="{FF2B5EF4-FFF2-40B4-BE49-F238E27FC236}">
                <a16:creationId xmlns:a16="http://schemas.microsoft.com/office/drawing/2014/main" id="{EE01E026-C1A0-304C-8E3E-6D1C2D7C86DF}"/>
              </a:ext>
            </a:extLst>
          </p:cNvPr>
          <p:cNvCxnSpPr>
            <a:cxnSpLocks/>
            <a:stCxn id="29" idx="3"/>
          </p:cNvCxnSpPr>
          <p:nvPr/>
        </p:nvCxnSpPr>
        <p:spPr>
          <a:xfrm>
            <a:off x="1984776" y="1922999"/>
            <a:ext cx="604967" cy="70246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57B5D0-067A-F24C-A21E-2A09AE598710}"/>
              </a:ext>
            </a:extLst>
          </p:cNvPr>
          <p:cNvSpPr txBox="1"/>
          <p:nvPr/>
        </p:nvSpPr>
        <p:spPr>
          <a:xfrm>
            <a:off x="2325423" y="1694398"/>
            <a:ext cx="728663" cy="264319"/>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en-US" sz="1200" b="0" i="1" u="none" strike="noStrike" kern="1200" cap="none" spc="0" normalizeH="0" baseline="0" noProof="0">
                <a:ln>
                  <a:noFill/>
                </a:ln>
                <a:solidFill>
                  <a:srgbClr val="000000"/>
                </a:solidFill>
                <a:effectLst/>
                <a:uLnTx/>
                <a:uFillTx/>
                <a:latin typeface="Times" pitchFamily="2" charset="0"/>
                <a:ea typeface="+mn-ea"/>
                <a:cs typeface="+mn-cs"/>
              </a:rPr>
              <a:t>Publishes</a:t>
            </a:r>
          </a:p>
        </p:txBody>
      </p:sp>
      <p:sp>
        <p:nvSpPr>
          <p:cNvPr id="33" name="Rectangle 32">
            <a:extLst>
              <a:ext uri="{FF2B5EF4-FFF2-40B4-BE49-F238E27FC236}">
                <a16:creationId xmlns:a16="http://schemas.microsoft.com/office/drawing/2014/main" id="{788E8246-0A23-2D4C-81FE-EB27318A4BC8}"/>
              </a:ext>
            </a:extLst>
          </p:cNvPr>
          <p:cNvSpPr/>
          <p:nvPr/>
        </p:nvSpPr>
        <p:spPr>
          <a:xfrm>
            <a:off x="2218202" y="3705362"/>
            <a:ext cx="1628906" cy="89773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Graphik Regular"/>
                <a:ea typeface="+mn-ea"/>
                <a:cs typeface="+mn-cs"/>
              </a:rPr>
              <a:t>MICROSERVICE</a:t>
            </a:r>
          </a:p>
        </p:txBody>
      </p:sp>
      <p:sp>
        <p:nvSpPr>
          <p:cNvPr id="34" name="Rectangle 33">
            <a:extLst>
              <a:ext uri="{FF2B5EF4-FFF2-40B4-BE49-F238E27FC236}">
                <a16:creationId xmlns:a16="http://schemas.microsoft.com/office/drawing/2014/main" id="{CB40B22C-5B69-4A45-B4A1-DB80534ED9D6}"/>
              </a:ext>
            </a:extLst>
          </p:cNvPr>
          <p:cNvSpPr/>
          <p:nvPr/>
        </p:nvSpPr>
        <p:spPr>
          <a:xfrm>
            <a:off x="818092" y="3954091"/>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EVENT</a:t>
            </a:r>
          </a:p>
        </p:txBody>
      </p:sp>
      <p:cxnSp>
        <p:nvCxnSpPr>
          <p:cNvPr id="35" name="Elbow Connector 34">
            <a:extLst>
              <a:ext uri="{FF2B5EF4-FFF2-40B4-BE49-F238E27FC236}">
                <a16:creationId xmlns:a16="http://schemas.microsoft.com/office/drawing/2014/main" id="{229A8E8C-5D34-EE4D-AF9E-B4A8F6473853}"/>
              </a:ext>
            </a:extLst>
          </p:cNvPr>
          <p:cNvCxnSpPr>
            <a:cxnSpLocks/>
            <a:stCxn id="33" idx="1"/>
          </p:cNvCxnSpPr>
          <p:nvPr/>
        </p:nvCxnSpPr>
        <p:spPr>
          <a:xfrm rot="10800000">
            <a:off x="1651406" y="3525288"/>
            <a:ext cx="566796" cy="628941"/>
          </a:xfrm>
          <a:prstGeom prst="bentConnector2">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AD99DE5-8677-204B-9464-595075942A3B}"/>
              </a:ext>
            </a:extLst>
          </p:cNvPr>
          <p:cNvSpPr txBox="1"/>
          <p:nvPr/>
        </p:nvSpPr>
        <p:spPr>
          <a:xfrm>
            <a:off x="1256113" y="4225666"/>
            <a:ext cx="728663" cy="264319"/>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en-US" sz="1200" b="0" i="1" u="none" strike="noStrike" kern="1200" cap="none" spc="0" normalizeH="0" baseline="0" noProof="0">
                <a:ln>
                  <a:noFill/>
                </a:ln>
                <a:solidFill>
                  <a:srgbClr val="000000"/>
                </a:solidFill>
                <a:effectLst/>
                <a:uLnTx/>
                <a:uFillTx/>
                <a:latin typeface="Times" pitchFamily="2" charset="0"/>
                <a:ea typeface="+mn-ea"/>
                <a:cs typeface="+mn-cs"/>
              </a:rPr>
              <a:t>Receives </a:t>
            </a:r>
          </a:p>
        </p:txBody>
      </p:sp>
      <p:sp>
        <p:nvSpPr>
          <p:cNvPr id="37" name="Rectangle 36">
            <a:extLst>
              <a:ext uri="{FF2B5EF4-FFF2-40B4-BE49-F238E27FC236}">
                <a16:creationId xmlns:a16="http://schemas.microsoft.com/office/drawing/2014/main" id="{B84B135B-B091-9941-AE9E-7611173AAD90}"/>
              </a:ext>
            </a:extLst>
          </p:cNvPr>
          <p:cNvSpPr/>
          <p:nvPr/>
        </p:nvSpPr>
        <p:spPr>
          <a:xfrm>
            <a:off x="5444924" y="3689886"/>
            <a:ext cx="1628906" cy="897731"/>
          </a:xfrm>
          <a:prstGeom prst="rect">
            <a:avLst/>
          </a:prstGeom>
          <a:solidFill>
            <a:srgbClr val="7FA9F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Graphik Regular"/>
                <a:ea typeface="+mn-ea"/>
                <a:cs typeface="+mn-cs"/>
              </a:rPr>
              <a:t>FUNCTION</a:t>
            </a:r>
          </a:p>
        </p:txBody>
      </p:sp>
      <p:sp>
        <p:nvSpPr>
          <p:cNvPr id="38" name="Rectangle 37">
            <a:extLst>
              <a:ext uri="{FF2B5EF4-FFF2-40B4-BE49-F238E27FC236}">
                <a16:creationId xmlns:a16="http://schemas.microsoft.com/office/drawing/2014/main" id="{1BA6F5EA-6C46-0146-9C83-40A60B4F8C01}"/>
              </a:ext>
            </a:extLst>
          </p:cNvPr>
          <p:cNvSpPr/>
          <p:nvPr/>
        </p:nvSpPr>
        <p:spPr>
          <a:xfrm>
            <a:off x="4044814" y="3933537"/>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EVENT</a:t>
            </a:r>
          </a:p>
        </p:txBody>
      </p:sp>
      <p:cxnSp>
        <p:nvCxnSpPr>
          <p:cNvPr id="39" name="Elbow Connector 38">
            <a:extLst>
              <a:ext uri="{FF2B5EF4-FFF2-40B4-BE49-F238E27FC236}">
                <a16:creationId xmlns:a16="http://schemas.microsoft.com/office/drawing/2014/main" id="{C7526662-299C-2A4A-AEDF-F128DB7C33CA}"/>
              </a:ext>
            </a:extLst>
          </p:cNvPr>
          <p:cNvCxnSpPr>
            <a:cxnSpLocks/>
            <a:stCxn id="37" idx="1"/>
          </p:cNvCxnSpPr>
          <p:nvPr/>
        </p:nvCxnSpPr>
        <p:spPr>
          <a:xfrm rot="10800000">
            <a:off x="4878128" y="3509812"/>
            <a:ext cx="566796" cy="628941"/>
          </a:xfrm>
          <a:prstGeom prst="bentConnector2">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E4FB106-6238-FE43-8F1D-0EC382B240A8}"/>
              </a:ext>
            </a:extLst>
          </p:cNvPr>
          <p:cNvSpPr txBox="1"/>
          <p:nvPr/>
        </p:nvSpPr>
        <p:spPr>
          <a:xfrm>
            <a:off x="4482835" y="4210190"/>
            <a:ext cx="728663" cy="264319"/>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en-US" sz="1200" b="0" i="1" u="none" strike="noStrike" kern="1200" cap="none" spc="0" normalizeH="0" baseline="0" noProof="0">
                <a:ln>
                  <a:noFill/>
                </a:ln>
                <a:solidFill>
                  <a:srgbClr val="000000"/>
                </a:solidFill>
                <a:effectLst/>
                <a:uLnTx/>
                <a:uFillTx/>
                <a:latin typeface="Times" pitchFamily="2" charset="0"/>
                <a:ea typeface="+mn-ea"/>
                <a:cs typeface="+mn-cs"/>
              </a:rPr>
              <a:t>Receives </a:t>
            </a:r>
          </a:p>
        </p:txBody>
      </p:sp>
      <p:sp>
        <p:nvSpPr>
          <p:cNvPr id="41" name="Rectangle 40">
            <a:extLst>
              <a:ext uri="{FF2B5EF4-FFF2-40B4-BE49-F238E27FC236}">
                <a16:creationId xmlns:a16="http://schemas.microsoft.com/office/drawing/2014/main" id="{694BBC25-1B0A-AF4D-B2F2-CEED3BC6DBF8}"/>
              </a:ext>
            </a:extLst>
          </p:cNvPr>
          <p:cNvSpPr/>
          <p:nvPr/>
        </p:nvSpPr>
        <p:spPr>
          <a:xfrm>
            <a:off x="7361541" y="3948894"/>
            <a:ext cx="1628906" cy="628941"/>
          </a:xfrm>
          <a:prstGeom prst="rect">
            <a:avLst/>
          </a:prstGeom>
          <a:solidFill>
            <a:srgbClr val="2463D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Graphik Regular"/>
                <a:ea typeface="+mn-ea"/>
                <a:cs typeface="+mn-cs"/>
              </a:rPr>
              <a:t>ERP SYSTEMS</a:t>
            </a:r>
          </a:p>
        </p:txBody>
      </p:sp>
      <p:sp>
        <p:nvSpPr>
          <p:cNvPr id="42" name="Rectangle 41">
            <a:extLst>
              <a:ext uri="{FF2B5EF4-FFF2-40B4-BE49-F238E27FC236}">
                <a16:creationId xmlns:a16="http://schemas.microsoft.com/office/drawing/2014/main" id="{606E1442-6CC0-9541-B5F3-58DC4E96F2BB}"/>
              </a:ext>
            </a:extLst>
          </p:cNvPr>
          <p:cNvSpPr/>
          <p:nvPr/>
        </p:nvSpPr>
        <p:spPr>
          <a:xfrm>
            <a:off x="9723967" y="3652382"/>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EVENT</a:t>
            </a:r>
          </a:p>
        </p:txBody>
      </p:sp>
      <p:cxnSp>
        <p:nvCxnSpPr>
          <p:cNvPr id="43" name="Elbow Connector 42">
            <a:extLst>
              <a:ext uri="{FF2B5EF4-FFF2-40B4-BE49-F238E27FC236}">
                <a16:creationId xmlns:a16="http://schemas.microsoft.com/office/drawing/2014/main" id="{3B183674-E488-E947-B99A-4C6B8DC5F362}"/>
              </a:ext>
            </a:extLst>
          </p:cNvPr>
          <p:cNvCxnSpPr>
            <a:cxnSpLocks/>
          </p:cNvCxnSpPr>
          <p:nvPr/>
        </p:nvCxnSpPr>
        <p:spPr>
          <a:xfrm rot="10800000" flipV="1">
            <a:off x="8977711" y="3360210"/>
            <a:ext cx="670321" cy="479548"/>
          </a:xfrm>
          <a:prstGeom prst="bentConnector3">
            <a:avLst>
              <a:gd name="adj1" fmla="val -483"/>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4C3FF13-C9CE-D54A-A259-0366D4B7401F}"/>
              </a:ext>
            </a:extLst>
          </p:cNvPr>
          <p:cNvSpPr txBox="1"/>
          <p:nvPr/>
        </p:nvSpPr>
        <p:spPr>
          <a:xfrm>
            <a:off x="9060330" y="3933537"/>
            <a:ext cx="728663" cy="264319"/>
          </a:xfrm>
          <a:prstGeom prst="rect">
            <a:avLst/>
          </a:prstGeom>
          <a:noFill/>
        </p:spPr>
        <p:txBody>
          <a:bodyPr wrap="square" lIns="0" tIns="0" rIns="0" bIns="0" rtlCol="0">
            <a:noAutofit/>
          </a:bodyPr>
          <a:lstStyle/>
          <a:p>
            <a:pPr marL="0" marR="0" lvl="0" indent="0" algn="ctr" defTabSz="228600" rtl="0" eaLnBrk="1" fontAlgn="auto" latinLnBrk="0" hangingPunct="1">
              <a:lnSpc>
                <a:spcPct val="100000"/>
              </a:lnSpc>
              <a:spcBef>
                <a:spcPts val="0"/>
              </a:spcBef>
              <a:spcAft>
                <a:spcPts val="1200"/>
              </a:spcAft>
              <a:buClrTx/>
              <a:buSzTx/>
              <a:buFontTx/>
              <a:buNone/>
              <a:tabLst/>
              <a:defRPr/>
            </a:pPr>
            <a:r>
              <a:rPr kumimoji="0" lang="en-US" sz="1200" b="0" i="1" u="none" strike="noStrike" kern="1200" cap="none" spc="0" normalizeH="0" baseline="0" noProof="0">
                <a:ln>
                  <a:noFill/>
                </a:ln>
                <a:solidFill>
                  <a:srgbClr val="000000"/>
                </a:solidFill>
                <a:effectLst/>
                <a:uLnTx/>
                <a:uFillTx/>
                <a:latin typeface="Times" pitchFamily="2" charset="0"/>
                <a:ea typeface="+mn-ea"/>
                <a:cs typeface="+mn-cs"/>
              </a:rPr>
              <a:t>Changes as Events </a:t>
            </a:r>
          </a:p>
        </p:txBody>
      </p:sp>
      <p:sp>
        <p:nvSpPr>
          <p:cNvPr id="46" name="Rectangle 45">
            <a:extLst>
              <a:ext uri="{FF2B5EF4-FFF2-40B4-BE49-F238E27FC236}">
                <a16:creationId xmlns:a16="http://schemas.microsoft.com/office/drawing/2014/main" id="{374F6892-7C62-9B4F-9729-88AA48242CB5}"/>
              </a:ext>
            </a:extLst>
          </p:cNvPr>
          <p:cNvSpPr/>
          <p:nvPr/>
        </p:nvSpPr>
        <p:spPr>
          <a:xfrm>
            <a:off x="6737554" y="1474866"/>
            <a:ext cx="1702529" cy="89773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Graphik Regular"/>
                <a:ea typeface="+mn-ea"/>
                <a:cs typeface="+mn-cs"/>
              </a:rPr>
              <a:t>ANALYTIC SYSTEMS</a:t>
            </a:r>
          </a:p>
        </p:txBody>
      </p:sp>
      <p:cxnSp>
        <p:nvCxnSpPr>
          <p:cNvPr id="47" name="Elbow Connector 46">
            <a:extLst>
              <a:ext uri="{FF2B5EF4-FFF2-40B4-BE49-F238E27FC236}">
                <a16:creationId xmlns:a16="http://schemas.microsoft.com/office/drawing/2014/main" id="{ECA95165-81BA-0345-BA26-A92240C2D566}"/>
              </a:ext>
            </a:extLst>
          </p:cNvPr>
          <p:cNvCxnSpPr>
            <a:cxnSpLocks/>
            <a:stCxn id="46" idx="1"/>
          </p:cNvCxnSpPr>
          <p:nvPr/>
        </p:nvCxnSpPr>
        <p:spPr>
          <a:xfrm rot="10800000" flipV="1">
            <a:off x="4928574" y="1923732"/>
            <a:ext cx="1808980" cy="699644"/>
          </a:xfrm>
          <a:prstGeom prst="bentConnector3">
            <a:avLst>
              <a:gd name="adj1" fmla="val 99284"/>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1587388-EEAA-9E40-8BCC-FC0E2AC1E747}"/>
              </a:ext>
            </a:extLst>
          </p:cNvPr>
          <p:cNvSpPr txBox="1"/>
          <p:nvPr/>
        </p:nvSpPr>
        <p:spPr>
          <a:xfrm>
            <a:off x="4716261" y="1706184"/>
            <a:ext cx="728663" cy="264319"/>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en-US" sz="1200" b="0" i="1" u="none" strike="noStrike" kern="1200" cap="none" spc="0" normalizeH="0" baseline="0" noProof="0">
                <a:ln>
                  <a:noFill/>
                </a:ln>
                <a:solidFill>
                  <a:srgbClr val="000000"/>
                </a:solidFill>
                <a:effectLst/>
                <a:uLnTx/>
                <a:uFillTx/>
                <a:latin typeface="Times" pitchFamily="2" charset="0"/>
                <a:ea typeface="+mn-ea"/>
                <a:cs typeface="+mn-cs"/>
              </a:rPr>
              <a:t>Receives </a:t>
            </a:r>
          </a:p>
        </p:txBody>
      </p:sp>
      <p:sp>
        <p:nvSpPr>
          <p:cNvPr id="50" name="TextBox 49">
            <a:extLst>
              <a:ext uri="{FF2B5EF4-FFF2-40B4-BE49-F238E27FC236}">
                <a16:creationId xmlns:a16="http://schemas.microsoft.com/office/drawing/2014/main" id="{6D8AC446-8FAB-C446-839A-F1A963594A00}"/>
              </a:ext>
            </a:extLst>
          </p:cNvPr>
          <p:cNvSpPr txBox="1"/>
          <p:nvPr/>
        </p:nvSpPr>
        <p:spPr>
          <a:xfrm>
            <a:off x="307897" y="125483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phik Regular"/>
              <a:ea typeface="+mn-ea"/>
              <a:cs typeface="+mn-cs"/>
            </a:endParaRPr>
          </a:p>
        </p:txBody>
      </p:sp>
      <p:sp>
        <p:nvSpPr>
          <p:cNvPr id="51" name="Rectangle 50">
            <a:extLst>
              <a:ext uri="{FF2B5EF4-FFF2-40B4-BE49-F238E27FC236}">
                <a16:creationId xmlns:a16="http://schemas.microsoft.com/office/drawing/2014/main" id="{0EC87235-36D0-3E44-B03B-1C98FF271D49}"/>
              </a:ext>
            </a:extLst>
          </p:cNvPr>
          <p:cNvSpPr/>
          <p:nvPr/>
        </p:nvSpPr>
        <p:spPr>
          <a:xfrm>
            <a:off x="7348808" y="3699908"/>
            <a:ext cx="1628906" cy="210385"/>
          </a:xfrm>
          <a:prstGeom prst="rect">
            <a:avLst/>
          </a:prstGeom>
          <a:solidFill>
            <a:srgbClr val="2463D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Graphik Bold"/>
                <a:ea typeface="+mn-ea"/>
                <a:cs typeface="+mn-cs"/>
              </a:rPr>
              <a:t>CHANGE DATA CAPTURE</a:t>
            </a:r>
          </a:p>
        </p:txBody>
      </p:sp>
      <p:cxnSp>
        <p:nvCxnSpPr>
          <p:cNvPr id="52" name="Elbow Connector 51">
            <a:extLst>
              <a:ext uri="{FF2B5EF4-FFF2-40B4-BE49-F238E27FC236}">
                <a16:creationId xmlns:a16="http://schemas.microsoft.com/office/drawing/2014/main" id="{512A8DBB-F68D-8846-A423-6DACFB7BDBF1}"/>
              </a:ext>
            </a:extLst>
          </p:cNvPr>
          <p:cNvCxnSpPr>
            <a:cxnSpLocks/>
          </p:cNvCxnSpPr>
          <p:nvPr/>
        </p:nvCxnSpPr>
        <p:spPr>
          <a:xfrm rot="5400000">
            <a:off x="10875825" y="2536845"/>
            <a:ext cx="842093" cy="512135"/>
          </a:xfrm>
          <a:prstGeom prst="bentConnector3">
            <a:avLst>
              <a:gd name="adj1" fmla="val 102484"/>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4" name="Can 53">
            <a:extLst>
              <a:ext uri="{FF2B5EF4-FFF2-40B4-BE49-F238E27FC236}">
                <a16:creationId xmlns:a16="http://schemas.microsoft.com/office/drawing/2014/main" id="{E3B0F76A-94C1-4544-8EBE-28AFC917682E}"/>
              </a:ext>
            </a:extLst>
          </p:cNvPr>
          <p:cNvSpPr/>
          <p:nvPr/>
        </p:nvSpPr>
        <p:spPr>
          <a:xfrm>
            <a:off x="10674902" y="1854273"/>
            <a:ext cx="1027410" cy="360761"/>
          </a:xfrm>
          <a:prstGeom prst="can">
            <a:avLst/>
          </a:prstGeom>
          <a:solidFill>
            <a:srgbClr val="77A4C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000" b="1"/>
              <a:t>SPLUNK</a:t>
            </a:r>
          </a:p>
        </p:txBody>
      </p:sp>
      <p:sp>
        <p:nvSpPr>
          <p:cNvPr id="55" name="Can 54">
            <a:extLst>
              <a:ext uri="{FF2B5EF4-FFF2-40B4-BE49-F238E27FC236}">
                <a16:creationId xmlns:a16="http://schemas.microsoft.com/office/drawing/2014/main" id="{CB4AAD1F-C0C7-7C4B-A202-11D2D711DF13}"/>
              </a:ext>
            </a:extLst>
          </p:cNvPr>
          <p:cNvSpPr/>
          <p:nvPr/>
        </p:nvSpPr>
        <p:spPr>
          <a:xfrm>
            <a:off x="10674902" y="1461982"/>
            <a:ext cx="1027410" cy="360761"/>
          </a:xfrm>
          <a:prstGeom prst="can">
            <a:avLst/>
          </a:prstGeom>
          <a:solidFill>
            <a:srgbClr val="77A4C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000" b="1"/>
              <a:t>RDBMS</a:t>
            </a:r>
          </a:p>
        </p:txBody>
      </p:sp>
      <p:sp>
        <p:nvSpPr>
          <p:cNvPr id="56" name="Can 55">
            <a:extLst>
              <a:ext uri="{FF2B5EF4-FFF2-40B4-BE49-F238E27FC236}">
                <a16:creationId xmlns:a16="http://schemas.microsoft.com/office/drawing/2014/main" id="{B252F692-3A13-9F47-AD70-D864DF4E6BCC}"/>
              </a:ext>
            </a:extLst>
          </p:cNvPr>
          <p:cNvSpPr/>
          <p:nvPr/>
        </p:nvSpPr>
        <p:spPr>
          <a:xfrm>
            <a:off x="10674902" y="1041148"/>
            <a:ext cx="1027410" cy="360761"/>
          </a:xfrm>
          <a:prstGeom prst="can">
            <a:avLst/>
          </a:prstGeom>
          <a:solidFill>
            <a:srgbClr val="77A4C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000" b="1"/>
              <a:t>NoSQL</a:t>
            </a:r>
          </a:p>
        </p:txBody>
      </p:sp>
      <p:sp>
        <p:nvSpPr>
          <p:cNvPr id="57" name="Rectangle 56">
            <a:extLst>
              <a:ext uri="{FF2B5EF4-FFF2-40B4-BE49-F238E27FC236}">
                <a16:creationId xmlns:a16="http://schemas.microsoft.com/office/drawing/2014/main" id="{9DDA0BD7-0006-F343-9BFF-5864437A8083}"/>
              </a:ext>
            </a:extLst>
          </p:cNvPr>
          <p:cNvSpPr/>
          <p:nvPr/>
        </p:nvSpPr>
        <p:spPr>
          <a:xfrm>
            <a:off x="11188607" y="2818930"/>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EVENT</a:t>
            </a:r>
          </a:p>
        </p:txBody>
      </p:sp>
      <p:sp>
        <p:nvSpPr>
          <p:cNvPr id="59" name="TextBox 58">
            <a:extLst>
              <a:ext uri="{FF2B5EF4-FFF2-40B4-BE49-F238E27FC236}">
                <a16:creationId xmlns:a16="http://schemas.microsoft.com/office/drawing/2014/main" id="{5A672B15-931C-574F-B839-9A483DC49E7D}"/>
              </a:ext>
            </a:extLst>
          </p:cNvPr>
          <p:cNvSpPr txBox="1"/>
          <p:nvPr/>
        </p:nvSpPr>
        <p:spPr>
          <a:xfrm>
            <a:off x="10930423" y="380982"/>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3" name="TextBox 62">
            <a:extLst>
              <a:ext uri="{FF2B5EF4-FFF2-40B4-BE49-F238E27FC236}">
                <a16:creationId xmlns:a16="http://schemas.microsoft.com/office/drawing/2014/main" id="{EFC1A810-EF10-8346-8A88-402A600CBCBC}"/>
              </a:ext>
            </a:extLst>
          </p:cNvPr>
          <p:cNvSpPr txBox="1"/>
          <p:nvPr/>
        </p:nvSpPr>
        <p:spPr>
          <a:xfrm>
            <a:off x="9100457" y="966651"/>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7" name="Title 4">
            <a:extLst>
              <a:ext uri="{FF2B5EF4-FFF2-40B4-BE49-F238E27FC236}">
                <a16:creationId xmlns:a16="http://schemas.microsoft.com/office/drawing/2014/main" id="{4E2343AC-5BF2-524F-B1BF-1A77E57CB6FC}"/>
              </a:ext>
            </a:extLst>
          </p:cNvPr>
          <p:cNvSpPr txBox="1">
            <a:spLocks/>
          </p:cNvSpPr>
          <p:nvPr/>
        </p:nvSpPr>
        <p:spPr>
          <a:xfrm>
            <a:off x="330958" y="5511880"/>
            <a:ext cx="5559301" cy="1351153"/>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marL="342900" indent="-342900">
              <a:buFont typeface="Arial" panose="020B0604020202020204" pitchFamily="34" charset="0"/>
              <a:buChar char="•"/>
            </a:pPr>
            <a:r>
              <a:rPr lang="en-US" sz="1400" b="0"/>
              <a:t>A modern event hub (e.g. Kafka, Kinesis, Solace, others) is the “Pulse of the Enterprise” allowing services to communicate more easily between business domains</a:t>
            </a:r>
          </a:p>
          <a:p>
            <a:pPr marL="342900" indent="-342900">
              <a:buFont typeface="Arial" panose="020B0604020202020204" pitchFamily="34" charset="0"/>
              <a:buChar char="•"/>
            </a:pPr>
            <a:r>
              <a:rPr lang="en-US" sz="1400" b="0"/>
              <a:t>Services do not call services. They either publish or react to events. </a:t>
            </a:r>
          </a:p>
          <a:p>
            <a:pPr marL="342900" indent="-342900">
              <a:buFont typeface="Arial" panose="020B0604020202020204" pitchFamily="34" charset="0"/>
              <a:buChar char="•"/>
            </a:pPr>
            <a:r>
              <a:rPr lang="en-US" sz="1400" b="0"/>
              <a:t>Events can be technical (database update, request) or business (product purchased, customer contacted)  </a:t>
            </a:r>
          </a:p>
          <a:p>
            <a:endParaRPr lang="en-US" sz="2000" b="0"/>
          </a:p>
        </p:txBody>
      </p:sp>
      <p:sp>
        <p:nvSpPr>
          <p:cNvPr id="68" name="Title 4">
            <a:extLst>
              <a:ext uri="{FF2B5EF4-FFF2-40B4-BE49-F238E27FC236}">
                <a16:creationId xmlns:a16="http://schemas.microsoft.com/office/drawing/2014/main" id="{A48D3529-7401-624D-9D0D-CD978684F06D}"/>
              </a:ext>
            </a:extLst>
          </p:cNvPr>
          <p:cNvSpPr txBox="1">
            <a:spLocks/>
          </p:cNvSpPr>
          <p:nvPr/>
        </p:nvSpPr>
        <p:spPr>
          <a:xfrm>
            <a:off x="6259377" y="5141275"/>
            <a:ext cx="5186680" cy="1351153"/>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marL="342900" indent="-342900">
              <a:buFont typeface="Arial" panose="020B0604020202020204" pitchFamily="34" charset="0"/>
              <a:buChar char="•"/>
            </a:pPr>
            <a:r>
              <a:rPr lang="en-US" sz="1400" b="0"/>
              <a:t>Data has a single source of </a:t>
            </a:r>
            <a:r>
              <a:rPr lang="en-US" sz="1400" b="0" i="1"/>
              <a:t>record</a:t>
            </a:r>
            <a:r>
              <a:rPr lang="en-US" sz="1400" b="0"/>
              <a:t> but a distributed </a:t>
            </a:r>
            <a:r>
              <a:rPr lang="en-US" sz="1400" b="0" i="1"/>
              <a:t>view of the truth</a:t>
            </a:r>
            <a:r>
              <a:rPr lang="en-US" sz="1400" b="0"/>
              <a:t> allowing for complex logic to live closer to the product </a:t>
            </a:r>
          </a:p>
          <a:p>
            <a:pPr marL="342900" indent="-342900">
              <a:buFont typeface="Arial" panose="020B0604020202020204" pitchFamily="34" charset="0"/>
              <a:buChar char="•"/>
            </a:pPr>
            <a:r>
              <a:rPr lang="en-US" sz="1400" b="0"/>
              <a:t>Cloud Native by default, with enabling services deployed as containers or functions</a:t>
            </a:r>
          </a:p>
          <a:p>
            <a:pPr marL="342900" indent="-342900">
              <a:buFont typeface="Arial" panose="020B0604020202020204" pitchFamily="34" charset="0"/>
              <a:buChar char="•"/>
            </a:pPr>
            <a:r>
              <a:rPr lang="en-US" sz="1400" b="0"/>
              <a:t>Legacy Systems enabled with Change Data Capture tooling</a:t>
            </a:r>
          </a:p>
          <a:p>
            <a:pPr marL="342900" indent="-342900">
              <a:buFont typeface="Arial" panose="020B0604020202020204" pitchFamily="34" charset="0"/>
              <a:buChar char="•"/>
            </a:pPr>
            <a:r>
              <a:rPr lang="en-US" sz="1400" b="0"/>
              <a:t>Removal from batch processing everywhere</a:t>
            </a:r>
          </a:p>
          <a:p>
            <a:endParaRPr lang="en-US" sz="2000" b="0"/>
          </a:p>
        </p:txBody>
      </p:sp>
      <p:sp>
        <p:nvSpPr>
          <p:cNvPr id="70" name="Title 4">
            <a:extLst>
              <a:ext uri="{FF2B5EF4-FFF2-40B4-BE49-F238E27FC236}">
                <a16:creationId xmlns:a16="http://schemas.microsoft.com/office/drawing/2014/main" id="{09FCFD39-9289-1845-A44F-B68851569CF5}"/>
              </a:ext>
            </a:extLst>
          </p:cNvPr>
          <p:cNvSpPr txBox="1">
            <a:spLocks/>
          </p:cNvSpPr>
          <p:nvPr/>
        </p:nvSpPr>
        <p:spPr>
          <a:xfrm>
            <a:off x="313028" y="5049060"/>
            <a:ext cx="7326086" cy="9906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sz="2400"/>
              <a:t>Event Driven, Cloud Native</a:t>
            </a:r>
          </a:p>
        </p:txBody>
      </p:sp>
      <p:sp>
        <p:nvSpPr>
          <p:cNvPr id="60" name="Rectangle 59">
            <a:extLst>
              <a:ext uri="{FF2B5EF4-FFF2-40B4-BE49-F238E27FC236}">
                <a16:creationId xmlns:a16="http://schemas.microsoft.com/office/drawing/2014/main" id="{A45AC53A-D649-D444-87BB-9B3B2E2F11EF}"/>
              </a:ext>
            </a:extLst>
          </p:cNvPr>
          <p:cNvSpPr/>
          <p:nvPr/>
        </p:nvSpPr>
        <p:spPr>
          <a:xfrm>
            <a:off x="4093755" y="1916162"/>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EVENT</a:t>
            </a:r>
          </a:p>
        </p:txBody>
      </p:sp>
      <p:sp>
        <p:nvSpPr>
          <p:cNvPr id="66" name="Title 2">
            <a:extLst>
              <a:ext uri="{FF2B5EF4-FFF2-40B4-BE49-F238E27FC236}">
                <a16:creationId xmlns:a16="http://schemas.microsoft.com/office/drawing/2014/main" id="{19A99183-00E0-624C-A1A7-03351CB3E184}"/>
              </a:ext>
            </a:extLst>
          </p:cNvPr>
          <p:cNvSpPr txBox="1">
            <a:spLocks/>
          </p:cNvSpPr>
          <p:nvPr/>
        </p:nvSpPr>
        <p:spPr>
          <a:xfrm>
            <a:off x="368207" y="169211"/>
            <a:ext cx="10820400" cy="400110"/>
          </a:xfrm>
          <a:prstGeom prst="rect">
            <a:avLst/>
          </a:prstGeom>
        </p:spPr>
        <p:txBody>
          <a:bodyPr vert="horz" lIns="0" tIns="0" rIns="0" bIns="0" rtlCol="0" anchor="t" anchorCtr="0">
            <a:spAutoFit/>
          </a:bodyPr>
          <a:lstStyle>
            <a:lvl1pPr marL="0" indent="0" algn="l" defTabSz="914194" rtl="0" eaLnBrk="1" latinLnBrk="0" hangingPunct="1">
              <a:lnSpc>
                <a:spcPct val="100000"/>
              </a:lnSpc>
              <a:spcBef>
                <a:spcPct val="0"/>
              </a:spcBef>
              <a:buNone/>
              <a:defRPr lang="en-US" sz="2200" b="1" i="0" kern="1200" cap="none" baseline="0" dirty="0">
                <a:solidFill>
                  <a:schemeClr val="tx1"/>
                </a:solidFill>
                <a:latin typeface="Graphik Semibold" panose="020B0503030202060203" pitchFamily="34" charset="77"/>
                <a:ea typeface="+mn-ea"/>
                <a:cs typeface="+mn-cs"/>
              </a:defRPr>
            </a:lvl1pPr>
          </a:lstStyle>
          <a:p>
            <a:r>
              <a:rPr lang="en-US" sz="2600"/>
              <a:t>Event Driven Architecture (High Level)</a:t>
            </a:r>
          </a:p>
        </p:txBody>
      </p:sp>
      <p:sp>
        <p:nvSpPr>
          <p:cNvPr id="71" name="Title 4">
            <a:extLst>
              <a:ext uri="{FF2B5EF4-FFF2-40B4-BE49-F238E27FC236}">
                <a16:creationId xmlns:a16="http://schemas.microsoft.com/office/drawing/2014/main" id="{E1ECD5B2-DE65-6641-BADF-EBF0C685358C}"/>
              </a:ext>
            </a:extLst>
          </p:cNvPr>
          <p:cNvSpPr txBox="1">
            <a:spLocks/>
          </p:cNvSpPr>
          <p:nvPr/>
        </p:nvSpPr>
        <p:spPr>
          <a:xfrm>
            <a:off x="8869680" y="274320"/>
            <a:ext cx="3053080" cy="37084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algn="r"/>
            <a:r>
              <a:rPr lang="en-US" sz="1400">
                <a:solidFill>
                  <a:schemeClr val="accent2">
                    <a:lumMod val="75000"/>
                  </a:schemeClr>
                </a:solidFill>
              </a:rPr>
              <a:t>REAL-TIME DATA THROUGHOUT</a:t>
            </a:r>
          </a:p>
        </p:txBody>
      </p:sp>
      <p:sp>
        <p:nvSpPr>
          <p:cNvPr id="58" name="TextBox 57">
            <a:extLst>
              <a:ext uri="{FF2B5EF4-FFF2-40B4-BE49-F238E27FC236}">
                <a16:creationId xmlns:a16="http://schemas.microsoft.com/office/drawing/2014/main" id="{7B5F41D8-0F32-D648-B4FF-7569CF042B63}"/>
              </a:ext>
            </a:extLst>
          </p:cNvPr>
          <p:cNvSpPr txBox="1"/>
          <p:nvPr/>
        </p:nvSpPr>
        <p:spPr>
          <a:xfrm>
            <a:off x="7766756" y="6413497"/>
            <a:ext cx="3601155"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2020 Accenture. All rights reserved, Proprietary and Confidential</a:t>
            </a:r>
            <a:endParaRPr lang="en-US" noProof="0">
              <a:solidFill>
                <a:schemeClr val="tx1">
                  <a:alpha val="75000"/>
                </a:schemeClr>
              </a:solidFill>
            </a:endParaRPr>
          </a:p>
        </p:txBody>
      </p:sp>
    </p:spTree>
    <p:extLst>
      <p:ext uri="{BB962C8B-B14F-4D97-AF65-F5344CB8AC3E}">
        <p14:creationId xmlns:p14="http://schemas.microsoft.com/office/powerpoint/2010/main" val="2939845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E9C4AC-B50D-FD4F-9BD0-85DF5071E1C8}"/>
              </a:ext>
            </a:extLst>
          </p:cNvPr>
          <p:cNvSpPr/>
          <p:nvPr/>
        </p:nvSpPr>
        <p:spPr>
          <a:xfrm>
            <a:off x="0" y="2629098"/>
            <a:ext cx="12192000" cy="22616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Graphik Regular"/>
                <a:ea typeface="+mn-ea"/>
                <a:cs typeface="+mn-cs"/>
              </a:rPr>
              <a:t>EVENT LOG</a:t>
            </a:r>
          </a:p>
        </p:txBody>
      </p:sp>
      <p:sp>
        <p:nvSpPr>
          <p:cNvPr id="134" name="Rectangle 133">
            <a:extLst>
              <a:ext uri="{FF2B5EF4-FFF2-40B4-BE49-F238E27FC236}">
                <a16:creationId xmlns:a16="http://schemas.microsoft.com/office/drawing/2014/main" id="{2C0EDF70-A6B1-F341-9A00-DCBE35AB19C8}"/>
              </a:ext>
            </a:extLst>
          </p:cNvPr>
          <p:cNvSpPr/>
          <p:nvPr/>
        </p:nvSpPr>
        <p:spPr>
          <a:xfrm>
            <a:off x="-1" y="3983911"/>
            <a:ext cx="12192001" cy="344687"/>
          </a:xfrm>
          <a:prstGeom prst="rect">
            <a:avLst/>
          </a:prstGeom>
          <a:solidFill>
            <a:srgbClr val="89B6FF"/>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FFFFFF"/>
              </a:solidFill>
              <a:effectLst/>
              <a:uLnTx/>
              <a:uFillTx/>
              <a:latin typeface="Graphik Regular"/>
              <a:ea typeface="+mn-ea"/>
              <a:cs typeface="+mn-cs"/>
            </a:endParaRPr>
          </a:p>
        </p:txBody>
      </p:sp>
      <p:sp>
        <p:nvSpPr>
          <p:cNvPr id="135" name="Rectangle 134">
            <a:extLst>
              <a:ext uri="{FF2B5EF4-FFF2-40B4-BE49-F238E27FC236}">
                <a16:creationId xmlns:a16="http://schemas.microsoft.com/office/drawing/2014/main" id="{C0AD3502-C9F6-414C-835B-18AAD6502A0C}"/>
              </a:ext>
            </a:extLst>
          </p:cNvPr>
          <p:cNvSpPr/>
          <p:nvPr/>
        </p:nvSpPr>
        <p:spPr>
          <a:xfrm>
            <a:off x="231182" y="4049098"/>
            <a:ext cx="1210383" cy="21431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RAW EVENT</a:t>
            </a:r>
          </a:p>
        </p:txBody>
      </p:sp>
      <p:sp>
        <p:nvSpPr>
          <p:cNvPr id="136" name="Rectangle 135">
            <a:extLst>
              <a:ext uri="{FF2B5EF4-FFF2-40B4-BE49-F238E27FC236}">
                <a16:creationId xmlns:a16="http://schemas.microsoft.com/office/drawing/2014/main" id="{B78D99AD-71E9-5643-87E8-0D298CFF7663}"/>
              </a:ext>
            </a:extLst>
          </p:cNvPr>
          <p:cNvSpPr/>
          <p:nvPr/>
        </p:nvSpPr>
        <p:spPr>
          <a:xfrm>
            <a:off x="1510222" y="4044892"/>
            <a:ext cx="1210383" cy="21431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RAW EVENT</a:t>
            </a:r>
          </a:p>
        </p:txBody>
      </p:sp>
      <p:sp>
        <p:nvSpPr>
          <p:cNvPr id="137" name="Rectangle 136">
            <a:extLst>
              <a:ext uri="{FF2B5EF4-FFF2-40B4-BE49-F238E27FC236}">
                <a16:creationId xmlns:a16="http://schemas.microsoft.com/office/drawing/2014/main" id="{54EAA4C1-05B8-FB4A-AC92-7943A10A5A16}"/>
              </a:ext>
            </a:extLst>
          </p:cNvPr>
          <p:cNvSpPr/>
          <p:nvPr/>
        </p:nvSpPr>
        <p:spPr>
          <a:xfrm>
            <a:off x="2805611" y="4049098"/>
            <a:ext cx="1210383" cy="21431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RAW EVENT</a:t>
            </a:r>
          </a:p>
        </p:txBody>
      </p:sp>
      <p:sp>
        <p:nvSpPr>
          <p:cNvPr id="138" name="Rectangle 137">
            <a:extLst>
              <a:ext uri="{FF2B5EF4-FFF2-40B4-BE49-F238E27FC236}">
                <a16:creationId xmlns:a16="http://schemas.microsoft.com/office/drawing/2014/main" id="{7F67D753-3963-0B49-AE41-06A7703BD918}"/>
              </a:ext>
            </a:extLst>
          </p:cNvPr>
          <p:cNvSpPr/>
          <p:nvPr/>
        </p:nvSpPr>
        <p:spPr>
          <a:xfrm>
            <a:off x="4082474" y="4051917"/>
            <a:ext cx="1210383" cy="21431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RAW EVENT</a:t>
            </a:r>
          </a:p>
        </p:txBody>
      </p:sp>
      <p:sp>
        <p:nvSpPr>
          <p:cNvPr id="139" name="Rectangle 138">
            <a:extLst>
              <a:ext uri="{FF2B5EF4-FFF2-40B4-BE49-F238E27FC236}">
                <a16:creationId xmlns:a16="http://schemas.microsoft.com/office/drawing/2014/main" id="{B844BE25-5AA1-6A45-94E4-56FDAE6CBD19}"/>
              </a:ext>
            </a:extLst>
          </p:cNvPr>
          <p:cNvSpPr/>
          <p:nvPr/>
        </p:nvSpPr>
        <p:spPr>
          <a:xfrm>
            <a:off x="5377863" y="4051917"/>
            <a:ext cx="1210383" cy="21431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RAW EVENT</a:t>
            </a:r>
          </a:p>
        </p:txBody>
      </p:sp>
      <p:sp>
        <p:nvSpPr>
          <p:cNvPr id="140" name="Rectangle 139">
            <a:extLst>
              <a:ext uri="{FF2B5EF4-FFF2-40B4-BE49-F238E27FC236}">
                <a16:creationId xmlns:a16="http://schemas.microsoft.com/office/drawing/2014/main" id="{E2CD2CFD-9A04-6E43-BC0F-003ED4FF4E29}"/>
              </a:ext>
            </a:extLst>
          </p:cNvPr>
          <p:cNvSpPr/>
          <p:nvPr/>
        </p:nvSpPr>
        <p:spPr>
          <a:xfrm>
            <a:off x="6673720" y="4048387"/>
            <a:ext cx="1210383" cy="21431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RAW EVENT</a:t>
            </a:r>
          </a:p>
        </p:txBody>
      </p:sp>
      <p:sp>
        <p:nvSpPr>
          <p:cNvPr id="141" name="Rectangle 140">
            <a:extLst>
              <a:ext uri="{FF2B5EF4-FFF2-40B4-BE49-F238E27FC236}">
                <a16:creationId xmlns:a16="http://schemas.microsoft.com/office/drawing/2014/main" id="{5F324E52-0117-1249-BD85-B8B8DE9A6BE9}"/>
              </a:ext>
            </a:extLst>
          </p:cNvPr>
          <p:cNvSpPr/>
          <p:nvPr/>
        </p:nvSpPr>
        <p:spPr>
          <a:xfrm>
            <a:off x="7963295" y="4044892"/>
            <a:ext cx="1210383" cy="21431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RAW EVENT</a:t>
            </a:r>
          </a:p>
        </p:txBody>
      </p:sp>
      <p:sp>
        <p:nvSpPr>
          <p:cNvPr id="142" name="Rectangle 141">
            <a:extLst>
              <a:ext uri="{FF2B5EF4-FFF2-40B4-BE49-F238E27FC236}">
                <a16:creationId xmlns:a16="http://schemas.microsoft.com/office/drawing/2014/main" id="{C624875B-11DB-AC46-B27B-F6F7E709AD2F}"/>
              </a:ext>
            </a:extLst>
          </p:cNvPr>
          <p:cNvSpPr/>
          <p:nvPr/>
        </p:nvSpPr>
        <p:spPr>
          <a:xfrm>
            <a:off x="9240158" y="4050344"/>
            <a:ext cx="1210383" cy="21431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RAW EVENT</a:t>
            </a:r>
          </a:p>
        </p:txBody>
      </p:sp>
      <p:sp>
        <p:nvSpPr>
          <p:cNvPr id="97" name="Rectangle 96">
            <a:extLst>
              <a:ext uri="{FF2B5EF4-FFF2-40B4-BE49-F238E27FC236}">
                <a16:creationId xmlns:a16="http://schemas.microsoft.com/office/drawing/2014/main" id="{C69A89A0-BA54-C14A-9782-405396CCB9F7}"/>
              </a:ext>
            </a:extLst>
          </p:cNvPr>
          <p:cNvSpPr/>
          <p:nvPr/>
        </p:nvSpPr>
        <p:spPr>
          <a:xfrm>
            <a:off x="-4984" y="4483736"/>
            <a:ext cx="12192001" cy="344687"/>
          </a:xfrm>
          <a:prstGeom prst="rect">
            <a:avLst/>
          </a:prstGeom>
          <a:solidFill>
            <a:srgbClr val="89B6FF"/>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FFFFFF"/>
              </a:solidFill>
              <a:effectLst/>
              <a:uLnTx/>
              <a:uFillTx/>
              <a:latin typeface="Graphik Regular"/>
              <a:ea typeface="+mn-ea"/>
              <a:cs typeface="+mn-cs"/>
            </a:endParaRPr>
          </a:p>
        </p:txBody>
      </p:sp>
      <p:sp>
        <p:nvSpPr>
          <p:cNvPr id="5" name="Title 4">
            <a:extLst>
              <a:ext uri="{FF2B5EF4-FFF2-40B4-BE49-F238E27FC236}">
                <a16:creationId xmlns:a16="http://schemas.microsoft.com/office/drawing/2014/main" id="{568A386D-578F-B84E-8F5F-5B8FA5491472}"/>
              </a:ext>
            </a:extLst>
          </p:cNvPr>
          <p:cNvSpPr>
            <a:spLocks noGrp="1"/>
          </p:cNvSpPr>
          <p:nvPr>
            <p:ph type="title"/>
          </p:nvPr>
        </p:nvSpPr>
        <p:spPr>
          <a:xfrm>
            <a:off x="391528" y="481037"/>
            <a:ext cx="2819387" cy="338554"/>
          </a:xfrm>
        </p:spPr>
        <p:txBody>
          <a:bodyPr/>
          <a:lstStyle/>
          <a:p>
            <a:r>
              <a:rPr lang="en-US"/>
              <a:t>Example Data Flow</a:t>
            </a:r>
          </a:p>
        </p:txBody>
      </p:sp>
      <p:sp>
        <p:nvSpPr>
          <p:cNvPr id="6" name="TextBox 5">
            <a:extLst>
              <a:ext uri="{FF2B5EF4-FFF2-40B4-BE49-F238E27FC236}">
                <a16:creationId xmlns:a16="http://schemas.microsoft.com/office/drawing/2014/main" id="{B7E8E439-C724-A84E-896D-77B25818577C}"/>
              </a:ext>
            </a:extLst>
          </p:cNvPr>
          <p:cNvSpPr txBox="1"/>
          <p:nvPr/>
        </p:nvSpPr>
        <p:spPr>
          <a:xfrm>
            <a:off x="1309063" y="2898894"/>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phik Regular"/>
              <a:ea typeface="+mn-ea"/>
              <a:cs typeface="+mn-cs"/>
            </a:endParaRPr>
          </a:p>
        </p:txBody>
      </p:sp>
      <p:sp>
        <p:nvSpPr>
          <p:cNvPr id="7" name="Title 4">
            <a:extLst>
              <a:ext uri="{FF2B5EF4-FFF2-40B4-BE49-F238E27FC236}">
                <a16:creationId xmlns:a16="http://schemas.microsoft.com/office/drawing/2014/main" id="{C245B2ED-516B-DA4A-8693-7E5338FD503E}"/>
              </a:ext>
            </a:extLst>
          </p:cNvPr>
          <p:cNvSpPr txBox="1">
            <a:spLocks/>
          </p:cNvSpPr>
          <p:nvPr/>
        </p:nvSpPr>
        <p:spPr>
          <a:xfrm>
            <a:off x="391528" y="919393"/>
            <a:ext cx="11430000" cy="250584"/>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Graphik Regular"/>
                <a:ea typeface="+mj-ea"/>
                <a:cs typeface="+mj-cs"/>
              </a:rPr>
              <a:t>ServiceNow Integration</a:t>
            </a:r>
          </a:p>
        </p:txBody>
      </p:sp>
      <p:sp>
        <p:nvSpPr>
          <p:cNvPr id="11" name="TextBox 10">
            <a:extLst>
              <a:ext uri="{FF2B5EF4-FFF2-40B4-BE49-F238E27FC236}">
                <a16:creationId xmlns:a16="http://schemas.microsoft.com/office/drawing/2014/main" id="{DD145C4F-FCBC-CC44-A29B-A8A4EE7E778E}"/>
              </a:ext>
            </a:extLst>
          </p:cNvPr>
          <p:cNvSpPr txBox="1"/>
          <p:nvPr/>
        </p:nvSpPr>
        <p:spPr>
          <a:xfrm>
            <a:off x="293063" y="2075934"/>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phik Regular"/>
              <a:ea typeface="+mn-ea"/>
              <a:cs typeface="+mn-cs"/>
            </a:endParaRPr>
          </a:p>
        </p:txBody>
      </p:sp>
      <p:sp>
        <p:nvSpPr>
          <p:cNvPr id="10" name="Rectangle 9">
            <a:extLst>
              <a:ext uri="{FF2B5EF4-FFF2-40B4-BE49-F238E27FC236}">
                <a16:creationId xmlns:a16="http://schemas.microsoft.com/office/drawing/2014/main" id="{F2853220-0549-BF45-BE5B-50AE1B3B00A6}"/>
              </a:ext>
            </a:extLst>
          </p:cNvPr>
          <p:cNvSpPr/>
          <p:nvPr/>
        </p:nvSpPr>
        <p:spPr>
          <a:xfrm>
            <a:off x="0" y="3045248"/>
            <a:ext cx="12191999" cy="344687"/>
          </a:xfrm>
          <a:prstGeom prst="rect">
            <a:avLst/>
          </a:prstGeom>
          <a:solidFill>
            <a:srgbClr val="89B6FF"/>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FFFFFF"/>
              </a:solidFill>
              <a:effectLst/>
              <a:uLnTx/>
              <a:uFillTx/>
              <a:latin typeface="Graphik Regular"/>
              <a:ea typeface="+mn-ea"/>
              <a:cs typeface="+mn-cs"/>
            </a:endParaRPr>
          </a:p>
        </p:txBody>
      </p:sp>
      <p:sp>
        <p:nvSpPr>
          <p:cNvPr id="13" name="TextBox 12">
            <a:extLst>
              <a:ext uri="{FF2B5EF4-FFF2-40B4-BE49-F238E27FC236}">
                <a16:creationId xmlns:a16="http://schemas.microsoft.com/office/drawing/2014/main" id="{ECBEAE36-0CDE-C541-B709-4C41C442E513}"/>
              </a:ext>
            </a:extLst>
          </p:cNvPr>
          <p:cNvSpPr txBox="1"/>
          <p:nvPr/>
        </p:nvSpPr>
        <p:spPr>
          <a:xfrm>
            <a:off x="1602204" y="2376209"/>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phik Regular"/>
              <a:ea typeface="+mn-ea"/>
              <a:cs typeface="+mn-cs"/>
            </a:endParaRPr>
          </a:p>
        </p:txBody>
      </p:sp>
      <p:sp>
        <p:nvSpPr>
          <p:cNvPr id="14" name="TextBox 13">
            <a:extLst>
              <a:ext uri="{FF2B5EF4-FFF2-40B4-BE49-F238E27FC236}">
                <a16:creationId xmlns:a16="http://schemas.microsoft.com/office/drawing/2014/main" id="{F1AE7679-172C-B44F-98B3-42B07CFF1BA2}"/>
              </a:ext>
            </a:extLst>
          </p:cNvPr>
          <p:cNvSpPr txBox="1"/>
          <p:nvPr/>
        </p:nvSpPr>
        <p:spPr>
          <a:xfrm>
            <a:off x="586204" y="1553249"/>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phik Regular"/>
              <a:ea typeface="+mn-ea"/>
              <a:cs typeface="+mn-cs"/>
            </a:endParaRPr>
          </a:p>
        </p:txBody>
      </p:sp>
      <p:sp>
        <p:nvSpPr>
          <p:cNvPr id="15" name="TextBox 14">
            <a:extLst>
              <a:ext uri="{FF2B5EF4-FFF2-40B4-BE49-F238E27FC236}">
                <a16:creationId xmlns:a16="http://schemas.microsoft.com/office/drawing/2014/main" id="{865B1743-EA9C-2446-9E38-9D8CFB498882}"/>
              </a:ext>
            </a:extLst>
          </p:cNvPr>
          <p:cNvSpPr txBox="1"/>
          <p:nvPr/>
        </p:nvSpPr>
        <p:spPr>
          <a:xfrm>
            <a:off x="1444262" y="1957802"/>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phik Regular"/>
              <a:ea typeface="+mn-ea"/>
              <a:cs typeface="+mn-cs"/>
            </a:endParaRPr>
          </a:p>
        </p:txBody>
      </p:sp>
      <p:sp>
        <p:nvSpPr>
          <p:cNvPr id="29" name="Rectangle 28">
            <a:extLst>
              <a:ext uri="{FF2B5EF4-FFF2-40B4-BE49-F238E27FC236}">
                <a16:creationId xmlns:a16="http://schemas.microsoft.com/office/drawing/2014/main" id="{3B7BF8D5-0301-1042-A489-D5D9D102E69E}"/>
              </a:ext>
            </a:extLst>
          </p:cNvPr>
          <p:cNvSpPr/>
          <p:nvPr/>
        </p:nvSpPr>
        <p:spPr>
          <a:xfrm>
            <a:off x="7544772" y="1488478"/>
            <a:ext cx="1628906" cy="89773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Graphik Regular"/>
                <a:ea typeface="+mn-ea"/>
                <a:cs typeface="+mn-cs"/>
              </a:rPr>
              <a:t>ServiceNow</a:t>
            </a:r>
          </a:p>
        </p:txBody>
      </p:sp>
      <p:sp>
        <p:nvSpPr>
          <p:cNvPr id="30" name="Rectangle 29">
            <a:extLst>
              <a:ext uri="{FF2B5EF4-FFF2-40B4-BE49-F238E27FC236}">
                <a16:creationId xmlns:a16="http://schemas.microsoft.com/office/drawing/2014/main" id="{8E06711E-F943-454A-BEE1-B7D627A23090}"/>
              </a:ext>
            </a:extLst>
          </p:cNvPr>
          <p:cNvSpPr/>
          <p:nvPr/>
        </p:nvSpPr>
        <p:spPr>
          <a:xfrm>
            <a:off x="212722" y="3117173"/>
            <a:ext cx="1409946" cy="2143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a:solidFill>
                  <a:srgbClr val="FFFFFF"/>
                </a:solidFill>
                <a:latin typeface="Graphik Bold"/>
              </a:rPr>
              <a:t>NOTIFICATION</a:t>
            </a:r>
            <a:endParaRPr kumimoji="0" lang="en-US" sz="1200" b="1" i="0" u="none" strike="noStrike" kern="1200" cap="none" spc="0" normalizeH="0" baseline="0" noProof="0">
              <a:ln>
                <a:noFill/>
              </a:ln>
              <a:solidFill>
                <a:srgbClr val="FFFFFF"/>
              </a:solidFill>
              <a:effectLst/>
              <a:uLnTx/>
              <a:uFillTx/>
              <a:latin typeface="Graphik Bold"/>
              <a:ea typeface="+mn-ea"/>
              <a:cs typeface="+mn-cs"/>
            </a:endParaRPr>
          </a:p>
        </p:txBody>
      </p:sp>
      <p:cxnSp>
        <p:nvCxnSpPr>
          <p:cNvPr id="31" name="Elbow Connector 30">
            <a:extLst>
              <a:ext uri="{FF2B5EF4-FFF2-40B4-BE49-F238E27FC236}">
                <a16:creationId xmlns:a16="http://schemas.microsoft.com/office/drawing/2014/main" id="{EE01E026-C1A0-304C-8E3E-6D1C2D7C86DF}"/>
              </a:ext>
            </a:extLst>
          </p:cNvPr>
          <p:cNvCxnSpPr>
            <a:cxnSpLocks/>
            <a:stCxn id="37" idx="3"/>
          </p:cNvCxnSpPr>
          <p:nvPr/>
        </p:nvCxnSpPr>
        <p:spPr>
          <a:xfrm flipV="1">
            <a:off x="9782235" y="3786735"/>
            <a:ext cx="160878" cy="195746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57B5D0-067A-F24C-A21E-2A09AE598710}"/>
              </a:ext>
            </a:extLst>
          </p:cNvPr>
          <p:cNvSpPr txBox="1"/>
          <p:nvPr/>
        </p:nvSpPr>
        <p:spPr>
          <a:xfrm>
            <a:off x="9240158" y="1741242"/>
            <a:ext cx="728663" cy="264319"/>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en-US" sz="1200" b="0" i="1" u="none" strike="noStrike" kern="1200" cap="none" spc="0" normalizeH="0" baseline="0" noProof="0">
                <a:ln>
                  <a:noFill/>
                </a:ln>
                <a:solidFill>
                  <a:srgbClr val="000000"/>
                </a:solidFill>
                <a:effectLst/>
                <a:uLnTx/>
                <a:uFillTx/>
                <a:latin typeface="Times" pitchFamily="2" charset="0"/>
                <a:ea typeface="+mn-ea"/>
                <a:cs typeface="+mn-cs"/>
              </a:rPr>
              <a:t>Publishes</a:t>
            </a:r>
          </a:p>
        </p:txBody>
      </p:sp>
      <p:sp>
        <p:nvSpPr>
          <p:cNvPr id="37" name="Rectangle 36">
            <a:extLst>
              <a:ext uri="{FF2B5EF4-FFF2-40B4-BE49-F238E27FC236}">
                <a16:creationId xmlns:a16="http://schemas.microsoft.com/office/drawing/2014/main" id="{B84B135B-B091-9941-AE9E-7611173AAD90}"/>
              </a:ext>
            </a:extLst>
          </p:cNvPr>
          <p:cNvSpPr/>
          <p:nvPr/>
        </p:nvSpPr>
        <p:spPr>
          <a:xfrm>
            <a:off x="8153329" y="5295329"/>
            <a:ext cx="1628906" cy="897731"/>
          </a:xfrm>
          <a:prstGeom prst="rect">
            <a:avLst/>
          </a:prstGeom>
          <a:solidFill>
            <a:srgbClr val="7FA9F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Graphik Regular"/>
                <a:ea typeface="+mn-ea"/>
                <a:cs typeface="+mn-cs"/>
              </a:rPr>
              <a:t>MICROSERVICE</a:t>
            </a:r>
          </a:p>
        </p:txBody>
      </p:sp>
      <p:cxnSp>
        <p:nvCxnSpPr>
          <p:cNvPr id="39" name="Elbow Connector 38">
            <a:extLst>
              <a:ext uri="{FF2B5EF4-FFF2-40B4-BE49-F238E27FC236}">
                <a16:creationId xmlns:a16="http://schemas.microsoft.com/office/drawing/2014/main" id="{C7526662-299C-2A4A-AEDF-F128DB7C33CA}"/>
              </a:ext>
            </a:extLst>
          </p:cNvPr>
          <p:cNvCxnSpPr>
            <a:cxnSpLocks/>
            <a:stCxn id="37" idx="1"/>
          </p:cNvCxnSpPr>
          <p:nvPr/>
        </p:nvCxnSpPr>
        <p:spPr>
          <a:xfrm rot="10800000">
            <a:off x="7564525" y="4747349"/>
            <a:ext cx="588804" cy="996847"/>
          </a:xfrm>
          <a:prstGeom prst="bentConnector2">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694BBC25-1B0A-AF4D-B2F2-CEED3BC6DBF8}"/>
              </a:ext>
            </a:extLst>
          </p:cNvPr>
          <p:cNvSpPr/>
          <p:nvPr/>
        </p:nvSpPr>
        <p:spPr>
          <a:xfrm>
            <a:off x="149164" y="5361203"/>
            <a:ext cx="1628906" cy="628941"/>
          </a:xfrm>
          <a:prstGeom prst="rect">
            <a:avLst/>
          </a:prstGeom>
          <a:solidFill>
            <a:srgbClr val="2463D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Graphik Regular"/>
                <a:ea typeface="+mn-ea"/>
                <a:cs typeface="+mn-cs"/>
              </a:rPr>
              <a:t>SOURCE OF RECORD #1</a:t>
            </a:r>
          </a:p>
        </p:txBody>
      </p:sp>
      <p:cxnSp>
        <p:nvCxnSpPr>
          <p:cNvPr id="43" name="Elbow Connector 42">
            <a:extLst>
              <a:ext uri="{FF2B5EF4-FFF2-40B4-BE49-F238E27FC236}">
                <a16:creationId xmlns:a16="http://schemas.microsoft.com/office/drawing/2014/main" id="{3B183674-E488-E947-B99A-4C6B8DC5F362}"/>
              </a:ext>
            </a:extLst>
          </p:cNvPr>
          <p:cNvCxnSpPr>
            <a:cxnSpLocks/>
          </p:cNvCxnSpPr>
          <p:nvPr/>
        </p:nvCxnSpPr>
        <p:spPr>
          <a:xfrm rot="10800000" flipV="1">
            <a:off x="1780254" y="4762233"/>
            <a:ext cx="670321" cy="479548"/>
          </a:xfrm>
          <a:prstGeom prst="bentConnector3">
            <a:avLst>
              <a:gd name="adj1" fmla="val -483"/>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4C3FF13-C9CE-D54A-A259-0366D4B7401F}"/>
              </a:ext>
            </a:extLst>
          </p:cNvPr>
          <p:cNvSpPr txBox="1"/>
          <p:nvPr/>
        </p:nvSpPr>
        <p:spPr>
          <a:xfrm>
            <a:off x="1862873" y="5335560"/>
            <a:ext cx="728663" cy="264319"/>
          </a:xfrm>
          <a:prstGeom prst="rect">
            <a:avLst/>
          </a:prstGeom>
          <a:noFill/>
        </p:spPr>
        <p:txBody>
          <a:bodyPr wrap="square" lIns="0" tIns="0" rIns="0" bIns="0" rtlCol="0">
            <a:noAutofit/>
          </a:bodyPr>
          <a:lstStyle/>
          <a:p>
            <a:pPr marL="0" marR="0" lvl="0" indent="0" algn="ctr" defTabSz="228600" rtl="0" eaLnBrk="1" fontAlgn="auto" latinLnBrk="0" hangingPunct="1">
              <a:lnSpc>
                <a:spcPct val="100000"/>
              </a:lnSpc>
              <a:spcBef>
                <a:spcPts val="0"/>
              </a:spcBef>
              <a:spcAft>
                <a:spcPts val="1200"/>
              </a:spcAft>
              <a:buClrTx/>
              <a:buSzTx/>
              <a:buFontTx/>
              <a:buNone/>
              <a:tabLst/>
              <a:defRPr/>
            </a:pPr>
            <a:r>
              <a:rPr kumimoji="0" lang="en-US" sz="1200" b="0" i="1" u="none" strike="noStrike" kern="1200" cap="none" spc="0" normalizeH="0" baseline="0" noProof="0">
                <a:ln>
                  <a:noFill/>
                </a:ln>
                <a:solidFill>
                  <a:srgbClr val="000000"/>
                </a:solidFill>
                <a:effectLst/>
                <a:uLnTx/>
                <a:uFillTx/>
                <a:latin typeface="Times" pitchFamily="2" charset="0"/>
                <a:ea typeface="+mn-ea"/>
                <a:cs typeface="+mn-cs"/>
              </a:rPr>
              <a:t>Changes as Events </a:t>
            </a:r>
          </a:p>
        </p:txBody>
      </p:sp>
      <p:cxnSp>
        <p:nvCxnSpPr>
          <p:cNvPr id="47" name="Elbow Connector 46">
            <a:extLst>
              <a:ext uri="{FF2B5EF4-FFF2-40B4-BE49-F238E27FC236}">
                <a16:creationId xmlns:a16="http://schemas.microsoft.com/office/drawing/2014/main" id="{ECA95165-81BA-0345-BA26-A92240C2D566}"/>
              </a:ext>
            </a:extLst>
          </p:cNvPr>
          <p:cNvCxnSpPr>
            <a:cxnSpLocks/>
            <a:stCxn id="60" idx="3"/>
          </p:cNvCxnSpPr>
          <p:nvPr/>
        </p:nvCxnSpPr>
        <p:spPr>
          <a:xfrm>
            <a:off x="1841628" y="1937345"/>
            <a:ext cx="459820" cy="1558607"/>
          </a:xfrm>
          <a:prstGeom prst="bentConnector2">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1587388-EEAA-9E40-8BCC-FC0E2AC1E747}"/>
              </a:ext>
            </a:extLst>
          </p:cNvPr>
          <p:cNvSpPr txBox="1"/>
          <p:nvPr/>
        </p:nvSpPr>
        <p:spPr>
          <a:xfrm>
            <a:off x="2130283" y="1716730"/>
            <a:ext cx="728663" cy="264319"/>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en-US" sz="1200" b="0" i="1" u="none" strike="noStrike" kern="1200" cap="none" spc="0" normalizeH="0" baseline="0" noProof="0">
                <a:ln>
                  <a:noFill/>
                </a:ln>
                <a:solidFill>
                  <a:srgbClr val="000000"/>
                </a:solidFill>
                <a:effectLst/>
                <a:uLnTx/>
                <a:uFillTx/>
                <a:latin typeface="Times" pitchFamily="2" charset="0"/>
                <a:ea typeface="+mn-ea"/>
                <a:cs typeface="+mn-cs"/>
              </a:rPr>
              <a:t>Consumes </a:t>
            </a:r>
          </a:p>
        </p:txBody>
      </p:sp>
      <p:sp>
        <p:nvSpPr>
          <p:cNvPr id="50" name="TextBox 49">
            <a:extLst>
              <a:ext uri="{FF2B5EF4-FFF2-40B4-BE49-F238E27FC236}">
                <a16:creationId xmlns:a16="http://schemas.microsoft.com/office/drawing/2014/main" id="{6D8AC446-8FAB-C446-839A-F1A963594A00}"/>
              </a:ext>
            </a:extLst>
          </p:cNvPr>
          <p:cNvSpPr txBox="1"/>
          <p:nvPr/>
        </p:nvSpPr>
        <p:spPr>
          <a:xfrm>
            <a:off x="307897" y="125483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phik Regular"/>
              <a:ea typeface="+mn-ea"/>
              <a:cs typeface="+mn-cs"/>
            </a:endParaRPr>
          </a:p>
        </p:txBody>
      </p:sp>
      <p:sp>
        <p:nvSpPr>
          <p:cNvPr id="51" name="Rectangle 50">
            <a:extLst>
              <a:ext uri="{FF2B5EF4-FFF2-40B4-BE49-F238E27FC236}">
                <a16:creationId xmlns:a16="http://schemas.microsoft.com/office/drawing/2014/main" id="{0EC87235-36D0-3E44-B03B-1C98FF271D49}"/>
              </a:ext>
            </a:extLst>
          </p:cNvPr>
          <p:cNvSpPr/>
          <p:nvPr/>
        </p:nvSpPr>
        <p:spPr>
          <a:xfrm>
            <a:off x="149164" y="5106920"/>
            <a:ext cx="1628906" cy="210385"/>
          </a:xfrm>
          <a:prstGeom prst="rect">
            <a:avLst/>
          </a:prstGeom>
          <a:solidFill>
            <a:srgbClr val="2463D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Graphik Bold"/>
                <a:ea typeface="+mn-ea"/>
                <a:cs typeface="+mn-cs"/>
              </a:rPr>
              <a:t>CHANGE DATA CAPTURE</a:t>
            </a:r>
          </a:p>
        </p:txBody>
      </p:sp>
      <p:sp>
        <p:nvSpPr>
          <p:cNvPr id="55" name="Can 54">
            <a:extLst>
              <a:ext uri="{FF2B5EF4-FFF2-40B4-BE49-F238E27FC236}">
                <a16:creationId xmlns:a16="http://schemas.microsoft.com/office/drawing/2014/main" id="{CB4AAD1F-C0C7-7C4B-A202-11D2D711DF13}"/>
              </a:ext>
            </a:extLst>
          </p:cNvPr>
          <p:cNvSpPr/>
          <p:nvPr/>
        </p:nvSpPr>
        <p:spPr>
          <a:xfrm>
            <a:off x="9057741" y="5930223"/>
            <a:ext cx="1027410" cy="360761"/>
          </a:xfrm>
          <a:prstGeom prst="can">
            <a:avLst/>
          </a:prstGeom>
          <a:solidFill>
            <a:srgbClr val="77A4C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000" b="1"/>
              <a:t>RDBMS</a:t>
            </a:r>
          </a:p>
        </p:txBody>
      </p:sp>
      <p:sp>
        <p:nvSpPr>
          <p:cNvPr id="59" name="TextBox 58">
            <a:extLst>
              <a:ext uri="{FF2B5EF4-FFF2-40B4-BE49-F238E27FC236}">
                <a16:creationId xmlns:a16="http://schemas.microsoft.com/office/drawing/2014/main" id="{5A672B15-931C-574F-B839-9A483DC49E7D}"/>
              </a:ext>
            </a:extLst>
          </p:cNvPr>
          <p:cNvSpPr txBox="1"/>
          <p:nvPr/>
        </p:nvSpPr>
        <p:spPr>
          <a:xfrm>
            <a:off x="10930423" y="380982"/>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3" name="TextBox 62">
            <a:extLst>
              <a:ext uri="{FF2B5EF4-FFF2-40B4-BE49-F238E27FC236}">
                <a16:creationId xmlns:a16="http://schemas.microsoft.com/office/drawing/2014/main" id="{EFC1A810-EF10-8346-8A88-402A600CBCBC}"/>
              </a:ext>
            </a:extLst>
          </p:cNvPr>
          <p:cNvSpPr txBox="1"/>
          <p:nvPr/>
        </p:nvSpPr>
        <p:spPr>
          <a:xfrm>
            <a:off x="9100457" y="966651"/>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0" name="Rectangle 59">
            <a:extLst>
              <a:ext uri="{FF2B5EF4-FFF2-40B4-BE49-F238E27FC236}">
                <a16:creationId xmlns:a16="http://schemas.microsoft.com/office/drawing/2014/main" id="{6A6F9267-5579-344D-BD2E-6912611C1E20}"/>
              </a:ext>
            </a:extLst>
          </p:cNvPr>
          <p:cNvSpPr/>
          <p:nvPr/>
        </p:nvSpPr>
        <p:spPr>
          <a:xfrm>
            <a:off x="212722" y="1488479"/>
            <a:ext cx="1628906" cy="89773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Graphik Regular"/>
                <a:ea typeface="+mn-ea"/>
                <a:cs typeface="+mn-cs"/>
              </a:rPr>
              <a:t>ServiceNow</a:t>
            </a:r>
          </a:p>
        </p:txBody>
      </p:sp>
      <p:sp>
        <p:nvSpPr>
          <p:cNvPr id="64" name="Rectangular Callout 63">
            <a:extLst>
              <a:ext uri="{FF2B5EF4-FFF2-40B4-BE49-F238E27FC236}">
                <a16:creationId xmlns:a16="http://schemas.microsoft.com/office/drawing/2014/main" id="{CED3BE63-18F4-9942-8AB7-1DFFFD093995}"/>
              </a:ext>
            </a:extLst>
          </p:cNvPr>
          <p:cNvSpPr/>
          <p:nvPr/>
        </p:nvSpPr>
        <p:spPr>
          <a:xfrm>
            <a:off x="8568486" y="603970"/>
            <a:ext cx="2573316" cy="533460"/>
          </a:xfrm>
          <a:prstGeom prst="wedgeRectCallout">
            <a:avLst>
              <a:gd name="adj1" fmla="val 6210"/>
              <a:gd name="adj2" fmla="val 202077"/>
            </a:avLst>
          </a:prstGeom>
          <a:solidFill>
            <a:schemeClr val="accent4">
              <a:lumMod val="90000"/>
            </a:schemeClr>
          </a:solidFill>
          <a:ln w="12700" cap="flat" cmpd="sng" algn="ctr">
            <a:no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00232F"/>
                </a:solidFill>
                <a:effectLst/>
                <a:uLnTx/>
                <a:uFillTx/>
                <a:latin typeface="Graphik Regular" panose="020B0503030202060203" pitchFamily="34" charset="77"/>
                <a:ea typeface="+mn-ea"/>
                <a:cs typeface="FUTURA MEDIUM" panose="020B0602020204020303" pitchFamily="34" charset="-79"/>
              </a:rPr>
              <a:t>Publish New Events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232F"/>
                </a:solidFill>
                <a:effectLst/>
                <a:uLnTx/>
                <a:uFillTx/>
                <a:latin typeface="Graphik Regular" panose="020B0503030202060203" pitchFamily="34" charset="77"/>
                <a:ea typeface="+mn-ea"/>
                <a:cs typeface="Futura Medium" panose="020B0602020204020303" pitchFamily="34" charset="-79"/>
              </a:rPr>
              <a:t>As items change status within ServiceNow, emit events to allow consuming microservices to react. </a:t>
            </a:r>
          </a:p>
        </p:txBody>
      </p:sp>
      <p:sp>
        <p:nvSpPr>
          <p:cNvPr id="83" name="Rectangle 82">
            <a:extLst>
              <a:ext uri="{FF2B5EF4-FFF2-40B4-BE49-F238E27FC236}">
                <a16:creationId xmlns:a16="http://schemas.microsoft.com/office/drawing/2014/main" id="{E730161D-49AB-2B4A-AD97-0CDFF7B4396D}"/>
              </a:ext>
            </a:extLst>
          </p:cNvPr>
          <p:cNvSpPr/>
          <p:nvPr/>
        </p:nvSpPr>
        <p:spPr>
          <a:xfrm>
            <a:off x="1" y="3502826"/>
            <a:ext cx="12192000" cy="344687"/>
          </a:xfrm>
          <a:prstGeom prst="rect">
            <a:avLst/>
          </a:prstGeom>
          <a:solidFill>
            <a:srgbClr val="89B6FF"/>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FFFFFF"/>
              </a:solidFill>
              <a:effectLst/>
              <a:uLnTx/>
              <a:uFillTx/>
              <a:latin typeface="Graphik Regular"/>
              <a:ea typeface="+mn-ea"/>
              <a:cs typeface="+mn-cs"/>
            </a:endParaRPr>
          </a:p>
        </p:txBody>
      </p:sp>
      <p:sp>
        <p:nvSpPr>
          <p:cNvPr id="111" name="TextBox 110">
            <a:extLst>
              <a:ext uri="{FF2B5EF4-FFF2-40B4-BE49-F238E27FC236}">
                <a16:creationId xmlns:a16="http://schemas.microsoft.com/office/drawing/2014/main" id="{7DC49BD9-6D55-0147-B341-338E46B8DBF4}"/>
              </a:ext>
            </a:extLst>
          </p:cNvPr>
          <p:cNvSpPr txBox="1"/>
          <p:nvPr/>
        </p:nvSpPr>
        <p:spPr>
          <a:xfrm>
            <a:off x="7200194" y="5808932"/>
            <a:ext cx="728663" cy="264319"/>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en-US" sz="1200" b="0" i="1" u="none" strike="noStrike" kern="1200" cap="none" spc="0" normalizeH="0" baseline="0" noProof="0">
                <a:ln>
                  <a:noFill/>
                </a:ln>
                <a:solidFill>
                  <a:srgbClr val="000000"/>
                </a:solidFill>
                <a:effectLst/>
                <a:uLnTx/>
                <a:uFillTx/>
                <a:latin typeface="Times" pitchFamily="2" charset="0"/>
                <a:ea typeface="+mn-ea"/>
                <a:cs typeface="+mn-cs"/>
              </a:rPr>
              <a:t>Consumes </a:t>
            </a:r>
          </a:p>
        </p:txBody>
      </p:sp>
      <p:sp>
        <p:nvSpPr>
          <p:cNvPr id="112" name="Rectangle 111">
            <a:extLst>
              <a:ext uri="{FF2B5EF4-FFF2-40B4-BE49-F238E27FC236}">
                <a16:creationId xmlns:a16="http://schemas.microsoft.com/office/drawing/2014/main" id="{327621A7-B3D0-AF4A-A3A5-52FA1BE6BE8B}"/>
              </a:ext>
            </a:extLst>
          </p:cNvPr>
          <p:cNvSpPr/>
          <p:nvPr/>
        </p:nvSpPr>
        <p:spPr>
          <a:xfrm>
            <a:off x="9183201" y="5018707"/>
            <a:ext cx="1652066" cy="2143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ENRICHED EVENT</a:t>
            </a:r>
          </a:p>
        </p:txBody>
      </p:sp>
      <p:sp>
        <p:nvSpPr>
          <p:cNvPr id="42" name="Rectangle 41">
            <a:extLst>
              <a:ext uri="{FF2B5EF4-FFF2-40B4-BE49-F238E27FC236}">
                <a16:creationId xmlns:a16="http://schemas.microsoft.com/office/drawing/2014/main" id="{606E1442-6CC0-9541-B5F3-58DC4E96F2BB}"/>
              </a:ext>
            </a:extLst>
          </p:cNvPr>
          <p:cNvSpPr/>
          <p:nvPr/>
        </p:nvSpPr>
        <p:spPr>
          <a:xfrm>
            <a:off x="1884799" y="4943090"/>
            <a:ext cx="1210383" cy="21431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RAW EVENT</a:t>
            </a:r>
          </a:p>
        </p:txBody>
      </p:sp>
      <p:sp>
        <p:nvSpPr>
          <p:cNvPr id="113" name="Rectangle 112">
            <a:extLst>
              <a:ext uri="{FF2B5EF4-FFF2-40B4-BE49-F238E27FC236}">
                <a16:creationId xmlns:a16="http://schemas.microsoft.com/office/drawing/2014/main" id="{0648FC5A-0967-4D41-BDBC-66C8ADC139B5}"/>
              </a:ext>
            </a:extLst>
          </p:cNvPr>
          <p:cNvSpPr/>
          <p:nvPr/>
        </p:nvSpPr>
        <p:spPr>
          <a:xfrm>
            <a:off x="231182" y="4548923"/>
            <a:ext cx="1210383" cy="21431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RAW EVENT</a:t>
            </a:r>
          </a:p>
        </p:txBody>
      </p:sp>
      <p:sp>
        <p:nvSpPr>
          <p:cNvPr id="114" name="Rectangle 113">
            <a:extLst>
              <a:ext uri="{FF2B5EF4-FFF2-40B4-BE49-F238E27FC236}">
                <a16:creationId xmlns:a16="http://schemas.microsoft.com/office/drawing/2014/main" id="{2BA74C63-A1A9-6445-AAD2-18D143129FEA}"/>
              </a:ext>
            </a:extLst>
          </p:cNvPr>
          <p:cNvSpPr/>
          <p:nvPr/>
        </p:nvSpPr>
        <p:spPr>
          <a:xfrm>
            <a:off x="1510222" y="4544717"/>
            <a:ext cx="1210383" cy="21431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RAW EVENT</a:t>
            </a:r>
          </a:p>
        </p:txBody>
      </p:sp>
      <p:sp>
        <p:nvSpPr>
          <p:cNvPr id="115" name="Rectangle 114">
            <a:extLst>
              <a:ext uri="{FF2B5EF4-FFF2-40B4-BE49-F238E27FC236}">
                <a16:creationId xmlns:a16="http://schemas.microsoft.com/office/drawing/2014/main" id="{2A4A73E2-939B-444A-A2FA-1556FD554084}"/>
              </a:ext>
            </a:extLst>
          </p:cNvPr>
          <p:cNvSpPr/>
          <p:nvPr/>
        </p:nvSpPr>
        <p:spPr>
          <a:xfrm>
            <a:off x="2805611" y="4548923"/>
            <a:ext cx="1210383" cy="21431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RAW EVENT</a:t>
            </a:r>
          </a:p>
        </p:txBody>
      </p:sp>
      <p:sp>
        <p:nvSpPr>
          <p:cNvPr id="116" name="Rectangle 115">
            <a:extLst>
              <a:ext uri="{FF2B5EF4-FFF2-40B4-BE49-F238E27FC236}">
                <a16:creationId xmlns:a16="http://schemas.microsoft.com/office/drawing/2014/main" id="{02E6294C-0536-DA4A-A0A1-7953DD355B07}"/>
              </a:ext>
            </a:extLst>
          </p:cNvPr>
          <p:cNvSpPr/>
          <p:nvPr/>
        </p:nvSpPr>
        <p:spPr>
          <a:xfrm>
            <a:off x="4082474" y="4551742"/>
            <a:ext cx="1210383" cy="21431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RAW EVENT</a:t>
            </a:r>
          </a:p>
        </p:txBody>
      </p:sp>
      <p:sp>
        <p:nvSpPr>
          <p:cNvPr id="117" name="Rectangle 116">
            <a:extLst>
              <a:ext uri="{FF2B5EF4-FFF2-40B4-BE49-F238E27FC236}">
                <a16:creationId xmlns:a16="http://schemas.microsoft.com/office/drawing/2014/main" id="{72635A89-2601-CA4A-9ABC-580C2CBD614D}"/>
              </a:ext>
            </a:extLst>
          </p:cNvPr>
          <p:cNvSpPr/>
          <p:nvPr/>
        </p:nvSpPr>
        <p:spPr>
          <a:xfrm>
            <a:off x="5377863" y="4551742"/>
            <a:ext cx="1210383" cy="21431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RAW EVENT</a:t>
            </a:r>
          </a:p>
        </p:txBody>
      </p:sp>
      <p:sp>
        <p:nvSpPr>
          <p:cNvPr id="119" name="Rectangle 118">
            <a:extLst>
              <a:ext uri="{FF2B5EF4-FFF2-40B4-BE49-F238E27FC236}">
                <a16:creationId xmlns:a16="http://schemas.microsoft.com/office/drawing/2014/main" id="{A18CA3D4-64B0-CF42-A6B8-688ABA507723}"/>
              </a:ext>
            </a:extLst>
          </p:cNvPr>
          <p:cNvSpPr/>
          <p:nvPr/>
        </p:nvSpPr>
        <p:spPr>
          <a:xfrm>
            <a:off x="7963295" y="4544717"/>
            <a:ext cx="1210383" cy="21431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RAW EVENT</a:t>
            </a:r>
          </a:p>
        </p:txBody>
      </p:sp>
      <p:sp>
        <p:nvSpPr>
          <p:cNvPr id="120" name="Rectangle 119">
            <a:extLst>
              <a:ext uri="{FF2B5EF4-FFF2-40B4-BE49-F238E27FC236}">
                <a16:creationId xmlns:a16="http://schemas.microsoft.com/office/drawing/2014/main" id="{DC771B9C-BF47-5441-98F9-924DE10FDCD7}"/>
              </a:ext>
            </a:extLst>
          </p:cNvPr>
          <p:cNvSpPr/>
          <p:nvPr/>
        </p:nvSpPr>
        <p:spPr>
          <a:xfrm>
            <a:off x="9240158" y="4550169"/>
            <a:ext cx="1210383" cy="21431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RAW EVENT</a:t>
            </a:r>
          </a:p>
        </p:txBody>
      </p:sp>
      <p:sp>
        <p:nvSpPr>
          <p:cNvPr id="122" name="TextBox 121">
            <a:extLst>
              <a:ext uri="{FF2B5EF4-FFF2-40B4-BE49-F238E27FC236}">
                <a16:creationId xmlns:a16="http://schemas.microsoft.com/office/drawing/2014/main" id="{3BC71E75-962C-0946-BBD9-BCB2143A09BC}"/>
              </a:ext>
            </a:extLst>
          </p:cNvPr>
          <p:cNvSpPr txBox="1"/>
          <p:nvPr/>
        </p:nvSpPr>
        <p:spPr>
          <a:xfrm>
            <a:off x="10033907" y="5319500"/>
            <a:ext cx="728663" cy="264319"/>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en-US" sz="1200" b="0" i="1" u="none" strike="noStrike" kern="1200" cap="none" spc="0" normalizeH="0" baseline="0" noProof="0">
                <a:ln>
                  <a:noFill/>
                </a:ln>
                <a:solidFill>
                  <a:srgbClr val="000000"/>
                </a:solidFill>
                <a:effectLst/>
                <a:uLnTx/>
                <a:uFillTx/>
                <a:latin typeface="Times" pitchFamily="2" charset="0"/>
                <a:ea typeface="+mn-ea"/>
                <a:cs typeface="+mn-cs"/>
              </a:rPr>
              <a:t>Publishes</a:t>
            </a:r>
          </a:p>
        </p:txBody>
      </p:sp>
      <p:sp>
        <p:nvSpPr>
          <p:cNvPr id="123" name="Rectangle 122">
            <a:extLst>
              <a:ext uri="{FF2B5EF4-FFF2-40B4-BE49-F238E27FC236}">
                <a16:creationId xmlns:a16="http://schemas.microsoft.com/office/drawing/2014/main" id="{C5F1BD2B-EA79-DC48-9772-356695AA40E8}"/>
              </a:ext>
            </a:extLst>
          </p:cNvPr>
          <p:cNvSpPr/>
          <p:nvPr/>
        </p:nvSpPr>
        <p:spPr>
          <a:xfrm>
            <a:off x="232733" y="3584282"/>
            <a:ext cx="1652066" cy="2143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ENRICHED EVENT</a:t>
            </a:r>
          </a:p>
        </p:txBody>
      </p:sp>
      <p:sp>
        <p:nvSpPr>
          <p:cNvPr id="124" name="Rectangle 123">
            <a:extLst>
              <a:ext uri="{FF2B5EF4-FFF2-40B4-BE49-F238E27FC236}">
                <a16:creationId xmlns:a16="http://schemas.microsoft.com/office/drawing/2014/main" id="{5E4B9B79-D2D0-0849-A210-ADE0906E8BD5}"/>
              </a:ext>
            </a:extLst>
          </p:cNvPr>
          <p:cNvSpPr/>
          <p:nvPr/>
        </p:nvSpPr>
        <p:spPr>
          <a:xfrm>
            <a:off x="1979578" y="3580353"/>
            <a:ext cx="1652066" cy="2143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ENRICHED EVENT</a:t>
            </a:r>
          </a:p>
        </p:txBody>
      </p:sp>
      <p:sp>
        <p:nvSpPr>
          <p:cNvPr id="125" name="Rectangle 124">
            <a:extLst>
              <a:ext uri="{FF2B5EF4-FFF2-40B4-BE49-F238E27FC236}">
                <a16:creationId xmlns:a16="http://schemas.microsoft.com/office/drawing/2014/main" id="{8FAFFDE1-EE23-A445-87DD-65ECD433CE1D}"/>
              </a:ext>
            </a:extLst>
          </p:cNvPr>
          <p:cNvSpPr/>
          <p:nvPr/>
        </p:nvSpPr>
        <p:spPr>
          <a:xfrm>
            <a:off x="3718201" y="3576109"/>
            <a:ext cx="1652066" cy="2143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ENRICHED EVENT</a:t>
            </a:r>
          </a:p>
        </p:txBody>
      </p:sp>
      <p:sp>
        <p:nvSpPr>
          <p:cNvPr id="126" name="Rectangle 125">
            <a:extLst>
              <a:ext uri="{FF2B5EF4-FFF2-40B4-BE49-F238E27FC236}">
                <a16:creationId xmlns:a16="http://schemas.microsoft.com/office/drawing/2014/main" id="{48A369FB-FC12-D342-9B1C-5CA9C5347F9B}"/>
              </a:ext>
            </a:extLst>
          </p:cNvPr>
          <p:cNvSpPr/>
          <p:nvPr/>
        </p:nvSpPr>
        <p:spPr>
          <a:xfrm>
            <a:off x="5460136" y="3572423"/>
            <a:ext cx="1652066" cy="2143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ENRICHED EVENT</a:t>
            </a:r>
          </a:p>
        </p:txBody>
      </p:sp>
      <p:sp>
        <p:nvSpPr>
          <p:cNvPr id="127" name="Rectangle 126">
            <a:extLst>
              <a:ext uri="{FF2B5EF4-FFF2-40B4-BE49-F238E27FC236}">
                <a16:creationId xmlns:a16="http://schemas.microsoft.com/office/drawing/2014/main" id="{32F61DD5-D300-2C4B-B541-651CB7544F43}"/>
              </a:ext>
            </a:extLst>
          </p:cNvPr>
          <p:cNvSpPr/>
          <p:nvPr/>
        </p:nvSpPr>
        <p:spPr>
          <a:xfrm>
            <a:off x="7215723" y="3568480"/>
            <a:ext cx="1652066" cy="2143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ENRICHED EVENT</a:t>
            </a:r>
          </a:p>
        </p:txBody>
      </p:sp>
      <p:sp>
        <p:nvSpPr>
          <p:cNvPr id="128" name="Rectangle 127">
            <a:extLst>
              <a:ext uri="{FF2B5EF4-FFF2-40B4-BE49-F238E27FC236}">
                <a16:creationId xmlns:a16="http://schemas.microsoft.com/office/drawing/2014/main" id="{6CB12556-91FD-1344-9B06-5473F163CC23}"/>
              </a:ext>
            </a:extLst>
          </p:cNvPr>
          <p:cNvSpPr/>
          <p:nvPr/>
        </p:nvSpPr>
        <p:spPr>
          <a:xfrm>
            <a:off x="8953853" y="3562670"/>
            <a:ext cx="1652066" cy="2143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ENRICHED EVENT</a:t>
            </a:r>
          </a:p>
        </p:txBody>
      </p:sp>
      <p:sp>
        <p:nvSpPr>
          <p:cNvPr id="129" name="Rectangle 128">
            <a:extLst>
              <a:ext uri="{FF2B5EF4-FFF2-40B4-BE49-F238E27FC236}">
                <a16:creationId xmlns:a16="http://schemas.microsoft.com/office/drawing/2014/main" id="{4D8D6494-AC95-3F42-8316-4541B8BA676C}"/>
              </a:ext>
            </a:extLst>
          </p:cNvPr>
          <p:cNvSpPr/>
          <p:nvPr/>
        </p:nvSpPr>
        <p:spPr>
          <a:xfrm>
            <a:off x="3156438" y="5398970"/>
            <a:ext cx="1628906" cy="628941"/>
          </a:xfrm>
          <a:prstGeom prst="rect">
            <a:avLst/>
          </a:prstGeom>
          <a:solidFill>
            <a:srgbClr val="2463D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Graphik Regular"/>
                <a:ea typeface="+mn-ea"/>
                <a:cs typeface="+mn-cs"/>
              </a:rPr>
              <a:t>SOURCE OF RECORD #2</a:t>
            </a:r>
          </a:p>
        </p:txBody>
      </p:sp>
      <p:cxnSp>
        <p:nvCxnSpPr>
          <p:cNvPr id="130" name="Elbow Connector 129">
            <a:extLst>
              <a:ext uri="{FF2B5EF4-FFF2-40B4-BE49-F238E27FC236}">
                <a16:creationId xmlns:a16="http://schemas.microsoft.com/office/drawing/2014/main" id="{2B19C3D9-F8F2-D541-9612-39ED90E87262}"/>
              </a:ext>
            </a:extLst>
          </p:cNvPr>
          <p:cNvCxnSpPr>
            <a:cxnSpLocks/>
          </p:cNvCxnSpPr>
          <p:nvPr/>
        </p:nvCxnSpPr>
        <p:spPr>
          <a:xfrm rot="5400000">
            <a:off x="4620902" y="4500863"/>
            <a:ext cx="945313" cy="612057"/>
          </a:xfrm>
          <a:prstGeom prst="bentConnector3">
            <a:avLst>
              <a:gd name="adj1" fmla="val 99490"/>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F6F0D11A-6769-7A4F-8E13-DF9D20F47218}"/>
              </a:ext>
            </a:extLst>
          </p:cNvPr>
          <p:cNvSpPr txBox="1"/>
          <p:nvPr/>
        </p:nvSpPr>
        <p:spPr>
          <a:xfrm>
            <a:off x="4870147" y="5373327"/>
            <a:ext cx="728663" cy="264319"/>
          </a:xfrm>
          <a:prstGeom prst="rect">
            <a:avLst/>
          </a:prstGeom>
          <a:noFill/>
        </p:spPr>
        <p:txBody>
          <a:bodyPr wrap="square" lIns="0" tIns="0" rIns="0" bIns="0" rtlCol="0">
            <a:noAutofit/>
          </a:bodyPr>
          <a:lstStyle/>
          <a:p>
            <a:pPr marL="0" marR="0" lvl="0" indent="0" algn="ctr" defTabSz="228600" rtl="0" eaLnBrk="1" fontAlgn="auto" latinLnBrk="0" hangingPunct="1">
              <a:lnSpc>
                <a:spcPct val="100000"/>
              </a:lnSpc>
              <a:spcBef>
                <a:spcPts val="0"/>
              </a:spcBef>
              <a:spcAft>
                <a:spcPts val="1200"/>
              </a:spcAft>
              <a:buClrTx/>
              <a:buSzTx/>
              <a:buFontTx/>
              <a:buNone/>
              <a:tabLst/>
              <a:defRPr/>
            </a:pPr>
            <a:r>
              <a:rPr kumimoji="0" lang="en-US" sz="1200" b="0" i="1" u="none" strike="noStrike" kern="1200" cap="none" spc="0" normalizeH="0" baseline="0" noProof="0">
                <a:ln>
                  <a:noFill/>
                </a:ln>
                <a:solidFill>
                  <a:srgbClr val="000000"/>
                </a:solidFill>
                <a:effectLst/>
                <a:uLnTx/>
                <a:uFillTx/>
                <a:latin typeface="Times" pitchFamily="2" charset="0"/>
                <a:ea typeface="+mn-ea"/>
                <a:cs typeface="+mn-cs"/>
              </a:rPr>
              <a:t>Changes as Events </a:t>
            </a:r>
          </a:p>
        </p:txBody>
      </p:sp>
      <p:sp>
        <p:nvSpPr>
          <p:cNvPr id="132" name="Rectangle 131">
            <a:extLst>
              <a:ext uri="{FF2B5EF4-FFF2-40B4-BE49-F238E27FC236}">
                <a16:creationId xmlns:a16="http://schemas.microsoft.com/office/drawing/2014/main" id="{687E7417-00C2-B743-8B3D-623D26B5FDA8}"/>
              </a:ext>
            </a:extLst>
          </p:cNvPr>
          <p:cNvSpPr/>
          <p:nvPr/>
        </p:nvSpPr>
        <p:spPr>
          <a:xfrm>
            <a:off x="3156438" y="5144687"/>
            <a:ext cx="1628906" cy="210385"/>
          </a:xfrm>
          <a:prstGeom prst="rect">
            <a:avLst/>
          </a:prstGeom>
          <a:solidFill>
            <a:srgbClr val="2463D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Graphik Bold"/>
                <a:ea typeface="+mn-ea"/>
                <a:cs typeface="+mn-cs"/>
              </a:rPr>
              <a:t>CHANGE DATA CAPTURE</a:t>
            </a:r>
          </a:p>
        </p:txBody>
      </p:sp>
      <p:sp>
        <p:nvSpPr>
          <p:cNvPr id="133" name="Rectangle 132">
            <a:extLst>
              <a:ext uri="{FF2B5EF4-FFF2-40B4-BE49-F238E27FC236}">
                <a16:creationId xmlns:a16="http://schemas.microsoft.com/office/drawing/2014/main" id="{181E60A9-A948-5141-AC7E-2D680240D097}"/>
              </a:ext>
            </a:extLst>
          </p:cNvPr>
          <p:cNvSpPr/>
          <p:nvPr/>
        </p:nvSpPr>
        <p:spPr>
          <a:xfrm>
            <a:off x="4892073" y="4980857"/>
            <a:ext cx="1210383" cy="21431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RAW EVENT</a:t>
            </a:r>
          </a:p>
        </p:txBody>
      </p:sp>
      <p:cxnSp>
        <p:nvCxnSpPr>
          <p:cNvPr id="147" name="Elbow Connector 146">
            <a:extLst>
              <a:ext uri="{FF2B5EF4-FFF2-40B4-BE49-F238E27FC236}">
                <a16:creationId xmlns:a16="http://schemas.microsoft.com/office/drawing/2014/main" id="{321641BD-16FC-3842-94E0-458B7DE8CE43}"/>
              </a:ext>
            </a:extLst>
          </p:cNvPr>
          <p:cNvCxnSpPr>
            <a:cxnSpLocks/>
            <a:stCxn id="37" idx="1"/>
          </p:cNvCxnSpPr>
          <p:nvPr/>
        </p:nvCxnSpPr>
        <p:spPr>
          <a:xfrm rot="10800000">
            <a:off x="7127897" y="4259205"/>
            <a:ext cx="1025433" cy="1484990"/>
          </a:xfrm>
          <a:prstGeom prst="bentConnector2">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39F53EDA-ABCA-9044-B7BD-411D84D62B93}"/>
              </a:ext>
            </a:extLst>
          </p:cNvPr>
          <p:cNvSpPr/>
          <p:nvPr/>
        </p:nvSpPr>
        <p:spPr>
          <a:xfrm>
            <a:off x="6709032" y="5398330"/>
            <a:ext cx="1210383" cy="21431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RAW EVENT</a:t>
            </a:r>
          </a:p>
        </p:txBody>
      </p:sp>
      <p:sp>
        <p:nvSpPr>
          <p:cNvPr id="145" name="Rectangle 144">
            <a:extLst>
              <a:ext uri="{FF2B5EF4-FFF2-40B4-BE49-F238E27FC236}">
                <a16:creationId xmlns:a16="http://schemas.microsoft.com/office/drawing/2014/main" id="{E0780D2F-6EE1-5746-84EC-B4C72EE074B0}"/>
              </a:ext>
            </a:extLst>
          </p:cNvPr>
          <p:cNvSpPr/>
          <p:nvPr/>
        </p:nvSpPr>
        <p:spPr>
          <a:xfrm>
            <a:off x="6709032" y="5132382"/>
            <a:ext cx="1210383" cy="21431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RAW EVENT</a:t>
            </a:r>
          </a:p>
        </p:txBody>
      </p:sp>
      <p:sp>
        <p:nvSpPr>
          <p:cNvPr id="152" name="Rectangular Callout 151">
            <a:extLst>
              <a:ext uri="{FF2B5EF4-FFF2-40B4-BE49-F238E27FC236}">
                <a16:creationId xmlns:a16="http://schemas.microsoft.com/office/drawing/2014/main" id="{A0BD0E6E-FB2F-6E4F-ADE5-6457EED55F1C}"/>
              </a:ext>
            </a:extLst>
          </p:cNvPr>
          <p:cNvSpPr/>
          <p:nvPr/>
        </p:nvSpPr>
        <p:spPr>
          <a:xfrm>
            <a:off x="4843333" y="6047692"/>
            <a:ext cx="2885672" cy="733691"/>
          </a:xfrm>
          <a:prstGeom prst="wedgeRectCallout">
            <a:avLst>
              <a:gd name="adj1" fmla="val 65168"/>
              <a:gd name="adj2" fmla="val -58073"/>
            </a:avLst>
          </a:prstGeom>
          <a:solidFill>
            <a:schemeClr val="accent4">
              <a:lumMod val="90000"/>
            </a:schemeClr>
          </a:solidFill>
          <a:ln w="12700" cap="flat" cmpd="sng" algn="ctr">
            <a:no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00232F"/>
                </a:solidFill>
                <a:effectLst/>
                <a:uLnTx/>
                <a:uFillTx/>
                <a:latin typeface="Graphik Regular" panose="020B0503030202060203" pitchFamily="34" charset="77"/>
                <a:ea typeface="+mn-ea"/>
                <a:cs typeface="FUTURA MEDIUM" panose="020B0602020204020303" pitchFamily="34" charset="-79"/>
              </a:rPr>
              <a:t>React to Events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232F"/>
                </a:solidFill>
                <a:effectLst/>
                <a:uLnTx/>
                <a:uFillTx/>
                <a:latin typeface="Graphik Regular" panose="020B0503030202060203" pitchFamily="34" charset="77"/>
                <a:ea typeface="+mn-ea"/>
                <a:cs typeface="Futura Medium" panose="020B0602020204020303" pitchFamily="34" charset="-79"/>
              </a:rPr>
              <a:t>The microservice can take raw events from legacy system</a:t>
            </a:r>
            <a:r>
              <a:rPr lang="en-US" sz="800" kern="0">
                <a:solidFill>
                  <a:srgbClr val="00232F"/>
                </a:solidFill>
                <a:latin typeface="Graphik Regular" panose="020B0503030202060203" pitchFamily="34" charset="77"/>
                <a:cs typeface="Futura Medium" panose="020B0602020204020303" pitchFamily="34" charset="-79"/>
              </a:rPr>
              <a:t>s, and transform them. Likewise, it can hydrate a view of data into a database as needed, and use that database to further perform transforms. </a:t>
            </a:r>
            <a:endParaRPr kumimoji="0" lang="en-US" sz="800" b="0" i="0" u="none" strike="noStrike" kern="0" cap="none" spc="0" normalizeH="0" baseline="0" noProof="0">
              <a:ln>
                <a:noFill/>
              </a:ln>
              <a:solidFill>
                <a:srgbClr val="00232F"/>
              </a:solidFill>
              <a:effectLst/>
              <a:uLnTx/>
              <a:uFillTx/>
              <a:latin typeface="Graphik Regular" panose="020B0503030202060203" pitchFamily="34" charset="77"/>
              <a:ea typeface="+mn-ea"/>
              <a:cs typeface="Futura Medium" panose="020B0602020204020303" pitchFamily="34" charset="-79"/>
            </a:endParaRPr>
          </a:p>
        </p:txBody>
      </p:sp>
      <p:sp>
        <p:nvSpPr>
          <p:cNvPr id="155" name="Rectangle 154">
            <a:extLst>
              <a:ext uri="{FF2B5EF4-FFF2-40B4-BE49-F238E27FC236}">
                <a16:creationId xmlns:a16="http://schemas.microsoft.com/office/drawing/2014/main" id="{63BFD9B3-E7A7-D149-A9A5-CBDD44938950}"/>
              </a:ext>
            </a:extLst>
          </p:cNvPr>
          <p:cNvSpPr/>
          <p:nvPr/>
        </p:nvSpPr>
        <p:spPr>
          <a:xfrm>
            <a:off x="1745602" y="3115819"/>
            <a:ext cx="1409946" cy="2143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a:solidFill>
                  <a:srgbClr val="FFFFFF"/>
                </a:solidFill>
                <a:latin typeface="Graphik Bold"/>
              </a:rPr>
              <a:t>NOTIFICATION</a:t>
            </a:r>
            <a:endParaRPr kumimoji="0" lang="en-US" sz="1200" b="1" i="0" u="none" strike="noStrike" kern="1200" cap="none" spc="0" normalizeH="0" baseline="0" noProof="0">
              <a:ln>
                <a:noFill/>
              </a:ln>
              <a:solidFill>
                <a:srgbClr val="FFFFFF"/>
              </a:solidFill>
              <a:effectLst/>
              <a:uLnTx/>
              <a:uFillTx/>
              <a:latin typeface="Graphik Bold"/>
              <a:ea typeface="+mn-ea"/>
              <a:cs typeface="+mn-cs"/>
            </a:endParaRPr>
          </a:p>
        </p:txBody>
      </p:sp>
      <p:sp>
        <p:nvSpPr>
          <p:cNvPr id="156" name="Rectangle 155">
            <a:extLst>
              <a:ext uri="{FF2B5EF4-FFF2-40B4-BE49-F238E27FC236}">
                <a16:creationId xmlns:a16="http://schemas.microsoft.com/office/drawing/2014/main" id="{BE7C8135-03EA-8C46-9ABD-8BC2ECC79950}"/>
              </a:ext>
            </a:extLst>
          </p:cNvPr>
          <p:cNvSpPr/>
          <p:nvPr/>
        </p:nvSpPr>
        <p:spPr>
          <a:xfrm>
            <a:off x="3277719" y="3120148"/>
            <a:ext cx="1409946" cy="2143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a:solidFill>
                  <a:srgbClr val="FFFFFF"/>
                </a:solidFill>
                <a:latin typeface="Graphik Bold"/>
              </a:rPr>
              <a:t>NOTIFICATION</a:t>
            </a:r>
            <a:endParaRPr kumimoji="0" lang="en-US" sz="1200" b="1" i="0" u="none" strike="noStrike" kern="1200" cap="none" spc="0" normalizeH="0" baseline="0" noProof="0">
              <a:ln>
                <a:noFill/>
              </a:ln>
              <a:solidFill>
                <a:srgbClr val="FFFFFF"/>
              </a:solidFill>
              <a:effectLst/>
              <a:uLnTx/>
              <a:uFillTx/>
              <a:latin typeface="Graphik Bold"/>
              <a:ea typeface="+mn-ea"/>
              <a:cs typeface="+mn-cs"/>
            </a:endParaRPr>
          </a:p>
        </p:txBody>
      </p:sp>
      <p:sp>
        <p:nvSpPr>
          <p:cNvPr id="157" name="Rectangle 156">
            <a:extLst>
              <a:ext uri="{FF2B5EF4-FFF2-40B4-BE49-F238E27FC236}">
                <a16:creationId xmlns:a16="http://schemas.microsoft.com/office/drawing/2014/main" id="{FE662C0A-C9C0-DE4D-82B9-346399E90E9B}"/>
              </a:ext>
            </a:extLst>
          </p:cNvPr>
          <p:cNvSpPr/>
          <p:nvPr/>
        </p:nvSpPr>
        <p:spPr>
          <a:xfrm>
            <a:off x="4809836" y="3124143"/>
            <a:ext cx="1409946" cy="2143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a:solidFill>
                  <a:srgbClr val="FFFFFF"/>
                </a:solidFill>
                <a:latin typeface="Graphik Bold"/>
              </a:rPr>
              <a:t>NOTIFICATION</a:t>
            </a:r>
            <a:endParaRPr kumimoji="0" lang="en-US" sz="1200" b="1" i="0" u="none" strike="noStrike" kern="1200" cap="none" spc="0" normalizeH="0" baseline="0" noProof="0">
              <a:ln>
                <a:noFill/>
              </a:ln>
              <a:solidFill>
                <a:srgbClr val="FFFFFF"/>
              </a:solidFill>
              <a:effectLst/>
              <a:uLnTx/>
              <a:uFillTx/>
              <a:latin typeface="Graphik Bold"/>
              <a:ea typeface="+mn-ea"/>
              <a:cs typeface="+mn-cs"/>
            </a:endParaRPr>
          </a:p>
        </p:txBody>
      </p:sp>
      <p:sp>
        <p:nvSpPr>
          <p:cNvPr id="158" name="Rectangle 157">
            <a:extLst>
              <a:ext uri="{FF2B5EF4-FFF2-40B4-BE49-F238E27FC236}">
                <a16:creationId xmlns:a16="http://schemas.microsoft.com/office/drawing/2014/main" id="{1034C70F-F1F0-A443-A37B-C02A6A2AC22E}"/>
              </a:ext>
            </a:extLst>
          </p:cNvPr>
          <p:cNvSpPr/>
          <p:nvPr/>
        </p:nvSpPr>
        <p:spPr>
          <a:xfrm>
            <a:off x="6298691" y="3134005"/>
            <a:ext cx="1409946" cy="2143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a:solidFill>
                  <a:srgbClr val="FFFFFF"/>
                </a:solidFill>
                <a:latin typeface="Graphik Bold"/>
              </a:rPr>
              <a:t>NOTIFICATION</a:t>
            </a:r>
            <a:endParaRPr kumimoji="0" lang="en-US" sz="1200" b="1" i="0" u="none" strike="noStrike" kern="1200" cap="none" spc="0" normalizeH="0" baseline="0" noProof="0">
              <a:ln>
                <a:noFill/>
              </a:ln>
              <a:solidFill>
                <a:srgbClr val="FFFFFF"/>
              </a:solidFill>
              <a:effectLst/>
              <a:uLnTx/>
              <a:uFillTx/>
              <a:latin typeface="Graphik Bold"/>
              <a:ea typeface="+mn-ea"/>
              <a:cs typeface="+mn-cs"/>
            </a:endParaRPr>
          </a:p>
        </p:txBody>
      </p:sp>
      <p:sp>
        <p:nvSpPr>
          <p:cNvPr id="159" name="Rectangle 158">
            <a:extLst>
              <a:ext uri="{FF2B5EF4-FFF2-40B4-BE49-F238E27FC236}">
                <a16:creationId xmlns:a16="http://schemas.microsoft.com/office/drawing/2014/main" id="{0148C08D-0EB3-9F4A-A837-CA02C15243CE}"/>
              </a:ext>
            </a:extLst>
          </p:cNvPr>
          <p:cNvSpPr/>
          <p:nvPr/>
        </p:nvSpPr>
        <p:spPr>
          <a:xfrm>
            <a:off x="7814452" y="3138067"/>
            <a:ext cx="1409946" cy="2143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a:solidFill>
                  <a:srgbClr val="FFFFFF"/>
                </a:solidFill>
                <a:latin typeface="Graphik Bold"/>
              </a:rPr>
              <a:t>NOTIFICATION</a:t>
            </a:r>
            <a:endParaRPr kumimoji="0" lang="en-US" sz="1200" b="1" i="0" u="none" strike="noStrike" kern="1200" cap="none" spc="0" normalizeH="0" baseline="0" noProof="0">
              <a:ln>
                <a:noFill/>
              </a:ln>
              <a:solidFill>
                <a:srgbClr val="FFFFFF"/>
              </a:solidFill>
              <a:effectLst/>
              <a:uLnTx/>
              <a:uFillTx/>
              <a:latin typeface="Graphik Bold"/>
              <a:ea typeface="+mn-ea"/>
              <a:cs typeface="+mn-cs"/>
            </a:endParaRPr>
          </a:p>
        </p:txBody>
      </p:sp>
      <p:sp>
        <p:nvSpPr>
          <p:cNvPr id="160" name="Rectangle 159">
            <a:extLst>
              <a:ext uri="{FF2B5EF4-FFF2-40B4-BE49-F238E27FC236}">
                <a16:creationId xmlns:a16="http://schemas.microsoft.com/office/drawing/2014/main" id="{A9DCBABE-097A-284C-BE37-A67B1A38D4FC}"/>
              </a:ext>
            </a:extLst>
          </p:cNvPr>
          <p:cNvSpPr/>
          <p:nvPr/>
        </p:nvSpPr>
        <p:spPr>
          <a:xfrm>
            <a:off x="9308063" y="3125751"/>
            <a:ext cx="1409946" cy="2143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a:solidFill>
                  <a:srgbClr val="FFFFFF"/>
                </a:solidFill>
                <a:latin typeface="Graphik Bold"/>
              </a:rPr>
              <a:t>NOTIFICATION</a:t>
            </a:r>
            <a:endParaRPr kumimoji="0" lang="en-US" sz="1200" b="1" i="0" u="none" strike="noStrike" kern="1200" cap="none" spc="0" normalizeH="0" baseline="0" noProof="0">
              <a:ln>
                <a:noFill/>
              </a:ln>
              <a:solidFill>
                <a:srgbClr val="FFFFFF"/>
              </a:solidFill>
              <a:effectLst/>
              <a:uLnTx/>
              <a:uFillTx/>
              <a:latin typeface="Graphik Bold"/>
              <a:ea typeface="+mn-ea"/>
              <a:cs typeface="+mn-cs"/>
            </a:endParaRPr>
          </a:p>
        </p:txBody>
      </p:sp>
      <p:cxnSp>
        <p:nvCxnSpPr>
          <p:cNvPr id="161" name="Elbow Connector 160">
            <a:extLst>
              <a:ext uri="{FF2B5EF4-FFF2-40B4-BE49-F238E27FC236}">
                <a16:creationId xmlns:a16="http://schemas.microsoft.com/office/drawing/2014/main" id="{C78121F0-1482-9741-838B-DC146867AE40}"/>
              </a:ext>
            </a:extLst>
          </p:cNvPr>
          <p:cNvCxnSpPr>
            <a:cxnSpLocks/>
            <a:stCxn id="160" idx="0"/>
            <a:endCxn id="29" idx="3"/>
          </p:cNvCxnSpPr>
          <p:nvPr/>
        </p:nvCxnSpPr>
        <p:spPr>
          <a:xfrm rot="16200000" flipV="1">
            <a:off x="8999154" y="2111869"/>
            <a:ext cx="1188407" cy="839358"/>
          </a:xfrm>
          <a:prstGeom prst="bentConnector2">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6" name="Rectangle 165">
            <a:extLst>
              <a:ext uri="{FF2B5EF4-FFF2-40B4-BE49-F238E27FC236}">
                <a16:creationId xmlns:a16="http://schemas.microsoft.com/office/drawing/2014/main" id="{E6764712-F86A-8441-AC64-FEF81D760D32}"/>
              </a:ext>
            </a:extLst>
          </p:cNvPr>
          <p:cNvSpPr/>
          <p:nvPr/>
        </p:nvSpPr>
        <p:spPr>
          <a:xfrm>
            <a:off x="9322216" y="2271606"/>
            <a:ext cx="1409946" cy="2143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a:solidFill>
                  <a:srgbClr val="FFFFFF"/>
                </a:solidFill>
                <a:latin typeface="Graphik Bold"/>
              </a:rPr>
              <a:t>NOTIFICATION</a:t>
            </a:r>
            <a:endParaRPr kumimoji="0" lang="en-US" sz="1200" b="1" i="0" u="none" strike="noStrike" kern="1200" cap="none" spc="0" normalizeH="0" baseline="0" noProof="0">
              <a:ln>
                <a:noFill/>
              </a:ln>
              <a:solidFill>
                <a:srgbClr val="FFFFFF"/>
              </a:solidFill>
              <a:effectLst/>
              <a:uLnTx/>
              <a:uFillTx/>
              <a:latin typeface="Graphik Bold"/>
              <a:ea typeface="+mn-ea"/>
              <a:cs typeface="+mn-cs"/>
            </a:endParaRPr>
          </a:p>
        </p:txBody>
      </p:sp>
      <p:sp>
        <p:nvSpPr>
          <p:cNvPr id="170" name="Rectangle 169">
            <a:extLst>
              <a:ext uri="{FF2B5EF4-FFF2-40B4-BE49-F238E27FC236}">
                <a16:creationId xmlns:a16="http://schemas.microsoft.com/office/drawing/2014/main" id="{FE876A41-602C-1743-8B46-C3D04C23653A}"/>
              </a:ext>
            </a:extLst>
          </p:cNvPr>
          <p:cNvSpPr/>
          <p:nvPr/>
        </p:nvSpPr>
        <p:spPr>
          <a:xfrm>
            <a:off x="1904105" y="2180653"/>
            <a:ext cx="1652066" cy="2143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ENRICHED EVENT</a:t>
            </a:r>
          </a:p>
        </p:txBody>
      </p:sp>
      <p:sp>
        <p:nvSpPr>
          <p:cNvPr id="118" name="Rectangle 117">
            <a:extLst>
              <a:ext uri="{FF2B5EF4-FFF2-40B4-BE49-F238E27FC236}">
                <a16:creationId xmlns:a16="http://schemas.microsoft.com/office/drawing/2014/main" id="{A419EC44-C74E-A54D-885F-2CDE4EEE0356}"/>
              </a:ext>
            </a:extLst>
          </p:cNvPr>
          <p:cNvSpPr/>
          <p:nvPr/>
        </p:nvSpPr>
        <p:spPr>
          <a:xfrm>
            <a:off x="6673720" y="4548212"/>
            <a:ext cx="1210383" cy="21431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Graphik Bold"/>
                <a:ea typeface="+mn-ea"/>
                <a:cs typeface="+mn-cs"/>
              </a:rPr>
              <a:t>RAW EVENT</a:t>
            </a:r>
          </a:p>
        </p:txBody>
      </p:sp>
      <p:sp>
        <p:nvSpPr>
          <p:cNvPr id="171" name="TextBox 170">
            <a:extLst>
              <a:ext uri="{FF2B5EF4-FFF2-40B4-BE49-F238E27FC236}">
                <a16:creationId xmlns:a16="http://schemas.microsoft.com/office/drawing/2014/main" id="{9848E996-2C6C-024E-AD26-04A2557313A9}"/>
              </a:ext>
            </a:extLst>
          </p:cNvPr>
          <p:cNvSpPr txBox="1"/>
          <p:nvPr/>
        </p:nvSpPr>
        <p:spPr>
          <a:xfrm>
            <a:off x="11050965" y="3148383"/>
            <a:ext cx="978633" cy="264319"/>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en-US" sz="1000" b="1" i="1" u="none" strike="noStrike" kern="1200" cap="none" spc="0" normalizeH="0" baseline="0" noProof="0">
                <a:ln>
                  <a:noFill/>
                </a:ln>
                <a:solidFill>
                  <a:schemeClr val="bg1"/>
                </a:solidFill>
                <a:effectLst/>
                <a:uLnTx/>
                <a:uFillTx/>
                <a:latin typeface="Times" pitchFamily="2" charset="0"/>
                <a:ea typeface="+mn-ea"/>
                <a:cs typeface="+mn-cs"/>
              </a:rPr>
              <a:t>Notification Topic</a:t>
            </a:r>
          </a:p>
        </p:txBody>
      </p:sp>
      <p:sp>
        <p:nvSpPr>
          <p:cNvPr id="172" name="TextBox 171">
            <a:extLst>
              <a:ext uri="{FF2B5EF4-FFF2-40B4-BE49-F238E27FC236}">
                <a16:creationId xmlns:a16="http://schemas.microsoft.com/office/drawing/2014/main" id="{005A9C61-2148-F845-B831-F6A7E63C665D}"/>
              </a:ext>
            </a:extLst>
          </p:cNvPr>
          <p:cNvSpPr txBox="1"/>
          <p:nvPr/>
        </p:nvSpPr>
        <p:spPr>
          <a:xfrm>
            <a:off x="10904308" y="3595096"/>
            <a:ext cx="1267028" cy="264319"/>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US" sz="1000" b="1" i="1">
                <a:solidFill>
                  <a:schemeClr val="bg1"/>
                </a:solidFill>
                <a:latin typeface="Times" pitchFamily="2" charset="0"/>
              </a:rPr>
              <a:t>Business Event Topic</a:t>
            </a:r>
            <a:endParaRPr kumimoji="0" lang="en-US" sz="1000" b="1" i="1" u="none" strike="noStrike" kern="1200" cap="none" spc="0" normalizeH="0" baseline="0" noProof="0">
              <a:ln>
                <a:noFill/>
              </a:ln>
              <a:solidFill>
                <a:schemeClr val="bg1"/>
              </a:solidFill>
              <a:effectLst/>
              <a:uLnTx/>
              <a:uFillTx/>
              <a:latin typeface="Times" pitchFamily="2" charset="0"/>
              <a:ea typeface="+mn-ea"/>
              <a:cs typeface="+mn-cs"/>
            </a:endParaRPr>
          </a:p>
        </p:txBody>
      </p:sp>
      <p:sp>
        <p:nvSpPr>
          <p:cNvPr id="173" name="TextBox 172">
            <a:extLst>
              <a:ext uri="{FF2B5EF4-FFF2-40B4-BE49-F238E27FC236}">
                <a16:creationId xmlns:a16="http://schemas.microsoft.com/office/drawing/2014/main" id="{D34A8CEF-6D72-EF48-B84E-72B6D6F2B2B3}"/>
              </a:ext>
            </a:extLst>
          </p:cNvPr>
          <p:cNvSpPr txBox="1"/>
          <p:nvPr/>
        </p:nvSpPr>
        <p:spPr>
          <a:xfrm>
            <a:off x="11049575" y="4079550"/>
            <a:ext cx="1267028" cy="264319"/>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US" sz="1000" b="1" i="1">
                <a:solidFill>
                  <a:schemeClr val="bg1"/>
                </a:solidFill>
                <a:latin typeface="Times" pitchFamily="2" charset="0"/>
              </a:rPr>
              <a:t>Raw Change Topic </a:t>
            </a:r>
            <a:endParaRPr kumimoji="0" lang="en-US" sz="1000" b="1" i="1" u="none" strike="noStrike" kern="1200" cap="none" spc="0" normalizeH="0" baseline="0" noProof="0">
              <a:ln>
                <a:noFill/>
              </a:ln>
              <a:solidFill>
                <a:schemeClr val="bg1"/>
              </a:solidFill>
              <a:effectLst/>
              <a:uLnTx/>
              <a:uFillTx/>
              <a:latin typeface="Times" pitchFamily="2" charset="0"/>
              <a:ea typeface="+mn-ea"/>
              <a:cs typeface="+mn-cs"/>
            </a:endParaRPr>
          </a:p>
        </p:txBody>
      </p:sp>
      <p:sp>
        <p:nvSpPr>
          <p:cNvPr id="174" name="TextBox 173">
            <a:extLst>
              <a:ext uri="{FF2B5EF4-FFF2-40B4-BE49-F238E27FC236}">
                <a16:creationId xmlns:a16="http://schemas.microsoft.com/office/drawing/2014/main" id="{8C2D5488-8EA4-DB45-9E96-512661EE1F60}"/>
              </a:ext>
            </a:extLst>
          </p:cNvPr>
          <p:cNvSpPr txBox="1"/>
          <p:nvPr/>
        </p:nvSpPr>
        <p:spPr>
          <a:xfrm>
            <a:off x="11067048" y="4586757"/>
            <a:ext cx="1267028" cy="264319"/>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US" sz="1000" b="1" i="1">
                <a:solidFill>
                  <a:schemeClr val="bg1"/>
                </a:solidFill>
                <a:latin typeface="Times" pitchFamily="2" charset="0"/>
              </a:rPr>
              <a:t>Raw Change Topic </a:t>
            </a:r>
            <a:endParaRPr kumimoji="0" lang="en-US" sz="1000" b="1" i="1" u="none" strike="noStrike" kern="1200" cap="none" spc="0" normalizeH="0" baseline="0" noProof="0">
              <a:ln>
                <a:noFill/>
              </a:ln>
              <a:solidFill>
                <a:schemeClr val="bg1"/>
              </a:solidFill>
              <a:effectLst/>
              <a:uLnTx/>
              <a:uFillTx/>
              <a:latin typeface="Times" pitchFamily="2" charset="0"/>
              <a:ea typeface="+mn-ea"/>
              <a:cs typeface="+mn-cs"/>
            </a:endParaRPr>
          </a:p>
        </p:txBody>
      </p:sp>
      <p:sp>
        <p:nvSpPr>
          <p:cNvPr id="81" name="Title 4">
            <a:extLst>
              <a:ext uri="{FF2B5EF4-FFF2-40B4-BE49-F238E27FC236}">
                <a16:creationId xmlns:a16="http://schemas.microsoft.com/office/drawing/2014/main" id="{487CFCA5-12E3-164D-AEA4-EBC45F3EF2BC}"/>
              </a:ext>
            </a:extLst>
          </p:cNvPr>
          <p:cNvSpPr txBox="1">
            <a:spLocks/>
          </p:cNvSpPr>
          <p:nvPr/>
        </p:nvSpPr>
        <p:spPr>
          <a:xfrm>
            <a:off x="8869680" y="274320"/>
            <a:ext cx="3053080" cy="37084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algn="r"/>
            <a:r>
              <a:rPr lang="en-US" sz="1400">
                <a:solidFill>
                  <a:schemeClr val="accent2">
                    <a:lumMod val="75000"/>
                  </a:schemeClr>
                </a:solidFill>
              </a:rPr>
              <a:t>REAL-TIME DATA THROUGHOUT</a:t>
            </a:r>
          </a:p>
        </p:txBody>
      </p:sp>
    </p:spTree>
    <p:extLst>
      <p:ext uri="{BB962C8B-B14F-4D97-AF65-F5344CB8AC3E}">
        <p14:creationId xmlns:p14="http://schemas.microsoft.com/office/powerpoint/2010/main" val="2763883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49020F0-A9AB-9448-90FF-387E9FB68F0C}"/>
              </a:ext>
            </a:extLst>
          </p:cNvPr>
          <p:cNvSpPr/>
          <p:nvPr/>
        </p:nvSpPr>
        <p:spPr>
          <a:xfrm>
            <a:off x="6096000" y="1600908"/>
            <a:ext cx="5867425" cy="464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9F6F1"/>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B90566D-2446-A440-9F83-1040FD8ED94E}"/>
              </a:ext>
            </a:extLst>
          </p:cNvPr>
          <p:cNvSpPr/>
          <p:nvPr/>
        </p:nvSpPr>
        <p:spPr>
          <a:xfrm>
            <a:off x="1588" y="2129585"/>
            <a:ext cx="5919663" cy="5223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9F6F1"/>
              </a:solidFill>
              <a:effectLst/>
              <a:uLnTx/>
              <a:uFillTx/>
              <a:latin typeface="Arial" panose="020B0604020202020204"/>
              <a:ea typeface="+mn-ea"/>
              <a:cs typeface="+mn-cs"/>
            </a:endParaRPr>
          </a:p>
        </p:txBody>
      </p:sp>
      <p:sp>
        <p:nvSpPr>
          <p:cNvPr id="2" name="Slide Number Placeholder 1">
            <a:extLst>
              <a:ext uri="{FF2B5EF4-FFF2-40B4-BE49-F238E27FC236}">
                <a16:creationId xmlns:a16="http://schemas.microsoft.com/office/drawing/2014/main" id="{66A4B64E-9B3D-504B-AC0C-7E47A4B3ECAE}"/>
              </a:ext>
            </a:extLst>
          </p:cNvPr>
          <p:cNvSpPr>
            <a:spLocks noGrp="1"/>
          </p:cNvSpPr>
          <p:nvPr>
            <p:ph type="sldNum" sz="quarter" idx="10"/>
          </p:nvPr>
        </p:nvSpPr>
        <p:spPr/>
        <p:txBody>
          <a:bodyPr/>
          <a:lstStyle/>
          <a:p>
            <a:pPr marL="0" marR="0" lvl="0" indent="0" algn="r" defTabSz="914217"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rPr>
              <a:pPr marL="0" marR="0" lvl="0" indent="0" algn="r" defTabSz="914217" rtl="0" eaLnBrk="1" fontAlgn="auto" latinLnBrk="0" hangingPunct="1">
                <a:lnSpc>
                  <a:spcPct val="100000"/>
                </a:lnSpc>
                <a:spcBef>
                  <a:spcPts val="0"/>
                </a:spcBef>
                <a:spcAft>
                  <a:spcPts val="0"/>
                </a:spcAft>
                <a:buClrTx/>
                <a:buSzTx/>
                <a:buFontTx/>
                <a:buNone/>
                <a:tabLst/>
                <a:defRPr/>
              </a:pPr>
              <a:t>17</a:t>
            </a:fld>
            <a:endParaRPr kumimoji="0" lang="en-US" sz="10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endParaRPr>
          </a:p>
        </p:txBody>
      </p:sp>
      <p:sp>
        <p:nvSpPr>
          <p:cNvPr id="3" name="Title 2">
            <a:extLst>
              <a:ext uri="{FF2B5EF4-FFF2-40B4-BE49-F238E27FC236}">
                <a16:creationId xmlns:a16="http://schemas.microsoft.com/office/drawing/2014/main" id="{ED0010E9-20C0-794A-A7C7-95A0EA32BD6C}"/>
              </a:ext>
            </a:extLst>
          </p:cNvPr>
          <p:cNvSpPr>
            <a:spLocks noGrp="1"/>
          </p:cNvSpPr>
          <p:nvPr>
            <p:ph type="title"/>
          </p:nvPr>
        </p:nvSpPr>
        <p:spPr>
          <a:xfrm>
            <a:off x="381000" y="138021"/>
            <a:ext cx="10820400" cy="400110"/>
          </a:xfrm>
        </p:spPr>
        <p:txBody>
          <a:bodyPr/>
          <a:lstStyle/>
          <a:p>
            <a:r>
              <a:rPr lang="en-US" sz="2600"/>
              <a:t>No Stale Data</a:t>
            </a:r>
          </a:p>
        </p:txBody>
      </p:sp>
      <p:sp>
        <p:nvSpPr>
          <p:cNvPr id="4" name="Rectangle 3">
            <a:extLst>
              <a:ext uri="{FF2B5EF4-FFF2-40B4-BE49-F238E27FC236}">
                <a16:creationId xmlns:a16="http://schemas.microsoft.com/office/drawing/2014/main" id="{F029285F-26B6-694E-98E6-5A4B2FF3F271}"/>
              </a:ext>
            </a:extLst>
          </p:cNvPr>
          <p:cNvSpPr/>
          <p:nvPr/>
        </p:nvSpPr>
        <p:spPr>
          <a:xfrm>
            <a:off x="6445419" y="1709782"/>
            <a:ext cx="5429081" cy="4011483"/>
          </a:xfrm>
          <a:prstGeom prst="rect">
            <a:avLst/>
          </a:prstGeom>
        </p:spPr>
        <p:txBody>
          <a:bodyPr wrap="square">
            <a:spAutoFit/>
          </a:bodyPr>
          <a:lstStyle/>
          <a:p>
            <a:pPr marR="0" lvl="0" algn="l" defTabSz="913828" rtl="0" eaLnBrk="1" fontAlgn="auto" latinLnBrk="0" hangingPunct="1">
              <a:lnSpc>
                <a:spcPct val="110000"/>
              </a:lnSpc>
              <a:spcBef>
                <a:spcPts val="0"/>
              </a:spcBef>
              <a:spcAft>
                <a:spcPts val="1200"/>
              </a:spcAft>
              <a:buClrTx/>
              <a:buSzTx/>
              <a:tabLst/>
              <a:defRPr/>
            </a:pPr>
            <a:r>
              <a:rPr lang="en-US" sz="1100">
                <a:solidFill>
                  <a:srgbClr val="00232F"/>
                </a:solidFill>
                <a:latin typeface="Graphik Regular" panose="020B0503030202060203" pitchFamily="34" charset="77"/>
              </a:rPr>
              <a:t>Distributed caches can be great to improve application performance, but they are commonly </a:t>
            </a:r>
            <a:r>
              <a:rPr lang="en-US" sz="1100" i="1">
                <a:solidFill>
                  <a:srgbClr val="00232F"/>
                </a:solidFill>
                <a:latin typeface="Graphik Regular" panose="020B0503030202060203" pitchFamily="34" charset="77"/>
              </a:rPr>
              <a:t>misused</a:t>
            </a:r>
            <a:r>
              <a:rPr lang="en-US" sz="1100">
                <a:solidFill>
                  <a:srgbClr val="00232F"/>
                </a:solidFill>
                <a:latin typeface="Graphik Regular" panose="020B0503030202060203" pitchFamily="34" charset="77"/>
              </a:rPr>
              <a:t> to share data across the enterprise, leading to “Stale Data”, or data that once was true, but cannot be trusted as the truth. </a:t>
            </a:r>
          </a:p>
          <a:p>
            <a:pPr marR="0" lvl="0" algn="l" defTabSz="913828" rtl="0" eaLnBrk="1" fontAlgn="auto" latinLnBrk="0" hangingPunct="1">
              <a:lnSpc>
                <a:spcPct val="110000"/>
              </a:lnSpc>
              <a:spcBef>
                <a:spcPts val="0"/>
              </a:spcBef>
              <a:spcAft>
                <a:spcPts val="1200"/>
              </a:spcAft>
              <a:buClrTx/>
              <a:buSzTx/>
              <a:tabLst/>
              <a:defRPr/>
            </a:pPr>
            <a:r>
              <a:rPr kumimoji="0" lang="en-US" sz="11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rPr>
              <a:t>This methodology assumes all events are streamed in real time. If batch processes inform downstream systems, then you have a </a:t>
            </a:r>
            <a:r>
              <a:rPr kumimoji="0" lang="en-US" sz="1100" b="0" i="1" u="none" strike="noStrike" kern="1200" cap="none" spc="0" normalizeH="0" baseline="0" noProof="0">
                <a:ln>
                  <a:noFill/>
                </a:ln>
                <a:solidFill>
                  <a:srgbClr val="00232F"/>
                </a:solidFill>
                <a:effectLst/>
                <a:uLnTx/>
                <a:uFillTx/>
                <a:latin typeface="Graphik Regular" panose="020B0503030202060203" pitchFamily="34" charset="77"/>
                <a:ea typeface="+mn-ea"/>
                <a:cs typeface="+mn-cs"/>
              </a:rPr>
              <a:t>de-facto</a:t>
            </a:r>
            <a:r>
              <a:rPr kumimoji="0" lang="en-US" sz="1100" b="0" u="none" strike="noStrike" kern="1200" cap="none" spc="0" normalizeH="0" baseline="0" noProof="0">
                <a:ln>
                  <a:noFill/>
                </a:ln>
                <a:solidFill>
                  <a:srgbClr val="00232F"/>
                </a:solidFill>
                <a:effectLst/>
                <a:uLnTx/>
                <a:uFillTx/>
                <a:latin typeface="Graphik Regular" panose="020B0503030202060203" pitchFamily="34" charset="77"/>
                <a:ea typeface="+mn-ea"/>
                <a:cs typeface="+mn-cs"/>
              </a:rPr>
              <a:t> </a:t>
            </a:r>
            <a:r>
              <a:rPr kumimoji="0" lang="en-US" sz="1100" b="0" i="1" u="none" strike="noStrike" kern="1200" cap="none" spc="0" normalizeH="0" baseline="0" noProof="0">
                <a:ln>
                  <a:noFill/>
                </a:ln>
                <a:solidFill>
                  <a:srgbClr val="00232F"/>
                </a:solidFill>
                <a:effectLst/>
                <a:uLnTx/>
                <a:uFillTx/>
                <a:latin typeface="Graphik Regular" panose="020B0503030202060203" pitchFamily="34" charset="77"/>
                <a:ea typeface="+mn-ea"/>
                <a:cs typeface="+mn-cs"/>
              </a:rPr>
              <a:t>cache</a:t>
            </a:r>
            <a:r>
              <a:rPr kumimoji="0" lang="en-US" sz="1100" b="0" u="none" strike="noStrike" kern="1200" cap="none" spc="0" normalizeH="0" baseline="0" noProof="0">
                <a:ln>
                  <a:noFill/>
                </a:ln>
                <a:solidFill>
                  <a:srgbClr val="00232F"/>
                </a:solidFill>
                <a:effectLst/>
                <a:uLnTx/>
                <a:uFillTx/>
                <a:latin typeface="Graphik Regular" panose="020B0503030202060203" pitchFamily="34" charset="77"/>
                <a:ea typeface="+mn-ea"/>
                <a:cs typeface="+mn-cs"/>
              </a:rPr>
              <a:t> that must be removed in order to rely on the materialized views. </a:t>
            </a:r>
            <a:endParaRPr kumimoji="0" lang="en-US" sz="11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endParaRPr>
          </a:p>
          <a:p>
            <a:pPr marL="228508" marR="0" lvl="0" indent="-228508" algn="l" defTabSz="913828" rtl="0" eaLnBrk="1" fontAlgn="auto" latinLnBrk="0" hangingPunct="1">
              <a:lnSpc>
                <a:spcPct val="110000"/>
              </a:lnSpc>
              <a:spcBef>
                <a:spcPts val="0"/>
              </a:spcBef>
              <a:spcAft>
                <a:spcPts val="1200"/>
              </a:spcAft>
              <a:buClrTx/>
              <a:buSzTx/>
              <a:buFont typeface="+mj-lt"/>
              <a:buAutoNum type="alphaUcPeriod"/>
              <a:tabLst/>
              <a:defRPr/>
            </a:pPr>
            <a:endParaRPr lang="en-US" sz="1100">
              <a:solidFill>
                <a:srgbClr val="00232F"/>
              </a:solidFill>
              <a:latin typeface="Graphik Regular" panose="020B0503030202060203" pitchFamily="34" charset="77"/>
            </a:endParaRPr>
          </a:p>
          <a:p>
            <a:pPr marL="228508" marR="0" lvl="0" indent="-228508" algn="l" defTabSz="913828" rtl="0" eaLnBrk="1" fontAlgn="auto" latinLnBrk="0" hangingPunct="1">
              <a:lnSpc>
                <a:spcPct val="110000"/>
              </a:lnSpc>
              <a:spcBef>
                <a:spcPts val="0"/>
              </a:spcBef>
              <a:spcAft>
                <a:spcPts val="1200"/>
              </a:spcAft>
              <a:buClrTx/>
              <a:buSzTx/>
              <a:buFont typeface="+mj-lt"/>
              <a:buAutoNum type="alphaUcPeriod"/>
              <a:tabLst/>
              <a:defRPr/>
            </a:pPr>
            <a:r>
              <a:rPr kumimoji="0" lang="en-US" sz="11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rPr>
              <a:t>By replicating the data with CDC tooling</a:t>
            </a:r>
            <a:r>
              <a:rPr kumimoji="0" lang="en-US" sz="1100" b="1" i="0" u="none" strike="noStrike" kern="1200" cap="none" spc="0" normalizeH="0" baseline="0" noProof="0">
                <a:ln>
                  <a:noFill/>
                </a:ln>
                <a:solidFill>
                  <a:srgbClr val="00232F"/>
                </a:solidFill>
                <a:effectLst/>
                <a:uLnTx/>
                <a:uFillTx/>
                <a:latin typeface="Graphik Bold" panose="020B0503030202060203" pitchFamily="34" charset="77"/>
                <a:ea typeface="+mn-ea"/>
                <a:cs typeface="+mn-cs"/>
              </a:rPr>
              <a:t>, data is hydrated across the entire enterprise in real-time</a:t>
            </a:r>
            <a:r>
              <a:rPr kumimoji="0" lang="en-US" sz="11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rPr>
              <a:t>. </a:t>
            </a:r>
            <a:r>
              <a:rPr lang="en-US" sz="1100">
                <a:solidFill>
                  <a:srgbClr val="00232F"/>
                </a:solidFill>
                <a:latin typeface="Graphik Regular" panose="020B0503030202060203" pitchFamily="34" charset="77"/>
              </a:rPr>
              <a:t>Other tools, like Kafka Connect, listen to events to hydrate materialized views of data. </a:t>
            </a:r>
            <a:endParaRPr kumimoji="0" lang="en-US" sz="11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endParaRPr>
          </a:p>
          <a:p>
            <a:pPr marL="228508" marR="0" lvl="0" indent="-228508" algn="l" defTabSz="913828" rtl="0" eaLnBrk="1" fontAlgn="auto" latinLnBrk="0" hangingPunct="1">
              <a:lnSpc>
                <a:spcPct val="110000"/>
              </a:lnSpc>
              <a:spcBef>
                <a:spcPts val="0"/>
              </a:spcBef>
              <a:spcAft>
                <a:spcPts val="1200"/>
              </a:spcAft>
              <a:buClrTx/>
              <a:buSzTx/>
              <a:buFont typeface="+mj-lt"/>
              <a:buAutoNum type="alphaUcPeriod"/>
              <a:tabLst/>
              <a:defRPr/>
            </a:pPr>
            <a:r>
              <a:rPr kumimoji="0" lang="en-US" sz="11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rPr>
              <a:t>One event might exist in many materialized views. The complexity of this data model exists in the product or business domain, this is not centralized. This way, the product teams can fetch data from the event log how and when they need it. Producers of events have no control over how consumers use the events-- a consumer may only be interested in a very small subset of the event payload and ignore the rest. </a:t>
            </a:r>
          </a:p>
          <a:p>
            <a:pPr marL="228508" marR="0" lvl="0" indent="-228508" algn="l" defTabSz="913828" rtl="0" eaLnBrk="1" fontAlgn="auto" latinLnBrk="0" hangingPunct="1">
              <a:lnSpc>
                <a:spcPct val="110000"/>
              </a:lnSpc>
              <a:spcBef>
                <a:spcPts val="0"/>
              </a:spcBef>
              <a:spcAft>
                <a:spcPts val="1200"/>
              </a:spcAft>
              <a:buClrTx/>
              <a:buSzTx/>
              <a:buFont typeface="+mj-lt"/>
              <a:buAutoNum type="alphaUcPeriod"/>
              <a:tabLst/>
              <a:defRPr/>
            </a:pPr>
            <a:endParaRPr kumimoji="0" lang="en-US" sz="11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endParaRPr>
          </a:p>
        </p:txBody>
      </p:sp>
      <p:sp>
        <p:nvSpPr>
          <p:cNvPr id="9" name="Trapezoid 8">
            <a:extLst>
              <a:ext uri="{FF2B5EF4-FFF2-40B4-BE49-F238E27FC236}">
                <a16:creationId xmlns:a16="http://schemas.microsoft.com/office/drawing/2014/main" id="{0706A14B-5ED2-5A4B-9544-8DAE08D46067}"/>
              </a:ext>
            </a:extLst>
          </p:cNvPr>
          <p:cNvSpPr/>
          <p:nvPr/>
        </p:nvSpPr>
        <p:spPr>
          <a:xfrm rot="16200000">
            <a:off x="3570513" y="3717822"/>
            <a:ext cx="4642403" cy="408573"/>
          </a:xfrm>
          <a:prstGeom prst="trapezoid">
            <a:avLst>
              <a:gd name="adj" fmla="val 17265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9F6F1"/>
              </a:solidFill>
              <a:effectLst/>
              <a:uLnTx/>
              <a:uFillTx/>
              <a:latin typeface="Arial" panose="020B0604020202020204"/>
              <a:ea typeface="+mn-ea"/>
              <a:cs typeface="+mn-cs"/>
            </a:endParaRPr>
          </a:p>
        </p:txBody>
      </p:sp>
      <p:pic>
        <p:nvPicPr>
          <p:cNvPr id="11" name="Picture 10" descr="Timeline&#10;&#10;Description automatically generated">
            <a:extLst>
              <a:ext uri="{FF2B5EF4-FFF2-40B4-BE49-F238E27FC236}">
                <a16:creationId xmlns:a16="http://schemas.microsoft.com/office/drawing/2014/main" id="{CE6FAEEA-0A65-784E-90FD-6031AA18A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196" y="3303487"/>
            <a:ext cx="5101577" cy="1991214"/>
          </a:xfrm>
          <a:prstGeom prst="rect">
            <a:avLst/>
          </a:prstGeom>
        </p:spPr>
      </p:pic>
      <p:pic>
        <p:nvPicPr>
          <p:cNvPr id="21" name="Picture 20" descr="Timeline&#10;&#10;Description automatically generated">
            <a:extLst>
              <a:ext uri="{FF2B5EF4-FFF2-40B4-BE49-F238E27FC236}">
                <a16:creationId xmlns:a16="http://schemas.microsoft.com/office/drawing/2014/main" id="{8A08F5E9-39CC-CB4E-A7B2-4C5E44BCF338}"/>
              </a:ext>
            </a:extLst>
          </p:cNvPr>
          <p:cNvPicPr>
            <a:picLocks noChangeAspect="1"/>
          </p:cNvPicPr>
          <p:nvPr/>
        </p:nvPicPr>
        <p:blipFill rotWithShape="1">
          <a:blip r:embed="rId3">
            <a:extLst>
              <a:ext uri="{28A0092B-C50C-407E-A947-70E740481C1C}">
                <a14:useLocalDpi xmlns:a14="http://schemas.microsoft.com/office/drawing/2010/main" val="0"/>
              </a:ext>
            </a:extLst>
          </a:blip>
          <a:srcRect l="67914" t="-7332" r="-5725" b="20552"/>
          <a:stretch/>
        </p:blipFill>
        <p:spPr>
          <a:xfrm>
            <a:off x="1498948" y="2322667"/>
            <a:ext cx="4944212" cy="4428809"/>
          </a:xfrm>
          <a:prstGeom prst="ellipse">
            <a:avLst/>
          </a:prstGeom>
          <a:effectLst>
            <a:outerShdw blurRad="63500" sx="102000" sy="102000" algn="ctr" rotWithShape="0">
              <a:prstClr val="black">
                <a:alpha val="40000"/>
              </a:prstClr>
            </a:outerShdw>
          </a:effectLst>
        </p:spPr>
      </p:pic>
      <p:sp>
        <p:nvSpPr>
          <p:cNvPr id="14" name="Oval 13">
            <a:extLst>
              <a:ext uri="{FF2B5EF4-FFF2-40B4-BE49-F238E27FC236}">
                <a16:creationId xmlns:a16="http://schemas.microsoft.com/office/drawing/2014/main" id="{6ED698A4-50E0-1D4F-AA95-D3DCE11AB46B}"/>
              </a:ext>
            </a:extLst>
          </p:cNvPr>
          <p:cNvSpPr/>
          <p:nvPr/>
        </p:nvSpPr>
        <p:spPr>
          <a:xfrm>
            <a:off x="4002884" y="4492808"/>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B</a:t>
            </a:r>
          </a:p>
        </p:txBody>
      </p:sp>
      <p:sp>
        <p:nvSpPr>
          <p:cNvPr id="15" name="Oval 14">
            <a:extLst>
              <a:ext uri="{FF2B5EF4-FFF2-40B4-BE49-F238E27FC236}">
                <a16:creationId xmlns:a16="http://schemas.microsoft.com/office/drawing/2014/main" id="{84FAC41F-8700-B244-98DC-F17277376CA5}"/>
              </a:ext>
            </a:extLst>
          </p:cNvPr>
          <p:cNvSpPr/>
          <p:nvPr/>
        </p:nvSpPr>
        <p:spPr>
          <a:xfrm>
            <a:off x="6052617" y="-1538548"/>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C</a:t>
            </a:r>
          </a:p>
        </p:txBody>
      </p:sp>
      <p:sp>
        <p:nvSpPr>
          <p:cNvPr id="17" name="Oval 16">
            <a:extLst>
              <a:ext uri="{FF2B5EF4-FFF2-40B4-BE49-F238E27FC236}">
                <a16:creationId xmlns:a16="http://schemas.microsoft.com/office/drawing/2014/main" id="{9B6C8412-E0E7-0144-9500-7B7466542535}"/>
              </a:ext>
            </a:extLst>
          </p:cNvPr>
          <p:cNvSpPr/>
          <p:nvPr/>
        </p:nvSpPr>
        <p:spPr>
          <a:xfrm>
            <a:off x="7260261" y="-2931010"/>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D</a:t>
            </a:r>
          </a:p>
        </p:txBody>
      </p:sp>
      <p:sp>
        <p:nvSpPr>
          <p:cNvPr id="18" name="Oval 17">
            <a:extLst>
              <a:ext uri="{FF2B5EF4-FFF2-40B4-BE49-F238E27FC236}">
                <a16:creationId xmlns:a16="http://schemas.microsoft.com/office/drawing/2014/main" id="{E9BE2FA2-1832-4148-B134-FDDFE394B7AF}"/>
              </a:ext>
            </a:extLst>
          </p:cNvPr>
          <p:cNvSpPr/>
          <p:nvPr/>
        </p:nvSpPr>
        <p:spPr>
          <a:xfrm>
            <a:off x="8486726" y="-1851968"/>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E</a:t>
            </a:r>
          </a:p>
        </p:txBody>
      </p:sp>
      <p:sp>
        <p:nvSpPr>
          <p:cNvPr id="19" name="Oval 18">
            <a:extLst>
              <a:ext uri="{FF2B5EF4-FFF2-40B4-BE49-F238E27FC236}">
                <a16:creationId xmlns:a16="http://schemas.microsoft.com/office/drawing/2014/main" id="{BA9FEF7B-43B3-B045-A78C-EDCE1DD44CA5}"/>
              </a:ext>
            </a:extLst>
          </p:cNvPr>
          <p:cNvSpPr/>
          <p:nvPr/>
        </p:nvSpPr>
        <p:spPr>
          <a:xfrm>
            <a:off x="9659253" y="-1851968"/>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F</a:t>
            </a:r>
          </a:p>
        </p:txBody>
      </p:sp>
      <p:sp>
        <p:nvSpPr>
          <p:cNvPr id="20" name="Oval 19">
            <a:extLst>
              <a:ext uri="{FF2B5EF4-FFF2-40B4-BE49-F238E27FC236}">
                <a16:creationId xmlns:a16="http://schemas.microsoft.com/office/drawing/2014/main" id="{67AA807D-2A8E-414C-B480-D6450C0A1928}"/>
              </a:ext>
            </a:extLst>
          </p:cNvPr>
          <p:cNvSpPr/>
          <p:nvPr/>
        </p:nvSpPr>
        <p:spPr>
          <a:xfrm>
            <a:off x="7348436" y="-2308827"/>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G</a:t>
            </a:r>
          </a:p>
        </p:txBody>
      </p:sp>
      <p:sp>
        <p:nvSpPr>
          <p:cNvPr id="35" name="Oval 34">
            <a:extLst>
              <a:ext uri="{FF2B5EF4-FFF2-40B4-BE49-F238E27FC236}">
                <a16:creationId xmlns:a16="http://schemas.microsoft.com/office/drawing/2014/main" id="{59B6C304-ADF5-6544-A530-16854DF97473}"/>
              </a:ext>
            </a:extLst>
          </p:cNvPr>
          <p:cNvSpPr/>
          <p:nvPr/>
        </p:nvSpPr>
        <p:spPr>
          <a:xfrm>
            <a:off x="4563603" y="5876055"/>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A</a:t>
            </a:r>
          </a:p>
        </p:txBody>
      </p:sp>
      <p:sp>
        <p:nvSpPr>
          <p:cNvPr id="36" name="Oval 35">
            <a:extLst>
              <a:ext uri="{FF2B5EF4-FFF2-40B4-BE49-F238E27FC236}">
                <a16:creationId xmlns:a16="http://schemas.microsoft.com/office/drawing/2014/main" id="{DDC37C18-DF25-E044-BE8F-04FC7BD3BE74}"/>
              </a:ext>
            </a:extLst>
          </p:cNvPr>
          <p:cNvSpPr/>
          <p:nvPr/>
        </p:nvSpPr>
        <p:spPr>
          <a:xfrm>
            <a:off x="6126052" y="-695290"/>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H</a:t>
            </a:r>
          </a:p>
        </p:txBody>
      </p:sp>
      <p:sp>
        <p:nvSpPr>
          <p:cNvPr id="22" name="Title 4">
            <a:extLst>
              <a:ext uri="{FF2B5EF4-FFF2-40B4-BE49-F238E27FC236}">
                <a16:creationId xmlns:a16="http://schemas.microsoft.com/office/drawing/2014/main" id="{55F70F21-39A2-5A41-86EA-15CA7FA4183A}"/>
              </a:ext>
            </a:extLst>
          </p:cNvPr>
          <p:cNvSpPr txBox="1">
            <a:spLocks/>
          </p:cNvSpPr>
          <p:nvPr/>
        </p:nvSpPr>
        <p:spPr>
          <a:xfrm>
            <a:off x="380999" y="719179"/>
            <a:ext cx="11430000" cy="9906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sz="1600" b="0"/>
              <a:t>All data stores and materialized views are connected to the event hub directly and updated in real time. Avoid all batch processing.</a:t>
            </a:r>
          </a:p>
        </p:txBody>
      </p:sp>
      <p:sp>
        <p:nvSpPr>
          <p:cNvPr id="10" name="Rectangular Callout 9">
            <a:extLst>
              <a:ext uri="{FF2B5EF4-FFF2-40B4-BE49-F238E27FC236}">
                <a16:creationId xmlns:a16="http://schemas.microsoft.com/office/drawing/2014/main" id="{1C77001B-A7E5-6B42-97D8-227D056D4CCF}"/>
              </a:ext>
            </a:extLst>
          </p:cNvPr>
          <p:cNvSpPr/>
          <p:nvPr/>
        </p:nvSpPr>
        <p:spPr>
          <a:xfrm>
            <a:off x="660933" y="2279272"/>
            <a:ext cx="2573316" cy="885721"/>
          </a:xfrm>
          <a:prstGeom prst="wedgeRectCallout">
            <a:avLst>
              <a:gd name="adj1" fmla="val 79158"/>
              <a:gd name="adj2" fmla="val 6455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232F"/>
                </a:solidFill>
                <a:effectLst/>
                <a:uLnTx/>
                <a:uFillTx/>
                <a:latin typeface="Graphik Regular" panose="020B0503030202060203" pitchFamily="34" charset="77"/>
                <a:ea typeface="+mn-ea"/>
                <a:cs typeface="FUTURA MEDIUM" panose="020B0602020204020303" pitchFamily="34" charset="-79"/>
              </a:rPr>
              <a:t>Domain Aligned Data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232F"/>
                </a:solidFill>
                <a:effectLst/>
                <a:uLnTx/>
                <a:uFillTx/>
                <a:latin typeface="Graphik Regular" panose="020B0503030202060203" pitchFamily="34" charset="77"/>
                <a:ea typeface="+mn-ea"/>
                <a:cs typeface="Futura Medium" panose="020B0602020204020303" pitchFamily="34" charset="-79"/>
              </a:rPr>
              <a:t>These Databases should be defined, controlled, and used exclusively by the relevant product team. Complexity </a:t>
            </a:r>
          </a:p>
        </p:txBody>
      </p:sp>
      <p:sp>
        <p:nvSpPr>
          <p:cNvPr id="23" name="Title 4">
            <a:extLst>
              <a:ext uri="{FF2B5EF4-FFF2-40B4-BE49-F238E27FC236}">
                <a16:creationId xmlns:a16="http://schemas.microsoft.com/office/drawing/2014/main" id="{02DB35DF-7A86-C644-9DCB-F7996C260A20}"/>
              </a:ext>
            </a:extLst>
          </p:cNvPr>
          <p:cNvSpPr txBox="1">
            <a:spLocks/>
          </p:cNvSpPr>
          <p:nvPr/>
        </p:nvSpPr>
        <p:spPr>
          <a:xfrm>
            <a:off x="8869680" y="274320"/>
            <a:ext cx="3053080" cy="37084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algn="r"/>
            <a:r>
              <a:rPr lang="en-US" sz="1400">
                <a:solidFill>
                  <a:schemeClr val="accent2">
                    <a:lumMod val="75000"/>
                  </a:schemeClr>
                </a:solidFill>
              </a:rPr>
              <a:t>REAL-TIME DATA THROUGHOUT</a:t>
            </a:r>
          </a:p>
        </p:txBody>
      </p:sp>
    </p:spTree>
    <p:extLst>
      <p:ext uri="{BB962C8B-B14F-4D97-AF65-F5344CB8AC3E}">
        <p14:creationId xmlns:p14="http://schemas.microsoft.com/office/powerpoint/2010/main" val="2137380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49020F0-A9AB-9448-90FF-387E9FB68F0C}"/>
              </a:ext>
            </a:extLst>
          </p:cNvPr>
          <p:cNvSpPr/>
          <p:nvPr/>
        </p:nvSpPr>
        <p:spPr>
          <a:xfrm>
            <a:off x="6096000" y="1600908"/>
            <a:ext cx="5867425" cy="464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9F6F1"/>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B90566D-2446-A440-9F83-1040FD8ED94E}"/>
              </a:ext>
            </a:extLst>
          </p:cNvPr>
          <p:cNvSpPr/>
          <p:nvPr/>
        </p:nvSpPr>
        <p:spPr>
          <a:xfrm>
            <a:off x="1588" y="2129585"/>
            <a:ext cx="5919663" cy="5223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9F6F1"/>
              </a:solidFill>
              <a:effectLst/>
              <a:uLnTx/>
              <a:uFillTx/>
              <a:latin typeface="Arial" panose="020B0604020202020204"/>
              <a:ea typeface="+mn-ea"/>
              <a:cs typeface="+mn-cs"/>
            </a:endParaRPr>
          </a:p>
        </p:txBody>
      </p:sp>
      <p:sp>
        <p:nvSpPr>
          <p:cNvPr id="2" name="Slide Number Placeholder 1">
            <a:extLst>
              <a:ext uri="{FF2B5EF4-FFF2-40B4-BE49-F238E27FC236}">
                <a16:creationId xmlns:a16="http://schemas.microsoft.com/office/drawing/2014/main" id="{66A4B64E-9B3D-504B-AC0C-7E47A4B3ECAE}"/>
              </a:ext>
            </a:extLst>
          </p:cNvPr>
          <p:cNvSpPr>
            <a:spLocks noGrp="1"/>
          </p:cNvSpPr>
          <p:nvPr>
            <p:ph type="sldNum" sz="quarter" idx="10"/>
          </p:nvPr>
        </p:nvSpPr>
        <p:spPr/>
        <p:txBody>
          <a:bodyPr/>
          <a:lstStyle/>
          <a:p>
            <a:pPr marL="0" marR="0" lvl="0" indent="0" algn="r" defTabSz="914217"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rPr>
              <a:pPr marL="0" marR="0" lvl="0" indent="0" algn="r" defTabSz="914217" rtl="0" eaLnBrk="1" fontAlgn="auto" latinLnBrk="0" hangingPunct="1">
                <a:lnSpc>
                  <a:spcPct val="100000"/>
                </a:lnSpc>
                <a:spcBef>
                  <a:spcPts val="0"/>
                </a:spcBef>
                <a:spcAft>
                  <a:spcPts val="0"/>
                </a:spcAft>
                <a:buClrTx/>
                <a:buSzTx/>
                <a:buFontTx/>
                <a:buNone/>
                <a:tabLst/>
                <a:defRPr/>
              </a:pPr>
              <a:t>18</a:t>
            </a:fld>
            <a:endParaRPr kumimoji="0" lang="en-US" sz="10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endParaRPr>
          </a:p>
        </p:txBody>
      </p:sp>
      <p:sp>
        <p:nvSpPr>
          <p:cNvPr id="3" name="Title 2">
            <a:extLst>
              <a:ext uri="{FF2B5EF4-FFF2-40B4-BE49-F238E27FC236}">
                <a16:creationId xmlns:a16="http://schemas.microsoft.com/office/drawing/2014/main" id="{ED0010E9-20C0-794A-A7C7-95A0EA32BD6C}"/>
              </a:ext>
            </a:extLst>
          </p:cNvPr>
          <p:cNvSpPr>
            <a:spLocks noGrp="1"/>
          </p:cNvSpPr>
          <p:nvPr>
            <p:ph type="title"/>
          </p:nvPr>
        </p:nvSpPr>
        <p:spPr>
          <a:xfrm>
            <a:off x="381000" y="138021"/>
            <a:ext cx="10820400" cy="430887"/>
          </a:xfrm>
        </p:spPr>
        <p:txBody>
          <a:bodyPr/>
          <a:lstStyle/>
          <a:p>
            <a:r>
              <a:rPr lang="en-US" sz="2800"/>
              <a:t>Immutable Event Store</a:t>
            </a:r>
            <a:endParaRPr lang="en-US" sz="2600"/>
          </a:p>
        </p:txBody>
      </p:sp>
      <p:sp>
        <p:nvSpPr>
          <p:cNvPr id="4" name="Rectangle 3">
            <a:extLst>
              <a:ext uri="{FF2B5EF4-FFF2-40B4-BE49-F238E27FC236}">
                <a16:creationId xmlns:a16="http://schemas.microsoft.com/office/drawing/2014/main" id="{F029285F-26B6-694E-98E6-5A4B2FF3F271}"/>
              </a:ext>
            </a:extLst>
          </p:cNvPr>
          <p:cNvSpPr/>
          <p:nvPr/>
        </p:nvSpPr>
        <p:spPr>
          <a:xfrm>
            <a:off x="6352760" y="1600906"/>
            <a:ext cx="5429081" cy="4706994"/>
          </a:xfrm>
          <a:prstGeom prst="rect">
            <a:avLst/>
          </a:prstGeom>
        </p:spPr>
        <p:txBody>
          <a:bodyPr wrap="square">
            <a:spAutoFit/>
          </a:bodyPr>
          <a:lstStyle/>
          <a:p>
            <a:pPr marR="0" lvl="0" algn="l" defTabSz="913828" rtl="0" eaLnBrk="1" fontAlgn="auto" latinLnBrk="0" hangingPunct="1">
              <a:lnSpc>
                <a:spcPct val="110000"/>
              </a:lnSpc>
              <a:spcBef>
                <a:spcPts val="0"/>
              </a:spcBef>
              <a:spcAft>
                <a:spcPts val="1200"/>
              </a:spcAft>
              <a:buClrTx/>
              <a:buSzTx/>
              <a:tabLst/>
              <a:defRPr/>
            </a:pPr>
            <a:r>
              <a:rPr lang="en-US" sz="1100">
                <a:solidFill>
                  <a:srgbClr val="00232F"/>
                </a:solidFill>
                <a:latin typeface="Graphik Regular" panose="020B0503030202060203" pitchFamily="34" charset="77"/>
              </a:rPr>
              <a:t>As a business operates day-to-day, events are constantly occurring. Sales made, customers contacted, phones answered, no matter the event, the underlying concept is that these events </a:t>
            </a:r>
            <a:r>
              <a:rPr lang="en-US" sz="1100" i="1">
                <a:solidFill>
                  <a:srgbClr val="00232F"/>
                </a:solidFill>
                <a:latin typeface="Graphik Regular" panose="020B0503030202060203" pitchFamily="34" charset="77"/>
              </a:rPr>
              <a:t>cannot change*.</a:t>
            </a:r>
            <a:r>
              <a:rPr lang="en-US" sz="1100">
                <a:solidFill>
                  <a:srgbClr val="00232F"/>
                </a:solidFill>
                <a:latin typeface="Graphik Regular" panose="020B0503030202060203" pitchFamily="34" charset="77"/>
              </a:rPr>
              <a:t> Just like you can’t go back in time, you cannot make an event ‘unhappen’. If you needed to correct some mistake, you issue an offsetting event (e.g., refund, return, credit memo, </a:t>
            </a:r>
            <a:r>
              <a:rPr lang="en-US" sz="1100" err="1">
                <a:solidFill>
                  <a:srgbClr val="00232F"/>
                </a:solidFill>
                <a:latin typeface="Graphik Regular" panose="020B0503030202060203" pitchFamily="34" charset="77"/>
              </a:rPr>
              <a:t>etc</a:t>
            </a:r>
            <a:r>
              <a:rPr lang="en-US" sz="1100">
                <a:solidFill>
                  <a:srgbClr val="00232F"/>
                </a:solidFill>
                <a:latin typeface="Graphik Regular" panose="020B0503030202060203" pitchFamily="34" charset="77"/>
              </a:rPr>
              <a:t>). </a:t>
            </a:r>
          </a:p>
          <a:p>
            <a:pPr marR="0" lvl="0" algn="l" defTabSz="913828" rtl="0" eaLnBrk="1" fontAlgn="auto" latinLnBrk="0" hangingPunct="1">
              <a:lnSpc>
                <a:spcPct val="110000"/>
              </a:lnSpc>
              <a:spcBef>
                <a:spcPts val="0"/>
              </a:spcBef>
              <a:spcAft>
                <a:spcPts val="1200"/>
              </a:spcAft>
              <a:buClrTx/>
              <a:buSzTx/>
              <a:tabLst/>
              <a:defRPr/>
            </a:pPr>
            <a:r>
              <a:rPr lang="en-US" sz="1100">
                <a:solidFill>
                  <a:srgbClr val="00232F"/>
                </a:solidFill>
                <a:latin typeface="Graphik Regular" panose="020B0503030202060203" pitchFamily="34" charset="77"/>
              </a:rPr>
              <a:t>This has powerful implications. The visibility gained by seeing these events happen across the enterprise enables many possibilities. Further, you can deprioritize the resilience of the materialized views as they can simply be re-hydrated from the stored events. </a:t>
            </a:r>
          </a:p>
          <a:p>
            <a:pPr marR="0" lvl="0" algn="l" defTabSz="913828" rtl="0" eaLnBrk="1" fontAlgn="auto" latinLnBrk="0" hangingPunct="1">
              <a:lnSpc>
                <a:spcPct val="110000"/>
              </a:lnSpc>
              <a:spcBef>
                <a:spcPts val="0"/>
              </a:spcBef>
              <a:spcAft>
                <a:spcPts val="1200"/>
              </a:spcAft>
              <a:buClrTx/>
              <a:buSzTx/>
              <a:tabLst/>
              <a:defRPr/>
            </a:pPr>
            <a:r>
              <a:rPr lang="en-US" sz="1100" i="1">
                <a:solidFill>
                  <a:srgbClr val="00232F"/>
                </a:solidFill>
                <a:latin typeface="Graphik Regular" panose="020B0503030202060203" pitchFamily="34" charset="77"/>
              </a:rPr>
              <a:t>If you are familiar with Blockchain, this is a very similar concept, just without the cryptography/consensus aspects.  </a:t>
            </a:r>
            <a:endParaRPr lang="en-US" sz="1100">
              <a:solidFill>
                <a:srgbClr val="00232F"/>
              </a:solidFill>
              <a:latin typeface="Graphik Regular" panose="020B0503030202060203" pitchFamily="34" charset="77"/>
            </a:endParaRPr>
          </a:p>
          <a:p>
            <a:pPr marL="228508" marR="0" lvl="0" indent="-228508" algn="l" defTabSz="913828" rtl="0" eaLnBrk="1" fontAlgn="auto" latinLnBrk="0" hangingPunct="1">
              <a:lnSpc>
                <a:spcPct val="110000"/>
              </a:lnSpc>
              <a:spcBef>
                <a:spcPts val="0"/>
              </a:spcBef>
              <a:spcAft>
                <a:spcPts val="1200"/>
              </a:spcAft>
              <a:buClrTx/>
              <a:buSzTx/>
              <a:buFont typeface="+mj-lt"/>
              <a:buAutoNum type="alphaUcPeriod"/>
              <a:tabLst/>
              <a:defRPr/>
            </a:pPr>
            <a:r>
              <a:rPr kumimoji="0" lang="en-US" sz="11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rPr>
              <a:t>An event that is written to the log should have some guarantee of durability, and order (if only by partition). Seek to retain as many events as possible, but t</a:t>
            </a:r>
            <a:r>
              <a:rPr lang="en-US" sz="1100">
                <a:solidFill>
                  <a:srgbClr val="00232F"/>
                </a:solidFill>
                <a:latin typeface="Graphik Regular" panose="020B0503030202060203" pitchFamily="34" charset="77"/>
              </a:rPr>
              <a:t>he only events that can/should be deleted are the oldest events. </a:t>
            </a:r>
            <a:endParaRPr kumimoji="0" lang="en-US" sz="11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endParaRPr>
          </a:p>
          <a:p>
            <a:pPr marL="228508" marR="0" lvl="0" indent="-228508" algn="l" defTabSz="913828" rtl="0" eaLnBrk="1" fontAlgn="auto" latinLnBrk="0" hangingPunct="1">
              <a:lnSpc>
                <a:spcPct val="110000"/>
              </a:lnSpc>
              <a:spcBef>
                <a:spcPts val="0"/>
              </a:spcBef>
              <a:spcAft>
                <a:spcPts val="1200"/>
              </a:spcAft>
              <a:buClrTx/>
              <a:buSzTx/>
              <a:buFont typeface="+mj-lt"/>
              <a:buAutoNum type="alphaUcPeriod"/>
              <a:tabLst/>
              <a:defRPr/>
            </a:pPr>
            <a:r>
              <a:rPr kumimoji="0" lang="en-US" sz="11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rPr>
              <a:t>Once received, events do not “fall off” the log (this is not a queue). The log may mark it as read/consumed, but the event still exists. This allows new consumers to process the event, even if that new consumer </a:t>
            </a:r>
            <a:r>
              <a:rPr kumimoji="0" lang="en-US" sz="1100" b="0" i="1" u="none" strike="noStrike" kern="1200" cap="none" spc="0" normalizeH="0" baseline="0" noProof="0">
                <a:ln>
                  <a:noFill/>
                </a:ln>
                <a:solidFill>
                  <a:srgbClr val="00232F"/>
                </a:solidFill>
                <a:effectLst/>
                <a:uLnTx/>
                <a:uFillTx/>
                <a:latin typeface="Graphik Regular" panose="020B0503030202060203" pitchFamily="34" charset="77"/>
                <a:ea typeface="+mn-ea"/>
                <a:cs typeface="+mn-cs"/>
              </a:rPr>
              <a:t>did not exist</a:t>
            </a:r>
            <a:r>
              <a:rPr kumimoji="0" lang="en-US" sz="1100" b="0" u="none" strike="noStrike" kern="1200" cap="none" spc="0" normalizeH="0" baseline="0" noProof="0">
                <a:ln>
                  <a:noFill/>
                </a:ln>
                <a:solidFill>
                  <a:srgbClr val="00232F"/>
                </a:solidFill>
                <a:effectLst/>
                <a:uLnTx/>
                <a:uFillTx/>
                <a:latin typeface="Graphik Regular" panose="020B0503030202060203" pitchFamily="34" charset="77"/>
                <a:ea typeface="+mn-ea"/>
                <a:cs typeface="+mn-cs"/>
              </a:rPr>
              <a:t> at the time of the events creation. </a:t>
            </a:r>
          </a:p>
          <a:p>
            <a:pPr lvl="0" defTabSz="913828">
              <a:lnSpc>
                <a:spcPct val="110000"/>
              </a:lnSpc>
              <a:spcAft>
                <a:spcPts val="1200"/>
              </a:spcAft>
              <a:defRPr/>
            </a:pPr>
            <a:r>
              <a:rPr lang="en-US" sz="1000" i="1">
                <a:solidFill>
                  <a:srgbClr val="00232F"/>
                </a:solidFill>
                <a:latin typeface="Graphik Regular" panose="020B0503030202060203" pitchFamily="34" charset="77"/>
              </a:rPr>
              <a:t>*Even if you technically could, the underlying premise of a reactive architecture is that the downstream systems react to these events, so removing an event technically would likely result in undesirable effects. This shared understanding is important. </a:t>
            </a:r>
            <a:endParaRPr kumimoji="0" lang="en-US" sz="1000" b="0" i="1" u="none" strike="noStrike" kern="1200" cap="none" spc="0" normalizeH="0" baseline="0" noProof="0">
              <a:ln>
                <a:noFill/>
              </a:ln>
              <a:solidFill>
                <a:srgbClr val="00232F"/>
              </a:solidFill>
              <a:effectLst/>
              <a:uLnTx/>
              <a:uFillTx/>
              <a:latin typeface="Graphik Regular" panose="020B0503030202060203" pitchFamily="34" charset="77"/>
              <a:ea typeface="+mn-ea"/>
              <a:cs typeface="+mn-cs"/>
            </a:endParaRPr>
          </a:p>
        </p:txBody>
      </p:sp>
      <p:sp>
        <p:nvSpPr>
          <p:cNvPr id="9" name="Trapezoid 8">
            <a:extLst>
              <a:ext uri="{FF2B5EF4-FFF2-40B4-BE49-F238E27FC236}">
                <a16:creationId xmlns:a16="http://schemas.microsoft.com/office/drawing/2014/main" id="{0706A14B-5ED2-5A4B-9544-8DAE08D46067}"/>
              </a:ext>
            </a:extLst>
          </p:cNvPr>
          <p:cNvSpPr/>
          <p:nvPr/>
        </p:nvSpPr>
        <p:spPr>
          <a:xfrm rot="16200000">
            <a:off x="3570513" y="3717822"/>
            <a:ext cx="4642403" cy="408573"/>
          </a:xfrm>
          <a:prstGeom prst="trapezoid">
            <a:avLst>
              <a:gd name="adj" fmla="val 17265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9F6F1"/>
              </a:solidFill>
              <a:effectLst/>
              <a:uLnTx/>
              <a:uFillTx/>
              <a:latin typeface="Arial" panose="020B0604020202020204"/>
              <a:ea typeface="+mn-ea"/>
              <a:cs typeface="+mn-cs"/>
            </a:endParaRPr>
          </a:p>
        </p:txBody>
      </p:sp>
      <p:pic>
        <p:nvPicPr>
          <p:cNvPr id="11" name="Picture 10" descr="Timeline&#10;&#10;Description automatically generated">
            <a:extLst>
              <a:ext uri="{FF2B5EF4-FFF2-40B4-BE49-F238E27FC236}">
                <a16:creationId xmlns:a16="http://schemas.microsoft.com/office/drawing/2014/main" id="{CE6FAEEA-0A65-784E-90FD-6031AA18A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196" y="3303487"/>
            <a:ext cx="5101577" cy="1991214"/>
          </a:xfrm>
          <a:prstGeom prst="rect">
            <a:avLst/>
          </a:prstGeom>
        </p:spPr>
      </p:pic>
      <p:sp>
        <p:nvSpPr>
          <p:cNvPr id="22" name="Title 4">
            <a:extLst>
              <a:ext uri="{FF2B5EF4-FFF2-40B4-BE49-F238E27FC236}">
                <a16:creationId xmlns:a16="http://schemas.microsoft.com/office/drawing/2014/main" id="{55F70F21-39A2-5A41-86EA-15CA7FA4183A}"/>
              </a:ext>
            </a:extLst>
          </p:cNvPr>
          <p:cNvSpPr txBox="1">
            <a:spLocks/>
          </p:cNvSpPr>
          <p:nvPr/>
        </p:nvSpPr>
        <p:spPr>
          <a:xfrm>
            <a:off x="380999" y="719179"/>
            <a:ext cx="11430000" cy="9906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sz="1600" b="0"/>
              <a:t>The event log should be immutable. Events happened, then cannot “unhappen”</a:t>
            </a:r>
          </a:p>
        </p:txBody>
      </p:sp>
      <p:pic>
        <p:nvPicPr>
          <p:cNvPr id="25" name="Picture 24" descr="Timeline&#10;&#10;Description automatically generated">
            <a:extLst>
              <a:ext uri="{FF2B5EF4-FFF2-40B4-BE49-F238E27FC236}">
                <a16:creationId xmlns:a16="http://schemas.microsoft.com/office/drawing/2014/main" id="{AE0C8101-1F7C-E140-9C24-4A092B961B0B}"/>
              </a:ext>
            </a:extLst>
          </p:cNvPr>
          <p:cNvPicPr>
            <a:picLocks noChangeAspect="1"/>
          </p:cNvPicPr>
          <p:nvPr/>
        </p:nvPicPr>
        <p:blipFill rotWithShape="1">
          <a:blip r:embed="rId3">
            <a:extLst>
              <a:ext uri="{28A0092B-C50C-407E-A947-70E740481C1C}">
                <a14:useLocalDpi xmlns:a14="http://schemas.microsoft.com/office/drawing/2010/main" val="0"/>
              </a:ext>
            </a:extLst>
          </a:blip>
          <a:srcRect l="1174" t="35276" r="77621" b="9028"/>
          <a:stretch/>
        </p:blipFill>
        <p:spPr>
          <a:xfrm>
            <a:off x="112271" y="2651964"/>
            <a:ext cx="3486530" cy="3574251"/>
          </a:xfrm>
          <a:prstGeom prst="ellipse">
            <a:avLst/>
          </a:prstGeom>
          <a:effectLst>
            <a:outerShdw blurRad="63500" sx="102000" sy="102000" algn="ctr" rotWithShape="0">
              <a:prstClr val="black">
                <a:alpha val="40000"/>
              </a:prstClr>
            </a:outerShdw>
          </a:effectLst>
        </p:spPr>
      </p:pic>
      <p:sp>
        <p:nvSpPr>
          <p:cNvPr id="14" name="Oval 13">
            <a:extLst>
              <a:ext uri="{FF2B5EF4-FFF2-40B4-BE49-F238E27FC236}">
                <a16:creationId xmlns:a16="http://schemas.microsoft.com/office/drawing/2014/main" id="{6ED698A4-50E0-1D4F-AA95-D3DCE11AB46B}"/>
              </a:ext>
            </a:extLst>
          </p:cNvPr>
          <p:cNvSpPr/>
          <p:nvPr/>
        </p:nvSpPr>
        <p:spPr>
          <a:xfrm>
            <a:off x="1417685" y="5384293"/>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B</a:t>
            </a:r>
          </a:p>
        </p:txBody>
      </p:sp>
      <p:sp>
        <p:nvSpPr>
          <p:cNvPr id="15" name="Oval 14">
            <a:extLst>
              <a:ext uri="{FF2B5EF4-FFF2-40B4-BE49-F238E27FC236}">
                <a16:creationId xmlns:a16="http://schemas.microsoft.com/office/drawing/2014/main" id="{84FAC41F-8700-B244-98DC-F17277376CA5}"/>
              </a:ext>
            </a:extLst>
          </p:cNvPr>
          <p:cNvSpPr/>
          <p:nvPr/>
        </p:nvSpPr>
        <p:spPr>
          <a:xfrm>
            <a:off x="6052617" y="-1538548"/>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C</a:t>
            </a:r>
          </a:p>
        </p:txBody>
      </p:sp>
      <p:sp>
        <p:nvSpPr>
          <p:cNvPr id="17" name="Oval 16">
            <a:extLst>
              <a:ext uri="{FF2B5EF4-FFF2-40B4-BE49-F238E27FC236}">
                <a16:creationId xmlns:a16="http://schemas.microsoft.com/office/drawing/2014/main" id="{9B6C8412-E0E7-0144-9500-7B7466542535}"/>
              </a:ext>
            </a:extLst>
          </p:cNvPr>
          <p:cNvSpPr/>
          <p:nvPr/>
        </p:nvSpPr>
        <p:spPr>
          <a:xfrm>
            <a:off x="7260261" y="-2931010"/>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D</a:t>
            </a:r>
          </a:p>
        </p:txBody>
      </p:sp>
      <p:sp>
        <p:nvSpPr>
          <p:cNvPr id="18" name="Oval 17">
            <a:extLst>
              <a:ext uri="{FF2B5EF4-FFF2-40B4-BE49-F238E27FC236}">
                <a16:creationId xmlns:a16="http://schemas.microsoft.com/office/drawing/2014/main" id="{E9BE2FA2-1832-4148-B134-FDDFE394B7AF}"/>
              </a:ext>
            </a:extLst>
          </p:cNvPr>
          <p:cNvSpPr/>
          <p:nvPr/>
        </p:nvSpPr>
        <p:spPr>
          <a:xfrm>
            <a:off x="8486726" y="-1851968"/>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E</a:t>
            </a:r>
          </a:p>
        </p:txBody>
      </p:sp>
      <p:sp>
        <p:nvSpPr>
          <p:cNvPr id="19" name="Oval 18">
            <a:extLst>
              <a:ext uri="{FF2B5EF4-FFF2-40B4-BE49-F238E27FC236}">
                <a16:creationId xmlns:a16="http://schemas.microsoft.com/office/drawing/2014/main" id="{BA9FEF7B-43B3-B045-A78C-EDCE1DD44CA5}"/>
              </a:ext>
            </a:extLst>
          </p:cNvPr>
          <p:cNvSpPr/>
          <p:nvPr/>
        </p:nvSpPr>
        <p:spPr>
          <a:xfrm>
            <a:off x="9659253" y="-1851968"/>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F</a:t>
            </a:r>
          </a:p>
        </p:txBody>
      </p:sp>
      <p:sp>
        <p:nvSpPr>
          <p:cNvPr id="20" name="Oval 19">
            <a:extLst>
              <a:ext uri="{FF2B5EF4-FFF2-40B4-BE49-F238E27FC236}">
                <a16:creationId xmlns:a16="http://schemas.microsoft.com/office/drawing/2014/main" id="{67AA807D-2A8E-414C-B480-D6450C0A1928}"/>
              </a:ext>
            </a:extLst>
          </p:cNvPr>
          <p:cNvSpPr/>
          <p:nvPr/>
        </p:nvSpPr>
        <p:spPr>
          <a:xfrm>
            <a:off x="7348436" y="-2308827"/>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G</a:t>
            </a:r>
          </a:p>
        </p:txBody>
      </p:sp>
      <p:sp>
        <p:nvSpPr>
          <p:cNvPr id="35" name="Oval 34">
            <a:extLst>
              <a:ext uri="{FF2B5EF4-FFF2-40B4-BE49-F238E27FC236}">
                <a16:creationId xmlns:a16="http://schemas.microsoft.com/office/drawing/2014/main" id="{59B6C304-ADF5-6544-A530-16854DF97473}"/>
              </a:ext>
            </a:extLst>
          </p:cNvPr>
          <p:cNvSpPr/>
          <p:nvPr/>
        </p:nvSpPr>
        <p:spPr>
          <a:xfrm>
            <a:off x="969798" y="4901691"/>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A</a:t>
            </a:r>
          </a:p>
        </p:txBody>
      </p:sp>
      <p:sp>
        <p:nvSpPr>
          <p:cNvPr id="36" name="Oval 35">
            <a:extLst>
              <a:ext uri="{FF2B5EF4-FFF2-40B4-BE49-F238E27FC236}">
                <a16:creationId xmlns:a16="http://schemas.microsoft.com/office/drawing/2014/main" id="{DDC37C18-DF25-E044-BE8F-04FC7BD3BE74}"/>
              </a:ext>
            </a:extLst>
          </p:cNvPr>
          <p:cNvSpPr/>
          <p:nvPr/>
        </p:nvSpPr>
        <p:spPr>
          <a:xfrm>
            <a:off x="6126052" y="-695290"/>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H</a:t>
            </a:r>
          </a:p>
        </p:txBody>
      </p:sp>
      <p:sp>
        <p:nvSpPr>
          <p:cNvPr id="10" name="Rectangular Callout 9">
            <a:extLst>
              <a:ext uri="{FF2B5EF4-FFF2-40B4-BE49-F238E27FC236}">
                <a16:creationId xmlns:a16="http://schemas.microsoft.com/office/drawing/2014/main" id="{1C77001B-A7E5-6B42-97D8-227D056D4CCF}"/>
              </a:ext>
            </a:extLst>
          </p:cNvPr>
          <p:cNvSpPr/>
          <p:nvPr/>
        </p:nvSpPr>
        <p:spPr>
          <a:xfrm>
            <a:off x="201196" y="-1958676"/>
            <a:ext cx="2573316" cy="885721"/>
          </a:xfrm>
          <a:prstGeom prst="wedgeRectCallout">
            <a:avLst>
              <a:gd name="adj1" fmla="val 79158"/>
              <a:gd name="adj2" fmla="val 6455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232F"/>
                </a:solidFill>
                <a:effectLst/>
                <a:uLnTx/>
                <a:uFillTx/>
                <a:latin typeface="Graphik Regular" panose="020B0503030202060203" pitchFamily="34" charset="77"/>
                <a:ea typeface="+mn-ea"/>
                <a:cs typeface="FUTURA MEDIUM" panose="020B0602020204020303" pitchFamily="34" charset="-79"/>
              </a:rPr>
              <a:t>Domain Aligned Data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232F"/>
                </a:solidFill>
                <a:effectLst/>
                <a:uLnTx/>
                <a:uFillTx/>
                <a:latin typeface="Graphik Regular" panose="020B0503030202060203" pitchFamily="34" charset="77"/>
                <a:ea typeface="+mn-ea"/>
                <a:cs typeface="Futura Medium" panose="020B0602020204020303" pitchFamily="34" charset="-79"/>
              </a:rPr>
              <a:t>These Databases should be defined, controlled, and used exclusively by the relevant product team. Complexity </a:t>
            </a:r>
          </a:p>
        </p:txBody>
      </p:sp>
      <p:sp>
        <p:nvSpPr>
          <p:cNvPr id="24" name="Title 4">
            <a:extLst>
              <a:ext uri="{FF2B5EF4-FFF2-40B4-BE49-F238E27FC236}">
                <a16:creationId xmlns:a16="http://schemas.microsoft.com/office/drawing/2014/main" id="{98071321-666B-F748-8951-B6DFBDD0291B}"/>
              </a:ext>
            </a:extLst>
          </p:cNvPr>
          <p:cNvSpPr txBox="1">
            <a:spLocks/>
          </p:cNvSpPr>
          <p:nvPr/>
        </p:nvSpPr>
        <p:spPr>
          <a:xfrm>
            <a:off x="8869680" y="274320"/>
            <a:ext cx="3053080" cy="37084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algn="r"/>
            <a:r>
              <a:rPr lang="en-US" sz="1400">
                <a:solidFill>
                  <a:schemeClr val="accent2">
                    <a:lumMod val="75000"/>
                  </a:schemeClr>
                </a:solidFill>
              </a:rPr>
              <a:t>REAL-TIME DATA THROUGHOUT</a:t>
            </a:r>
          </a:p>
        </p:txBody>
      </p:sp>
    </p:spTree>
    <p:extLst>
      <p:ext uri="{BB962C8B-B14F-4D97-AF65-F5344CB8AC3E}">
        <p14:creationId xmlns:p14="http://schemas.microsoft.com/office/powerpoint/2010/main" val="3813476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A4B64E-9B3D-504B-AC0C-7E47A4B3ECAE}"/>
              </a:ext>
            </a:extLst>
          </p:cNvPr>
          <p:cNvSpPr>
            <a:spLocks noGrp="1"/>
          </p:cNvSpPr>
          <p:nvPr>
            <p:ph type="sldNum" sz="quarter" idx="10"/>
          </p:nvPr>
        </p:nvSpPr>
        <p:spPr/>
        <p:txBody>
          <a:bodyPr/>
          <a:lstStyle/>
          <a:p>
            <a:pPr marL="0" marR="0" lvl="0" indent="0" algn="r" defTabSz="914217"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rPr>
              <a:pPr marL="0" marR="0" lvl="0" indent="0" algn="r" defTabSz="914217" rtl="0" eaLnBrk="1" fontAlgn="auto" latinLnBrk="0" hangingPunct="1">
                <a:lnSpc>
                  <a:spcPct val="100000"/>
                </a:lnSpc>
                <a:spcBef>
                  <a:spcPts val="0"/>
                </a:spcBef>
                <a:spcAft>
                  <a:spcPts val="0"/>
                </a:spcAft>
                <a:buClrTx/>
                <a:buSzTx/>
                <a:buFontTx/>
                <a:buNone/>
                <a:tabLst/>
                <a:defRPr/>
              </a:pPr>
              <a:t>19</a:t>
            </a:fld>
            <a:endParaRPr kumimoji="0" lang="en-US" sz="10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endParaRPr>
          </a:p>
        </p:txBody>
      </p:sp>
      <p:sp>
        <p:nvSpPr>
          <p:cNvPr id="3" name="Title 2">
            <a:extLst>
              <a:ext uri="{FF2B5EF4-FFF2-40B4-BE49-F238E27FC236}">
                <a16:creationId xmlns:a16="http://schemas.microsoft.com/office/drawing/2014/main" id="{ED0010E9-20C0-794A-A7C7-95A0EA32BD6C}"/>
              </a:ext>
            </a:extLst>
          </p:cNvPr>
          <p:cNvSpPr>
            <a:spLocks noGrp="1"/>
          </p:cNvSpPr>
          <p:nvPr>
            <p:ph type="title" idx="4294967295"/>
          </p:nvPr>
        </p:nvSpPr>
        <p:spPr>
          <a:xfrm>
            <a:off x="354418" y="180219"/>
            <a:ext cx="10820400" cy="430887"/>
          </a:xfrm>
        </p:spPr>
        <p:txBody>
          <a:bodyPr/>
          <a:lstStyle/>
          <a:p>
            <a:r>
              <a:rPr lang="en-US" sz="2800"/>
              <a:t>Consider CQRS</a:t>
            </a:r>
            <a:endParaRPr lang="en-US" sz="2600"/>
          </a:p>
        </p:txBody>
      </p:sp>
      <p:sp>
        <p:nvSpPr>
          <p:cNvPr id="4" name="Rectangle 3">
            <a:extLst>
              <a:ext uri="{FF2B5EF4-FFF2-40B4-BE49-F238E27FC236}">
                <a16:creationId xmlns:a16="http://schemas.microsoft.com/office/drawing/2014/main" id="{F029285F-26B6-694E-98E6-5A4B2FF3F271}"/>
              </a:ext>
            </a:extLst>
          </p:cNvPr>
          <p:cNvSpPr/>
          <p:nvPr/>
        </p:nvSpPr>
        <p:spPr>
          <a:xfrm>
            <a:off x="258457" y="1555132"/>
            <a:ext cx="4468089" cy="4978286"/>
          </a:xfrm>
          <a:prstGeom prst="rect">
            <a:avLst/>
          </a:prstGeom>
        </p:spPr>
        <p:txBody>
          <a:bodyPr wrap="square">
            <a:spAutoFit/>
          </a:bodyPr>
          <a:lstStyle/>
          <a:p>
            <a:pPr marL="228600" indent="-228600">
              <a:spcBef>
                <a:spcPts val="600"/>
              </a:spcBef>
              <a:buClr>
                <a:schemeClr val="tx2"/>
              </a:buClr>
              <a:buFont typeface="+mj-lt"/>
              <a:buAutoNum type="alphaUcPeriod"/>
            </a:pPr>
            <a:r>
              <a:rPr lang="en-US" sz="1050">
                <a:latin typeface="Avenir Next Regular"/>
                <a:cs typeface="Avenir Next Regular"/>
              </a:rPr>
              <a:t>An update command is received from the Presentation Layer. </a:t>
            </a:r>
          </a:p>
          <a:p>
            <a:pPr marL="228600" indent="-228600">
              <a:spcBef>
                <a:spcPts val="600"/>
              </a:spcBef>
              <a:buClr>
                <a:schemeClr val="tx2"/>
              </a:buClr>
              <a:buFont typeface="+mj-lt"/>
              <a:buAutoNum type="alphaUcPeriod"/>
            </a:pPr>
            <a:r>
              <a:rPr lang="en-US" sz="1050">
                <a:latin typeface="Avenir Next Regular"/>
                <a:cs typeface="Avenir Next Regular"/>
              </a:rPr>
              <a:t>Validation and update logic is executed resulting in an event produced to the log. </a:t>
            </a:r>
          </a:p>
          <a:p>
            <a:pPr marL="228600" indent="-228600">
              <a:spcBef>
                <a:spcPts val="600"/>
              </a:spcBef>
              <a:buClr>
                <a:schemeClr val="tx2"/>
              </a:buClr>
              <a:buFont typeface="+mj-lt"/>
              <a:buAutoNum type="alphaUcPeriod"/>
            </a:pPr>
            <a:r>
              <a:rPr lang="en-US" sz="1050">
                <a:latin typeface="Avenir Next Regular"/>
                <a:cs typeface="Avenir Next Regular"/>
              </a:rPr>
              <a:t>The same event will hydrate a fit-for-purpose materialized view</a:t>
            </a:r>
          </a:p>
          <a:p>
            <a:pPr marL="228600" indent="-228600">
              <a:spcBef>
                <a:spcPts val="600"/>
              </a:spcBef>
              <a:buClr>
                <a:schemeClr val="tx2"/>
              </a:buClr>
              <a:buFont typeface="+mj-lt"/>
              <a:buAutoNum type="alphaUcPeriod"/>
            </a:pPr>
            <a:r>
              <a:rPr lang="en-US" sz="1050">
                <a:latin typeface="Avenir Next Regular"/>
                <a:cs typeface="Avenir Next Regular"/>
              </a:rPr>
              <a:t>Query Logic reads from this materialized view</a:t>
            </a:r>
          </a:p>
          <a:p>
            <a:pPr marL="228600" indent="-228600">
              <a:spcBef>
                <a:spcPts val="600"/>
              </a:spcBef>
              <a:buClr>
                <a:schemeClr val="tx2"/>
              </a:buClr>
              <a:buFont typeface="+mj-lt"/>
              <a:buAutoNum type="alphaUcPeriod"/>
            </a:pPr>
            <a:r>
              <a:rPr lang="en-US" sz="1050">
                <a:latin typeface="Avenir Next Regular"/>
                <a:cs typeface="Avenir Next Regular"/>
              </a:rPr>
              <a:t>Finally, the Query services update the Presentation Layer</a:t>
            </a:r>
          </a:p>
          <a:p>
            <a:pPr>
              <a:spcBef>
                <a:spcPts val="600"/>
              </a:spcBef>
              <a:buClr>
                <a:schemeClr val="tx2"/>
              </a:buClr>
            </a:pPr>
            <a:r>
              <a:rPr lang="en-US" sz="1050">
                <a:latin typeface="Avenir Next Regular"/>
                <a:cs typeface="Avenir Next Regular"/>
              </a:rPr>
              <a:t>Materialized view is recreated from persistent log of events If a database that hosts this materialized view fails, then it can simply be recreated, or “re-hydrated” from the underlying event store. Events are backed up to ensure the ability of fast recovery. </a:t>
            </a:r>
          </a:p>
          <a:p>
            <a:pPr>
              <a:spcBef>
                <a:spcPts val="600"/>
              </a:spcBef>
              <a:buClr>
                <a:schemeClr val="tx2"/>
              </a:buClr>
            </a:pPr>
            <a:endParaRPr lang="en-US" sz="1050">
              <a:latin typeface="Avenir Next Regular"/>
              <a:cs typeface="Avenir Next Regular"/>
            </a:endParaRPr>
          </a:p>
          <a:p>
            <a:pPr>
              <a:spcBef>
                <a:spcPts val="600"/>
              </a:spcBef>
              <a:buClr>
                <a:schemeClr val="tx2"/>
              </a:buClr>
            </a:pPr>
            <a:r>
              <a:rPr lang="en-US" sz="1050">
                <a:latin typeface="Avenir Next Regular"/>
                <a:cs typeface="Avenir Next Regular"/>
              </a:rPr>
              <a:t>In many systems, the number of reads typically exceeds the number of writes. Separating the read side and the write side into separate models within a bounded context provides ability to scale each one of them independently, </a:t>
            </a:r>
            <a:r>
              <a:rPr lang="en-US" sz="1050" i="1">
                <a:latin typeface="Avenir Next Regular"/>
                <a:cs typeface="Avenir Next Regular"/>
              </a:rPr>
              <a:t>but performance alone is not the primary driver</a:t>
            </a:r>
            <a:r>
              <a:rPr lang="en-US" sz="1050">
                <a:latin typeface="Avenir Next Regular"/>
                <a:cs typeface="Avenir Next Regular"/>
              </a:rPr>
              <a:t>:</a:t>
            </a:r>
          </a:p>
          <a:p>
            <a:pPr marL="171450" indent="-171450">
              <a:spcBef>
                <a:spcPts val="600"/>
              </a:spcBef>
              <a:buClr>
                <a:schemeClr val="tx2"/>
              </a:buClr>
              <a:buFont typeface="Arial" panose="020B0604020202020204" pitchFamily="34" charset="0"/>
              <a:buChar char="•"/>
            </a:pPr>
            <a:r>
              <a:rPr lang="en-US" sz="1050">
                <a:latin typeface="Avenir Next Regular"/>
              </a:rPr>
              <a:t>You only need to backup one thing (the event log) instead of many different databases for DR (you should, however, not rely on the log to rehydrate millions of rows instantly – define your RTO and RPO to determine which databases can be hydrated like this)</a:t>
            </a:r>
          </a:p>
          <a:p>
            <a:pPr marL="171450" indent="-171450">
              <a:spcBef>
                <a:spcPts val="600"/>
              </a:spcBef>
              <a:buClr>
                <a:schemeClr val="tx2"/>
              </a:buClr>
              <a:buFont typeface="Arial" panose="020B0604020202020204" pitchFamily="34" charset="0"/>
              <a:buChar char="•"/>
            </a:pPr>
            <a:r>
              <a:rPr lang="en-US" sz="1050">
                <a:latin typeface="Avenir Next Regular"/>
              </a:rPr>
              <a:t>Creates ultimate flexibility of architecture to adapt, microservices don’t need to know about databases, their performance characteristics, or anything else about how they work</a:t>
            </a:r>
          </a:p>
          <a:p>
            <a:pPr marL="171450" indent="-171450">
              <a:spcBef>
                <a:spcPts val="600"/>
              </a:spcBef>
              <a:buClr>
                <a:schemeClr val="tx2"/>
              </a:buClr>
              <a:buFont typeface="Arial" panose="020B0604020202020204" pitchFamily="34" charset="0"/>
              <a:buChar char="•"/>
            </a:pPr>
            <a:r>
              <a:rPr lang="en-US" sz="1050">
                <a:latin typeface="Avenir Next Regular"/>
              </a:rPr>
              <a:t>Ensures that events are “First class citizens” as they are the source of truth for </a:t>
            </a:r>
            <a:r>
              <a:rPr lang="en-US" sz="1050" i="1">
                <a:latin typeface="Avenir Next Regular"/>
              </a:rPr>
              <a:t>everything. </a:t>
            </a:r>
            <a:endParaRPr lang="en-US" sz="1050">
              <a:latin typeface="Graphik Regular" panose="020B0503030202060203" pitchFamily="34" charset="77"/>
            </a:endParaRPr>
          </a:p>
          <a:p>
            <a:pPr>
              <a:spcBef>
                <a:spcPts val="600"/>
              </a:spcBef>
              <a:buClr>
                <a:schemeClr val="tx2"/>
              </a:buClr>
            </a:pPr>
            <a:endParaRPr lang="en-US" sz="1050">
              <a:solidFill>
                <a:srgbClr val="424242"/>
              </a:solidFill>
              <a:latin typeface="Avenir Next Regular"/>
              <a:cs typeface="Avenir Next Regular"/>
            </a:endParaRPr>
          </a:p>
        </p:txBody>
      </p:sp>
      <p:sp>
        <p:nvSpPr>
          <p:cNvPr id="22" name="Title 4">
            <a:extLst>
              <a:ext uri="{FF2B5EF4-FFF2-40B4-BE49-F238E27FC236}">
                <a16:creationId xmlns:a16="http://schemas.microsoft.com/office/drawing/2014/main" id="{55F70F21-39A2-5A41-86EA-15CA7FA4183A}"/>
              </a:ext>
            </a:extLst>
          </p:cNvPr>
          <p:cNvSpPr txBox="1">
            <a:spLocks/>
          </p:cNvSpPr>
          <p:nvPr/>
        </p:nvSpPr>
        <p:spPr>
          <a:xfrm>
            <a:off x="354418" y="818895"/>
            <a:ext cx="4391503" cy="9906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sz="1600" b="0"/>
              <a:t>Command Query Responsibility Segregation sounds complex, but the theory is simple: separate your reads from your writes</a:t>
            </a:r>
          </a:p>
        </p:txBody>
      </p:sp>
      <p:sp>
        <p:nvSpPr>
          <p:cNvPr id="40" name="Title 4">
            <a:extLst>
              <a:ext uri="{FF2B5EF4-FFF2-40B4-BE49-F238E27FC236}">
                <a16:creationId xmlns:a16="http://schemas.microsoft.com/office/drawing/2014/main" id="{D6282830-6734-514C-A3E7-970E946CD738}"/>
              </a:ext>
            </a:extLst>
          </p:cNvPr>
          <p:cNvSpPr txBox="1">
            <a:spLocks/>
          </p:cNvSpPr>
          <p:nvPr/>
        </p:nvSpPr>
        <p:spPr>
          <a:xfrm>
            <a:off x="8869680" y="274320"/>
            <a:ext cx="3053080" cy="37084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algn="r"/>
            <a:r>
              <a:rPr lang="en-US" sz="1400">
                <a:solidFill>
                  <a:schemeClr val="accent2">
                    <a:lumMod val="75000"/>
                  </a:schemeClr>
                </a:solidFill>
              </a:rPr>
              <a:t>REAL-TIME DATA THROUGHOUT</a:t>
            </a:r>
          </a:p>
        </p:txBody>
      </p:sp>
      <p:sp>
        <p:nvSpPr>
          <p:cNvPr id="43" name="TextBox 42">
            <a:extLst>
              <a:ext uri="{FF2B5EF4-FFF2-40B4-BE49-F238E27FC236}">
                <a16:creationId xmlns:a16="http://schemas.microsoft.com/office/drawing/2014/main" id="{BC9D5C37-EB6C-6149-85D4-53A176CD1FCD}"/>
              </a:ext>
            </a:extLst>
          </p:cNvPr>
          <p:cNvSpPr txBox="1"/>
          <p:nvPr/>
        </p:nvSpPr>
        <p:spPr>
          <a:xfrm>
            <a:off x="7617374" y="3711653"/>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44" name="TextBox 43">
            <a:extLst>
              <a:ext uri="{FF2B5EF4-FFF2-40B4-BE49-F238E27FC236}">
                <a16:creationId xmlns:a16="http://schemas.microsoft.com/office/drawing/2014/main" id="{6C4C76D3-9F9D-4D45-9FDF-98F44306CDB5}"/>
              </a:ext>
            </a:extLst>
          </p:cNvPr>
          <p:cNvSpPr txBox="1"/>
          <p:nvPr/>
        </p:nvSpPr>
        <p:spPr>
          <a:xfrm>
            <a:off x="6601374" y="2888693"/>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45" name="Rectangle 44">
            <a:extLst>
              <a:ext uri="{FF2B5EF4-FFF2-40B4-BE49-F238E27FC236}">
                <a16:creationId xmlns:a16="http://schemas.microsoft.com/office/drawing/2014/main" id="{F9B19CB7-B8F6-7B40-9273-0C5F49EC057D}"/>
              </a:ext>
            </a:extLst>
          </p:cNvPr>
          <p:cNvSpPr/>
          <p:nvPr/>
        </p:nvSpPr>
        <p:spPr>
          <a:xfrm>
            <a:off x="5994930" y="1937279"/>
            <a:ext cx="4983592" cy="353244"/>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33">
                <a:latin typeface="Avenir Next Regular"/>
                <a:cs typeface="Avenir Next Regular"/>
              </a:rPr>
              <a:t>Presentation / User</a:t>
            </a:r>
          </a:p>
        </p:txBody>
      </p:sp>
      <p:sp>
        <p:nvSpPr>
          <p:cNvPr id="46" name="Rectangle 45">
            <a:extLst>
              <a:ext uri="{FF2B5EF4-FFF2-40B4-BE49-F238E27FC236}">
                <a16:creationId xmlns:a16="http://schemas.microsoft.com/office/drawing/2014/main" id="{B182A510-CDC0-834A-A97F-7A082BF75CF4}"/>
              </a:ext>
            </a:extLst>
          </p:cNvPr>
          <p:cNvSpPr/>
          <p:nvPr/>
        </p:nvSpPr>
        <p:spPr>
          <a:xfrm>
            <a:off x="9462711" y="2813324"/>
            <a:ext cx="1515812" cy="61088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1333">
                <a:latin typeface="Avenir Next Regular"/>
                <a:cs typeface="Avenir Next Regular"/>
              </a:rPr>
              <a:t>Read Model</a:t>
            </a:r>
            <a:endParaRPr lang="en-US" sz="1000">
              <a:latin typeface="Avenir Next Regular"/>
              <a:cs typeface="Avenir Next Regular"/>
            </a:endParaRPr>
          </a:p>
        </p:txBody>
      </p:sp>
      <p:cxnSp>
        <p:nvCxnSpPr>
          <p:cNvPr id="47" name="Straight Arrow Connector 46">
            <a:extLst>
              <a:ext uri="{FF2B5EF4-FFF2-40B4-BE49-F238E27FC236}">
                <a16:creationId xmlns:a16="http://schemas.microsoft.com/office/drawing/2014/main" id="{137676F7-A171-4441-9C6B-599414BB5834}"/>
              </a:ext>
            </a:extLst>
          </p:cNvPr>
          <p:cNvCxnSpPr>
            <a:cxnSpLocks/>
          </p:cNvCxnSpPr>
          <p:nvPr/>
        </p:nvCxnSpPr>
        <p:spPr>
          <a:xfrm>
            <a:off x="6764144" y="3240555"/>
            <a:ext cx="1" cy="785730"/>
          </a:xfrm>
          <a:prstGeom prst="straightConnector1">
            <a:avLst/>
          </a:prstGeom>
          <a:ln w="19050" cmpd="sng">
            <a:headEnd type="none" w="med" len="med"/>
            <a:tailEnd type="triangle" w="med" len="med"/>
          </a:ln>
          <a:effectLst/>
        </p:spPr>
        <p:style>
          <a:lnRef idx="2">
            <a:schemeClr val="accent2"/>
          </a:lnRef>
          <a:fillRef idx="0">
            <a:schemeClr val="accent2"/>
          </a:fillRef>
          <a:effectRef idx="1">
            <a:schemeClr val="accent2"/>
          </a:effectRef>
          <a:fontRef idx="minor">
            <a:schemeClr val="tx1"/>
          </a:fontRef>
        </p:style>
      </p:cxnSp>
      <p:cxnSp>
        <p:nvCxnSpPr>
          <p:cNvPr id="48" name="Straight Arrow Connector 47">
            <a:extLst>
              <a:ext uri="{FF2B5EF4-FFF2-40B4-BE49-F238E27FC236}">
                <a16:creationId xmlns:a16="http://schemas.microsoft.com/office/drawing/2014/main" id="{DEF0AD51-5D4C-6F41-A2FC-0B3E0A25310A}"/>
              </a:ext>
            </a:extLst>
          </p:cNvPr>
          <p:cNvCxnSpPr>
            <a:cxnSpLocks/>
            <a:stCxn id="46" idx="0"/>
          </p:cNvCxnSpPr>
          <p:nvPr/>
        </p:nvCxnSpPr>
        <p:spPr>
          <a:xfrm flipV="1">
            <a:off x="10220617" y="2177400"/>
            <a:ext cx="0" cy="635924"/>
          </a:xfrm>
          <a:prstGeom prst="straightConnector1">
            <a:avLst/>
          </a:prstGeom>
          <a:ln w="19050" cmpd="sng">
            <a:headEnd type="triangle" w="med" len="med"/>
            <a:tailEnd type="none" w="med" len="med"/>
          </a:ln>
          <a:effectLst/>
        </p:spPr>
        <p:style>
          <a:lnRef idx="2">
            <a:schemeClr val="accent2"/>
          </a:lnRef>
          <a:fillRef idx="0">
            <a:schemeClr val="accent2"/>
          </a:fillRef>
          <a:effectRef idx="1">
            <a:schemeClr val="accent2"/>
          </a:effectRef>
          <a:fontRef idx="minor">
            <a:schemeClr val="tx1"/>
          </a:fontRef>
        </p:style>
      </p:cxnSp>
      <p:sp>
        <p:nvSpPr>
          <p:cNvPr id="49" name="Flowchart: Magnetic Disk 37">
            <a:extLst>
              <a:ext uri="{FF2B5EF4-FFF2-40B4-BE49-F238E27FC236}">
                <a16:creationId xmlns:a16="http://schemas.microsoft.com/office/drawing/2014/main" id="{AE5801EA-AA99-0F40-B8C7-308E9F255643}"/>
              </a:ext>
            </a:extLst>
          </p:cNvPr>
          <p:cNvSpPr/>
          <p:nvPr/>
        </p:nvSpPr>
        <p:spPr>
          <a:xfrm>
            <a:off x="6495056" y="4911356"/>
            <a:ext cx="1538427" cy="1016938"/>
          </a:xfrm>
          <a:prstGeom prst="flowChartMagneticDisk">
            <a:avLst/>
          </a:prstGeom>
          <a:ln w="19050" cmpd="sng">
            <a:solidFill>
              <a:srgbClr val="FFFFF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33">
                <a:latin typeface="Avenir Next Regular"/>
                <a:cs typeface="Avenir Next Regular"/>
              </a:rPr>
              <a:t>Event Backup Archive</a:t>
            </a:r>
          </a:p>
        </p:txBody>
      </p:sp>
      <p:sp>
        <p:nvSpPr>
          <p:cNvPr id="50" name="Flowchart: Magnetic Disk 61">
            <a:extLst>
              <a:ext uri="{FF2B5EF4-FFF2-40B4-BE49-F238E27FC236}">
                <a16:creationId xmlns:a16="http://schemas.microsoft.com/office/drawing/2014/main" id="{60F314A7-268F-104E-AD33-2A051CA71C0B}"/>
              </a:ext>
            </a:extLst>
          </p:cNvPr>
          <p:cNvSpPr/>
          <p:nvPr/>
        </p:nvSpPr>
        <p:spPr>
          <a:xfrm>
            <a:off x="9462710" y="3201451"/>
            <a:ext cx="1515812" cy="481417"/>
          </a:xfrm>
          <a:prstGeom prst="flowChartMagneticDisk">
            <a:avLst/>
          </a:prstGeom>
          <a:ln w="19050" cmpd="sng">
            <a:solidFill>
              <a:srgbClr val="FFFFF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a:latin typeface="Avenir Next Regular"/>
                <a:cs typeface="Avenir Next Regular"/>
              </a:rPr>
              <a:t>Materialized View</a:t>
            </a:r>
          </a:p>
        </p:txBody>
      </p:sp>
      <p:sp>
        <p:nvSpPr>
          <p:cNvPr id="51" name="Rectangle 50">
            <a:extLst>
              <a:ext uri="{FF2B5EF4-FFF2-40B4-BE49-F238E27FC236}">
                <a16:creationId xmlns:a16="http://schemas.microsoft.com/office/drawing/2014/main" id="{2AB1D991-296F-194E-810E-8982033D1EB7}"/>
              </a:ext>
            </a:extLst>
          </p:cNvPr>
          <p:cNvSpPr/>
          <p:nvPr/>
        </p:nvSpPr>
        <p:spPr>
          <a:xfrm>
            <a:off x="5989274" y="2926448"/>
            <a:ext cx="1688919" cy="593776"/>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33">
                <a:latin typeface="Avenir Next Regular"/>
                <a:cs typeface="Avenir Next Regular"/>
              </a:rPr>
              <a:t>Write Model</a:t>
            </a:r>
          </a:p>
        </p:txBody>
      </p:sp>
      <p:cxnSp>
        <p:nvCxnSpPr>
          <p:cNvPr id="52" name="Straight Arrow Connector 51">
            <a:extLst>
              <a:ext uri="{FF2B5EF4-FFF2-40B4-BE49-F238E27FC236}">
                <a16:creationId xmlns:a16="http://schemas.microsoft.com/office/drawing/2014/main" id="{5B0226E5-53D4-C64B-845F-2CBE3AA0F7CA}"/>
              </a:ext>
            </a:extLst>
          </p:cNvPr>
          <p:cNvCxnSpPr>
            <a:cxnSpLocks/>
          </p:cNvCxnSpPr>
          <p:nvPr/>
        </p:nvCxnSpPr>
        <p:spPr>
          <a:xfrm flipH="1">
            <a:off x="6764144" y="2290523"/>
            <a:ext cx="1" cy="662978"/>
          </a:xfrm>
          <a:prstGeom prst="straightConnector1">
            <a:avLst/>
          </a:prstGeom>
          <a:ln w="19050" cmpd="sng">
            <a:headEnd type="none" w="med" len="med"/>
            <a:tailEnd type="triangle" w="med" len="med"/>
          </a:ln>
          <a:effectLst/>
        </p:spPr>
        <p:style>
          <a:lnRef idx="2">
            <a:schemeClr val="accent2"/>
          </a:lnRef>
          <a:fillRef idx="0">
            <a:schemeClr val="accent2"/>
          </a:fillRef>
          <a:effectRef idx="1">
            <a:schemeClr val="accent2"/>
          </a:effectRef>
          <a:fontRef idx="minor">
            <a:schemeClr val="tx1"/>
          </a:fontRef>
        </p:style>
      </p:cxnSp>
      <p:sp>
        <p:nvSpPr>
          <p:cNvPr id="53" name="Rectangle 52">
            <a:extLst>
              <a:ext uri="{FF2B5EF4-FFF2-40B4-BE49-F238E27FC236}">
                <a16:creationId xmlns:a16="http://schemas.microsoft.com/office/drawing/2014/main" id="{B9A05465-E212-5C45-8E1D-A7067EFC2561}"/>
              </a:ext>
            </a:extLst>
          </p:cNvPr>
          <p:cNvSpPr/>
          <p:nvPr/>
        </p:nvSpPr>
        <p:spPr>
          <a:xfrm>
            <a:off x="5994930" y="4033302"/>
            <a:ext cx="4983592" cy="353244"/>
          </a:xfrm>
          <a:prstGeom prst="rect">
            <a:avLst/>
          </a:prstGeom>
          <a:ln w="19050" cmpd="sng">
            <a:prstDash val="dash"/>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sz="1333">
                <a:latin typeface="Avenir Next Regular"/>
                <a:cs typeface="Avenir Next Regular"/>
              </a:rPr>
              <a:t>Event Log</a:t>
            </a:r>
          </a:p>
        </p:txBody>
      </p:sp>
      <p:cxnSp>
        <p:nvCxnSpPr>
          <p:cNvPr id="54" name="Straight Arrow Connector 53">
            <a:extLst>
              <a:ext uri="{FF2B5EF4-FFF2-40B4-BE49-F238E27FC236}">
                <a16:creationId xmlns:a16="http://schemas.microsoft.com/office/drawing/2014/main" id="{80E8DBA8-3117-B645-B700-5C4D650E6549}"/>
              </a:ext>
            </a:extLst>
          </p:cNvPr>
          <p:cNvCxnSpPr>
            <a:cxnSpLocks/>
            <a:endCxn id="49" idx="1"/>
          </p:cNvCxnSpPr>
          <p:nvPr/>
        </p:nvCxnSpPr>
        <p:spPr>
          <a:xfrm flipH="1">
            <a:off x="7264270" y="4357467"/>
            <a:ext cx="2" cy="553889"/>
          </a:xfrm>
          <a:prstGeom prst="straightConnector1">
            <a:avLst/>
          </a:prstGeom>
          <a:ln w="19050" cmpd="sng">
            <a:headEnd type="none" w="med" len="med"/>
            <a:tailEnd type="triangle" w="med" len="med"/>
          </a:ln>
          <a:effectLst/>
        </p:spPr>
        <p:style>
          <a:lnRef idx="2">
            <a:schemeClr val="accent2"/>
          </a:lnRef>
          <a:fillRef idx="0">
            <a:schemeClr val="accent2"/>
          </a:fillRef>
          <a:effectRef idx="1">
            <a:schemeClr val="accent2"/>
          </a:effectRef>
          <a:fontRef idx="minor">
            <a:schemeClr val="tx1"/>
          </a:fontRef>
        </p:style>
      </p:cxnSp>
      <p:cxnSp>
        <p:nvCxnSpPr>
          <p:cNvPr id="55" name="Straight Arrow Connector 54">
            <a:extLst>
              <a:ext uri="{FF2B5EF4-FFF2-40B4-BE49-F238E27FC236}">
                <a16:creationId xmlns:a16="http://schemas.microsoft.com/office/drawing/2014/main" id="{72A4F934-BBB1-5D4D-B1C0-21CA513595AD}"/>
              </a:ext>
            </a:extLst>
          </p:cNvPr>
          <p:cNvCxnSpPr>
            <a:cxnSpLocks/>
            <a:endCxn id="50" idx="3"/>
          </p:cNvCxnSpPr>
          <p:nvPr/>
        </p:nvCxnSpPr>
        <p:spPr>
          <a:xfrm flipV="1">
            <a:off x="10220616" y="3682868"/>
            <a:ext cx="0" cy="513078"/>
          </a:xfrm>
          <a:prstGeom prst="straightConnector1">
            <a:avLst/>
          </a:prstGeom>
          <a:ln w="19050" cmpd="sng">
            <a:headEnd type="none" w="med" len="med"/>
            <a:tailEnd type="triangle" w="med" len="med"/>
          </a:ln>
          <a:effectLst/>
        </p:spPr>
        <p:style>
          <a:lnRef idx="2">
            <a:schemeClr val="accent2"/>
          </a:lnRef>
          <a:fillRef idx="0">
            <a:schemeClr val="accent2"/>
          </a:fillRef>
          <a:effectRef idx="1">
            <a:schemeClr val="accent2"/>
          </a:effectRef>
          <a:fontRef idx="minor">
            <a:schemeClr val="tx1"/>
          </a:fontRef>
        </p:style>
      </p:cxnSp>
      <p:sp>
        <p:nvSpPr>
          <p:cNvPr id="56" name="Oval 55">
            <a:extLst>
              <a:ext uri="{FF2B5EF4-FFF2-40B4-BE49-F238E27FC236}">
                <a16:creationId xmlns:a16="http://schemas.microsoft.com/office/drawing/2014/main" id="{281FB72D-C11C-0B4C-A33F-259DC25814FD}"/>
              </a:ext>
            </a:extLst>
          </p:cNvPr>
          <p:cNvSpPr/>
          <p:nvPr/>
        </p:nvSpPr>
        <p:spPr>
          <a:xfrm>
            <a:off x="5950380" y="1861049"/>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rgbClr val="014B76"/>
                </a:solidFill>
                <a:latin typeface="Futura Medium" panose="020B0602020204020303" pitchFamily="34" charset="-79"/>
                <a:cs typeface="Futura Medium" panose="020B0602020204020303" pitchFamily="34" charset="-79"/>
              </a:rPr>
              <a:t>A</a:t>
            </a:r>
            <a:endParaRPr kumimoji="0" lang="en-US" sz="800" b="0"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endParaRPr>
          </a:p>
        </p:txBody>
      </p:sp>
      <p:sp>
        <p:nvSpPr>
          <p:cNvPr id="57" name="Oval 56">
            <a:extLst>
              <a:ext uri="{FF2B5EF4-FFF2-40B4-BE49-F238E27FC236}">
                <a16:creationId xmlns:a16="http://schemas.microsoft.com/office/drawing/2014/main" id="{283D2412-A4CA-254C-85D9-B562CB6B4337}"/>
              </a:ext>
            </a:extLst>
          </p:cNvPr>
          <p:cNvSpPr/>
          <p:nvPr/>
        </p:nvSpPr>
        <p:spPr>
          <a:xfrm>
            <a:off x="9392541" y="3512791"/>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C</a:t>
            </a:r>
          </a:p>
        </p:txBody>
      </p:sp>
      <p:sp>
        <p:nvSpPr>
          <p:cNvPr id="58" name="Oval 57">
            <a:extLst>
              <a:ext uri="{FF2B5EF4-FFF2-40B4-BE49-F238E27FC236}">
                <a16:creationId xmlns:a16="http://schemas.microsoft.com/office/drawing/2014/main" id="{FF56D5E6-5F0C-C949-B1B3-E1306D89E6E4}"/>
              </a:ext>
            </a:extLst>
          </p:cNvPr>
          <p:cNvSpPr/>
          <p:nvPr/>
        </p:nvSpPr>
        <p:spPr>
          <a:xfrm>
            <a:off x="9368362" y="2859083"/>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rgbClr val="014B76"/>
                </a:solidFill>
                <a:latin typeface="FUTURA MEDIUM" panose="020B0602020204020303" pitchFamily="34" charset="-79"/>
                <a:cs typeface="FUTURA MEDIUM" panose="020B0602020204020303" pitchFamily="34" charset="-79"/>
              </a:rPr>
              <a:t>D</a:t>
            </a:r>
            <a:endParaRPr kumimoji="0" lang="en-US" sz="800" b="1"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endParaRPr>
          </a:p>
        </p:txBody>
      </p:sp>
      <p:sp>
        <p:nvSpPr>
          <p:cNvPr id="59" name="Oval 58">
            <a:extLst>
              <a:ext uri="{FF2B5EF4-FFF2-40B4-BE49-F238E27FC236}">
                <a16:creationId xmlns:a16="http://schemas.microsoft.com/office/drawing/2014/main" id="{BB71E682-10B8-2942-812F-3602E91FA246}"/>
              </a:ext>
            </a:extLst>
          </p:cNvPr>
          <p:cNvSpPr/>
          <p:nvPr/>
        </p:nvSpPr>
        <p:spPr>
          <a:xfrm>
            <a:off x="5935491" y="3153168"/>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B</a:t>
            </a:r>
          </a:p>
        </p:txBody>
      </p:sp>
      <p:sp>
        <p:nvSpPr>
          <p:cNvPr id="60" name="Oval 59">
            <a:extLst>
              <a:ext uri="{FF2B5EF4-FFF2-40B4-BE49-F238E27FC236}">
                <a16:creationId xmlns:a16="http://schemas.microsoft.com/office/drawing/2014/main" id="{DE5C8093-1E92-C84C-989A-0AA6B35B19C0}"/>
              </a:ext>
            </a:extLst>
          </p:cNvPr>
          <p:cNvSpPr/>
          <p:nvPr/>
        </p:nvSpPr>
        <p:spPr>
          <a:xfrm>
            <a:off x="10270138" y="2278998"/>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rgbClr val="014B76"/>
                </a:solidFill>
                <a:latin typeface="FUTURA MEDIUM" panose="020B0602020204020303" pitchFamily="34" charset="-79"/>
                <a:cs typeface="FUTURA MEDIUM" panose="020B0602020204020303" pitchFamily="34" charset="-79"/>
              </a:rPr>
              <a:t>E</a:t>
            </a:r>
            <a:endParaRPr kumimoji="0" lang="en-US" sz="800" b="1"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endParaRPr>
          </a:p>
        </p:txBody>
      </p:sp>
      <p:sp>
        <p:nvSpPr>
          <p:cNvPr id="61" name="Oval 60">
            <a:extLst>
              <a:ext uri="{FF2B5EF4-FFF2-40B4-BE49-F238E27FC236}">
                <a16:creationId xmlns:a16="http://schemas.microsoft.com/office/drawing/2014/main" id="{632C5143-BE2A-7649-A002-32F31E905BAE}"/>
              </a:ext>
            </a:extLst>
          </p:cNvPr>
          <p:cNvSpPr/>
          <p:nvPr/>
        </p:nvSpPr>
        <p:spPr>
          <a:xfrm>
            <a:off x="7962314" y="5037479"/>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H</a:t>
            </a:r>
          </a:p>
        </p:txBody>
      </p:sp>
      <p:sp>
        <p:nvSpPr>
          <p:cNvPr id="62" name="Rectangle 61">
            <a:extLst>
              <a:ext uri="{FF2B5EF4-FFF2-40B4-BE49-F238E27FC236}">
                <a16:creationId xmlns:a16="http://schemas.microsoft.com/office/drawing/2014/main" id="{0AC06EB9-F228-0C4A-B007-BA0A29F648BB}"/>
              </a:ext>
            </a:extLst>
          </p:cNvPr>
          <p:cNvSpPr/>
          <p:nvPr/>
        </p:nvSpPr>
        <p:spPr>
          <a:xfrm>
            <a:off x="5634182" y="1422400"/>
            <a:ext cx="5708073" cy="3251200"/>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a:solidFill>
                  <a:schemeClr val="tx1"/>
                </a:solidFill>
              </a:rPr>
              <a:t>Bounded Context</a:t>
            </a:r>
          </a:p>
        </p:txBody>
      </p:sp>
      <p:sp>
        <p:nvSpPr>
          <p:cNvPr id="63" name="TextBox 62">
            <a:extLst>
              <a:ext uri="{FF2B5EF4-FFF2-40B4-BE49-F238E27FC236}">
                <a16:creationId xmlns:a16="http://schemas.microsoft.com/office/drawing/2014/main" id="{D61A8E74-768E-2145-AC70-5EE9822230D0}"/>
              </a:ext>
            </a:extLst>
          </p:cNvPr>
          <p:cNvSpPr txBox="1"/>
          <p:nvPr/>
        </p:nvSpPr>
        <p:spPr>
          <a:xfrm>
            <a:off x="6833733" y="2504740"/>
            <a:ext cx="878446" cy="215444"/>
          </a:xfrm>
          <a:prstGeom prst="rect">
            <a:avLst/>
          </a:prstGeom>
          <a:noFill/>
        </p:spPr>
        <p:txBody>
          <a:bodyPr wrap="none" lIns="0" tIns="0" rIns="0" bIns="0" rtlCol="0">
            <a:spAutoFit/>
          </a:bodyPr>
          <a:lstStyle/>
          <a:p>
            <a:pPr algn="l"/>
            <a:r>
              <a:rPr lang="en-US" sz="1400">
                <a:latin typeface="Graphik Light" panose="020B0403030202060203" pitchFamily="34" charset="77"/>
              </a:rPr>
              <a:t>Command</a:t>
            </a:r>
          </a:p>
        </p:txBody>
      </p:sp>
      <p:sp>
        <p:nvSpPr>
          <p:cNvPr id="64" name="TextBox 63">
            <a:extLst>
              <a:ext uri="{FF2B5EF4-FFF2-40B4-BE49-F238E27FC236}">
                <a16:creationId xmlns:a16="http://schemas.microsoft.com/office/drawing/2014/main" id="{00E08CA1-D43C-3743-82FC-22E0AA03BAD1}"/>
              </a:ext>
            </a:extLst>
          </p:cNvPr>
          <p:cNvSpPr txBox="1"/>
          <p:nvPr/>
        </p:nvSpPr>
        <p:spPr>
          <a:xfrm>
            <a:off x="6828584" y="3742490"/>
            <a:ext cx="461665" cy="215444"/>
          </a:xfrm>
          <a:prstGeom prst="rect">
            <a:avLst/>
          </a:prstGeom>
          <a:noFill/>
        </p:spPr>
        <p:txBody>
          <a:bodyPr wrap="none" lIns="0" tIns="0" rIns="0" bIns="0" rtlCol="0">
            <a:spAutoFit/>
          </a:bodyPr>
          <a:lstStyle/>
          <a:p>
            <a:pPr algn="l"/>
            <a:r>
              <a:rPr lang="en-US" sz="1400">
                <a:latin typeface="Graphik Light" panose="020B0403030202060203" pitchFamily="34" charset="77"/>
              </a:rPr>
              <a:t>Event</a:t>
            </a:r>
          </a:p>
        </p:txBody>
      </p:sp>
      <p:sp>
        <p:nvSpPr>
          <p:cNvPr id="65" name="TextBox 64">
            <a:extLst>
              <a:ext uri="{FF2B5EF4-FFF2-40B4-BE49-F238E27FC236}">
                <a16:creationId xmlns:a16="http://schemas.microsoft.com/office/drawing/2014/main" id="{934E0445-C67F-0E4F-BB05-BF1C5EA10069}"/>
              </a:ext>
            </a:extLst>
          </p:cNvPr>
          <p:cNvSpPr txBox="1"/>
          <p:nvPr/>
        </p:nvSpPr>
        <p:spPr>
          <a:xfrm>
            <a:off x="10290205" y="2499390"/>
            <a:ext cx="501740" cy="215444"/>
          </a:xfrm>
          <a:prstGeom prst="rect">
            <a:avLst/>
          </a:prstGeom>
          <a:noFill/>
        </p:spPr>
        <p:txBody>
          <a:bodyPr wrap="none" lIns="0" tIns="0" rIns="0" bIns="0" rtlCol="0">
            <a:spAutoFit/>
          </a:bodyPr>
          <a:lstStyle/>
          <a:p>
            <a:pPr algn="l"/>
            <a:r>
              <a:rPr lang="en-US" sz="1400">
                <a:latin typeface="Graphik Light" panose="020B0403030202060203" pitchFamily="34" charset="77"/>
              </a:rPr>
              <a:t>Query</a:t>
            </a:r>
          </a:p>
        </p:txBody>
      </p:sp>
      <p:sp>
        <p:nvSpPr>
          <p:cNvPr id="66" name="TextBox 65">
            <a:extLst>
              <a:ext uri="{FF2B5EF4-FFF2-40B4-BE49-F238E27FC236}">
                <a16:creationId xmlns:a16="http://schemas.microsoft.com/office/drawing/2014/main" id="{71566CD5-4814-3647-959F-39308497ACA3}"/>
              </a:ext>
            </a:extLst>
          </p:cNvPr>
          <p:cNvSpPr txBox="1"/>
          <p:nvPr/>
        </p:nvSpPr>
        <p:spPr>
          <a:xfrm>
            <a:off x="10290046" y="3746248"/>
            <a:ext cx="461665" cy="215444"/>
          </a:xfrm>
          <a:prstGeom prst="rect">
            <a:avLst/>
          </a:prstGeom>
          <a:noFill/>
        </p:spPr>
        <p:txBody>
          <a:bodyPr wrap="none" lIns="0" tIns="0" rIns="0" bIns="0" rtlCol="0">
            <a:spAutoFit/>
          </a:bodyPr>
          <a:lstStyle/>
          <a:p>
            <a:pPr algn="l"/>
            <a:r>
              <a:rPr lang="en-US" sz="1400">
                <a:latin typeface="Graphik Light" panose="020B0403030202060203" pitchFamily="34" charset="77"/>
              </a:rPr>
              <a:t>Event</a:t>
            </a:r>
          </a:p>
        </p:txBody>
      </p:sp>
    </p:spTree>
    <p:extLst>
      <p:ext uri="{BB962C8B-B14F-4D97-AF65-F5344CB8AC3E}">
        <p14:creationId xmlns:p14="http://schemas.microsoft.com/office/powerpoint/2010/main" val="4212208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0432-9414-4CD8-9C5D-EF2E5C735A96}"/>
              </a:ext>
            </a:extLst>
          </p:cNvPr>
          <p:cNvSpPr>
            <a:spLocks noGrp="1"/>
          </p:cNvSpPr>
          <p:nvPr>
            <p:ph type="title"/>
          </p:nvPr>
        </p:nvSpPr>
        <p:spPr>
          <a:xfrm>
            <a:off x="1143001" y="381000"/>
            <a:ext cx="5328919" cy="3915092"/>
          </a:xfrm>
        </p:spPr>
        <p:txBody>
          <a:bodyPr anchor="b">
            <a:normAutofit/>
          </a:bodyPr>
          <a:lstStyle/>
          <a:p>
            <a:r>
              <a:rPr lang="en-US"/>
              <a:t>Event Basics</a:t>
            </a:r>
          </a:p>
        </p:txBody>
      </p:sp>
    </p:spTree>
    <p:extLst>
      <p:ext uri="{BB962C8B-B14F-4D97-AF65-F5344CB8AC3E}">
        <p14:creationId xmlns:p14="http://schemas.microsoft.com/office/powerpoint/2010/main" val="3377228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0432-9414-4CD8-9C5D-EF2E5C735A96}"/>
              </a:ext>
            </a:extLst>
          </p:cNvPr>
          <p:cNvSpPr>
            <a:spLocks noGrp="1"/>
          </p:cNvSpPr>
          <p:nvPr>
            <p:ph type="title"/>
          </p:nvPr>
        </p:nvSpPr>
        <p:spPr>
          <a:xfrm>
            <a:off x="1143001" y="381000"/>
            <a:ext cx="5379719" cy="3915092"/>
          </a:xfrm>
        </p:spPr>
        <p:txBody>
          <a:bodyPr anchor="b">
            <a:normAutofit/>
          </a:bodyPr>
          <a:lstStyle/>
          <a:p>
            <a:r>
              <a:rPr lang="en-US"/>
              <a:t>Event Security </a:t>
            </a:r>
          </a:p>
        </p:txBody>
      </p:sp>
    </p:spTree>
    <p:extLst>
      <p:ext uri="{BB962C8B-B14F-4D97-AF65-F5344CB8AC3E}">
        <p14:creationId xmlns:p14="http://schemas.microsoft.com/office/powerpoint/2010/main" val="1173342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ext&#10;&#10;Description automatically generated">
            <a:extLst>
              <a:ext uri="{FF2B5EF4-FFF2-40B4-BE49-F238E27FC236}">
                <a16:creationId xmlns:a16="http://schemas.microsoft.com/office/drawing/2014/main" id="{C67DD2E0-D4CB-2941-9E4B-EF3093BFB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162" y="2651964"/>
            <a:ext cx="5493266" cy="3474614"/>
          </a:xfrm>
          <a:prstGeom prst="rect">
            <a:avLst/>
          </a:prstGeom>
        </p:spPr>
      </p:pic>
      <p:sp>
        <p:nvSpPr>
          <p:cNvPr id="28" name="TextBox 27">
            <a:extLst>
              <a:ext uri="{FF2B5EF4-FFF2-40B4-BE49-F238E27FC236}">
                <a16:creationId xmlns:a16="http://schemas.microsoft.com/office/drawing/2014/main" id="{936DC848-AD4A-E74F-8688-606B86117B11}"/>
              </a:ext>
            </a:extLst>
          </p:cNvPr>
          <p:cNvSpPr txBox="1"/>
          <p:nvPr/>
        </p:nvSpPr>
        <p:spPr>
          <a:xfrm>
            <a:off x="1734020" y="3178201"/>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7" name="Rectangle 6">
            <a:extLst>
              <a:ext uri="{FF2B5EF4-FFF2-40B4-BE49-F238E27FC236}">
                <a16:creationId xmlns:a16="http://schemas.microsoft.com/office/drawing/2014/main" id="{149020F0-A9AB-9448-90FF-387E9FB68F0C}"/>
              </a:ext>
            </a:extLst>
          </p:cNvPr>
          <p:cNvSpPr/>
          <p:nvPr/>
        </p:nvSpPr>
        <p:spPr>
          <a:xfrm>
            <a:off x="6096000" y="1600908"/>
            <a:ext cx="5867425" cy="464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9F6F1"/>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B90566D-2446-A440-9F83-1040FD8ED94E}"/>
              </a:ext>
            </a:extLst>
          </p:cNvPr>
          <p:cNvSpPr/>
          <p:nvPr/>
        </p:nvSpPr>
        <p:spPr>
          <a:xfrm>
            <a:off x="1588" y="2129585"/>
            <a:ext cx="5919663" cy="5223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9F6F1"/>
              </a:solidFill>
              <a:effectLst/>
              <a:uLnTx/>
              <a:uFillTx/>
              <a:latin typeface="Arial" panose="020B0604020202020204"/>
              <a:ea typeface="+mn-ea"/>
              <a:cs typeface="+mn-cs"/>
            </a:endParaRPr>
          </a:p>
        </p:txBody>
      </p:sp>
      <p:sp>
        <p:nvSpPr>
          <p:cNvPr id="2" name="Slide Number Placeholder 1">
            <a:extLst>
              <a:ext uri="{FF2B5EF4-FFF2-40B4-BE49-F238E27FC236}">
                <a16:creationId xmlns:a16="http://schemas.microsoft.com/office/drawing/2014/main" id="{66A4B64E-9B3D-504B-AC0C-7E47A4B3ECAE}"/>
              </a:ext>
            </a:extLst>
          </p:cNvPr>
          <p:cNvSpPr>
            <a:spLocks noGrp="1"/>
          </p:cNvSpPr>
          <p:nvPr>
            <p:ph type="sldNum" sz="quarter" idx="10"/>
          </p:nvPr>
        </p:nvSpPr>
        <p:spPr/>
        <p:txBody>
          <a:bodyPr/>
          <a:lstStyle/>
          <a:p>
            <a:pPr marL="0" marR="0" lvl="0" indent="0" algn="r" defTabSz="914217"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rPr>
              <a:pPr marL="0" marR="0" lvl="0" indent="0" algn="r" defTabSz="914217" rtl="0" eaLnBrk="1" fontAlgn="auto" latinLnBrk="0" hangingPunct="1">
                <a:lnSpc>
                  <a:spcPct val="100000"/>
                </a:lnSpc>
                <a:spcBef>
                  <a:spcPts val="0"/>
                </a:spcBef>
                <a:spcAft>
                  <a:spcPts val="0"/>
                </a:spcAft>
                <a:buClrTx/>
                <a:buSzTx/>
                <a:buFontTx/>
                <a:buNone/>
                <a:tabLst/>
                <a:defRPr/>
              </a:pPr>
              <a:t>21</a:t>
            </a:fld>
            <a:endParaRPr kumimoji="0" lang="en-US" sz="10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endParaRPr>
          </a:p>
        </p:txBody>
      </p:sp>
      <p:sp>
        <p:nvSpPr>
          <p:cNvPr id="3" name="Title 2">
            <a:extLst>
              <a:ext uri="{FF2B5EF4-FFF2-40B4-BE49-F238E27FC236}">
                <a16:creationId xmlns:a16="http://schemas.microsoft.com/office/drawing/2014/main" id="{ED0010E9-20C0-794A-A7C7-95A0EA32BD6C}"/>
              </a:ext>
            </a:extLst>
          </p:cNvPr>
          <p:cNvSpPr>
            <a:spLocks noGrp="1"/>
          </p:cNvSpPr>
          <p:nvPr>
            <p:ph type="title"/>
          </p:nvPr>
        </p:nvSpPr>
        <p:spPr>
          <a:xfrm>
            <a:off x="381000" y="138021"/>
            <a:ext cx="10820400" cy="430887"/>
          </a:xfrm>
        </p:spPr>
        <p:txBody>
          <a:bodyPr/>
          <a:lstStyle/>
          <a:p>
            <a:r>
              <a:rPr lang="en-US" sz="2800"/>
              <a:t>Event Encryption</a:t>
            </a:r>
            <a:endParaRPr lang="en-US" sz="2600"/>
          </a:p>
        </p:txBody>
      </p:sp>
      <p:sp>
        <p:nvSpPr>
          <p:cNvPr id="4" name="Rectangle 3">
            <a:extLst>
              <a:ext uri="{FF2B5EF4-FFF2-40B4-BE49-F238E27FC236}">
                <a16:creationId xmlns:a16="http://schemas.microsoft.com/office/drawing/2014/main" id="{F029285F-26B6-694E-98E6-5A4B2FF3F271}"/>
              </a:ext>
            </a:extLst>
          </p:cNvPr>
          <p:cNvSpPr/>
          <p:nvPr/>
        </p:nvSpPr>
        <p:spPr>
          <a:xfrm>
            <a:off x="6445419" y="1709782"/>
            <a:ext cx="5429081" cy="4365426"/>
          </a:xfrm>
          <a:prstGeom prst="rect">
            <a:avLst/>
          </a:prstGeom>
        </p:spPr>
        <p:txBody>
          <a:bodyPr wrap="square">
            <a:spAutoFit/>
          </a:bodyPr>
          <a:lstStyle/>
          <a:p>
            <a:r>
              <a:rPr lang="en-US" sz="1100"/>
              <a:t>In a distributed event system we must balance data democratization (or, the free use of data across an organization) with the protection of sensitive data. We think of encrypting events in 3 ways:</a:t>
            </a:r>
          </a:p>
          <a:p>
            <a:endParaRPr lang="en-US" sz="1100"/>
          </a:p>
          <a:p>
            <a:pPr marL="228600" indent="-228600">
              <a:spcBef>
                <a:spcPts val="600"/>
              </a:spcBef>
              <a:buFont typeface="+mj-lt"/>
              <a:buAutoNum type="arabicPeriod"/>
            </a:pPr>
            <a:r>
              <a:rPr lang="en-US" sz="1100"/>
              <a:t>Events in transit should always be encrypted using industry standard encryption methodologies (SSL/TLS), </a:t>
            </a:r>
          </a:p>
          <a:p>
            <a:pPr marL="228600" indent="-228600">
              <a:spcBef>
                <a:spcPts val="600"/>
              </a:spcBef>
              <a:buFont typeface="+mj-lt"/>
              <a:buAutoNum type="arabicPeriod"/>
            </a:pPr>
            <a:r>
              <a:rPr lang="en-US" sz="1100"/>
              <a:t>Disks/storage holding past events should always be encrypted at the filesystem level.</a:t>
            </a:r>
          </a:p>
          <a:p>
            <a:pPr marL="228600" indent="-228600">
              <a:spcBef>
                <a:spcPts val="600"/>
              </a:spcBef>
              <a:buFont typeface="+mj-lt"/>
              <a:buAutoNum type="arabicPeriod"/>
            </a:pPr>
            <a:r>
              <a:rPr lang="en-US" sz="1100"/>
              <a:t>Field level encryption should be considered only for the most sensitive data. Field level encryption is the most secure way to store data, but also computationally more expensive, and lowers the amount of data that can be shared.  </a:t>
            </a:r>
          </a:p>
          <a:p>
            <a:pPr>
              <a:spcBef>
                <a:spcPts val="600"/>
              </a:spcBef>
            </a:pPr>
            <a:r>
              <a:rPr lang="en-US" sz="1100" b="1"/>
              <a:t>Object Notes:</a:t>
            </a:r>
          </a:p>
          <a:p>
            <a:endParaRPr lang="en-US" sz="1100"/>
          </a:p>
          <a:p>
            <a:pPr marL="228508" marR="0" lvl="0" indent="-228508" algn="l" defTabSz="913828" rtl="0" eaLnBrk="1" fontAlgn="auto" latinLnBrk="0" hangingPunct="1">
              <a:lnSpc>
                <a:spcPct val="110000"/>
              </a:lnSpc>
              <a:spcBef>
                <a:spcPts val="0"/>
              </a:spcBef>
              <a:spcAft>
                <a:spcPts val="1200"/>
              </a:spcAft>
              <a:buClrTx/>
              <a:buSzTx/>
              <a:buFont typeface="+mj-lt"/>
              <a:buAutoNum type="alphaUcPeriod"/>
              <a:tabLst/>
              <a:defRPr/>
            </a:pPr>
            <a:r>
              <a:rPr kumimoji="0" lang="en-US" sz="11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rPr>
              <a:t>Non-sensitive data should not be subject to field level encryption. As an example, if you wanted to report on all orders in real time, being able to read from this event stream is easily done.</a:t>
            </a:r>
          </a:p>
          <a:p>
            <a:pPr marL="228508" marR="0" lvl="0" indent="-228508" algn="l" defTabSz="913828" rtl="0" eaLnBrk="1" fontAlgn="auto" latinLnBrk="0" hangingPunct="1">
              <a:lnSpc>
                <a:spcPct val="110000"/>
              </a:lnSpc>
              <a:spcBef>
                <a:spcPts val="0"/>
              </a:spcBef>
              <a:spcAft>
                <a:spcPts val="1200"/>
              </a:spcAft>
              <a:buClrTx/>
              <a:buSzTx/>
              <a:buFont typeface="+mj-lt"/>
              <a:buAutoNum type="alphaUcPeriod"/>
              <a:tabLst/>
              <a:defRPr/>
            </a:pPr>
            <a:r>
              <a:rPr lang="en-US" sz="1100">
                <a:solidFill>
                  <a:srgbClr val="00232F"/>
                </a:solidFill>
                <a:latin typeface="Graphik Regular" panose="020B0503030202060203" pitchFamily="34" charset="77"/>
              </a:rPr>
              <a:t>PII or PHI, or other sensitive data, should be encrypted at the field level. This enables a broad reusability across the enterprise without leaking sensitive data. </a:t>
            </a:r>
            <a:endParaRPr kumimoji="0" lang="en-US" sz="11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endParaRPr>
          </a:p>
          <a:p>
            <a:pPr marL="228508" marR="0" lvl="0" indent="-228508" algn="l" defTabSz="913828" rtl="0" eaLnBrk="1" fontAlgn="auto" latinLnBrk="0" hangingPunct="1">
              <a:lnSpc>
                <a:spcPct val="110000"/>
              </a:lnSpc>
              <a:spcBef>
                <a:spcPts val="0"/>
              </a:spcBef>
              <a:spcAft>
                <a:spcPts val="1200"/>
              </a:spcAft>
              <a:buClrTx/>
              <a:buSzTx/>
              <a:buFont typeface="+mj-lt"/>
              <a:buAutoNum type="alphaUcPeriod"/>
              <a:tabLst/>
              <a:defRPr/>
            </a:pPr>
            <a:endParaRPr kumimoji="0" lang="en-US" sz="11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endParaRPr>
          </a:p>
        </p:txBody>
      </p:sp>
      <p:sp>
        <p:nvSpPr>
          <p:cNvPr id="9" name="Trapezoid 8">
            <a:extLst>
              <a:ext uri="{FF2B5EF4-FFF2-40B4-BE49-F238E27FC236}">
                <a16:creationId xmlns:a16="http://schemas.microsoft.com/office/drawing/2014/main" id="{0706A14B-5ED2-5A4B-9544-8DAE08D46067}"/>
              </a:ext>
            </a:extLst>
          </p:cNvPr>
          <p:cNvSpPr/>
          <p:nvPr/>
        </p:nvSpPr>
        <p:spPr>
          <a:xfrm rot="16200000">
            <a:off x="3570513" y="3717822"/>
            <a:ext cx="4642403" cy="408573"/>
          </a:xfrm>
          <a:prstGeom prst="trapezoid">
            <a:avLst>
              <a:gd name="adj" fmla="val 17265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9F6F1"/>
              </a:solidFill>
              <a:effectLst/>
              <a:uLnTx/>
              <a:uFillTx/>
              <a:latin typeface="Arial" panose="020B0604020202020204"/>
              <a:ea typeface="+mn-ea"/>
              <a:cs typeface="+mn-cs"/>
            </a:endParaRPr>
          </a:p>
        </p:txBody>
      </p:sp>
      <p:sp>
        <p:nvSpPr>
          <p:cNvPr id="22" name="Title 4">
            <a:extLst>
              <a:ext uri="{FF2B5EF4-FFF2-40B4-BE49-F238E27FC236}">
                <a16:creationId xmlns:a16="http://schemas.microsoft.com/office/drawing/2014/main" id="{55F70F21-39A2-5A41-86EA-15CA7FA4183A}"/>
              </a:ext>
            </a:extLst>
          </p:cNvPr>
          <p:cNvSpPr txBox="1">
            <a:spLocks/>
          </p:cNvSpPr>
          <p:nvPr/>
        </p:nvSpPr>
        <p:spPr>
          <a:xfrm>
            <a:off x="380999" y="719179"/>
            <a:ext cx="11430000" cy="9906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sz="1600" b="0"/>
              <a:t>We should maximize enterprise data sharing (aka, “Data Democratization”) but limit blast radius of sensitive data </a:t>
            </a:r>
          </a:p>
        </p:txBody>
      </p:sp>
      <p:sp>
        <p:nvSpPr>
          <p:cNvPr id="17" name="Oval 16">
            <a:extLst>
              <a:ext uri="{FF2B5EF4-FFF2-40B4-BE49-F238E27FC236}">
                <a16:creationId xmlns:a16="http://schemas.microsoft.com/office/drawing/2014/main" id="{9B6C8412-E0E7-0144-9500-7B7466542535}"/>
              </a:ext>
            </a:extLst>
          </p:cNvPr>
          <p:cNvSpPr/>
          <p:nvPr/>
        </p:nvSpPr>
        <p:spPr>
          <a:xfrm>
            <a:off x="7260261" y="-2931010"/>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D</a:t>
            </a:r>
          </a:p>
        </p:txBody>
      </p:sp>
      <p:sp>
        <p:nvSpPr>
          <p:cNvPr id="18" name="Oval 17">
            <a:extLst>
              <a:ext uri="{FF2B5EF4-FFF2-40B4-BE49-F238E27FC236}">
                <a16:creationId xmlns:a16="http://schemas.microsoft.com/office/drawing/2014/main" id="{E9BE2FA2-1832-4148-B134-FDDFE394B7AF}"/>
              </a:ext>
            </a:extLst>
          </p:cNvPr>
          <p:cNvSpPr/>
          <p:nvPr/>
        </p:nvSpPr>
        <p:spPr>
          <a:xfrm>
            <a:off x="8486726" y="-1851968"/>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E</a:t>
            </a:r>
          </a:p>
        </p:txBody>
      </p:sp>
      <p:sp>
        <p:nvSpPr>
          <p:cNvPr id="19" name="Oval 18">
            <a:extLst>
              <a:ext uri="{FF2B5EF4-FFF2-40B4-BE49-F238E27FC236}">
                <a16:creationId xmlns:a16="http://schemas.microsoft.com/office/drawing/2014/main" id="{BA9FEF7B-43B3-B045-A78C-EDCE1DD44CA5}"/>
              </a:ext>
            </a:extLst>
          </p:cNvPr>
          <p:cNvSpPr/>
          <p:nvPr/>
        </p:nvSpPr>
        <p:spPr>
          <a:xfrm>
            <a:off x="9659253" y="-1851968"/>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F</a:t>
            </a:r>
          </a:p>
        </p:txBody>
      </p:sp>
      <p:sp>
        <p:nvSpPr>
          <p:cNvPr id="20" name="Oval 19">
            <a:extLst>
              <a:ext uri="{FF2B5EF4-FFF2-40B4-BE49-F238E27FC236}">
                <a16:creationId xmlns:a16="http://schemas.microsoft.com/office/drawing/2014/main" id="{67AA807D-2A8E-414C-B480-D6450C0A1928}"/>
              </a:ext>
            </a:extLst>
          </p:cNvPr>
          <p:cNvSpPr/>
          <p:nvPr/>
        </p:nvSpPr>
        <p:spPr>
          <a:xfrm>
            <a:off x="7348436" y="-2308827"/>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G</a:t>
            </a:r>
          </a:p>
        </p:txBody>
      </p:sp>
      <p:sp>
        <p:nvSpPr>
          <p:cNvPr id="36" name="Oval 35">
            <a:extLst>
              <a:ext uri="{FF2B5EF4-FFF2-40B4-BE49-F238E27FC236}">
                <a16:creationId xmlns:a16="http://schemas.microsoft.com/office/drawing/2014/main" id="{DDC37C18-DF25-E044-BE8F-04FC7BD3BE74}"/>
              </a:ext>
            </a:extLst>
          </p:cNvPr>
          <p:cNvSpPr/>
          <p:nvPr/>
        </p:nvSpPr>
        <p:spPr>
          <a:xfrm>
            <a:off x="454151" y="3001601"/>
            <a:ext cx="140337" cy="140337"/>
          </a:xfrm>
          <a:prstGeom prst="ellipse">
            <a:avLst/>
          </a:prstGeom>
          <a:solidFill>
            <a:srgbClr val="C5E1F0"/>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A</a:t>
            </a:r>
          </a:p>
        </p:txBody>
      </p:sp>
      <p:sp>
        <p:nvSpPr>
          <p:cNvPr id="44" name="Oval 43">
            <a:extLst>
              <a:ext uri="{FF2B5EF4-FFF2-40B4-BE49-F238E27FC236}">
                <a16:creationId xmlns:a16="http://schemas.microsoft.com/office/drawing/2014/main" id="{7870B034-4193-B141-8ACA-C574146A1C45}"/>
              </a:ext>
            </a:extLst>
          </p:cNvPr>
          <p:cNvSpPr/>
          <p:nvPr/>
        </p:nvSpPr>
        <p:spPr>
          <a:xfrm>
            <a:off x="454150" y="5467433"/>
            <a:ext cx="140337" cy="140337"/>
          </a:xfrm>
          <a:prstGeom prst="ellipse">
            <a:avLst/>
          </a:prstGeom>
          <a:solidFill>
            <a:srgbClr val="C5E1F0"/>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A</a:t>
            </a:r>
          </a:p>
        </p:txBody>
      </p:sp>
      <p:sp>
        <p:nvSpPr>
          <p:cNvPr id="45" name="Oval 44">
            <a:extLst>
              <a:ext uri="{FF2B5EF4-FFF2-40B4-BE49-F238E27FC236}">
                <a16:creationId xmlns:a16="http://schemas.microsoft.com/office/drawing/2014/main" id="{DCCF152A-0CF1-0D40-8CC4-2E5DFEE91550}"/>
              </a:ext>
            </a:extLst>
          </p:cNvPr>
          <p:cNvSpPr/>
          <p:nvPr/>
        </p:nvSpPr>
        <p:spPr>
          <a:xfrm>
            <a:off x="1255774" y="3965442"/>
            <a:ext cx="140337" cy="140337"/>
          </a:xfrm>
          <a:prstGeom prst="ellipse">
            <a:avLst/>
          </a:prstGeom>
          <a:solidFill>
            <a:srgbClr val="C5E1F0"/>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A</a:t>
            </a:r>
          </a:p>
        </p:txBody>
      </p:sp>
      <p:sp>
        <p:nvSpPr>
          <p:cNvPr id="50" name="Oval 49">
            <a:extLst>
              <a:ext uri="{FF2B5EF4-FFF2-40B4-BE49-F238E27FC236}">
                <a16:creationId xmlns:a16="http://schemas.microsoft.com/office/drawing/2014/main" id="{94D2A32F-9CD4-7442-AFD0-EF6967F03A06}"/>
              </a:ext>
            </a:extLst>
          </p:cNvPr>
          <p:cNvSpPr/>
          <p:nvPr/>
        </p:nvSpPr>
        <p:spPr>
          <a:xfrm>
            <a:off x="454149" y="4842150"/>
            <a:ext cx="140337" cy="140337"/>
          </a:xfrm>
          <a:prstGeom prst="ellipse">
            <a:avLst/>
          </a:prstGeom>
          <a:solidFill>
            <a:srgbClr val="C5E1F0"/>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B</a:t>
            </a:r>
          </a:p>
        </p:txBody>
      </p:sp>
      <p:sp>
        <p:nvSpPr>
          <p:cNvPr id="51" name="Oval 50">
            <a:extLst>
              <a:ext uri="{FF2B5EF4-FFF2-40B4-BE49-F238E27FC236}">
                <a16:creationId xmlns:a16="http://schemas.microsoft.com/office/drawing/2014/main" id="{4F364C5A-1E8C-564A-B4B2-03FF054ADA5E}"/>
              </a:ext>
            </a:extLst>
          </p:cNvPr>
          <p:cNvSpPr/>
          <p:nvPr/>
        </p:nvSpPr>
        <p:spPr>
          <a:xfrm>
            <a:off x="454148" y="5136075"/>
            <a:ext cx="140337" cy="140337"/>
          </a:xfrm>
          <a:prstGeom prst="ellipse">
            <a:avLst/>
          </a:prstGeom>
          <a:solidFill>
            <a:srgbClr val="C5E1F0"/>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B</a:t>
            </a:r>
          </a:p>
        </p:txBody>
      </p:sp>
      <p:sp>
        <p:nvSpPr>
          <p:cNvPr id="24" name="Title 4">
            <a:extLst>
              <a:ext uri="{FF2B5EF4-FFF2-40B4-BE49-F238E27FC236}">
                <a16:creationId xmlns:a16="http://schemas.microsoft.com/office/drawing/2014/main" id="{325A80BB-C9F5-0E44-8A75-06F457B4ECB4}"/>
              </a:ext>
            </a:extLst>
          </p:cNvPr>
          <p:cNvSpPr txBox="1">
            <a:spLocks/>
          </p:cNvSpPr>
          <p:nvPr/>
        </p:nvSpPr>
        <p:spPr>
          <a:xfrm>
            <a:off x="8869680" y="274320"/>
            <a:ext cx="3053080" cy="37084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algn="r"/>
            <a:r>
              <a:rPr lang="en-US" sz="1400">
                <a:solidFill>
                  <a:schemeClr val="accent2">
                    <a:lumMod val="75000"/>
                  </a:schemeClr>
                </a:solidFill>
              </a:rPr>
              <a:t>EVENT SECURITY</a:t>
            </a:r>
          </a:p>
        </p:txBody>
      </p:sp>
    </p:spTree>
    <p:extLst>
      <p:ext uri="{BB962C8B-B14F-4D97-AF65-F5344CB8AC3E}">
        <p14:creationId xmlns:p14="http://schemas.microsoft.com/office/powerpoint/2010/main" val="3546842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8A386D-578F-B84E-8F5F-5B8FA5491472}"/>
              </a:ext>
            </a:extLst>
          </p:cNvPr>
          <p:cNvSpPr>
            <a:spLocks noGrp="1"/>
          </p:cNvSpPr>
          <p:nvPr>
            <p:ph type="title"/>
          </p:nvPr>
        </p:nvSpPr>
        <p:spPr>
          <a:xfrm>
            <a:off x="381000" y="260392"/>
            <a:ext cx="7620000" cy="338554"/>
          </a:xfrm>
        </p:spPr>
        <p:txBody>
          <a:bodyPr/>
          <a:lstStyle/>
          <a:p>
            <a:r>
              <a:rPr lang="en-US" sz="3000"/>
              <a:t>Field Level Encryption Considerations </a:t>
            </a:r>
          </a:p>
        </p:txBody>
      </p:sp>
      <p:sp>
        <p:nvSpPr>
          <p:cNvPr id="6" name="TextBox 5">
            <a:extLst>
              <a:ext uri="{FF2B5EF4-FFF2-40B4-BE49-F238E27FC236}">
                <a16:creationId xmlns:a16="http://schemas.microsoft.com/office/drawing/2014/main" id="{B7E8E439-C724-A84E-896D-77B25818577C}"/>
              </a:ext>
            </a:extLst>
          </p:cNvPr>
          <p:cNvSpPr txBox="1"/>
          <p:nvPr/>
        </p:nvSpPr>
        <p:spPr>
          <a:xfrm>
            <a:off x="1920240" y="2932176"/>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11" name="TextBox 10">
            <a:extLst>
              <a:ext uri="{FF2B5EF4-FFF2-40B4-BE49-F238E27FC236}">
                <a16:creationId xmlns:a16="http://schemas.microsoft.com/office/drawing/2014/main" id="{DD145C4F-FCBC-CC44-A29B-A8A4EE7E778E}"/>
              </a:ext>
            </a:extLst>
          </p:cNvPr>
          <p:cNvSpPr txBox="1"/>
          <p:nvPr/>
        </p:nvSpPr>
        <p:spPr>
          <a:xfrm>
            <a:off x="904240" y="2109216"/>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12" name="Title 4">
            <a:extLst>
              <a:ext uri="{FF2B5EF4-FFF2-40B4-BE49-F238E27FC236}">
                <a16:creationId xmlns:a16="http://schemas.microsoft.com/office/drawing/2014/main" id="{1B34148B-9CDA-E94A-A6BD-A3F2B2DB345C}"/>
              </a:ext>
            </a:extLst>
          </p:cNvPr>
          <p:cNvSpPr txBox="1">
            <a:spLocks/>
          </p:cNvSpPr>
          <p:nvPr/>
        </p:nvSpPr>
        <p:spPr>
          <a:xfrm>
            <a:off x="381000" y="907796"/>
            <a:ext cx="10911840" cy="783844"/>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sz="2000" b="0"/>
              <a:t>All Data should be encrypted in transit and at rest (on disk). The level of field encryption depends on risk tolerance. If the topic contains no sensitive data, then do not use field encryption. </a:t>
            </a:r>
          </a:p>
        </p:txBody>
      </p:sp>
      <p:grpSp>
        <p:nvGrpSpPr>
          <p:cNvPr id="4" name="Group 3">
            <a:extLst>
              <a:ext uri="{FF2B5EF4-FFF2-40B4-BE49-F238E27FC236}">
                <a16:creationId xmlns:a16="http://schemas.microsoft.com/office/drawing/2014/main" id="{84D865A9-FC11-724A-8885-194B7D439795}"/>
              </a:ext>
            </a:extLst>
          </p:cNvPr>
          <p:cNvGrpSpPr/>
          <p:nvPr/>
        </p:nvGrpSpPr>
        <p:grpSpPr>
          <a:xfrm>
            <a:off x="521208" y="5017516"/>
            <a:ext cx="10771632" cy="429768"/>
            <a:chOff x="466344" y="5456428"/>
            <a:chExt cx="10771632" cy="429768"/>
          </a:xfrm>
        </p:grpSpPr>
        <p:sp>
          <p:nvSpPr>
            <p:cNvPr id="2" name="Rectangle 1">
              <a:extLst>
                <a:ext uri="{FF2B5EF4-FFF2-40B4-BE49-F238E27FC236}">
                  <a16:creationId xmlns:a16="http://schemas.microsoft.com/office/drawing/2014/main" id="{8557A6CA-4298-E447-A253-CE036153EF5D}"/>
                </a:ext>
              </a:extLst>
            </p:cNvPr>
            <p:cNvSpPr/>
            <p:nvPr/>
          </p:nvSpPr>
          <p:spPr>
            <a:xfrm>
              <a:off x="466344" y="5456428"/>
              <a:ext cx="10771632" cy="329184"/>
            </a:xfrm>
            <a:prstGeom prst="rect">
              <a:avLst/>
            </a:prstGeom>
            <a:gradFill>
              <a:gsLst>
                <a:gs pos="0">
                  <a:srgbClr val="89B6FF"/>
                </a:gs>
                <a:gs pos="100000">
                  <a:srgbClr val="92D05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err="1"/>
            </a:p>
          </p:txBody>
        </p:sp>
        <p:sp>
          <p:nvSpPr>
            <p:cNvPr id="3" name="TextBox 2">
              <a:extLst>
                <a:ext uri="{FF2B5EF4-FFF2-40B4-BE49-F238E27FC236}">
                  <a16:creationId xmlns:a16="http://schemas.microsoft.com/office/drawing/2014/main" id="{8BDBB018-E5B2-7948-A46D-C4EC767960C3}"/>
                </a:ext>
              </a:extLst>
            </p:cNvPr>
            <p:cNvSpPr txBox="1"/>
            <p:nvPr/>
          </p:nvSpPr>
          <p:spPr>
            <a:xfrm>
              <a:off x="9619488" y="5456428"/>
              <a:ext cx="1618488" cy="420624"/>
            </a:xfrm>
            <a:prstGeom prst="rect">
              <a:avLst/>
            </a:prstGeom>
            <a:noFill/>
          </p:spPr>
          <p:txBody>
            <a:bodyPr wrap="none" lIns="0" tIns="0" rIns="0" bIns="0" rtlCol="0">
              <a:noAutofit/>
            </a:bodyPr>
            <a:lstStyle/>
            <a:p>
              <a:pPr algn="l" defTabSz="228600">
                <a:spcAft>
                  <a:spcPts val="1200"/>
                </a:spcAft>
              </a:pPr>
              <a:r>
                <a:rPr lang="en-US" b="1" noProof="0"/>
                <a:t>More Secure</a:t>
              </a:r>
            </a:p>
          </p:txBody>
        </p:sp>
        <p:sp>
          <p:nvSpPr>
            <p:cNvPr id="10" name="TextBox 9">
              <a:extLst>
                <a:ext uri="{FF2B5EF4-FFF2-40B4-BE49-F238E27FC236}">
                  <a16:creationId xmlns:a16="http://schemas.microsoft.com/office/drawing/2014/main" id="{BEBED5FC-E010-0043-BE67-8A1DB69F9AB7}"/>
                </a:ext>
              </a:extLst>
            </p:cNvPr>
            <p:cNvSpPr txBox="1"/>
            <p:nvPr/>
          </p:nvSpPr>
          <p:spPr>
            <a:xfrm>
              <a:off x="545592" y="5465572"/>
              <a:ext cx="1618488" cy="420624"/>
            </a:xfrm>
            <a:prstGeom prst="rect">
              <a:avLst/>
            </a:prstGeom>
            <a:noFill/>
          </p:spPr>
          <p:txBody>
            <a:bodyPr wrap="none" lIns="0" tIns="0" rIns="0" bIns="0" rtlCol="0">
              <a:noAutofit/>
            </a:bodyPr>
            <a:lstStyle/>
            <a:p>
              <a:pPr algn="l" defTabSz="228600">
                <a:spcAft>
                  <a:spcPts val="1200"/>
                </a:spcAft>
              </a:pPr>
              <a:r>
                <a:rPr lang="en-US" b="1"/>
                <a:t>Flexible, Fast</a:t>
              </a:r>
              <a:endParaRPr lang="en-US" b="1" noProof="0"/>
            </a:p>
          </p:txBody>
        </p:sp>
      </p:grpSp>
      <p:grpSp>
        <p:nvGrpSpPr>
          <p:cNvPr id="15" name="Group 14">
            <a:extLst>
              <a:ext uri="{FF2B5EF4-FFF2-40B4-BE49-F238E27FC236}">
                <a16:creationId xmlns:a16="http://schemas.microsoft.com/office/drawing/2014/main" id="{4FBA421B-E4D6-DB4F-8753-21B9C1D9A2E9}"/>
              </a:ext>
            </a:extLst>
          </p:cNvPr>
          <p:cNvGrpSpPr/>
          <p:nvPr/>
        </p:nvGrpSpPr>
        <p:grpSpPr>
          <a:xfrm>
            <a:off x="521208" y="2157984"/>
            <a:ext cx="1934464" cy="2758948"/>
            <a:chOff x="521208" y="2157984"/>
            <a:chExt cx="1934464" cy="2758948"/>
          </a:xfrm>
        </p:grpSpPr>
        <p:sp>
          <p:nvSpPr>
            <p:cNvPr id="8" name="Rectangle 7">
              <a:extLst>
                <a:ext uri="{FF2B5EF4-FFF2-40B4-BE49-F238E27FC236}">
                  <a16:creationId xmlns:a16="http://schemas.microsoft.com/office/drawing/2014/main" id="{1019F403-8989-554F-B0AF-FDCD42296A46}"/>
                </a:ext>
              </a:extLst>
            </p:cNvPr>
            <p:cNvSpPr/>
            <p:nvPr/>
          </p:nvSpPr>
          <p:spPr>
            <a:xfrm>
              <a:off x="521208" y="2157984"/>
              <a:ext cx="1934464" cy="275894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b="1">
                  <a:solidFill>
                    <a:schemeClr val="tx1"/>
                  </a:solidFill>
                </a:rPr>
                <a:t>None</a:t>
              </a:r>
            </a:p>
          </p:txBody>
        </p:sp>
        <p:sp>
          <p:nvSpPr>
            <p:cNvPr id="13" name="TextBox 12">
              <a:extLst>
                <a:ext uri="{FF2B5EF4-FFF2-40B4-BE49-F238E27FC236}">
                  <a16:creationId xmlns:a16="http://schemas.microsoft.com/office/drawing/2014/main" id="{122A5E44-B4F4-D246-AA4D-FCC809D5C8C9}"/>
                </a:ext>
              </a:extLst>
            </p:cNvPr>
            <p:cNvSpPr txBox="1"/>
            <p:nvPr/>
          </p:nvSpPr>
          <p:spPr>
            <a:xfrm>
              <a:off x="600456" y="2633472"/>
              <a:ext cx="1731264" cy="1929384"/>
            </a:xfrm>
            <a:prstGeom prst="rect">
              <a:avLst/>
            </a:prstGeom>
            <a:noFill/>
          </p:spPr>
          <p:txBody>
            <a:bodyPr wrap="square" lIns="0" tIns="0" rIns="0" bIns="0" rtlCol="0">
              <a:noAutofit/>
            </a:bodyPr>
            <a:lstStyle/>
            <a:p>
              <a:pPr marL="285750" indent="-285750" algn="l" defTabSz="228600">
                <a:spcAft>
                  <a:spcPts val="1200"/>
                </a:spcAft>
                <a:buFont typeface="Arial" panose="020B0604020202020204" pitchFamily="34" charset="0"/>
                <a:buChar char="•"/>
              </a:pPr>
              <a:r>
                <a:rPr lang="en-US" sz="1600" noProof="0"/>
                <a:t>Short lived topics</a:t>
              </a:r>
            </a:p>
            <a:p>
              <a:pPr marL="285750" indent="-285750" algn="l" defTabSz="228600">
                <a:spcAft>
                  <a:spcPts val="1200"/>
                </a:spcAft>
                <a:buFont typeface="Arial" panose="020B0604020202020204" pitchFamily="34" charset="0"/>
                <a:buChar char="•"/>
              </a:pPr>
              <a:r>
                <a:rPr lang="en-US" sz="1600" noProof="0"/>
                <a:t>Domain Specific topics (not shared out of domain)</a:t>
              </a:r>
            </a:p>
          </p:txBody>
        </p:sp>
      </p:grpSp>
      <p:sp>
        <p:nvSpPr>
          <p:cNvPr id="14" name="Title 4">
            <a:extLst>
              <a:ext uri="{FF2B5EF4-FFF2-40B4-BE49-F238E27FC236}">
                <a16:creationId xmlns:a16="http://schemas.microsoft.com/office/drawing/2014/main" id="{9C2EC217-B78A-D442-9486-1F625279A57B}"/>
              </a:ext>
            </a:extLst>
          </p:cNvPr>
          <p:cNvSpPr txBox="1">
            <a:spLocks/>
          </p:cNvSpPr>
          <p:nvPr/>
        </p:nvSpPr>
        <p:spPr>
          <a:xfrm>
            <a:off x="381000" y="5558282"/>
            <a:ext cx="10911840" cy="783844"/>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algn="ctr"/>
            <a:r>
              <a:rPr lang="en-US" sz="2000" b="0" i="1"/>
              <a:t>This assumes topics with PII. For regulated environments (PHI) consider more secure methodologies.  </a:t>
            </a:r>
          </a:p>
        </p:txBody>
      </p:sp>
      <p:grpSp>
        <p:nvGrpSpPr>
          <p:cNvPr id="16" name="Group 15">
            <a:extLst>
              <a:ext uri="{FF2B5EF4-FFF2-40B4-BE49-F238E27FC236}">
                <a16:creationId xmlns:a16="http://schemas.microsoft.com/office/drawing/2014/main" id="{84CEC35D-2076-2844-AA80-9298BEE7E560}"/>
              </a:ext>
            </a:extLst>
          </p:cNvPr>
          <p:cNvGrpSpPr/>
          <p:nvPr/>
        </p:nvGrpSpPr>
        <p:grpSpPr>
          <a:xfrm>
            <a:off x="2721864" y="2152777"/>
            <a:ext cx="1934464" cy="2758948"/>
            <a:chOff x="521208" y="2157984"/>
            <a:chExt cx="1934464" cy="2758948"/>
          </a:xfrm>
        </p:grpSpPr>
        <p:sp>
          <p:nvSpPr>
            <p:cNvPr id="17" name="Rectangle 16">
              <a:extLst>
                <a:ext uri="{FF2B5EF4-FFF2-40B4-BE49-F238E27FC236}">
                  <a16:creationId xmlns:a16="http://schemas.microsoft.com/office/drawing/2014/main" id="{5475B39C-4B2F-AC41-89E2-405534693834}"/>
                </a:ext>
              </a:extLst>
            </p:cNvPr>
            <p:cNvSpPr/>
            <p:nvPr/>
          </p:nvSpPr>
          <p:spPr>
            <a:xfrm>
              <a:off x="521208" y="2157984"/>
              <a:ext cx="1934464" cy="275894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b="1">
                  <a:solidFill>
                    <a:schemeClr val="tx1"/>
                  </a:solidFill>
                </a:rPr>
                <a:t>Shared Key</a:t>
              </a:r>
            </a:p>
          </p:txBody>
        </p:sp>
        <p:sp>
          <p:nvSpPr>
            <p:cNvPr id="18" name="TextBox 17">
              <a:extLst>
                <a:ext uri="{FF2B5EF4-FFF2-40B4-BE49-F238E27FC236}">
                  <a16:creationId xmlns:a16="http://schemas.microsoft.com/office/drawing/2014/main" id="{ED34AD46-D4D0-1F41-A45E-6105F48ADF7C}"/>
                </a:ext>
              </a:extLst>
            </p:cNvPr>
            <p:cNvSpPr txBox="1"/>
            <p:nvPr/>
          </p:nvSpPr>
          <p:spPr>
            <a:xfrm>
              <a:off x="600456" y="2633472"/>
              <a:ext cx="1731264" cy="1929384"/>
            </a:xfrm>
            <a:prstGeom prst="rect">
              <a:avLst/>
            </a:prstGeom>
            <a:noFill/>
          </p:spPr>
          <p:txBody>
            <a:bodyPr wrap="square" lIns="0" tIns="0" rIns="0" bIns="0" rtlCol="0">
              <a:noAutofit/>
            </a:bodyPr>
            <a:lstStyle/>
            <a:p>
              <a:pPr marL="285750" indent="-285750" algn="l" defTabSz="228600">
                <a:spcAft>
                  <a:spcPts val="1200"/>
                </a:spcAft>
                <a:buFont typeface="Arial" panose="020B0604020202020204" pitchFamily="34" charset="0"/>
                <a:buChar char="•"/>
              </a:pPr>
              <a:r>
                <a:rPr lang="en-US" sz="1600" noProof="0"/>
                <a:t>All topics use same encryption key</a:t>
              </a:r>
            </a:p>
            <a:p>
              <a:pPr marL="285750" indent="-285750" algn="l" defTabSz="228600">
                <a:spcAft>
                  <a:spcPts val="1200"/>
                </a:spcAft>
                <a:buFont typeface="Arial" panose="020B0604020202020204" pitchFamily="34" charset="0"/>
                <a:buChar char="•"/>
              </a:pPr>
              <a:r>
                <a:rPr lang="en-US" sz="1600" noProof="0"/>
                <a:t>GDPR is not a concern </a:t>
              </a:r>
            </a:p>
          </p:txBody>
        </p:sp>
      </p:grpSp>
      <p:grpSp>
        <p:nvGrpSpPr>
          <p:cNvPr id="19" name="Group 18">
            <a:extLst>
              <a:ext uri="{FF2B5EF4-FFF2-40B4-BE49-F238E27FC236}">
                <a16:creationId xmlns:a16="http://schemas.microsoft.com/office/drawing/2014/main" id="{0F0248B1-D046-1F4B-A07D-5A3D4C8F88D4}"/>
              </a:ext>
            </a:extLst>
          </p:cNvPr>
          <p:cNvGrpSpPr/>
          <p:nvPr/>
        </p:nvGrpSpPr>
        <p:grpSpPr>
          <a:xfrm>
            <a:off x="4922520" y="2152777"/>
            <a:ext cx="1934464" cy="2758948"/>
            <a:chOff x="521208" y="2157984"/>
            <a:chExt cx="1934464" cy="2758948"/>
          </a:xfrm>
        </p:grpSpPr>
        <p:sp>
          <p:nvSpPr>
            <p:cNvPr id="20" name="Rectangle 19">
              <a:extLst>
                <a:ext uri="{FF2B5EF4-FFF2-40B4-BE49-F238E27FC236}">
                  <a16:creationId xmlns:a16="http://schemas.microsoft.com/office/drawing/2014/main" id="{821021F3-7238-EA47-832A-FD156C2761AC}"/>
                </a:ext>
              </a:extLst>
            </p:cNvPr>
            <p:cNvSpPr/>
            <p:nvPr/>
          </p:nvSpPr>
          <p:spPr>
            <a:xfrm>
              <a:off x="521208" y="2157984"/>
              <a:ext cx="1934464" cy="275894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b="1">
                  <a:solidFill>
                    <a:schemeClr val="tx1"/>
                  </a:solidFill>
                </a:rPr>
                <a:t>Key-per-entity</a:t>
              </a:r>
            </a:p>
          </p:txBody>
        </p:sp>
        <p:sp>
          <p:nvSpPr>
            <p:cNvPr id="21" name="TextBox 20">
              <a:extLst>
                <a:ext uri="{FF2B5EF4-FFF2-40B4-BE49-F238E27FC236}">
                  <a16:creationId xmlns:a16="http://schemas.microsoft.com/office/drawing/2014/main" id="{AF449054-31FE-6A49-8E83-D32366B02FC4}"/>
                </a:ext>
              </a:extLst>
            </p:cNvPr>
            <p:cNvSpPr txBox="1"/>
            <p:nvPr/>
          </p:nvSpPr>
          <p:spPr>
            <a:xfrm>
              <a:off x="600456" y="2633472"/>
              <a:ext cx="1731264" cy="1929384"/>
            </a:xfrm>
            <a:prstGeom prst="rect">
              <a:avLst/>
            </a:prstGeom>
            <a:noFill/>
          </p:spPr>
          <p:txBody>
            <a:bodyPr wrap="square" lIns="0" tIns="0" rIns="0" bIns="0" rtlCol="0">
              <a:noAutofit/>
            </a:bodyPr>
            <a:lstStyle/>
            <a:p>
              <a:pPr marL="285750" indent="-285750" algn="l" defTabSz="228600">
                <a:spcAft>
                  <a:spcPts val="1200"/>
                </a:spcAft>
                <a:buFont typeface="Arial" panose="020B0604020202020204" pitchFamily="34" charset="0"/>
                <a:buChar char="•"/>
              </a:pPr>
              <a:r>
                <a:rPr lang="en-US" sz="1200" noProof="0"/>
                <a:t>Encrypt fields based on the person/business entity of the message</a:t>
              </a:r>
            </a:p>
            <a:p>
              <a:pPr marL="285750" indent="-285750" algn="l" defTabSz="228600">
                <a:spcAft>
                  <a:spcPts val="1200"/>
                </a:spcAft>
                <a:buFont typeface="Arial" panose="020B0604020202020204" pitchFamily="34" charset="0"/>
                <a:buChar char="•"/>
              </a:pPr>
              <a:r>
                <a:rPr lang="en-US" sz="1200"/>
                <a:t>Useful for GDPR and other compliance purposes where deleting messages is required. </a:t>
              </a:r>
              <a:endParaRPr lang="en-US" sz="1200" noProof="0"/>
            </a:p>
          </p:txBody>
        </p:sp>
      </p:grpSp>
      <p:grpSp>
        <p:nvGrpSpPr>
          <p:cNvPr id="22" name="Group 21">
            <a:extLst>
              <a:ext uri="{FF2B5EF4-FFF2-40B4-BE49-F238E27FC236}">
                <a16:creationId xmlns:a16="http://schemas.microsoft.com/office/drawing/2014/main" id="{400A51E3-E547-094A-93E0-A081DE0D30B5}"/>
              </a:ext>
            </a:extLst>
          </p:cNvPr>
          <p:cNvGrpSpPr/>
          <p:nvPr/>
        </p:nvGrpSpPr>
        <p:grpSpPr>
          <a:xfrm>
            <a:off x="9340088" y="2152777"/>
            <a:ext cx="1934464" cy="2758948"/>
            <a:chOff x="521208" y="2157984"/>
            <a:chExt cx="1934464" cy="2758948"/>
          </a:xfrm>
        </p:grpSpPr>
        <p:sp>
          <p:nvSpPr>
            <p:cNvPr id="23" name="Rectangle 22">
              <a:extLst>
                <a:ext uri="{FF2B5EF4-FFF2-40B4-BE49-F238E27FC236}">
                  <a16:creationId xmlns:a16="http://schemas.microsoft.com/office/drawing/2014/main" id="{8797FB16-F98E-E04D-BDEB-11ACF6F9470F}"/>
                </a:ext>
              </a:extLst>
            </p:cNvPr>
            <p:cNvSpPr/>
            <p:nvPr/>
          </p:nvSpPr>
          <p:spPr>
            <a:xfrm>
              <a:off x="521208" y="2157984"/>
              <a:ext cx="1934464" cy="275894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sz="1400" b="1">
                  <a:solidFill>
                    <a:schemeClr val="tx1"/>
                  </a:solidFill>
                </a:rPr>
                <a:t>Key-per-message</a:t>
              </a:r>
            </a:p>
          </p:txBody>
        </p:sp>
        <p:sp>
          <p:nvSpPr>
            <p:cNvPr id="24" name="TextBox 23">
              <a:extLst>
                <a:ext uri="{FF2B5EF4-FFF2-40B4-BE49-F238E27FC236}">
                  <a16:creationId xmlns:a16="http://schemas.microsoft.com/office/drawing/2014/main" id="{D40B0EEE-BA01-984B-8CB0-34AA971106D5}"/>
                </a:ext>
              </a:extLst>
            </p:cNvPr>
            <p:cNvSpPr txBox="1"/>
            <p:nvPr/>
          </p:nvSpPr>
          <p:spPr>
            <a:xfrm>
              <a:off x="600456" y="2633472"/>
              <a:ext cx="1731264" cy="1929384"/>
            </a:xfrm>
            <a:prstGeom prst="rect">
              <a:avLst/>
            </a:prstGeom>
            <a:noFill/>
          </p:spPr>
          <p:txBody>
            <a:bodyPr wrap="square" lIns="0" tIns="0" rIns="0" bIns="0" rtlCol="0">
              <a:noAutofit/>
            </a:bodyPr>
            <a:lstStyle/>
            <a:p>
              <a:pPr marL="285750" indent="-285750" algn="l" defTabSz="228600">
                <a:spcAft>
                  <a:spcPts val="1200"/>
                </a:spcAft>
                <a:buFont typeface="Arial" panose="020B0604020202020204" pitchFamily="34" charset="0"/>
                <a:buChar char="•"/>
              </a:pPr>
              <a:r>
                <a:rPr lang="en-US" sz="1400" noProof="0"/>
                <a:t>Every message has a specific encryption key to that message</a:t>
              </a:r>
            </a:p>
            <a:p>
              <a:pPr marL="285750" indent="-285750" algn="l" defTabSz="228600">
                <a:spcAft>
                  <a:spcPts val="1200"/>
                </a:spcAft>
                <a:buFont typeface="Arial" panose="020B0604020202020204" pitchFamily="34" charset="0"/>
                <a:buChar char="•"/>
              </a:pPr>
              <a:r>
                <a:rPr lang="en-US" sz="1400"/>
                <a:t>Only useful for the most sophisticated systems</a:t>
              </a:r>
              <a:endParaRPr lang="en-US" sz="1400" noProof="0"/>
            </a:p>
          </p:txBody>
        </p:sp>
      </p:grpSp>
      <p:grpSp>
        <p:nvGrpSpPr>
          <p:cNvPr id="25" name="Group 24">
            <a:extLst>
              <a:ext uri="{FF2B5EF4-FFF2-40B4-BE49-F238E27FC236}">
                <a16:creationId xmlns:a16="http://schemas.microsoft.com/office/drawing/2014/main" id="{5C61F333-29A5-E44D-9C4E-BDD68552A3C2}"/>
              </a:ext>
            </a:extLst>
          </p:cNvPr>
          <p:cNvGrpSpPr/>
          <p:nvPr/>
        </p:nvGrpSpPr>
        <p:grpSpPr>
          <a:xfrm>
            <a:off x="7131304" y="2152777"/>
            <a:ext cx="1934464" cy="2758948"/>
            <a:chOff x="521208" y="2157984"/>
            <a:chExt cx="1934464" cy="2758948"/>
          </a:xfrm>
        </p:grpSpPr>
        <p:sp>
          <p:nvSpPr>
            <p:cNvPr id="26" name="Rectangle 25">
              <a:extLst>
                <a:ext uri="{FF2B5EF4-FFF2-40B4-BE49-F238E27FC236}">
                  <a16:creationId xmlns:a16="http://schemas.microsoft.com/office/drawing/2014/main" id="{25C52CDE-DED6-3A4F-ABE2-759E2FEBDC95}"/>
                </a:ext>
              </a:extLst>
            </p:cNvPr>
            <p:cNvSpPr/>
            <p:nvPr/>
          </p:nvSpPr>
          <p:spPr>
            <a:xfrm>
              <a:off x="521208" y="2157984"/>
              <a:ext cx="1934464" cy="275894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b="1">
                  <a:solidFill>
                    <a:schemeClr val="tx1"/>
                  </a:solidFill>
                </a:rPr>
                <a:t>Tokenization</a:t>
              </a:r>
            </a:p>
          </p:txBody>
        </p:sp>
        <p:sp>
          <p:nvSpPr>
            <p:cNvPr id="27" name="TextBox 26">
              <a:extLst>
                <a:ext uri="{FF2B5EF4-FFF2-40B4-BE49-F238E27FC236}">
                  <a16:creationId xmlns:a16="http://schemas.microsoft.com/office/drawing/2014/main" id="{ABF0A9B2-E452-A448-931B-A12091974B4A}"/>
                </a:ext>
              </a:extLst>
            </p:cNvPr>
            <p:cNvSpPr txBox="1"/>
            <p:nvPr/>
          </p:nvSpPr>
          <p:spPr>
            <a:xfrm>
              <a:off x="600456" y="2633472"/>
              <a:ext cx="1731264" cy="1929384"/>
            </a:xfrm>
            <a:prstGeom prst="rect">
              <a:avLst/>
            </a:prstGeom>
            <a:noFill/>
          </p:spPr>
          <p:txBody>
            <a:bodyPr wrap="square" lIns="0" tIns="0" rIns="0" bIns="0" rtlCol="0">
              <a:noAutofit/>
            </a:bodyPr>
            <a:lstStyle/>
            <a:p>
              <a:pPr marL="285750" indent="-285750" algn="l" defTabSz="228600">
                <a:spcAft>
                  <a:spcPts val="1200"/>
                </a:spcAft>
                <a:buFont typeface="Arial" panose="020B0604020202020204" pitchFamily="34" charset="0"/>
                <a:buChar char="•"/>
              </a:pPr>
              <a:r>
                <a:rPr lang="en-US" sz="1400" noProof="0"/>
                <a:t>Use a third party to “tokenize” fields</a:t>
              </a:r>
            </a:p>
            <a:p>
              <a:pPr marL="285750" indent="-285750" algn="l" defTabSz="228600">
                <a:spcAft>
                  <a:spcPts val="1200"/>
                </a:spcAft>
                <a:buFont typeface="Arial" panose="020B0604020202020204" pitchFamily="34" charset="0"/>
                <a:buChar char="•"/>
              </a:pPr>
              <a:r>
                <a:rPr lang="en-US" sz="1400"/>
                <a:t>Can create bottleneck/single point of failure, if the tokenizer is down, messages cannot flow</a:t>
              </a:r>
              <a:endParaRPr lang="en-US" sz="1400" noProof="0"/>
            </a:p>
          </p:txBody>
        </p:sp>
      </p:grpSp>
      <p:sp>
        <p:nvSpPr>
          <p:cNvPr id="28" name="Title 4">
            <a:extLst>
              <a:ext uri="{FF2B5EF4-FFF2-40B4-BE49-F238E27FC236}">
                <a16:creationId xmlns:a16="http://schemas.microsoft.com/office/drawing/2014/main" id="{08FAD28E-0A3B-C44C-BE1D-7E81D245F8AB}"/>
              </a:ext>
            </a:extLst>
          </p:cNvPr>
          <p:cNvSpPr txBox="1">
            <a:spLocks/>
          </p:cNvSpPr>
          <p:nvPr/>
        </p:nvSpPr>
        <p:spPr>
          <a:xfrm>
            <a:off x="8869680" y="274320"/>
            <a:ext cx="3053080" cy="37084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algn="r"/>
            <a:r>
              <a:rPr lang="en-US" sz="1400">
                <a:solidFill>
                  <a:schemeClr val="accent2">
                    <a:lumMod val="75000"/>
                  </a:schemeClr>
                </a:solidFill>
              </a:rPr>
              <a:t>EVENT SECURITY</a:t>
            </a:r>
          </a:p>
        </p:txBody>
      </p:sp>
    </p:spTree>
    <p:extLst>
      <p:ext uri="{BB962C8B-B14F-4D97-AF65-F5344CB8AC3E}">
        <p14:creationId xmlns:p14="http://schemas.microsoft.com/office/powerpoint/2010/main" val="277590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A8463DD-4056-CC41-AD4E-7A60F142D768}"/>
              </a:ext>
            </a:extLst>
          </p:cNvPr>
          <p:cNvSpPr/>
          <p:nvPr/>
        </p:nvSpPr>
        <p:spPr>
          <a:xfrm>
            <a:off x="97244" y="2875419"/>
            <a:ext cx="5352580" cy="28121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a:t>EVENT LOG</a:t>
            </a:r>
          </a:p>
        </p:txBody>
      </p:sp>
      <p:sp>
        <p:nvSpPr>
          <p:cNvPr id="24" name="Rectangle 23">
            <a:extLst>
              <a:ext uri="{FF2B5EF4-FFF2-40B4-BE49-F238E27FC236}">
                <a16:creationId xmlns:a16="http://schemas.microsoft.com/office/drawing/2014/main" id="{A98560A1-AE80-C64B-9EC9-199FDF7279C3}"/>
              </a:ext>
            </a:extLst>
          </p:cNvPr>
          <p:cNvSpPr/>
          <p:nvPr/>
        </p:nvSpPr>
        <p:spPr>
          <a:xfrm>
            <a:off x="2816331" y="4350988"/>
            <a:ext cx="2488679" cy="660661"/>
          </a:xfrm>
          <a:prstGeom prst="rect">
            <a:avLst/>
          </a:prstGeom>
          <a:solidFill>
            <a:srgbClr val="D08CD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b"/>
          <a:lstStyle/>
          <a:p>
            <a:pPr algn="ctr"/>
            <a:r>
              <a:rPr lang="en-US" sz="1200" b="1" i="1">
                <a:solidFill>
                  <a:schemeClr val="tx1"/>
                </a:solidFill>
              </a:rPr>
              <a:t>Steve’s Encryption Key Deleted</a:t>
            </a:r>
          </a:p>
        </p:txBody>
      </p:sp>
      <p:sp>
        <p:nvSpPr>
          <p:cNvPr id="26" name="Rectangle 25">
            <a:extLst>
              <a:ext uri="{FF2B5EF4-FFF2-40B4-BE49-F238E27FC236}">
                <a16:creationId xmlns:a16="http://schemas.microsoft.com/office/drawing/2014/main" id="{D6E33035-0DDE-3B42-A22A-FFB9AB676DD1}"/>
              </a:ext>
            </a:extLst>
          </p:cNvPr>
          <p:cNvSpPr/>
          <p:nvPr/>
        </p:nvSpPr>
        <p:spPr>
          <a:xfrm>
            <a:off x="230409" y="4350989"/>
            <a:ext cx="2550293" cy="66066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b"/>
          <a:lstStyle/>
          <a:p>
            <a:pPr algn="ctr"/>
            <a:r>
              <a:rPr lang="en-US" sz="1200" b="1" i="1">
                <a:solidFill>
                  <a:schemeClr val="tx1"/>
                </a:solidFill>
              </a:rPr>
              <a:t>Steve’s Encryption Key</a:t>
            </a:r>
          </a:p>
        </p:txBody>
      </p:sp>
      <p:sp>
        <p:nvSpPr>
          <p:cNvPr id="27" name="Rectangle 26">
            <a:extLst>
              <a:ext uri="{FF2B5EF4-FFF2-40B4-BE49-F238E27FC236}">
                <a16:creationId xmlns:a16="http://schemas.microsoft.com/office/drawing/2014/main" id="{AA888163-AB08-4D40-AA0A-9D7B9A6F48BD}"/>
              </a:ext>
            </a:extLst>
          </p:cNvPr>
          <p:cNvSpPr/>
          <p:nvPr/>
        </p:nvSpPr>
        <p:spPr>
          <a:xfrm>
            <a:off x="230411" y="3624714"/>
            <a:ext cx="5067064" cy="66066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b"/>
          <a:lstStyle/>
          <a:p>
            <a:pPr algn="ctr"/>
            <a:r>
              <a:rPr lang="en-US" sz="1200" b="1" i="1">
                <a:solidFill>
                  <a:schemeClr val="tx1"/>
                </a:solidFill>
              </a:rPr>
              <a:t>John’s Encryption Key</a:t>
            </a:r>
          </a:p>
        </p:txBody>
      </p:sp>
      <p:sp>
        <p:nvSpPr>
          <p:cNvPr id="28" name="TextBox 27">
            <a:extLst>
              <a:ext uri="{FF2B5EF4-FFF2-40B4-BE49-F238E27FC236}">
                <a16:creationId xmlns:a16="http://schemas.microsoft.com/office/drawing/2014/main" id="{936DC848-AD4A-E74F-8688-606B86117B11}"/>
              </a:ext>
            </a:extLst>
          </p:cNvPr>
          <p:cNvSpPr txBox="1"/>
          <p:nvPr/>
        </p:nvSpPr>
        <p:spPr>
          <a:xfrm>
            <a:off x="1734020" y="3178201"/>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29" name="Rectangle 28">
            <a:extLst>
              <a:ext uri="{FF2B5EF4-FFF2-40B4-BE49-F238E27FC236}">
                <a16:creationId xmlns:a16="http://schemas.microsoft.com/office/drawing/2014/main" id="{3436A4EB-7BBF-1141-B2C8-1E3B86286865}"/>
              </a:ext>
            </a:extLst>
          </p:cNvPr>
          <p:cNvSpPr/>
          <p:nvPr/>
        </p:nvSpPr>
        <p:spPr>
          <a:xfrm>
            <a:off x="286397" y="4395681"/>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STEVE</a:t>
            </a:r>
          </a:p>
        </p:txBody>
      </p:sp>
      <p:sp>
        <p:nvSpPr>
          <p:cNvPr id="30" name="Rectangle 29">
            <a:extLst>
              <a:ext uri="{FF2B5EF4-FFF2-40B4-BE49-F238E27FC236}">
                <a16:creationId xmlns:a16="http://schemas.microsoft.com/office/drawing/2014/main" id="{93F514E7-8A07-EE45-B4DA-11012F5CAA0C}"/>
              </a:ext>
            </a:extLst>
          </p:cNvPr>
          <p:cNvSpPr/>
          <p:nvPr/>
        </p:nvSpPr>
        <p:spPr>
          <a:xfrm>
            <a:off x="280636" y="3694758"/>
            <a:ext cx="728662" cy="214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JOHN</a:t>
            </a:r>
          </a:p>
        </p:txBody>
      </p:sp>
      <p:sp>
        <p:nvSpPr>
          <p:cNvPr id="31" name="Rectangle 30">
            <a:extLst>
              <a:ext uri="{FF2B5EF4-FFF2-40B4-BE49-F238E27FC236}">
                <a16:creationId xmlns:a16="http://schemas.microsoft.com/office/drawing/2014/main" id="{6787EB17-0D52-8D43-9190-3EFD47F91BFF}"/>
              </a:ext>
            </a:extLst>
          </p:cNvPr>
          <p:cNvSpPr/>
          <p:nvPr/>
        </p:nvSpPr>
        <p:spPr>
          <a:xfrm>
            <a:off x="1930569" y="4388152"/>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STEVE</a:t>
            </a:r>
          </a:p>
        </p:txBody>
      </p:sp>
      <p:sp>
        <p:nvSpPr>
          <p:cNvPr id="32" name="Rectangle 31">
            <a:extLst>
              <a:ext uri="{FF2B5EF4-FFF2-40B4-BE49-F238E27FC236}">
                <a16:creationId xmlns:a16="http://schemas.microsoft.com/office/drawing/2014/main" id="{2CA76332-2A5A-A24F-B703-69F0F457E5ED}"/>
              </a:ext>
            </a:extLst>
          </p:cNvPr>
          <p:cNvSpPr/>
          <p:nvPr/>
        </p:nvSpPr>
        <p:spPr>
          <a:xfrm>
            <a:off x="2836690" y="4394541"/>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&amp;UZ8h</a:t>
            </a:r>
          </a:p>
        </p:txBody>
      </p:sp>
      <p:sp>
        <p:nvSpPr>
          <p:cNvPr id="33" name="Rectangle 32">
            <a:extLst>
              <a:ext uri="{FF2B5EF4-FFF2-40B4-BE49-F238E27FC236}">
                <a16:creationId xmlns:a16="http://schemas.microsoft.com/office/drawing/2014/main" id="{BE7EF845-ADDB-C544-93D8-38F3D85EA60F}"/>
              </a:ext>
            </a:extLst>
          </p:cNvPr>
          <p:cNvSpPr/>
          <p:nvPr/>
        </p:nvSpPr>
        <p:spPr>
          <a:xfrm>
            <a:off x="3652489" y="4394541"/>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JK7Y</a:t>
            </a:r>
          </a:p>
        </p:txBody>
      </p:sp>
      <p:sp>
        <p:nvSpPr>
          <p:cNvPr id="34" name="Rectangle 33">
            <a:extLst>
              <a:ext uri="{FF2B5EF4-FFF2-40B4-BE49-F238E27FC236}">
                <a16:creationId xmlns:a16="http://schemas.microsoft.com/office/drawing/2014/main" id="{A4792AD5-F4A6-C047-A606-CE4089D03C14}"/>
              </a:ext>
            </a:extLst>
          </p:cNvPr>
          <p:cNvSpPr/>
          <p:nvPr/>
        </p:nvSpPr>
        <p:spPr>
          <a:xfrm>
            <a:off x="4467007" y="4394541"/>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Ui^&amp;</a:t>
            </a:r>
          </a:p>
        </p:txBody>
      </p:sp>
      <p:sp>
        <p:nvSpPr>
          <p:cNvPr id="39" name="Rectangle 38">
            <a:extLst>
              <a:ext uri="{FF2B5EF4-FFF2-40B4-BE49-F238E27FC236}">
                <a16:creationId xmlns:a16="http://schemas.microsoft.com/office/drawing/2014/main" id="{6CE9C0B6-FB2E-4445-B6CC-D8D934F7996F}"/>
              </a:ext>
            </a:extLst>
          </p:cNvPr>
          <p:cNvSpPr/>
          <p:nvPr/>
        </p:nvSpPr>
        <p:spPr>
          <a:xfrm>
            <a:off x="1095154" y="3691439"/>
            <a:ext cx="728662" cy="214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JOHN</a:t>
            </a:r>
          </a:p>
        </p:txBody>
      </p:sp>
      <p:sp>
        <p:nvSpPr>
          <p:cNvPr id="40" name="Rectangle 39">
            <a:extLst>
              <a:ext uri="{FF2B5EF4-FFF2-40B4-BE49-F238E27FC236}">
                <a16:creationId xmlns:a16="http://schemas.microsoft.com/office/drawing/2014/main" id="{F3D2FED0-8F9B-A94B-A625-1B2D44270297}"/>
              </a:ext>
            </a:extLst>
          </p:cNvPr>
          <p:cNvSpPr/>
          <p:nvPr/>
        </p:nvSpPr>
        <p:spPr>
          <a:xfrm>
            <a:off x="1964321" y="3692522"/>
            <a:ext cx="728662" cy="214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JOHN</a:t>
            </a:r>
          </a:p>
        </p:txBody>
      </p:sp>
      <p:sp>
        <p:nvSpPr>
          <p:cNvPr id="41" name="Rectangle 40">
            <a:extLst>
              <a:ext uri="{FF2B5EF4-FFF2-40B4-BE49-F238E27FC236}">
                <a16:creationId xmlns:a16="http://schemas.microsoft.com/office/drawing/2014/main" id="{88594DE0-32ED-E74A-B525-E90CBC1F371B}"/>
              </a:ext>
            </a:extLst>
          </p:cNvPr>
          <p:cNvSpPr/>
          <p:nvPr/>
        </p:nvSpPr>
        <p:spPr>
          <a:xfrm>
            <a:off x="2842477" y="3691439"/>
            <a:ext cx="728662" cy="214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JOHN</a:t>
            </a:r>
          </a:p>
        </p:txBody>
      </p:sp>
      <p:sp>
        <p:nvSpPr>
          <p:cNvPr id="42" name="Rectangle 41">
            <a:extLst>
              <a:ext uri="{FF2B5EF4-FFF2-40B4-BE49-F238E27FC236}">
                <a16:creationId xmlns:a16="http://schemas.microsoft.com/office/drawing/2014/main" id="{0A75B092-D010-7C48-8D4F-42D15407DCE1}"/>
              </a:ext>
            </a:extLst>
          </p:cNvPr>
          <p:cNvSpPr/>
          <p:nvPr/>
        </p:nvSpPr>
        <p:spPr>
          <a:xfrm>
            <a:off x="3702715" y="3693647"/>
            <a:ext cx="728662" cy="214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JOHN</a:t>
            </a:r>
          </a:p>
        </p:txBody>
      </p:sp>
      <p:sp>
        <p:nvSpPr>
          <p:cNvPr id="43" name="Rectangle 42">
            <a:extLst>
              <a:ext uri="{FF2B5EF4-FFF2-40B4-BE49-F238E27FC236}">
                <a16:creationId xmlns:a16="http://schemas.microsoft.com/office/drawing/2014/main" id="{5ECF7354-B0A3-2748-9AC5-2CB57060B870}"/>
              </a:ext>
            </a:extLst>
          </p:cNvPr>
          <p:cNvSpPr/>
          <p:nvPr/>
        </p:nvSpPr>
        <p:spPr>
          <a:xfrm>
            <a:off x="4517233" y="3690328"/>
            <a:ext cx="728662" cy="214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JOHN</a:t>
            </a:r>
          </a:p>
        </p:txBody>
      </p:sp>
      <p:sp>
        <p:nvSpPr>
          <p:cNvPr id="46" name="Rectangle 45">
            <a:extLst>
              <a:ext uri="{FF2B5EF4-FFF2-40B4-BE49-F238E27FC236}">
                <a16:creationId xmlns:a16="http://schemas.microsoft.com/office/drawing/2014/main" id="{9FB42E5E-BCC5-6744-9083-D4052A1C9DBB}"/>
              </a:ext>
            </a:extLst>
          </p:cNvPr>
          <p:cNvSpPr/>
          <p:nvPr/>
        </p:nvSpPr>
        <p:spPr>
          <a:xfrm>
            <a:off x="1095154" y="4399658"/>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STEVE</a:t>
            </a:r>
          </a:p>
        </p:txBody>
      </p:sp>
      <p:sp>
        <p:nvSpPr>
          <p:cNvPr id="7" name="Rectangle 6">
            <a:extLst>
              <a:ext uri="{FF2B5EF4-FFF2-40B4-BE49-F238E27FC236}">
                <a16:creationId xmlns:a16="http://schemas.microsoft.com/office/drawing/2014/main" id="{149020F0-A9AB-9448-90FF-387E9FB68F0C}"/>
              </a:ext>
            </a:extLst>
          </p:cNvPr>
          <p:cNvSpPr/>
          <p:nvPr/>
        </p:nvSpPr>
        <p:spPr>
          <a:xfrm>
            <a:off x="6096000" y="1600908"/>
            <a:ext cx="5867425" cy="464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9F6F1"/>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B90566D-2446-A440-9F83-1040FD8ED94E}"/>
              </a:ext>
            </a:extLst>
          </p:cNvPr>
          <p:cNvSpPr/>
          <p:nvPr/>
        </p:nvSpPr>
        <p:spPr>
          <a:xfrm>
            <a:off x="1588" y="2129585"/>
            <a:ext cx="5919663" cy="5223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9F6F1"/>
              </a:solidFill>
              <a:effectLst/>
              <a:uLnTx/>
              <a:uFillTx/>
              <a:latin typeface="Arial" panose="020B0604020202020204"/>
              <a:ea typeface="+mn-ea"/>
              <a:cs typeface="+mn-cs"/>
            </a:endParaRPr>
          </a:p>
        </p:txBody>
      </p:sp>
      <p:sp>
        <p:nvSpPr>
          <p:cNvPr id="2" name="Slide Number Placeholder 1">
            <a:extLst>
              <a:ext uri="{FF2B5EF4-FFF2-40B4-BE49-F238E27FC236}">
                <a16:creationId xmlns:a16="http://schemas.microsoft.com/office/drawing/2014/main" id="{66A4B64E-9B3D-504B-AC0C-7E47A4B3ECAE}"/>
              </a:ext>
            </a:extLst>
          </p:cNvPr>
          <p:cNvSpPr>
            <a:spLocks noGrp="1"/>
          </p:cNvSpPr>
          <p:nvPr>
            <p:ph type="sldNum" sz="quarter" idx="10"/>
          </p:nvPr>
        </p:nvSpPr>
        <p:spPr/>
        <p:txBody>
          <a:bodyPr/>
          <a:lstStyle/>
          <a:p>
            <a:pPr marL="0" marR="0" lvl="0" indent="0" algn="r" defTabSz="914217"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rPr>
              <a:pPr marL="0" marR="0" lvl="0" indent="0" algn="r" defTabSz="914217" rtl="0" eaLnBrk="1" fontAlgn="auto" latinLnBrk="0" hangingPunct="1">
                <a:lnSpc>
                  <a:spcPct val="100000"/>
                </a:lnSpc>
                <a:spcBef>
                  <a:spcPts val="0"/>
                </a:spcBef>
                <a:spcAft>
                  <a:spcPts val="0"/>
                </a:spcAft>
                <a:buClrTx/>
                <a:buSzTx/>
                <a:buFontTx/>
                <a:buNone/>
                <a:tabLst/>
                <a:defRPr/>
              </a:pPr>
              <a:t>23</a:t>
            </a:fld>
            <a:endParaRPr kumimoji="0" lang="en-US" sz="10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endParaRPr>
          </a:p>
        </p:txBody>
      </p:sp>
      <p:sp>
        <p:nvSpPr>
          <p:cNvPr id="3" name="Title 2">
            <a:extLst>
              <a:ext uri="{FF2B5EF4-FFF2-40B4-BE49-F238E27FC236}">
                <a16:creationId xmlns:a16="http://schemas.microsoft.com/office/drawing/2014/main" id="{ED0010E9-20C0-794A-A7C7-95A0EA32BD6C}"/>
              </a:ext>
            </a:extLst>
          </p:cNvPr>
          <p:cNvSpPr>
            <a:spLocks noGrp="1"/>
          </p:cNvSpPr>
          <p:nvPr>
            <p:ph type="title"/>
          </p:nvPr>
        </p:nvSpPr>
        <p:spPr>
          <a:xfrm>
            <a:off x="381000" y="138021"/>
            <a:ext cx="10820400" cy="430887"/>
          </a:xfrm>
        </p:spPr>
        <p:txBody>
          <a:bodyPr/>
          <a:lstStyle/>
          <a:p>
            <a:r>
              <a:rPr lang="en-US" sz="2800"/>
              <a:t>GDPR Considerations</a:t>
            </a:r>
            <a:endParaRPr lang="en-US" sz="2600"/>
          </a:p>
        </p:txBody>
      </p:sp>
      <p:sp>
        <p:nvSpPr>
          <p:cNvPr id="4" name="Rectangle 3">
            <a:extLst>
              <a:ext uri="{FF2B5EF4-FFF2-40B4-BE49-F238E27FC236}">
                <a16:creationId xmlns:a16="http://schemas.microsoft.com/office/drawing/2014/main" id="{F029285F-26B6-694E-98E6-5A4B2FF3F271}"/>
              </a:ext>
            </a:extLst>
          </p:cNvPr>
          <p:cNvSpPr/>
          <p:nvPr/>
        </p:nvSpPr>
        <p:spPr>
          <a:xfrm>
            <a:off x="6445419" y="1709782"/>
            <a:ext cx="5429081" cy="3635995"/>
          </a:xfrm>
          <a:prstGeom prst="rect">
            <a:avLst/>
          </a:prstGeom>
        </p:spPr>
        <p:txBody>
          <a:bodyPr wrap="square">
            <a:spAutoFit/>
          </a:bodyPr>
          <a:lstStyle/>
          <a:p>
            <a:r>
              <a:rPr lang="en-US" sz="1100" err="1"/>
              <a:t>Cyrpto</a:t>
            </a:r>
            <a:r>
              <a:rPr lang="en-US" sz="1100"/>
              <a:t>-Shredding is the practice of encrypting data related to a specific person with their own key. If that person requests for their data to be removed, you can simply delete the key, while retaining the event. </a:t>
            </a:r>
          </a:p>
          <a:p>
            <a:endParaRPr lang="en-US" sz="1100"/>
          </a:p>
          <a:p>
            <a:pPr marL="228508" marR="0" lvl="0" indent="-228508" algn="l" defTabSz="913828" rtl="0" eaLnBrk="1" fontAlgn="auto" latinLnBrk="0" hangingPunct="1">
              <a:lnSpc>
                <a:spcPct val="110000"/>
              </a:lnSpc>
              <a:spcBef>
                <a:spcPts val="0"/>
              </a:spcBef>
              <a:spcAft>
                <a:spcPts val="1200"/>
              </a:spcAft>
              <a:buClrTx/>
              <a:buSzTx/>
              <a:buFont typeface="+mj-lt"/>
              <a:buAutoNum type="alphaUcPeriod"/>
              <a:tabLst/>
              <a:defRPr/>
            </a:pPr>
            <a:r>
              <a:rPr kumimoji="0" lang="en-US" sz="11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rPr>
              <a:t>PII should be stored encrypted on the log, especially if it is long lived. Here, we show “John’s” and “Steve’s” </a:t>
            </a:r>
            <a:r>
              <a:rPr lang="en-US" sz="1100">
                <a:solidFill>
                  <a:srgbClr val="00232F"/>
                </a:solidFill>
                <a:latin typeface="Graphik Regular" panose="020B0503030202060203" pitchFamily="34" charset="77"/>
              </a:rPr>
              <a:t>d</a:t>
            </a:r>
            <a:r>
              <a:rPr kumimoji="0" lang="en-US" sz="11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rPr>
              <a:t>at</a:t>
            </a:r>
            <a:r>
              <a:rPr lang="en-US" sz="1100">
                <a:solidFill>
                  <a:srgbClr val="00232F"/>
                </a:solidFill>
                <a:latin typeface="Graphik Regular" panose="020B0503030202060203" pitchFamily="34" charset="77"/>
              </a:rPr>
              <a:t>a in plaintext because we have his encryption key. To any other user, they would not be able to decrypt this data.</a:t>
            </a:r>
            <a:endParaRPr kumimoji="0" lang="en-US" sz="11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endParaRPr>
          </a:p>
          <a:p>
            <a:pPr marL="228508" marR="0" lvl="0" indent="-228508" algn="l" defTabSz="913828" rtl="0" eaLnBrk="1" fontAlgn="auto" latinLnBrk="0" hangingPunct="1">
              <a:lnSpc>
                <a:spcPct val="110000"/>
              </a:lnSpc>
              <a:spcBef>
                <a:spcPts val="0"/>
              </a:spcBef>
              <a:spcAft>
                <a:spcPts val="1200"/>
              </a:spcAft>
              <a:buClrTx/>
              <a:buSzTx/>
              <a:buFont typeface="+mj-lt"/>
              <a:buAutoNum type="alphaUcPeriod"/>
              <a:tabLst/>
              <a:defRPr/>
            </a:pPr>
            <a:r>
              <a:rPr kumimoji="0" lang="en-US" sz="1100" b="0" i="0" u="none" strike="noStrike" kern="1200" cap="none" spc="0" normalizeH="0" baseline="0" noProof="0" err="1">
                <a:ln>
                  <a:noFill/>
                </a:ln>
                <a:solidFill>
                  <a:srgbClr val="00232F"/>
                </a:solidFill>
                <a:effectLst/>
                <a:uLnTx/>
                <a:uFillTx/>
                <a:latin typeface="Graphik Regular" panose="020B0503030202060203" pitchFamily="34" charset="77"/>
                <a:ea typeface="+mn-ea"/>
                <a:cs typeface="+mn-cs"/>
              </a:rPr>
              <a:t>Onc</a:t>
            </a:r>
            <a:r>
              <a:rPr lang="en-US" sz="1100">
                <a:solidFill>
                  <a:srgbClr val="00232F"/>
                </a:solidFill>
                <a:latin typeface="Graphik Regular" panose="020B0503030202060203" pitchFamily="34" charset="77"/>
              </a:rPr>
              <a:t>e we have a GDPR request, we can revoke or delete the encryption key assigned to a specific person. Deleting this key means that </a:t>
            </a:r>
            <a:r>
              <a:rPr lang="en-US" sz="1100" i="1">
                <a:solidFill>
                  <a:srgbClr val="00232F"/>
                </a:solidFill>
                <a:latin typeface="Graphik Regular" panose="020B0503030202060203" pitchFamily="34" charset="77"/>
              </a:rPr>
              <a:t>no one, </a:t>
            </a:r>
            <a:r>
              <a:rPr lang="en-US" sz="1100">
                <a:solidFill>
                  <a:srgbClr val="00232F"/>
                </a:solidFill>
                <a:latin typeface="Graphik Regular" panose="020B0503030202060203" pitchFamily="34" charset="77"/>
              </a:rPr>
              <a:t>inside or outside of the organization, can attribute Steve’s events to him. </a:t>
            </a:r>
          </a:p>
          <a:p>
            <a:pPr marL="228508" marR="0" lvl="0" indent="-228508" algn="l" defTabSz="913828" rtl="0" eaLnBrk="1" fontAlgn="auto" latinLnBrk="0" hangingPunct="1">
              <a:lnSpc>
                <a:spcPct val="110000"/>
              </a:lnSpc>
              <a:spcBef>
                <a:spcPts val="0"/>
              </a:spcBef>
              <a:spcAft>
                <a:spcPts val="1200"/>
              </a:spcAft>
              <a:buClrTx/>
              <a:buSzTx/>
              <a:buFont typeface="+mj-lt"/>
              <a:buAutoNum type="alphaUcPeriod"/>
              <a:tabLst/>
              <a:defRPr/>
            </a:pPr>
            <a:r>
              <a:rPr kumimoji="0" lang="en-US" sz="11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rPr>
              <a:t>Using the encryption key as an identifier, downstream systems that store data (e.g., materialized</a:t>
            </a:r>
            <a:r>
              <a:rPr lang="en-US" sz="1100">
                <a:solidFill>
                  <a:srgbClr val="00232F"/>
                </a:solidFill>
                <a:latin typeface="Graphik Regular" panose="020B0503030202060203" pitchFamily="34" charset="77"/>
              </a:rPr>
              <a:t>d views) can also remove Steve’s data. This can be automated if you employ a </a:t>
            </a:r>
            <a:r>
              <a:rPr lang="en-US" sz="1100" err="1">
                <a:solidFill>
                  <a:srgbClr val="00232F"/>
                </a:solidFill>
                <a:latin typeface="Graphik Regular" panose="020B0503030202060203" pitchFamily="34" charset="77"/>
              </a:rPr>
              <a:t>crytpo</a:t>
            </a:r>
            <a:r>
              <a:rPr lang="en-US" sz="1100">
                <a:solidFill>
                  <a:srgbClr val="00232F"/>
                </a:solidFill>
                <a:latin typeface="Graphik Regular" panose="020B0503030202060203" pitchFamily="34" charset="77"/>
              </a:rPr>
              <a:t>-shredding notification topic. In the event of a rehydration, Steve’s data is now encrypted, and the materialized view can choose to ignore the data, or not, but either way, its gone forever. </a:t>
            </a:r>
            <a:endParaRPr kumimoji="0" lang="en-US" sz="11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endParaRPr>
          </a:p>
          <a:p>
            <a:pPr marL="228508" marR="0" lvl="0" indent="-228508" algn="l" defTabSz="913828" rtl="0" eaLnBrk="1" fontAlgn="auto" latinLnBrk="0" hangingPunct="1">
              <a:lnSpc>
                <a:spcPct val="110000"/>
              </a:lnSpc>
              <a:spcBef>
                <a:spcPts val="0"/>
              </a:spcBef>
              <a:spcAft>
                <a:spcPts val="1200"/>
              </a:spcAft>
              <a:buClrTx/>
              <a:buSzTx/>
              <a:buFont typeface="+mj-lt"/>
              <a:buAutoNum type="alphaUcPeriod"/>
              <a:tabLst/>
              <a:defRPr/>
            </a:pPr>
            <a:endParaRPr kumimoji="0" lang="en-US" sz="11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endParaRPr>
          </a:p>
        </p:txBody>
      </p:sp>
      <p:sp>
        <p:nvSpPr>
          <p:cNvPr id="9" name="Trapezoid 8">
            <a:extLst>
              <a:ext uri="{FF2B5EF4-FFF2-40B4-BE49-F238E27FC236}">
                <a16:creationId xmlns:a16="http://schemas.microsoft.com/office/drawing/2014/main" id="{0706A14B-5ED2-5A4B-9544-8DAE08D46067}"/>
              </a:ext>
            </a:extLst>
          </p:cNvPr>
          <p:cNvSpPr/>
          <p:nvPr/>
        </p:nvSpPr>
        <p:spPr>
          <a:xfrm rot="16200000">
            <a:off x="3570513" y="3717822"/>
            <a:ext cx="4642403" cy="408573"/>
          </a:xfrm>
          <a:prstGeom prst="trapezoid">
            <a:avLst>
              <a:gd name="adj" fmla="val 17265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9F6F1"/>
              </a:solidFill>
              <a:effectLst/>
              <a:uLnTx/>
              <a:uFillTx/>
              <a:latin typeface="Arial" panose="020B0604020202020204"/>
              <a:ea typeface="+mn-ea"/>
              <a:cs typeface="+mn-cs"/>
            </a:endParaRPr>
          </a:p>
        </p:txBody>
      </p:sp>
      <p:sp>
        <p:nvSpPr>
          <p:cNvPr id="22" name="Title 4">
            <a:extLst>
              <a:ext uri="{FF2B5EF4-FFF2-40B4-BE49-F238E27FC236}">
                <a16:creationId xmlns:a16="http://schemas.microsoft.com/office/drawing/2014/main" id="{55F70F21-39A2-5A41-86EA-15CA7FA4183A}"/>
              </a:ext>
            </a:extLst>
          </p:cNvPr>
          <p:cNvSpPr txBox="1">
            <a:spLocks/>
          </p:cNvSpPr>
          <p:nvPr/>
        </p:nvSpPr>
        <p:spPr>
          <a:xfrm>
            <a:off x="380999" y="719179"/>
            <a:ext cx="11430000" cy="9906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sz="1600" b="0"/>
              <a:t>”Right to be Forgotten” is challenging for immutable event stores. Consider crypto-shredding PII</a:t>
            </a:r>
          </a:p>
        </p:txBody>
      </p:sp>
      <p:sp>
        <p:nvSpPr>
          <p:cNvPr id="14" name="Oval 13">
            <a:extLst>
              <a:ext uri="{FF2B5EF4-FFF2-40B4-BE49-F238E27FC236}">
                <a16:creationId xmlns:a16="http://schemas.microsoft.com/office/drawing/2014/main" id="{6ED698A4-50E0-1D4F-AA95-D3DCE11AB46B}"/>
              </a:ext>
            </a:extLst>
          </p:cNvPr>
          <p:cNvSpPr/>
          <p:nvPr/>
        </p:nvSpPr>
        <p:spPr>
          <a:xfrm>
            <a:off x="2827157" y="4622942"/>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B</a:t>
            </a:r>
          </a:p>
        </p:txBody>
      </p:sp>
      <p:sp>
        <p:nvSpPr>
          <p:cNvPr id="17" name="Oval 16">
            <a:extLst>
              <a:ext uri="{FF2B5EF4-FFF2-40B4-BE49-F238E27FC236}">
                <a16:creationId xmlns:a16="http://schemas.microsoft.com/office/drawing/2014/main" id="{9B6C8412-E0E7-0144-9500-7B7466542535}"/>
              </a:ext>
            </a:extLst>
          </p:cNvPr>
          <p:cNvSpPr/>
          <p:nvPr/>
        </p:nvSpPr>
        <p:spPr>
          <a:xfrm>
            <a:off x="7260261" y="-2931010"/>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D</a:t>
            </a:r>
          </a:p>
        </p:txBody>
      </p:sp>
      <p:sp>
        <p:nvSpPr>
          <p:cNvPr id="18" name="Oval 17">
            <a:extLst>
              <a:ext uri="{FF2B5EF4-FFF2-40B4-BE49-F238E27FC236}">
                <a16:creationId xmlns:a16="http://schemas.microsoft.com/office/drawing/2014/main" id="{E9BE2FA2-1832-4148-B134-FDDFE394B7AF}"/>
              </a:ext>
            </a:extLst>
          </p:cNvPr>
          <p:cNvSpPr/>
          <p:nvPr/>
        </p:nvSpPr>
        <p:spPr>
          <a:xfrm>
            <a:off x="8486726" y="-1851968"/>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E</a:t>
            </a:r>
          </a:p>
        </p:txBody>
      </p:sp>
      <p:sp>
        <p:nvSpPr>
          <p:cNvPr id="19" name="Oval 18">
            <a:extLst>
              <a:ext uri="{FF2B5EF4-FFF2-40B4-BE49-F238E27FC236}">
                <a16:creationId xmlns:a16="http://schemas.microsoft.com/office/drawing/2014/main" id="{BA9FEF7B-43B3-B045-A78C-EDCE1DD44CA5}"/>
              </a:ext>
            </a:extLst>
          </p:cNvPr>
          <p:cNvSpPr/>
          <p:nvPr/>
        </p:nvSpPr>
        <p:spPr>
          <a:xfrm>
            <a:off x="9659253" y="-1851968"/>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F</a:t>
            </a:r>
          </a:p>
        </p:txBody>
      </p:sp>
      <p:sp>
        <p:nvSpPr>
          <p:cNvPr id="20" name="Oval 19">
            <a:extLst>
              <a:ext uri="{FF2B5EF4-FFF2-40B4-BE49-F238E27FC236}">
                <a16:creationId xmlns:a16="http://schemas.microsoft.com/office/drawing/2014/main" id="{67AA807D-2A8E-414C-B480-D6450C0A1928}"/>
              </a:ext>
            </a:extLst>
          </p:cNvPr>
          <p:cNvSpPr/>
          <p:nvPr/>
        </p:nvSpPr>
        <p:spPr>
          <a:xfrm>
            <a:off x="7348436" y="-2308827"/>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G</a:t>
            </a:r>
          </a:p>
        </p:txBody>
      </p:sp>
      <p:sp>
        <p:nvSpPr>
          <p:cNvPr id="35" name="Oval 34">
            <a:extLst>
              <a:ext uri="{FF2B5EF4-FFF2-40B4-BE49-F238E27FC236}">
                <a16:creationId xmlns:a16="http://schemas.microsoft.com/office/drawing/2014/main" id="{59B6C304-ADF5-6544-A530-16854DF97473}"/>
              </a:ext>
            </a:extLst>
          </p:cNvPr>
          <p:cNvSpPr/>
          <p:nvPr/>
        </p:nvSpPr>
        <p:spPr>
          <a:xfrm>
            <a:off x="317500" y="3956885"/>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A</a:t>
            </a:r>
          </a:p>
        </p:txBody>
      </p:sp>
      <p:sp>
        <p:nvSpPr>
          <p:cNvPr id="36" name="Oval 35">
            <a:extLst>
              <a:ext uri="{FF2B5EF4-FFF2-40B4-BE49-F238E27FC236}">
                <a16:creationId xmlns:a16="http://schemas.microsoft.com/office/drawing/2014/main" id="{DDC37C18-DF25-E044-BE8F-04FC7BD3BE74}"/>
              </a:ext>
            </a:extLst>
          </p:cNvPr>
          <p:cNvSpPr/>
          <p:nvPr/>
        </p:nvSpPr>
        <p:spPr>
          <a:xfrm>
            <a:off x="6126052" y="-695290"/>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H</a:t>
            </a:r>
          </a:p>
        </p:txBody>
      </p:sp>
      <p:sp>
        <p:nvSpPr>
          <p:cNvPr id="10" name="Rectangular Callout 9">
            <a:extLst>
              <a:ext uri="{FF2B5EF4-FFF2-40B4-BE49-F238E27FC236}">
                <a16:creationId xmlns:a16="http://schemas.microsoft.com/office/drawing/2014/main" id="{1C77001B-A7E5-6B42-97D8-227D056D4CCF}"/>
              </a:ext>
            </a:extLst>
          </p:cNvPr>
          <p:cNvSpPr/>
          <p:nvPr/>
        </p:nvSpPr>
        <p:spPr>
          <a:xfrm>
            <a:off x="201196" y="-1958676"/>
            <a:ext cx="2573316" cy="885721"/>
          </a:xfrm>
          <a:prstGeom prst="wedgeRectCallout">
            <a:avLst>
              <a:gd name="adj1" fmla="val 79158"/>
              <a:gd name="adj2" fmla="val 6455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232F"/>
                </a:solidFill>
                <a:effectLst/>
                <a:uLnTx/>
                <a:uFillTx/>
                <a:latin typeface="Graphik Regular" panose="020B0503030202060203" pitchFamily="34" charset="77"/>
                <a:ea typeface="+mn-ea"/>
                <a:cs typeface="FUTURA MEDIUM" panose="020B0602020204020303" pitchFamily="34" charset="-79"/>
              </a:rPr>
              <a:t>Domain Aligned Data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232F"/>
                </a:solidFill>
                <a:effectLst/>
                <a:uLnTx/>
                <a:uFillTx/>
                <a:latin typeface="Graphik Regular" panose="020B0503030202060203" pitchFamily="34" charset="77"/>
                <a:ea typeface="+mn-ea"/>
                <a:cs typeface="Futura Medium" panose="020B0602020204020303" pitchFamily="34" charset="-79"/>
              </a:rPr>
              <a:t>These Databases should be defined, controlled, and used exclusively by the relevant product team. Complexity </a:t>
            </a:r>
          </a:p>
        </p:txBody>
      </p:sp>
      <p:sp>
        <p:nvSpPr>
          <p:cNvPr id="47" name="Oval 46">
            <a:extLst>
              <a:ext uri="{FF2B5EF4-FFF2-40B4-BE49-F238E27FC236}">
                <a16:creationId xmlns:a16="http://schemas.microsoft.com/office/drawing/2014/main" id="{6BF7D6FF-2125-A246-A01F-922AC5655DD2}"/>
              </a:ext>
            </a:extLst>
          </p:cNvPr>
          <p:cNvSpPr/>
          <p:nvPr/>
        </p:nvSpPr>
        <p:spPr>
          <a:xfrm>
            <a:off x="317499" y="4763279"/>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A</a:t>
            </a:r>
          </a:p>
        </p:txBody>
      </p:sp>
      <p:sp>
        <p:nvSpPr>
          <p:cNvPr id="49" name="Rectangle 48">
            <a:extLst>
              <a:ext uri="{FF2B5EF4-FFF2-40B4-BE49-F238E27FC236}">
                <a16:creationId xmlns:a16="http://schemas.microsoft.com/office/drawing/2014/main" id="{E10723B8-842E-0045-B2E6-C0E8D5708F25}"/>
              </a:ext>
            </a:extLst>
          </p:cNvPr>
          <p:cNvSpPr/>
          <p:nvPr/>
        </p:nvSpPr>
        <p:spPr>
          <a:xfrm>
            <a:off x="228574" y="5118490"/>
            <a:ext cx="5067064" cy="33133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solidFill>
                  <a:schemeClr val="tx1"/>
                </a:solidFill>
              </a:rPr>
              <a:t>GDPR Notification Topic</a:t>
            </a:r>
          </a:p>
        </p:txBody>
      </p:sp>
      <p:sp>
        <p:nvSpPr>
          <p:cNvPr id="48" name="Oval 47">
            <a:extLst>
              <a:ext uri="{FF2B5EF4-FFF2-40B4-BE49-F238E27FC236}">
                <a16:creationId xmlns:a16="http://schemas.microsoft.com/office/drawing/2014/main" id="{7B9D844F-4115-6A42-A4E5-89439F583CBD}"/>
              </a:ext>
            </a:extLst>
          </p:cNvPr>
          <p:cNvSpPr/>
          <p:nvPr/>
        </p:nvSpPr>
        <p:spPr>
          <a:xfrm>
            <a:off x="310830" y="5226799"/>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C</a:t>
            </a:r>
          </a:p>
        </p:txBody>
      </p:sp>
      <p:sp>
        <p:nvSpPr>
          <p:cNvPr id="38" name="Title 4">
            <a:extLst>
              <a:ext uri="{FF2B5EF4-FFF2-40B4-BE49-F238E27FC236}">
                <a16:creationId xmlns:a16="http://schemas.microsoft.com/office/drawing/2014/main" id="{14E3EB87-4A3A-894A-A972-42BA52E921AB}"/>
              </a:ext>
            </a:extLst>
          </p:cNvPr>
          <p:cNvSpPr txBox="1">
            <a:spLocks/>
          </p:cNvSpPr>
          <p:nvPr/>
        </p:nvSpPr>
        <p:spPr>
          <a:xfrm>
            <a:off x="8869680" y="274320"/>
            <a:ext cx="3053080" cy="37084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algn="r"/>
            <a:r>
              <a:rPr lang="en-US" sz="1400">
                <a:solidFill>
                  <a:schemeClr val="accent2">
                    <a:lumMod val="75000"/>
                  </a:schemeClr>
                </a:solidFill>
              </a:rPr>
              <a:t>EVENT SECURITY</a:t>
            </a:r>
          </a:p>
        </p:txBody>
      </p:sp>
    </p:spTree>
    <p:extLst>
      <p:ext uri="{BB962C8B-B14F-4D97-AF65-F5344CB8AC3E}">
        <p14:creationId xmlns:p14="http://schemas.microsoft.com/office/powerpoint/2010/main" val="3608118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0432-9414-4CD8-9C5D-EF2E5C735A96}"/>
              </a:ext>
            </a:extLst>
          </p:cNvPr>
          <p:cNvSpPr>
            <a:spLocks noGrp="1"/>
          </p:cNvSpPr>
          <p:nvPr>
            <p:ph type="title"/>
          </p:nvPr>
        </p:nvSpPr>
        <p:spPr>
          <a:xfrm>
            <a:off x="865208" y="381000"/>
            <a:ext cx="5547166" cy="3915092"/>
          </a:xfrm>
        </p:spPr>
        <p:txBody>
          <a:bodyPr anchor="b">
            <a:normAutofit/>
          </a:bodyPr>
          <a:lstStyle/>
          <a:p>
            <a:r>
              <a:rPr lang="en-US"/>
              <a:t>Event Standardization</a:t>
            </a:r>
          </a:p>
        </p:txBody>
      </p:sp>
    </p:spTree>
    <p:extLst>
      <p:ext uri="{BB962C8B-B14F-4D97-AF65-F5344CB8AC3E}">
        <p14:creationId xmlns:p14="http://schemas.microsoft.com/office/powerpoint/2010/main" val="618982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ext&#10;&#10;Description automatically generated">
            <a:extLst>
              <a:ext uri="{FF2B5EF4-FFF2-40B4-BE49-F238E27FC236}">
                <a16:creationId xmlns:a16="http://schemas.microsoft.com/office/drawing/2014/main" id="{768D2FE8-DB98-494D-8651-D04B58E219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51964"/>
            <a:ext cx="5687427" cy="3636223"/>
          </a:xfrm>
          <a:prstGeom prst="rect">
            <a:avLst/>
          </a:prstGeom>
        </p:spPr>
      </p:pic>
      <p:sp>
        <p:nvSpPr>
          <p:cNvPr id="7" name="Rectangle 6">
            <a:extLst>
              <a:ext uri="{FF2B5EF4-FFF2-40B4-BE49-F238E27FC236}">
                <a16:creationId xmlns:a16="http://schemas.microsoft.com/office/drawing/2014/main" id="{149020F0-A9AB-9448-90FF-387E9FB68F0C}"/>
              </a:ext>
            </a:extLst>
          </p:cNvPr>
          <p:cNvSpPr/>
          <p:nvPr/>
        </p:nvSpPr>
        <p:spPr>
          <a:xfrm>
            <a:off x="5943574" y="1941275"/>
            <a:ext cx="5867425" cy="464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9F6F1"/>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B90566D-2446-A440-9F83-1040FD8ED94E}"/>
              </a:ext>
            </a:extLst>
          </p:cNvPr>
          <p:cNvSpPr/>
          <p:nvPr/>
        </p:nvSpPr>
        <p:spPr>
          <a:xfrm>
            <a:off x="1588" y="2129585"/>
            <a:ext cx="5919663" cy="5223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9F6F1"/>
              </a:solidFill>
              <a:effectLst/>
              <a:uLnTx/>
              <a:uFillTx/>
              <a:latin typeface="Arial" panose="020B0604020202020204"/>
              <a:ea typeface="+mn-ea"/>
              <a:cs typeface="+mn-cs"/>
            </a:endParaRPr>
          </a:p>
        </p:txBody>
      </p:sp>
      <p:sp>
        <p:nvSpPr>
          <p:cNvPr id="2" name="Slide Number Placeholder 1">
            <a:extLst>
              <a:ext uri="{FF2B5EF4-FFF2-40B4-BE49-F238E27FC236}">
                <a16:creationId xmlns:a16="http://schemas.microsoft.com/office/drawing/2014/main" id="{66A4B64E-9B3D-504B-AC0C-7E47A4B3ECAE}"/>
              </a:ext>
            </a:extLst>
          </p:cNvPr>
          <p:cNvSpPr>
            <a:spLocks noGrp="1"/>
          </p:cNvSpPr>
          <p:nvPr>
            <p:ph type="sldNum" sz="quarter" idx="10"/>
          </p:nvPr>
        </p:nvSpPr>
        <p:spPr/>
        <p:txBody>
          <a:bodyPr/>
          <a:lstStyle/>
          <a:p>
            <a:pPr marL="0" marR="0" lvl="0" indent="0" algn="r" defTabSz="914217"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rPr>
              <a:pPr marL="0" marR="0" lvl="0" indent="0" algn="r" defTabSz="914217" rtl="0" eaLnBrk="1" fontAlgn="auto" latinLnBrk="0" hangingPunct="1">
                <a:lnSpc>
                  <a:spcPct val="100000"/>
                </a:lnSpc>
                <a:spcBef>
                  <a:spcPts val="0"/>
                </a:spcBef>
                <a:spcAft>
                  <a:spcPts val="0"/>
                </a:spcAft>
                <a:buClrTx/>
                <a:buSzTx/>
                <a:buFontTx/>
                <a:buNone/>
                <a:tabLst/>
                <a:defRPr/>
              </a:pPr>
              <a:t>25</a:t>
            </a:fld>
            <a:endParaRPr kumimoji="0" lang="en-US" sz="10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endParaRPr>
          </a:p>
        </p:txBody>
      </p:sp>
      <p:sp>
        <p:nvSpPr>
          <p:cNvPr id="3" name="Title 2">
            <a:extLst>
              <a:ext uri="{FF2B5EF4-FFF2-40B4-BE49-F238E27FC236}">
                <a16:creationId xmlns:a16="http://schemas.microsoft.com/office/drawing/2014/main" id="{ED0010E9-20C0-794A-A7C7-95A0EA32BD6C}"/>
              </a:ext>
            </a:extLst>
          </p:cNvPr>
          <p:cNvSpPr>
            <a:spLocks noGrp="1"/>
          </p:cNvSpPr>
          <p:nvPr>
            <p:ph type="title"/>
          </p:nvPr>
        </p:nvSpPr>
        <p:spPr>
          <a:xfrm>
            <a:off x="381000" y="138021"/>
            <a:ext cx="10820400" cy="430887"/>
          </a:xfrm>
        </p:spPr>
        <p:txBody>
          <a:bodyPr/>
          <a:lstStyle/>
          <a:p>
            <a:r>
              <a:rPr lang="en-US" sz="2800"/>
              <a:t>Use CloudEvents Specification</a:t>
            </a:r>
            <a:endParaRPr lang="en-US" sz="2600"/>
          </a:p>
        </p:txBody>
      </p:sp>
      <p:sp>
        <p:nvSpPr>
          <p:cNvPr id="4" name="Rectangle 3">
            <a:extLst>
              <a:ext uri="{FF2B5EF4-FFF2-40B4-BE49-F238E27FC236}">
                <a16:creationId xmlns:a16="http://schemas.microsoft.com/office/drawing/2014/main" id="{F029285F-26B6-694E-98E6-5A4B2FF3F271}"/>
              </a:ext>
            </a:extLst>
          </p:cNvPr>
          <p:cNvSpPr/>
          <p:nvPr/>
        </p:nvSpPr>
        <p:spPr>
          <a:xfrm>
            <a:off x="6458131" y="1625138"/>
            <a:ext cx="5429081" cy="4720908"/>
          </a:xfrm>
          <a:prstGeom prst="rect">
            <a:avLst/>
          </a:prstGeom>
        </p:spPr>
        <p:txBody>
          <a:bodyPr wrap="square">
            <a:spAutoFit/>
          </a:bodyPr>
          <a:lstStyle/>
          <a:p>
            <a:r>
              <a:rPr lang="en-US" sz="1100"/>
              <a:t>CloudEvents are a standardization effort to create common “envelopes” for events. This ensures a consistent approach to traceability, schema versions, origin, and more. It is just a standard, and should be extended to meet the needs of your organization. </a:t>
            </a:r>
          </a:p>
          <a:p>
            <a:endParaRPr lang="en-US" sz="1100"/>
          </a:p>
          <a:p>
            <a:pPr marL="228508" lvl="0" indent="-228508" defTabSz="913828">
              <a:lnSpc>
                <a:spcPct val="110000"/>
              </a:lnSpc>
              <a:spcAft>
                <a:spcPts val="1200"/>
              </a:spcAft>
              <a:buFont typeface="+mj-lt"/>
              <a:buAutoNum type="alphaUcPeriod"/>
              <a:defRPr/>
            </a:pPr>
            <a:r>
              <a:rPr lang="en-US" sz="1100">
                <a:solidFill>
                  <a:srgbClr val="00232F"/>
                </a:solidFill>
                <a:latin typeface="Graphik Regular" panose="020B0503030202060203" pitchFamily="34" charset="77"/>
              </a:rPr>
              <a:t>The spec version is the version of the specification that the message is encoded to. This should match the CloudEvents specification. Between this marker and “B” include some of the </a:t>
            </a:r>
            <a:r>
              <a:rPr lang="en-US" sz="1100">
                <a:latin typeface="Graphik Regular" panose="020B0503030202060203" pitchFamily="34" charset="77"/>
              </a:rPr>
              <a:t>CloudEvents </a:t>
            </a:r>
            <a:r>
              <a:rPr lang="en-US" sz="1100">
                <a:solidFill>
                  <a:srgbClr val="00232F"/>
                </a:solidFill>
                <a:latin typeface="Graphik Regular" panose="020B0503030202060203" pitchFamily="34" charset="77"/>
              </a:rPr>
              <a:t>spec fields you might find. </a:t>
            </a:r>
            <a:endParaRPr kumimoji="0" lang="en-US" sz="11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endParaRPr>
          </a:p>
          <a:p>
            <a:pPr marL="228508" lvl="0" indent="-228508" defTabSz="913828">
              <a:lnSpc>
                <a:spcPct val="110000"/>
              </a:lnSpc>
              <a:spcAft>
                <a:spcPts val="1200"/>
              </a:spcAft>
              <a:buFont typeface="+mj-lt"/>
              <a:buAutoNum type="alphaUcPeriod"/>
              <a:defRPr/>
            </a:pPr>
            <a:r>
              <a:rPr kumimoji="0" lang="en-US" sz="11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rPr>
              <a:t>This </a:t>
            </a:r>
            <a:r>
              <a:rPr lang="en-US" sz="1100">
                <a:solidFill>
                  <a:srgbClr val="00232F"/>
                </a:solidFill>
                <a:latin typeface="Graphik Regular" panose="020B0503030202060203" pitchFamily="34" charset="77"/>
              </a:rPr>
              <a:t>field is considered to be an “extension” of the </a:t>
            </a:r>
            <a:r>
              <a:rPr lang="en-US" sz="1100">
                <a:latin typeface="Graphik Regular" panose="020B0503030202060203" pitchFamily="34" charset="77"/>
              </a:rPr>
              <a:t>CloudEvents </a:t>
            </a:r>
            <a:r>
              <a:rPr lang="en-US" sz="1100">
                <a:solidFill>
                  <a:srgbClr val="00232F"/>
                </a:solidFill>
                <a:latin typeface="Graphik Regular" panose="020B0503030202060203" pitchFamily="34" charset="77"/>
              </a:rPr>
              <a:t>specification. Here, the </a:t>
            </a:r>
            <a:r>
              <a:rPr lang="en-US" sz="1100" err="1">
                <a:solidFill>
                  <a:srgbClr val="00232F"/>
                </a:solidFill>
                <a:latin typeface="Graphik Regular" panose="020B0503030202060203" pitchFamily="34" charset="77"/>
              </a:rPr>
              <a:t>traceID</a:t>
            </a:r>
            <a:r>
              <a:rPr lang="en-US" sz="1100">
                <a:solidFill>
                  <a:srgbClr val="00232F"/>
                </a:solidFill>
                <a:latin typeface="Graphik Regular" panose="020B0503030202060203" pitchFamily="34" charset="77"/>
              </a:rPr>
              <a:t> is used to track the event from place to place, usually tied to the origin. Example: A web request might be the originator of this </a:t>
            </a:r>
            <a:r>
              <a:rPr lang="en-US" sz="1100" err="1">
                <a:solidFill>
                  <a:srgbClr val="00232F"/>
                </a:solidFill>
                <a:latin typeface="Graphik Regular" panose="020B0503030202060203" pitchFamily="34" charset="77"/>
              </a:rPr>
              <a:t>traceID</a:t>
            </a:r>
            <a:r>
              <a:rPr lang="en-US" sz="1100">
                <a:solidFill>
                  <a:srgbClr val="00232F"/>
                </a:solidFill>
                <a:latin typeface="Graphik Regular" panose="020B0503030202060203" pitchFamily="34" charset="77"/>
              </a:rPr>
              <a:t>, and all subsequent messages that are created throughout the system have this same trace ID. To define this tracer, consider the </a:t>
            </a:r>
            <a:r>
              <a:rPr lang="en-US" sz="1100">
                <a:solidFill>
                  <a:srgbClr val="00232F"/>
                </a:solidFill>
                <a:latin typeface="Graphik Regular" panose="020B0503030202060203" pitchFamily="34" charset="77"/>
                <a:hlinkClick r:id="rId4"/>
              </a:rPr>
              <a:t>OpenTracing</a:t>
            </a:r>
            <a:r>
              <a:rPr lang="en-US" sz="1100">
                <a:solidFill>
                  <a:srgbClr val="00232F"/>
                </a:solidFill>
                <a:latin typeface="Graphik Regular" panose="020B0503030202060203" pitchFamily="34" charset="77"/>
              </a:rPr>
              <a:t> initiative </a:t>
            </a:r>
          </a:p>
          <a:p>
            <a:pPr marL="228508" lvl="0" indent="-228508" defTabSz="913828">
              <a:lnSpc>
                <a:spcPct val="110000"/>
              </a:lnSpc>
              <a:spcAft>
                <a:spcPts val="1200"/>
              </a:spcAft>
              <a:buFont typeface="+mj-lt"/>
              <a:buAutoNum type="alphaUcPeriod"/>
              <a:defRPr/>
            </a:pPr>
            <a:r>
              <a:rPr kumimoji="0" lang="en-US" sz="11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rPr>
              <a:t>This schema is another </a:t>
            </a:r>
            <a:r>
              <a:rPr lang="en-US" sz="1100">
                <a:latin typeface="Graphik Regular" panose="020B0503030202060203" pitchFamily="34" charset="77"/>
              </a:rPr>
              <a:t>CloudEvents </a:t>
            </a:r>
            <a:r>
              <a:rPr kumimoji="0" lang="en-US" sz="11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rPr>
              <a:t>extension, that declares how the data field is laid out. This allows the message to be decoded by services against a schema registry</a:t>
            </a:r>
          </a:p>
          <a:p>
            <a:pPr marL="228508" lvl="0" indent="-228508" defTabSz="913828">
              <a:lnSpc>
                <a:spcPct val="110000"/>
              </a:lnSpc>
              <a:spcAft>
                <a:spcPts val="1200"/>
              </a:spcAft>
              <a:buFont typeface="+mj-lt"/>
              <a:buAutoNum type="alphaUcPeriod"/>
              <a:defRPr/>
            </a:pPr>
            <a:r>
              <a:rPr lang="en-US" sz="1100">
                <a:solidFill>
                  <a:srgbClr val="00232F"/>
                </a:solidFill>
                <a:latin typeface="Graphik Regular" panose="020B0503030202060203" pitchFamily="34" charset="77"/>
              </a:rPr>
              <a:t>The data field contains the actual important content, or business information, about an event. This data can be any format you like, but should conform to a schema. The way data is structured within the data element is completely independent of the </a:t>
            </a:r>
            <a:r>
              <a:rPr lang="en-US" sz="1100">
                <a:latin typeface="Graphik Regular" panose="020B0503030202060203" pitchFamily="34" charset="77"/>
              </a:rPr>
              <a:t>CloudEvents </a:t>
            </a:r>
            <a:r>
              <a:rPr lang="en-US" sz="1100">
                <a:solidFill>
                  <a:srgbClr val="00232F"/>
                </a:solidFill>
                <a:latin typeface="Graphik Regular" panose="020B0503030202060203" pitchFamily="34" charset="77"/>
              </a:rPr>
              <a:t>specification. </a:t>
            </a:r>
            <a:endParaRPr kumimoji="0" lang="en-US" sz="11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endParaRPr>
          </a:p>
          <a:p>
            <a:pPr marL="228508" marR="0" lvl="0" indent="-228508" algn="l" defTabSz="913828" rtl="0" eaLnBrk="1" fontAlgn="auto" latinLnBrk="0" hangingPunct="1">
              <a:lnSpc>
                <a:spcPct val="110000"/>
              </a:lnSpc>
              <a:spcBef>
                <a:spcPts val="0"/>
              </a:spcBef>
              <a:spcAft>
                <a:spcPts val="1200"/>
              </a:spcAft>
              <a:buClrTx/>
              <a:buSzTx/>
              <a:buFont typeface="+mj-lt"/>
              <a:buAutoNum type="alphaUcPeriod"/>
              <a:tabLst/>
              <a:defRPr/>
            </a:pPr>
            <a:endParaRPr kumimoji="0" lang="en-US" sz="1100" b="0" i="0" u="none" strike="noStrike" kern="1200" cap="none" spc="0" normalizeH="0" baseline="0" noProof="0">
              <a:ln>
                <a:noFill/>
              </a:ln>
              <a:solidFill>
                <a:srgbClr val="00232F"/>
              </a:solidFill>
              <a:effectLst/>
              <a:uLnTx/>
              <a:uFillTx/>
              <a:latin typeface="Graphik Regular" panose="020B0503030202060203" pitchFamily="34" charset="77"/>
              <a:ea typeface="+mn-ea"/>
              <a:cs typeface="+mn-cs"/>
            </a:endParaRPr>
          </a:p>
        </p:txBody>
      </p:sp>
      <p:sp>
        <p:nvSpPr>
          <p:cNvPr id="9" name="Trapezoid 8">
            <a:extLst>
              <a:ext uri="{FF2B5EF4-FFF2-40B4-BE49-F238E27FC236}">
                <a16:creationId xmlns:a16="http://schemas.microsoft.com/office/drawing/2014/main" id="{0706A14B-5ED2-5A4B-9544-8DAE08D46067}"/>
              </a:ext>
            </a:extLst>
          </p:cNvPr>
          <p:cNvSpPr/>
          <p:nvPr/>
        </p:nvSpPr>
        <p:spPr>
          <a:xfrm rot="16200000">
            <a:off x="3570513" y="3717822"/>
            <a:ext cx="4642403" cy="408573"/>
          </a:xfrm>
          <a:prstGeom prst="trapezoid">
            <a:avLst>
              <a:gd name="adj" fmla="val 17265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9F6F1"/>
              </a:solidFill>
              <a:effectLst/>
              <a:uLnTx/>
              <a:uFillTx/>
              <a:latin typeface="Arial" panose="020B0604020202020204"/>
              <a:ea typeface="+mn-ea"/>
              <a:cs typeface="+mn-cs"/>
            </a:endParaRPr>
          </a:p>
        </p:txBody>
      </p:sp>
      <p:sp>
        <p:nvSpPr>
          <p:cNvPr id="22" name="Title 4">
            <a:extLst>
              <a:ext uri="{FF2B5EF4-FFF2-40B4-BE49-F238E27FC236}">
                <a16:creationId xmlns:a16="http://schemas.microsoft.com/office/drawing/2014/main" id="{55F70F21-39A2-5A41-86EA-15CA7FA4183A}"/>
              </a:ext>
            </a:extLst>
          </p:cNvPr>
          <p:cNvSpPr txBox="1">
            <a:spLocks/>
          </p:cNvSpPr>
          <p:nvPr/>
        </p:nvSpPr>
        <p:spPr>
          <a:xfrm>
            <a:off x="380999" y="719179"/>
            <a:ext cx="11430000" cy="9906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sz="1600" b="0"/>
              <a:t>CloudEvents ensure a consistent, portable event structure ready for federated access </a:t>
            </a:r>
          </a:p>
        </p:txBody>
      </p:sp>
      <p:sp>
        <p:nvSpPr>
          <p:cNvPr id="17" name="Oval 16">
            <a:extLst>
              <a:ext uri="{FF2B5EF4-FFF2-40B4-BE49-F238E27FC236}">
                <a16:creationId xmlns:a16="http://schemas.microsoft.com/office/drawing/2014/main" id="{9B6C8412-E0E7-0144-9500-7B7466542535}"/>
              </a:ext>
            </a:extLst>
          </p:cNvPr>
          <p:cNvSpPr/>
          <p:nvPr/>
        </p:nvSpPr>
        <p:spPr>
          <a:xfrm>
            <a:off x="7260261" y="-2931010"/>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D</a:t>
            </a:r>
          </a:p>
        </p:txBody>
      </p:sp>
      <p:sp>
        <p:nvSpPr>
          <p:cNvPr id="18" name="Oval 17">
            <a:extLst>
              <a:ext uri="{FF2B5EF4-FFF2-40B4-BE49-F238E27FC236}">
                <a16:creationId xmlns:a16="http://schemas.microsoft.com/office/drawing/2014/main" id="{E9BE2FA2-1832-4148-B134-FDDFE394B7AF}"/>
              </a:ext>
            </a:extLst>
          </p:cNvPr>
          <p:cNvSpPr/>
          <p:nvPr/>
        </p:nvSpPr>
        <p:spPr>
          <a:xfrm>
            <a:off x="152079" y="5370642"/>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rgbClr val="014B76"/>
                </a:solidFill>
                <a:latin typeface="Futura Medium" panose="020B0602020204020303" pitchFamily="34" charset="-79"/>
                <a:cs typeface="Futura Medium" panose="020B0602020204020303" pitchFamily="34" charset="-79"/>
              </a:rPr>
              <a:t>B</a:t>
            </a:r>
            <a:endParaRPr kumimoji="0" lang="en-US" sz="800" b="0"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endParaRPr>
          </a:p>
        </p:txBody>
      </p:sp>
      <p:sp>
        <p:nvSpPr>
          <p:cNvPr id="19" name="Oval 18">
            <a:extLst>
              <a:ext uri="{FF2B5EF4-FFF2-40B4-BE49-F238E27FC236}">
                <a16:creationId xmlns:a16="http://schemas.microsoft.com/office/drawing/2014/main" id="{BA9FEF7B-43B3-B045-A78C-EDCE1DD44CA5}"/>
              </a:ext>
            </a:extLst>
          </p:cNvPr>
          <p:cNvSpPr/>
          <p:nvPr/>
        </p:nvSpPr>
        <p:spPr>
          <a:xfrm>
            <a:off x="158404" y="5659125"/>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rgbClr val="014B76"/>
                </a:solidFill>
                <a:latin typeface="FUTURA MEDIUM" panose="020B0602020204020303" pitchFamily="34" charset="-79"/>
                <a:cs typeface="FUTURA MEDIUM" panose="020B0602020204020303" pitchFamily="34" charset="-79"/>
              </a:rPr>
              <a:t>C</a:t>
            </a:r>
            <a:endParaRPr kumimoji="0" lang="en-US" sz="800" b="1"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endParaRPr>
          </a:p>
        </p:txBody>
      </p:sp>
      <p:sp>
        <p:nvSpPr>
          <p:cNvPr id="20" name="Oval 19">
            <a:extLst>
              <a:ext uri="{FF2B5EF4-FFF2-40B4-BE49-F238E27FC236}">
                <a16:creationId xmlns:a16="http://schemas.microsoft.com/office/drawing/2014/main" id="{67AA807D-2A8E-414C-B480-D6450C0A1928}"/>
              </a:ext>
            </a:extLst>
          </p:cNvPr>
          <p:cNvSpPr/>
          <p:nvPr/>
        </p:nvSpPr>
        <p:spPr>
          <a:xfrm>
            <a:off x="152080" y="5848529"/>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rPr>
              <a:t>D</a:t>
            </a:r>
          </a:p>
        </p:txBody>
      </p:sp>
      <p:sp>
        <p:nvSpPr>
          <p:cNvPr id="36" name="Oval 35">
            <a:extLst>
              <a:ext uri="{FF2B5EF4-FFF2-40B4-BE49-F238E27FC236}">
                <a16:creationId xmlns:a16="http://schemas.microsoft.com/office/drawing/2014/main" id="{DDC37C18-DF25-E044-BE8F-04FC7BD3BE74}"/>
              </a:ext>
            </a:extLst>
          </p:cNvPr>
          <p:cNvSpPr/>
          <p:nvPr/>
        </p:nvSpPr>
        <p:spPr>
          <a:xfrm>
            <a:off x="172811" y="3015306"/>
            <a:ext cx="140337" cy="140337"/>
          </a:xfrm>
          <a:prstGeom prst="ellipse">
            <a:avLst/>
          </a:prstGeom>
          <a:solidFill>
            <a:srgbClr val="C5E1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rgbClr val="014B76"/>
                </a:solidFill>
                <a:latin typeface="FUTURA MEDIUM" panose="020B0602020204020303" pitchFamily="34" charset="-79"/>
                <a:cs typeface="FUTURA MEDIUM" panose="020B0602020204020303" pitchFamily="34" charset="-79"/>
              </a:rPr>
              <a:t>A</a:t>
            </a:r>
            <a:endParaRPr kumimoji="0" lang="en-US" sz="800" b="1" i="0" u="none" strike="noStrike" kern="1200" cap="none" spc="0" normalizeH="0" baseline="0" noProof="0">
              <a:ln>
                <a:noFill/>
              </a:ln>
              <a:solidFill>
                <a:srgbClr val="014B76"/>
              </a:solidFill>
              <a:effectLst/>
              <a:uLnTx/>
              <a:uFillTx/>
              <a:latin typeface="FUTURA MEDIUM" panose="020B0602020204020303" pitchFamily="34" charset="-79"/>
              <a:ea typeface="+mn-ea"/>
              <a:cs typeface="FUTURA MEDIUM" panose="020B0602020204020303" pitchFamily="34" charset="-79"/>
            </a:endParaRPr>
          </a:p>
        </p:txBody>
      </p:sp>
      <p:sp>
        <p:nvSpPr>
          <p:cNvPr id="10" name="Rectangular Callout 9">
            <a:extLst>
              <a:ext uri="{FF2B5EF4-FFF2-40B4-BE49-F238E27FC236}">
                <a16:creationId xmlns:a16="http://schemas.microsoft.com/office/drawing/2014/main" id="{1C77001B-A7E5-6B42-97D8-227D056D4CCF}"/>
              </a:ext>
            </a:extLst>
          </p:cNvPr>
          <p:cNvSpPr/>
          <p:nvPr/>
        </p:nvSpPr>
        <p:spPr>
          <a:xfrm>
            <a:off x="228573" y="1417189"/>
            <a:ext cx="2573316" cy="885721"/>
          </a:xfrm>
          <a:prstGeom prst="wedgeRectCallout">
            <a:avLst>
              <a:gd name="adj1" fmla="val -39407"/>
              <a:gd name="adj2" fmla="val 123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232F"/>
                </a:solidFill>
                <a:effectLst/>
                <a:uLnTx/>
                <a:uFillTx/>
                <a:latin typeface="Graphik Regular" panose="020B0503030202060203" pitchFamily="34" charset="77"/>
                <a:ea typeface="+mn-ea"/>
                <a:cs typeface="FUTURA MEDIUM" panose="020B0602020204020303" pitchFamily="34" charset="-79"/>
              </a:rPr>
              <a:t>Consider Message Headers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232F"/>
                </a:solidFill>
                <a:effectLst/>
                <a:uLnTx/>
                <a:uFillTx/>
                <a:latin typeface="Graphik Regular" panose="020B0503030202060203" pitchFamily="34" charset="77"/>
                <a:ea typeface="+mn-ea"/>
                <a:cs typeface="Futura Medium" panose="020B0602020204020303" pitchFamily="34" charset="-79"/>
              </a:rPr>
              <a:t>For event hubs that support headers (like </a:t>
            </a:r>
            <a:r>
              <a:rPr kumimoji="0" lang="en-US" sz="800" b="0" i="0" u="none" strike="noStrike" kern="1200" cap="none" spc="0" normalizeH="0" baseline="0" noProof="0" err="1">
                <a:ln>
                  <a:noFill/>
                </a:ln>
                <a:solidFill>
                  <a:srgbClr val="00232F"/>
                </a:solidFill>
                <a:effectLst/>
                <a:uLnTx/>
                <a:uFillTx/>
                <a:latin typeface="Graphik Regular" panose="020B0503030202060203" pitchFamily="34" charset="77"/>
                <a:ea typeface="+mn-ea"/>
                <a:cs typeface="Futura Medium" panose="020B0602020204020303" pitchFamily="34" charset="-79"/>
              </a:rPr>
              <a:t>kafka</a:t>
            </a:r>
            <a:r>
              <a:rPr kumimoji="0" lang="en-US" sz="800" b="0" i="0" u="none" strike="noStrike" kern="1200" cap="none" spc="0" normalizeH="0" baseline="0" noProof="0">
                <a:ln>
                  <a:noFill/>
                </a:ln>
                <a:solidFill>
                  <a:srgbClr val="00232F"/>
                </a:solidFill>
                <a:effectLst/>
                <a:uLnTx/>
                <a:uFillTx/>
                <a:latin typeface="Graphik Regular" panose="020B0503030202060203" pitchFamily="34" charset="77"/>
                <a:ea typeface="+mn-ea"/>
                <a:cs typeface="Futura Medium" panose="020B0602020204020303" pitchFamily="34" charset="-79"/>
              </a:rPr>
              <a:t>) it is a common pattern to put the “envelope” of the </a:t>
            </a:r>
            <a:r>
              <a:rPr lang="en-US" sz="800">
                <a:solidFill>
                  <a:srgbClr val="00232F"/>
                </a:solidFill>
                <a:latin typeface="Graphik Regular" panose="020B0503030202060203" pitchFamily="34" charset="77"/>
                <a:cs typeface="Futura Medium" panose="020B0602020204020303" pitchFamily="34" charset="-79"/>
              </a:rPr>
              <a:t>C</a:t>
            </a:r>
            <a:r>
              <a:rPr kumimoji="0" lang="en-US" sz="800" b="0" i="0" u="none" strike="noStrike" kern="1200" cap="none" spc="0" normalizeH="0" baseline="0" noProof="0" err="1">
                <a:ln>
                  <a:noFill/>
                </a:ln>
                <a:solidFill>
                  <a:srgbClr val="00232F"/>
                </a:solidFill>
                <a:effectLst/>
                <a:uLnTx/>
                <a:uFillTx/>
                <a:latin typeface="Graphik Regular" panose="020B0503030202060203" pitchFamily="34" charset="77"/>
                <a:ea typeface="+mn-ea"/>
                <a:cs typeface="Futura Medium" panose="020B0602020204020303" pitchFamily="34" charset="-79"/>
              </a:rPr>
              <a:t>loudEvent</a:t>
            </a:r>
            <a:r>
              <a:rPr kumimoji="0" lang="en-US" sz="800" b="0" i="0" u="none" strike="noStrike" kern="1200" cap="none" spc="0" normalizeH="0" baseline="0" noProof="0">
                <a:ln>
                  <a:noFill/>
                </a:ln>
                <a:solidFill>
                  <a:srgbClr val="00232F"/>
                </a:solidFill>
                <a:effectLst/>
                <a:uLnTx/>
                <a:uFillTx/>
                <a:latin typeface="Graphik Regular" panose="020B0503030202060203" pitchFamily="34" charset="77"/>
                <a:ea typeface="+mn-ea"/>
                <a:cs typeface="Futura Medium" panose="020B0602020204020303" pitchFamily="34" charset="-79"/>
              </a:rPr>
              <a:t> into the headers, and the AVRO encoded message as the message field. </a:t>
            </a:r>
          </a:p>
        </p:txBody>
      </p:sp>
      <p:sp>
        <p:nvSpPr>
          <p:cNvPr id="38" name="Title 4">
            <a:extLst>
              <a:ext uri="{FF2B5EF4-FFF2-40B4-BE49-F238E27FC236}">
                <a16:creationId xmlns:a16="http://schemas.microsoft.com/office/drawing/2014/main" id="{B0E7CBF3-D7C1-434F-88B5-51C35736D484}"/>
              </a:ext>
            </a:extLst>
          </p:cNvPr>
          <p:cNvSpPr txBox="1">
            <a:spLocks/>
          </p:cNvSpPr>
          <p:nvPr/>
        </p:nvSpPr>
        <p:spPr>
          <a:xfrm>
            <a:off x="7022266" y="6024817"/>
            <a:ext cx="5352580" cy="9906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sz="1600" b="0" i="1"/>
              <a:t>More information can be found </a:t>
            </a:r>
            <a:r>
              <a:rPr lang="en-US" sz="1600" b="0" i="1">
                <a:hlinkClick r:id="rId5"/>
              </a:rPr>
              <a:t>CloudEvents.io</a:t>
            </a:r>
            <a:endParaRPr lang="en-US" sz="1600" b="0" i="1"/>
          </a:p>
        </p:txBody>
      </p:sp>
      <p:sp>
        <p:nvSpPr>
          <p:cNvPr id="24" name="Title 4">
            <a:extLst>
              <a:ext uri="{FF2B5EF4-FFF2-40B4-BE49-F238E27FC236}">
                <a16:creationId xmlns:a16="http://schemas.microsoft.com/office/drawing/2014/main" id="{30EAA716-32B0-2E4B-B495-388B718BB7B2}"/>
              </a:ext>
            </a:extLst>
          </p:cNvPr>
          <p:cNvSpPr txBox="1">
            <a:spLocks/>
          </p:cNvSpPr>
          <p:nvPr/>
        </p:nvSpPr>
        <p:spPr>
          <a:xfrm>
            <a:off x="8869680" y="274320"/>
            <a:ext cx="3053080" cy="37084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algn="r"/>
            <a:r>
              <a:rPr lang="en-US" sz="1400">
                <a:solidFill>
                  <a:schemeClr val="accent2">
                    <a:lumMod val="75000"/>
                  </a:schemeClr>
                </a:solidFill>
              </a:rPr>
              <a:t>EVENT STANDARDIZATION</a:t>
            </a:r>
          </a:p>
        </p:txBody>
      </p:sp>
    </p:spTree>
    <p:extLst>
      <p:ext uri="{BB962C8B-B14F-4D97-AF65-F5344CB8AC3E}">
        <p14:creationId xmlns:p14="http://schemas.microsoft.com/office/powerpoint/2010/main" val="1158565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8A386D-578F-B84E-8F5F-5B8FA5491472}"/>
              </a:ext>
            </a:extLst>
          </p:cNvPr>
          <p:cNvSpPr>
            <a:spLocks noGrp="1"/>
          </p:cNvSpPr>
          <p:nvPr>
            <p:ph type="title"/>
          </p:nvPr>
        </p:nvSpPr>
        <p:spPr>
          <a:xfrm>
            <a:off x="381000" y="365026"/>
            <a:ext cx="8488680" cy="677108"/>
          </a:xfrm>
        </p:spPr>
        <p:txBody>
          <a:bodyPr/>
          <a:lstStyle/>
          <a:p>
            <a:r>
              <a:rPr lang="en-US"/>
              <a:t>Encode messages with a Schema, Use a Schema Registry </a:t>
            </a:r>
          </a:p>
        </p:txBody>
      </p:sp>
      <p:sp>
        <p:nvSpPr>
          <p:cNvPr id="6" name="TextBox 5">
            <a:extLst>
              <a:ext uri="{FF2B5EF4-FFF2-40B4-BE49-F238E27FC236}">
                <a16:creationId xmlns:a16="http://schemas.microsoft.com/office/drawing/2014/main" id="{B7E8E439-C724-A84E-896D-77B25818577C}"/>
              </a:ext>
            </a:extLst>
          </p:cNvPr>
          <p:cNvSpPr txBox="1"/>
          <p:nvPr/>
        </p:nvSpPr>
        <p:spPr>
          <a:xfrm>
            <a:off x="1920240" y="353568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7" name="Title 4">
            <a:extLst>
              <a:ext uri="{FF2B5EF4-FFF2-40B4-BE49-F238E27FC236}">
                <a16:creationId xmlns:a16="http://schemas.microsoft.com/office/drawing/2014/main" id="{C245B2ED-516B-DA4A-8693-7E5338FD503E}"/>
              </a:ext>
            </a:extLst>
          </p:cNvPr>
          <p:cNvSpPr txBox="1">
            <a:spLocks/>
          </p:cNvSpPr>
          <p:nvPr/>
        </p:nvSpPr>
        <p:spPr>
          <a:xfrm>
            <a:off x="381000" y="876300"/>
            <a:ext cx="11430000" cy="9906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sz="2000" b="0"/>
              <a:t>Messages that are encoded with AVRO, </a:t>
            </a:r>
            <a:r>
              <a:rPr lang="en-US" sz="2000" b="0" err="1"/>
              <a:t>Protobuf</a:t>
            </a:r>
            <a:r>
              <a:rPr lang="en-US" sz="2000" b="0"/>
              <a:t>, or JSON schemas are easier to curry across applications within the enterprise</a:t>
            </a:r>
          </a:p>
        </p:txBody>
      </p:sp>
      <p:sp>
        <p:nvSpPr>
          <p:cNvPr id="11" name="TextBox 10">
            <a:extLst>
              <a:ext uri="{FF2B5EF4-FFF2-40B4-BE49-F238E27FC236}">
                <a16:creationId xmlns:a16="http://schemas.microsoft.com/office/drawing/2014/main" id="{DD145C4F-FCBC-CC44-A29B-A8A4EE7E778E}"/>
              </a:ext>
            </a:extLst>
          </p:cNvPr>
          <p:cNvSpPr txBox="1"/>
          <p:nvPr/>
        </p:nvSpPr>
        <p:spPr>
          <a:xfrm>
            <a:off x="904240" y="271272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12" name="Title 4">
            <a:extLst>
              <a:ext uri="{FF2B5EF4-FFF2-40B4-BE49-F238E27FC236}">
                <a16:creationId xmlns:a16="http://schemas.microsoft.com/office/drawing/2014/main" id="{1B34148B-9CDA-E94A-A6BD-A3F2B2DB345C}"/>
              </a:ext>
            </a:extLst>
          </p:cNvPr>
          <p:cNvSpPr txBox="1">
            <a:spLocks/>
          </p:cNvSpPr>
          <p:nvPr/>
        </p:nvSpPr>
        <p:spPr>
          <a:xfrm>
            <a:off x="6280150" y="1655919"/>
            <a:ext cx="5530850" cy="3609662"/>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a:lnSpc>
                <a:spcPct val="100000"/>
              </a:lnSpc>
              <a:spcBef>
                <a:spcPts val="600"/>
              </a:spcBef>
            </a:pPr>
            <a:r>
              <a:rPr lang="en-US" sz="2000"/>
              <a:t>Benefits of Utilizing a Schema</a:t>
            </a:r>
          </a:p>
          <a:p>
            <a:pPr marL="342900" indent="-342900">
              <a:lnSpc>
                <a:spcPct val="100000"/>
              </a:lnSpc>
              <a:spcBef>
                <a:spcPts val="600"/>
              </a:spcBef>
              <a:buFont typeface="Arial" panose="020B0604020202020204" pitchFamily="34" charset="0"/>
              <a:buChar char="•"/>
            </a:pPr>
            <a:r>
              <a:rPr lang="en-US" sz="2000" b="0"/>
              <a:t>Encoded messages are smaller than unencoded, saving space (up to 20% lower storage requirement than unencoded messages)</a:t>
            </a:r>
          </a:p>
          <a:p>
            <a:pPr marL="342900" indent="-342900">
              <a:lnSpc>
                <a:spcPct val="100000"/>
              </a:lnSpc>
              <a:spcBef>
                <a:spcPts val="600"/>
              </a:spcBef>
              <a:buFont typeface="Arial" panose="020B0604020202020204" pitchFamily="34" charset="0"/>
              <a:buChar char="•"/>
            </a:pPr>
            <a:r>
              <a:rPr lang="en-US" sz="2000" b="0"/>
              <a:t>Encoded messages can be used by other systems to understand what’s inside. Example: using a service to read events into a materialized view – with the schema you are able to map fields to columns in the database</a:t>
            </a:r>
          </a:p>
          <a:p>
            <a:pPr marL="342900" indent="-342900">
              <a:lnSpc>
                <a:spcPct val="100000"/>
              </a:lnSpc>
              <a:spcBef>
                <a:spcPts val="600"/>
              </a:spcBef>
              <a:buFont typeface="Arial" panose="020B0604020202020204" pitchFamily="34" charset="0"/>
              <a:buChar char="•"/>
            </a:pPr>
            <a:r>
              <a:rPr lang="en-US" sz="2000" b="0"/>
              <a:t>Forces type safety across services… listening services expect a message shape and when both conform to schema, guaranteed to get it. </a:t>
            </a:r>
          </a:p>
        </p:txBody>
      </p:sp>
      <p:sp>
        <p:nvSpPr>
          <p:cNvPr id="8" name="Title 4">
            <a:extLst>
              <a:ext uri="{FF2B5EF4-FFF2-40B4-BE49-F238E27FC236}">
                <a16:creationId xmlns:a16="http://schemas.microsoft.com/office/drawing/2014/main" id="{9C5D30D6-A8B2-EE40-844C-FBF04D31C43E}"/>
              </a:ext>
            </a:extLst>
          </p:cNvPr>
          <p:cNvSpPr txBox="1">
            <a:spLocks/>
          </p:cNvSpPr>
          <p:nvPr/>
        </p:nvSpPr>
        <p:spPr>
          <a:xfrm>
            <a:off x="8869680" y="274320"/>
            <a:ext cx="3053080" cy="37084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algn="r"/>
            <a:r>
              <a:rPr lang="en-US" sz="1400">
                <a:solidFill>
                  <a:schemeClr val="accent2">
                    <a:lumMod val="75000"/>
                  </a:schemeClr>
                </a:solidFill>
              </a:rPr>
              <a:t>EVENT STANDARDIZATION</a:t>
            </a:r>
          </a:p>
        </p:txBody>
      </p:sp>
      <p:sp>
        <p:nvSpPr>
          <p:cNvPr id="10" name="Title 4">
            <a:extLst>
              <a:ext uri="{FF2B5EF4-FFF2-40B4-BE49-F238E27FC236}">
                <a16:creationId xmlns:a16="http://schemas.microsoft.com/office/drawing/2014/main" id="{2F32CF47-780A-9B44-9A57-734563DEE9F3}"/>
              </a:ext>
            </a:extLst>
          </p:cNvPr>
          <p:cNvSpPr txBox="1">
            <a:spLocks/>
          </p:cNvSpPr>
          <p:nvPr/>
        </p:nvSpPr>
        <p:spPr>
          <a:xfrm>
            <a:off x="381000" y="1655919"/>
            <a:ext cx="4896484" cy="219202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a:lnSpc>
                <a:spcPct val="100000"/>
              </a:lnSpc>
              <a:spcAft>
                <a:spcPts val="600"/>
              </a:spcAft>
            </a:pPr>
            <a:r>
              <a:rPr lang="en-US" sz="2000"/>
              <a:t>Schema Registry</a:t>
            </a:r>
          </a:p>
          <a:p>
            <a:pPr>
              <a:lnSpc>
                <a:spcPct val="100000"/>
              </a:lnSpc>
              <a:spcAft>
                <a:spcPts val="600"/>
              </a:spcAft>
            </a:pPr>
            <a:r>
              <a:rPr lang="en-US" sz="2000" b="0"/>
              <a:t>A schema registry is one source of truth for the shapes of the event data within the organization. </a:t>
            </a:r>
          </a:p>
          <a:p>
            <a:pPr marL="342900" indent="-342900">
              <a:lnSpc>
                <a:spcPct val="100000"/>
              </a:lnSpc>
              <a:spcAft>
                <a:spcPts val="600"/>
              </a:spcAft>
              <a:buFont typeface="Arial" panose="020B0604020202020204" pitchFamily="34" charset="0"/>
              <a:buChar char="•"/>
            </a:pPr>
            <a:r>
              <a:rPr lang="en-US" sz="2000" b="0"/>
              <a:t>Schema Registry allows for systems across the enterprise to gain access to the shape of data, reducing the overhead to share data.</a:t>
            </a:r>
          </a:p>
          <a:p>
            <a:pPr marL="342900" indent="-342900">
              <a:lnSpc>
                <a:spcPct val="100000"/>
              </a:lnSpc>
              <a:spcAft>
                <a:spcPts val="600"/>
              </a:spcAft>
              <a:buFont typeface="Arial" panose="020B0604020202020204" pitchFamily="34" charset="0"/>
              <a:buChar char="•"/>
            </a:pPr>
            <a:r>
              <a:rPr lang="en-US" sz="2000" b="0"/>
              <a:t>Extending the schema registry can enable an enterprise wide “event catalog” to view events.</a:t>
            </a:r>
          </a:p>
          <a:p>
            <a:pPr marL="342900" indent="-342900">
              <a:lnSpc>
                <a:spcPct val="100000"/>
              </a:lnSpc>
              <a:spcAft>
                <a:spcPts val="600"/>
              </a:spcAft>
              <a:buFont typeface="Arial" panose="020B0604020202020204" pitchFamily="34" charset="0"/>
              <a:buChar char="•"/>
            </a:pPr>
            <a:r>
              <a:rPr lang="en-US" sz="2000" b="0"/>
              <a:t>When evolving schemas, ensure compatibility wherever possible.</a:t>
            </a:r>
          </a:p>
        </p:txBody>
      </p:sp>
    </p:spTree>
    <p:extLst>
      <p:ext uri="{BB962C8B-B14F-4D97-AF65-F5344CB8AC3E}">
        <p14:creationId xmlns:p14="http://schemas.microsoft.com/office/powerpoint/2010/main" val="3032205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0432-9414-4CD8-9C5D-EF2E5C735A96}"/>
              </a:ext>
            </a:extLst>
          </p:cNvPr>
          <p:cNvSpPr>
            <a:spLocks noGrp="1"/>
          </p:cNvSpPr>
          <p:nvPr>
            <p:ph type="title"/>
          </p:nvPr>
        </p:nvSpPr>
        <p:spPr>
          <a:xfrm>
            <a:off x="1143001" y="381000"/>
            <a:ext cx="5379719" cy="3915092"/>
          </a:xfrm>
        </p:spPr>
        <p:txBody>
          <a:bodyPr anchor="b">
            <a:normAutofit/>
          </a:bodyPr>
          <a:lstStyle/>
          <a:p>
            <a:r>
              <a:rPr lang="en-US"/>
              <a:t>Testing</a:t>
            </a:r>
          </a:p>
        </p:txBody>
      </p:sp>
    </p:spTree>
    <p:extLst>
      <p:ext uri="{BB962C8B-B14F-4D97-AF65-F5344CB8AC3E}">
        <p14:creationId xmlns:p14="http://schemas.microsoft.com/office/powerpoint/2010/main" val="1200798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8A386D-578F-B84E-8F5F-5B8FA5491472}"/>
              </a:ext>
            </a:extLst>
          </p:cNvPr>
          <p:cNvSpPr>
            <a:spLocks noGrp="1"/>
          </p:cNvSpPr>
          <p:nvPr>
            <p:ph type="title"/>
          </p:nvPr>
        </p:nvSpPr>
        <p:spPr>
          <a:xfrm>
            <a:off x="381000" y="365026"/>
            <a:ext cx="8488680" cy="338554"/>
          </a:xfrm>
        </p:spPr>
        <p:txBody>
          <a:bodyPr/>
          <a:lstStyle/>
          <a:p>
            <a:r>
              <a:rPr lang="en-US"/>
              <a:t>Testing Event Driven Systems</a:t>
            </a:r>
          </a:p>
        </p:txBody>
      </p:sp>
      <p:sp>
        <p:nvSpPr>
          <p:cNvPr id="6" name="TextBox 5">
            <a:extLst>
              <a:ext uri="{FF2B5EF4-FFF2-40B4-BE49-F238E27FC236}">
                <a16:creationId xmlns:a16="http://schemas.microsoft.com/office/drawing/2014/main" id="{B7E8E439-C724-A84E-896D-77B25818577C}"/>
              </a:ext>
            </a:extLst>
          </p:cNvPr>
          <p:cNvSpPr txBox="1"/>
          <p:nvPr/>
        </p:nvSpPr>
        <p:spPr>
          <a:xfrm>
            <a:off x="1920240" y="353568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7" name="Title 4">
            <a:extLst>
              <a:ext uri="{FF2B5EF4-FFF2-40B4-BE49-F238E27FC236}">
                <a16:creationId xmlns:a16="http://schemas.microsoft.com/office/drawing/2014/main" id="{C245B2ED-516B-DA4A-8693-7E5338FD503E}"/>
              </a:ext>
            </a:extLst>
          </p:cNvPr>
          <p:cNvSpPr txBox="1">
            <a:spLocks/>
          </p:cNvSpPr>
          <p:nvPr/>
        </p:nvSpPr>
        <p:spPr>
          <a:xfrm>
            <a:off x="381000" y="876300"/>
            <a:ext cx="11430000" cy="9906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sz="2000" b="0"/>
              <a:t>Event driven systems, architected correctly, are easier to test than other types of systems </a:t>
            </a:r>
          </a:p>
        </p:txBody>
      </p:sp>
      <p:sp>
        <p:nvSpPr>
          <p:cNvPr id="11" name="TextBox 10">
            <a:extLst>
              <a:ext uri="{FF2B5EF4-FFF2-40B4-BE49-F238E27FC236}">
                <a16:creationId xmlns:a16="http://schemas.microsoft.com/office/drawing/2014/main" id="{DD145C4F-FCBC-CC44-A29B-A8A4EE7E778E}"/>
              </a:ext>
            </a:extLst>
          </p:cNvPr>
          <p:cNvSpPr txBox="1"/>
          <p:nvPr/>
        </p:nvSpPr>
        <p:spPr>
          <a:xfrm>
            <a:off x="904240" y="271272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8" name="Title 4">
            <a:extLst>
              <a:ext uri="{FF2B5EF4-FFF2-40B4-BE49-F238E27FC236}">
                <a16:creationId xmlns:a16="http://schemas.microsoft.com/office/drawing/2014/main" id="{9C5D30D6-A8B2-EE40-844C-FBF04D31C43E}"/>
              </a:ext>
            </a:extLst>
          </p:cNvPr>
          <p:cNvSpPr txBox="1">
            <a:spLocks/>
          </p:cNvSpPr>
          <p:nvPr/>
        </p:nvSpPr>
        <p:spPr>
          <a:xfrm>
            <a:off x="8869680" y="274320"/>
            <a:ext cx="3053080" cy="37084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algn="r"/>
            <a:r>
              <a:rPr lang="en-US" sz="1400">
                <a:solidFill>
                  <a:schemeClr val="accent2">
                    <a:lumMod val="75000"/>
                  </a:schemeClr>
                </a:solidFill>
              </a:rPr>
              <a:t>TESTING</a:t>
            </a:r>
          </a:p>
        </p:txBody>
      </p:sp>
      <p:sp>
        <p:nvSpPr>
          <p:cNvPr id="10" name="Title 4">
            <a:extLst>
              <a:ext uri="{FF2B5EF4-FFF2-40B4-BE49-F238E27FC236}">
                <a16:creationId xmlns:a16="http://schemas.microsoft.com/office/drawing/2014/main" id="{2F32CF47-780A-9B44-9A57-734563DEE9F3}"/>
              </a:ext>
            </a:extLst>
          </p:cNvPr>
          <p:cNvSpPr txBox="1">
            <a:spLocks/>
          </p:cNvSpPr>
          <p:nvPr/>
        </p:nvSpPr>
        <p:spPr>
          <a:xfrm>
            <a:off x="381000" y="1655918"/>
            <a:ext cx="11487150" cy="3798731"/>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a:lnSpc>
                <a:spcPct val="100000"/>
              </a:lnSpc>
              <a:spcAft>
                <a:spcPts val="600"/>
              </a:spcAft>
            </a:pPr>
            <a:endParaRPr lang="en-US" sz="2000" b="0"/>
          </a:p>
          <a:p>
            <a:pPr marL="342900" indent="-342900">
              <a:lnSpc>
                <a:spcPct val="100000"/>
              </a:lnSpc>
              <a:spcAft>
                <a:spcPts val="600"/>
              </a:spcAft>
              <a:buFont typeface="Arial" panose="020B0604020202020204" pitchFamily="34" charset="0"/>
              <a:buChar char="•"/>
            </a:pPr>
            <a:r>
              <a:rPr lang="en-US" sz="2000" b="0"/>
              <a:t>Individual services should be idempotent, which allows for rigorous testing without fear of unwanted side effects</a:t>
            </a:r>
          </a:p>
          <a:p>
            <a:pPr marL="342900" indent="-342900">
              <a:lnSpc>
                <a:spcPct val="100000"/>
              </a:lnSpc>
              <a:spcAft>
                <a:spcPts val="600"/>
              </a:spcAft>
              <a:buFont typeface="Arial" panose="020B0604020202020204" pitchFamily="34" charset="0"/>
              <a:buChar char="•"/>
            </a:pPr>
            <a:r>
              <a:rPr lang="en-US" sz="2000" b="0"/>
              <a:t>Microservices should act as function operators: consume a message, do something, and produce a result. This lends itself well to automated testing methodologies</a:t>
            </a:r>
          </a:p>
          <a:p>
            <a:pPr marL="342900" indent="-342900">
              <a:lnSpc>
                <a:spcPct val="100000"/>
              </a:lnSpc>
              <a:spcAft>
                <a:spcPts val="600"/>
              </a:spcAft>
              <a:buFont typeface="Arial" panose="020B0604020202020204" pitchFamily="34" charset="0"/>
              <a:buChar char="•"/>
            </a:pPr>
            <a:r>
              <a:rPr lang="en-US" sz="2000" b="0"/>
              <a:t>Consider functional programing paradigms within each custom service to allow for similar input/output style unit testing</a:t>
            </a:r>
          </a:p>
          <a:p>
            <a:pPr marL="342900" indent="-342900">
              <a:lnSpc>
                <a:spcPct val="100000"/>
              </a:lnSpc>
              <a:spcAft>
                <a:spcPts val="600"/>
              </a:spcAft>
              <a:buFont typeface="Arial" panose="020B0604020202020204" pitchFamily="34" charset="0"/>
              <a:buChar char="•"/>
            </a:pPr>
            <a:r>
              <a:rPr lang="en-US" sz="2000" b="0"/>
              <a:t>Construct end-to-end functional tests, with known good outcomes stored as a reference. Example: if you are using 10 microservices that all act on a flow, then run that flows changes</a:t>
            </a:r>
          </a:p>
          <a:p>
            <a:pPr marL="342900" indent="-342900">
              <a:lnSpc>
                <a:spcPct val="100000"/>
              </a:lnSpc>
              <a:spcAft>
                <a:spcPts val="600"/>
              </a:spcAft>
              <a:buFont typeface="Arial" panose="020B0604020202020204" pitchFamily="34" charset="0"/>
              <a:buChar char="•"/>
            </a:pPr>
            <a:r>
              <a:rPr lang="en-US" sz="2000" b="0"/>
              <a:t>If you are consuming events from other domains, it is critical to have proper governance in place. As a producer you should </a:t>
            </a:r>
            <a:r>
              <a:rPr lang="en-US" sz="2000" b="0" i="1"/>
              <a:t>inform </a:t>
            </a:r>
            <a:r>
              <a:rPr lang="en-US" sz="2000" b="0"/>
              <a:t>of changes to event payloads or structures </a:t>
            </a:r>
          </a:p>
        </p:txBody>
      </p:sp>
    </p:spTree>
    <p:extLst>
      <p:ext uri="{BB962C8B-B14F-4D97-AF65-F5344CB8AC3E}">
        <p14:creationId xmlns:p14="http://schemas.microsoft.com/office/powerpoint/2010/main" val="463831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0432-9414-4CD8-9C5D-EF2E5C735A96}"/>
              </a:ext>
            </a:extLst>
          </p:cNvPr>
          <p:cNvSpPr>
            <a:spLocks noGrp="1"/>
          </p:cNvSpPr>
          <p:nvPr>
            <p:ph type="title"/>
          </p:nvPr>
        </p:nvSpPr>
        <p:spPr>
          <a:xfrm>
            <a:off x="1143001" y="381000"/>
            <a:ext cx="5379719" cy="3915092"/>
          </a:xfrm>
        </p:spPr>
        <p:txBody>
          <a:bodyPr anchor="b">
            <a:normAutofit/>
          </a:bodyPr>
          <a:lstStyle/>
          <a:p>
            <a:r>
              <a:rPr lang="en-US"/>
              <a:t>Contacts</a:t>
            </a:r>
          </a:p>
        </p:txBody>
      </p:sp>
    </p:spTree>
    <p:extLst>
      <p:ext uri="{BB962C8B-B14F-4D97-AF65-F5344CB8AC3E}">
        <p14:creationId xmlns:p14="http://schemas.microsoft.com/office/powerpoint/2010/main" val="2856608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8A386D-578F-B84E-8F5F-5B8FA5491472}"/>
              </a:ext>
            </a:extLst>
          </p:cNvPr>
          <p:cNvSpPr>
            <a:spLocks noGrp="1"/>
          </p:cNvSpPr>
          <p:nvPr>
            <p:ph type="title"/>
          </p:nvPr>
        </p:nvSpPr>
        <p:spPr>
          <a:xfrm>
            <a:off x="381000" y="306988"/>
            <a:ext cx="10337809" cy="338554"/>
          </a:xfrm>
        </p:spPr>
        <p:txBody>
          <a:bodyPr/>
          <a:lstStyle/>
          <a:p>
            <a:r>
              <a:rPr lang="en-US"/>
              <a:t>What is an Event</a:t>
            </a:r>
          </a:p>
        </p:txBody>
      </p:sp>
      <p:sp>
        <p:nvSpPr>
          <p:cNvPr id="6" name="TextBox 5">
            <a:extLst>
              <a:ext uri="{FF2B5EF4-FFF2-40B4-BE49-F238E27FC236}">
                <a16:creationId xmlns:a16="http://schemas.microsoft.com/office/drawing/2014/main" id="{B7E8E439-C724-A84E-896D-77B25818577C}"/>
              </a:ext>
            </a:extLst>
          </p:cNvPr>
          <p:cNvSpPr txBox="1"/>
          <p:nvPr/>
        </p:nvSpPr>
        <p:spPr>
          <a:xfrm>
            <a:off x="1920240" y="353568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7" name="Title 4">
            <a:extLst>
              <a:ext uri="{FF2B5EF4-FFF2-40B4-BE49-F238E27FC236}">
                <a16:creationId xmlns:a16="http://schemas.microsoft.com/office/drawing/2014/main" id="{C245B2ED-516B-DA4A-8693-7E5338FD503E}"/>
              </a:ext>
            </a:extLst>
          </p:cNvPr>
          <p:cNvSpPr txBox="1">
            <a:spLocks/>
          </p:cNvSpPr>
          <p:nvPr/>
        </p:nvSpPr>
        <p:spPr>
          <a:xfrm>
            <a:off x="381000" y="800752"/>
            <a:ext cx="11430000" cy="9906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sz="2000" b="0"/>
              <a:t>Simply stated, an event is something that happened, and cannot “unhappen”. Architecturally, we typically break these into technical events and business events. </a:t>
            </a:r>
          </a:p>
        </p:txBody>
      </p:sp>
      <p:sp>
        <p:nvSpPr>
          <p:cNvPr id="9" name="Title 4">
            <a:extLst>
              <a:ext uri="{FF2B5EF4-FFF2-40B4-BE49-F238E27FC236}">
                <a16:creationId xmlns:a16="http://schemas.microsoft.com/office/drawing/2014/main" id="{CEB695CC-C66B-9949-B8A2-713FE627FC23}"/>
              </a:ext>
            </a:extLst>
          </p:cNvPr>
          <p:cNvSpPr txBox="1">
            <a:spLocks/>
          </p:cNvSpPr>
          <p:nvPr/>
        </p:nvSpPr>
        <p:spPr>
          <a:xfrm>
            <a:off x="8869680" y="274320"/>
            <a:ext cx="3053080" cy="37084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algn="r"/>
            <a:r>
              <a:rPr lang="en-US" sz="1400">
                <a:solidFill>
                  <a:schemeClr val="accent2">
                    <a:lumMod val="75000"/>
                  </a:schemeClr>
                </a:solidFill>
              </a:rPr>
              <a:t>EVENT BASICS</a:t>
            </a:r>
          </a:p>
        </p:txBody>
      </p:sp>
      <p:sp>
        <p:nvSpPr>
          <p:cNvPr id="11" name="TextBox 10">
            <a:extLst>
              <a:ext uri="{FF2B5EF4-FFF2-40B4-BE49-F238E27FC236}">
                <a16:creationId xmlns:a16="http://schemas.microsoft.com/office/drawing/2014/main" id="{DD145C4F-FCBC-CC44-A29B-A8A4EE7E778E}"/>
              </a:ext>
            </a:extLst>
          </p:cNvPr>
          <p:cNvSpPr txBox="1"/>
          <p:nvPr/>
        </p:nvSpPr>
        <p:spPr>
          <a:xfrm>
            <a:off x="904240" y="271272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12" name="Title 4">
            <a:extLst>
              <a:ext uri="{FF2B5EF4-FFF2-40B4-BE49-F238E27FC236}">
                <a16:creationId xmlns:a16="http://schemas.microsoft.com/office/drawing/2014/main" id="{1B34148B-9CDA-E94A-A6BD-A3F2B2DB345C}"/>
              </a:ext>
            </a:extLst>
          </p:cNvPr>
          <p:cNvSpPr txBox="1">
            <a:spLocks/>
          </p:cNvSpPr>
          <p:nvPr/>
        </p:nvSpPr>
        <p:spPr>
          <a:xfrm>
            <a:off x="6199909" y="1946563"/>
            <a:ext cx="5186680" cy="36195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sz="2000"/>
              <a:t>Technical events</a:t>
            </a:r>
          </a:p>
          <a:p>
            <a:r>
              <a:rPr lang="en-US" sz="2000" b="0" i="1"/>
              <a:t>Examples include</a:t>
            </a:r>
            <a:r>
              <a:rPr lang="en-US" sz="2000" b="0"/>
              <a:t>: database updated, file uploaded, button clicked, notification sent</a:t>
            </a:r>
          </a:p>
          <a:p>
            <a:pPr marL="342900" indent="-342900">
              <a:buFont typeface="Arial" panose="020B0604020202020204" pitchFamily="34" charset="0"/>
              <a:buChar char="•"/>
            </a:pPr>
            <a:r>
              <a:rPr lang="en-US" sz="2000" b="0"/>
              <a:t>These are derived from business events, typically many technical events may be generated from a single business event</a:t>
            </a:r>
          </a:p>
          <a:p>
            <a:pPr marL="342900" indent="-342900">
              <a:buFont typeface="Arial" panose="020B0604020202020204" pitchFamily="34" charset="0"/>
              <a:buChar char="•"/>
            </a:pPr>
            <a:r>
              <a:rPr lang="en-US" sz="2000" b="0"/>
              <a:t>Can be used to communicate between systems</a:t>
            </a:r>
          </a:p>
          <a:p>
            <a:pPr marL="342900" indent="-342900">
              <a:buFont typeface="Arial" panose="020B0604020202020204" pitchFamily="34" charset="0"/>
              <a:buChar char="•"/>
            </a:pPr>
            <a:r>
              <a:rPr lang="en-US" sz="2000" b="0"/>
              <a:t>Must be well understood by teams to build composable systems</a:t>
            </a:r>
          </a:p>
          <a:p>
            <a:pPr marL="342900" indent="-342900">
              <a:buFont typeface="Arial" panose="020B0604020202020204" pitchFamily="34" charset="0"/>
              <a:buChar char="•"/>
            </a:pPr>
            <a:r>
              <a:rPr lang="en-US" sz="2000" b="0"/>
              <a:t>Generally less important to retain for long periods of time </a:t>
            </a:r>
          </a:p>
          <a:p>
            <a:endParaRPr lang="en-US" sz="2000" b="0"/>
          </a:p>
        </p:txBody>
      </p:sp>
      <p:sp>
        <p:nvSpPr>
          <p:cNvPr id="2" name="TextBox 1">
            <a:extLst>
              <a:ext uri="{FF2B5EF4-FFF2-40B4-BE49-F238E27FC236}">
                <a16:creationId xmlns:a16="http://schemas.microsoft.com/office/drawing/2014/main" id="{A7B94DE4-D2C2-BD4C-A473-3319771056E5}"/>
              </a:ext>
            </a:extLst>
          </p:cNvPr>
          <p:cNvSpPr txBox="1"/>
          <p:nvPr/>
        </p:nvSpPr>
        <p:spPr>
          <a:xfrm>
            <a:off x="10078720" y="48768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10" name="Title 4">
            <a:extLst>
              <a:ext uri="{FF2B5EF4-FFF2-40B4-BE49-F238E27FC236}">
                <a16:creationId xmlns:a16="http://schemas.microsoft.com/office/drawing/2014/main" id="{EB8F2353-5DE3-1F44-986E-2EF579019665}"/>
              </a:ext>
            </a:extLst>
          </p:cNvPr>
          <p:cNvSpPr txBox="1">
            <a:spLocks/>
          </p:cNvSpPr>
          <p:nvPr/>
        </p:nvSpPr>
        <p:spPr>
          <a:xfrm>
            <a:off x="381000" y="1866900"/>
            <a:ext cx="5186680" cy="3136785"/>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sz="2000"/>
              <a:t>Business Events</a:t>
            </a:r>
          </a:p>
          <a:p>
            <a:r>
              <a:rPr lang="en-US" sz="2000" b="0" i="1"/>
              <a:t>Examples include</a:t>
            </a:r>
            <a:r>
              <a:rPr lang="en-US" sz="2000" b="0"/>
              <a:t>: bill paid, order placed, customer updated, email received</a:t>
            </a:r>
          </a:p>
          <a:p>
            <a:pPr marL="342900" indent="-342900">
              <a:buFont typeface="Arial" panose="020B0604020202020204" pitchFamily="34" charset="0"/>
              <a:buChar char="•"/>
            </a:pPr>
            <a:r>
              <a:rPr lang="en-US" sz="2000" b="0"/>
              <a:t>Are typically what we really care about from a functional perspective, we can derive these from Event Storming exercises and Domain Driven Design</a:t>
            </a:r>
          </a:p>
          <a:p>
            <a:pPr marL="342900" indent="-342900">
              <a:buFont typeface="Arial" panose="020B0604020202020204" pitchFamily="34" charset="0"/>
              <a:buChar char="•"/>
            </a:pPr>
            <a:r>
              <a:rPr lang="en-US" sz="2000" b="0"/>
              <a:t>Not always initiated externally– we may create a business event from another business event – order placed may generate an order shipped event</a:t>
            </a:r>
          </a:p>
          <a:p>
            <a:pPr marL="342900" indent="-342900">
              <a:buFont typeface="Arial" panose="020B0604020202020204" pitchFamily="34" charset="0"/>
              <a:buChar char="•"/>
            </a:pPr>
            <a:r>
              <a:rPr lang="en-US" sz="2000" b="0"/>
              <a:t>Ideally, we should keep these business events around in perpetuity </a:t>
            </a:r>
          </a:p>
          <a:p>
            <a:endParaRPr lang="en-US" sz="2000" b="0"/>
          </a:p>
        </p:txBody>
      </p:sp>
      <p:sp>
        <p:nvSpPr>
          <p:cNvPr id="13" name="Title 4">
            <a:extLst>
              <a:ext uri="{FF2B5EF4-FFF2-40B4-BE49-F238E27FC236}">
                <a16:creationId xmlns:a16="http://schemas.microsoft.com/office/drawing/2014/main" id="{4D3EC0D9-45D0-BF4B-98AB-E15E0430FF40}"/>
              </a:ext>
            </a:extLst>
          </p:cNvPr>
          <p:cNvSpPr txBox="1">
            <a:spLocks/>
          </p:cNvSpPr>
          <p:nvPr/>
        </p:nvSpPr>
        <p:spPr>
          <a:xfrm>
            <a:off x="484909" y="5498985"/>
            <a:ext cx="11430000" cy="9906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algn="ctr"/>
            <a:r>
              <a:rPr lang="en-US" sz="2000" b="0" i="1"/>
              <a:t>If something happened, it is an event, and is not deleted from the record. ”Additive events” need ”subtractive” events, e.g. if you cancel an order, it doesn’t change that an order happened, it just means you need a refund. </a:t>
            </a:r>
          </a:p>
        </p:txBody>
      </p:sp>
    </p:spTree>
    <p:extLst>
      <p:ext uri="{BB962C8B-B14F-4D97-AF65-F5344CB8AC3E}">
        <p14:creationId xmlns:p14="http://schemas.microsoft.com/office/powerpoint/2010/main" val="2394723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75BD96-E51C-3847-BC5E-9D121FF63352}"/>
              </a:ext>
            </a:extLst>
          </p:cNvPr>
          <p:cNvSpPr>
            <a:spLocks noGrp="1"/>
          </p:cNvSpPr>
          <p:nvPr>
            <p:ph type="sldNum" sz="quarter" idx="10"/>
          </p:nvPr>
        </p:nvSpPr>
        <p:spPr>
          <a:xfrm>
            <a:off x="11469655" y="7323651"/>
            <a:ext cx="495298" cy="153888"/>
          </a:xfrm>
        </p:spPr>
        <p:txBody>
          <a:bodyPr/>
          <a:lstStyle/>
          <a:p>
            <a:fld id="{4F9AC08D-23A9-440E-BCB9-AA1E9877CC38}" type="slidenum">
              <a:rPr lang="en-US" smtClean="0"/>
              <a:pPr/>
              <a:t>30</a:t>
            </a:fld>
            <a:endParaRPr lang="en-US"/>
          </a:p>
        </p:txBody>
      </p:sp>
      <p:sp>
        <p:nvSpPr>
          <p:cNvPr id="3" name="Title 2">
            <a:extLst>
              <a:ext uri="{FF2B5EF4-FFF2-40B4-BE49-F238E27FC236}">
                <a16:creationId xmlns:a16="http://schemas.microsoft.com/office/drawing/2014/main" id="{504B3C58-8654-6B45-A21C-1B7D377F61A2}"/>
              </a:ext>
            </a:extLst>
          </p:cNvPr>
          <p:cNvSpPr>
            <a:spLocks noGrp="1"/>
          </p:cNvSpPr>
          <p:nvPr>
            <p:ph type="title"/>
          </p:nvPr>
        </p:nvSpPr>
        <p:spPr>
          <a:xfrm>
            <a:off x="419106" y="510770"/>
            <a:ext cx="3351240" cy="1015663"/>
          </a:xfrm>
        </p:spPr>
        <p:txBody>
          <a:bodyPr/>
          <a:lstStyle/>
          <a:p>
            <a:r>
              <a:rPr lang="en-US"/>
              <a:t>Event Driven Architecture Contacts</a:t>
            </a:r>
          </a:p>
        </p:txBody>
      </p:sp>
      <p:sp>
        <p:nvSpPr>
          <p:cNvPr id="4" name="Rectangle 3">
            <a:extLst>
              <a:ext uri="{FF2B5EF4-FFF2-40B4-BE49-F238E27FC236}">
                <a16:creationId xmlns:a16="http://schemas.microsoft.com/office/drawing/2014/main" id="{872F4E53-B553-B74C-B99B-CE939B282234}"/>
              </a:ext>
            </a:extLst>
          </p:cNvPr>
          <p:cNvSpPr/>
          <p:nvPr/>
        </p:nvSpPr>
        <p:spPr>
          <a:xfrm>
            <a:off x="4267200" y="2598678"/>
            <a:ext cx="6096000" cy="523220"/>
          </a:xfrm>
          <a:prstGeom prst="rect">
            <a:avLst/>
          </a:prstGeom>
        </p:spPr>
        <p:txBody>
          <a:bodyPr>
            <a:spAutoFit/>
          </a:bodyPr>
          <a:lstStyle/>
          <a:p>
            <a:r>
              <a:rPr lang="en-US" sz="1400" b="1"/>
              <a:t>Chad Mott</a:t>
            </a:r>
          </a:p>
          <a:p>
            <a:r>
              <a:rPr lang="en-US" sz="1400" err="1"/>
              <a:t>Chad.Mott@Accenture.com</a:t>
            </a:r>
            <a:endParaRPr lang="en-US" sz="1400"/>
          </a:p>
        </p:txBody>
      </p:sp>
      <p:sp>
        <p:nvSpPr>
          <p:cNvPr id="5" name="Rectangle 4">
            <a:extLst>
              <a:ext uri="{FF2B5EF4-FFF2-40B4-BE49-F238E27FC236}">
                <a16:creationId xmlns:a16="http://schemas.microsoft.com/office/drawing/2014/main" id="{70F139ED-F40B-5F44-A143-32A6D570418F}"/>
              </a:ext>
            </a:extLst>
          </p:cNvPr>
          <p:cNvSpPr/>
          <p:nvPr/>
        </p:nvSpPr>
        <p:spPr>
          <a:xfrm>
            <a:off x="8421655" y="3278669"/>
            <a:ext cx="6096000" cy="523220"/>
          </a:xfrm>
          <a:prstGeom prst="rect">
            <a:avLst/>
          </a:prstGeom>
        </p:spPr>
        <p:txBody>
          <a:bodyPr>
            <a:spAutoFit/>
          </a:bodyPr>
          <a:lstStyle/>
          <a:p>
            <a:r>
              <a:rPr lang="en-US" sz="1400" b="1"/>
              <a:t>Roman Schiefer</a:t>
            </a:r>
          </a:p>
          <a:p>
            <a:r>
              <a:rPr lang="en-US" sz="1400" err="1"/>
              <a:t>Roman.Schiefer@Accenture.com</a:t>
            </a:r>
            <a:endParaRPr lang="en-US" sz="1400"/>
          </a:p>
        </p:txBody>
      </p:sp>
      <p:sp>
        <p:nvSpPr>
          <p:cNvPr id="6" name="Rectangle 5">
            <a:extLst>
              <a:ext uri="{FF2B5EF4-FFF2-40B4-BE49-F238E27FC236}">
                <a16:creationId xmlns:a16="http://schemas.microsoft.com/office/drawing/2014/main" id="{6639A0B3-4AD8-5A46-85F6-235657B6B817}"/>
              </a:ext>
            </a:extLst>
          </p:cNvPr>
          <p:cNvSpPr/>
          <p:nvPr/>
        </p:nvSpPr>
        <p:spPr>
          <a:xfrm>
            <a:off x="4267200" y="3285606"/>
            <a:ext cx="6096000" cy="523220"/>
          </a:xfrm>
          <a:prstGeom prst="rect">
            <a:avLst/>
          </a:prstGeom>
        </p:spPr>
        <p:txBody>
          <a:bodyPr>
            <a:spAutoFit/>
          </a:bodyPr>
          <a:lstStyle/>
          <a:p>
            <a:r>
              <a:rPr lang="en-US" sz="1400" b="1"/>
              <a:t>Yevgeny </a:t>
            </a:r>
            <a:r>
              <a:rPr lang="en-US" sz="1400" b="1" err="1"/>
              <a:t>Osherov</a:t>
            </a:r>
            <a:endParaRPr lang="en-US" sz="1400" b="1"/>
          </a:p>
          <a:p>
            <a:r>
              <a:rPr lang="en-US" sz="1400" err="1"/>
              <a:t>Yevgeny.Osherov@Accenture.com</a:t>
            </a:r>
            <a:endParaRPr lang="en-US" sz="1400"/>
          </a:p>
        </p:txBody>
      </p:sp>
      <p:sp>
        <p:nvSpPr>
          <p:cNvPr id="7" name="Rectangle 6">
            <a:extLst>
              <a:ext uri="{FF2B5EF4-FFF2-40B4-BE49-F238E27FC236}">
                <a16:creationId xmlns:a16="http://schemas.microsoft.com/office/drawing/2014/main" id="{5202CF24-44AE-2B43-88AE-93F9CE0A8B5F}"/>
              </a:ext>
            </a:extLst>
          </p:cNvPr>
          <p:cNvSpPr/>
          <p:nvPr/>
        </p:nvSpPr>
        <p:spPr>
          <a:xfrm>
            <a:off x="8421655" y="3962065"/>
            <a:ext cx="6096000" cy="523220"/>
          </a:xfrm>
          <a:prstGeom prst="rect">
            <a:avLst/>
          </a:prstGeom>
        </p:spPr>
        <p:txBody>
          <a:bodyPr>
            <a:spAutoFit/>
          </a:bodyPr>
          <a:lstStyle/>
          <a:p>
            <a:r>
              <a:rPr lang="en-US" sz="1400" b="1"/>
              <a:t>Jan Willies </a:t>
            </a:r>
          </a:p>
          <a:p>
            <a:r>
              <a:rPr lang="en-US" sz="1400" err="1"/>
              <a:t>Jan.Willies@Accenture.com</a:t>
            </a:r>
            <a:endParaRPr lang="en-US" sz="1400"/>
          </a:p>
        </p:txBody>
      </p:sp>
      <p:sp>
        <p:nvSpPr>
          <p:cNvPr id="8" name="Rectangle 7">
            <a:extLst>
              <a:ext uri="{FF2B5EF4-FFF2-40B4-BE49-F238E27FC236}">
                <a16:creationId xmlns:a16="http://schemas.microsoft.com/office/drawing/2014/main" id="{C77CBF46-6366-804B-9E9C-B0EF23AE93AB}"/>
              </a:ext>
            </a:extLst>
          </p:cNvPr>
          <p:cNvSpPr/>
          <p:nvPr/>
        </p:nvSpPr>
        <p:spPr>
          <a:xfrm>
            <a:off x="8421655" y="2660138"/>
            <a:ext cx="6096000" cy="523220"/>
          </a:xfrm>
          <a:prstGeom prst="rect">
            <a:avLst/>
          </a:prstGeom>
        </p:spPr>
        <p:txBody>
          <a:bodyPr>
            <a:spAutoFit/>
          </a:bodyPr>
          <a:lstStyle/>
          <a:p>
            <a:r>
              <a:rPr lang="en-US" sz="1400" b="1"/>
              <a:t>Olivier Fortin</a:t>
            </a:r>
          </a:p>
          <a:p>
            <a:r>
              <a:rPr lang="en-US" sz="1400" err="1"/>
              <a:t>Olivier.Fortin@Accenture.com</a:t>
            </a:r>
            <a:endParaRPr lang="en-US" sz="1400"/>
          </a:p>
        </p:txBody>
      </p:sp>
      <p:sp>
        <p:nvSpPr>
          <p:cNvPr id="9" name="Rectangle 8">
            <a:extLst>
              <a:ext uri="{FF2B5EF4-FFF2-40B4-BE49-F238E27FC236}">
                <a16:creationId xmlns:a16="http://schemas.microsoft.com/office/drawing/2014/main" id="{C629D7C6-F525-634D-869C-C50C694463C4}"/>
              </a:ext>
            </a:extLst>
          </p:cNvPr>
          <p:cNvSpPr/>
          <p:nvPr/>
        </p:nvSpPr>
        <p:spPr>
          <a:xfrm>
            <a:off x="4222750" y="4010195"/>
            <a:ext cx="6096000" cy="523220"/>
          </a:xfrm>
          <a:prstGeom prst="rect">
            <a:avLst/>
          </a:prstGeom>
        </p:spPr>
        <p:txBody>
          <a:bodyPr>
            <a:spAutoFit/>
          </a:bodyPr>
          <a:lstStyle/>
          <a:p>
            <a:r>
              <a:rPr lang="en-US" sz="1400" b="1"/>
              <a:t>Jason Rosso</a:t>
            </a:r>
          </a:p>
          <a:p>
            <a:r>
              <a:rPr lang="en-US" sz="1400" err="1"/>
              <a:t>Jason.Rosso@Accenture.com</a:t>
            </a:r>
            <a:endParaRPr lang="en-US" sz="1400"/>
          </a:p>
        </p:txBody>
      </p:sp>
      <p:sp>
        <p:nvSpPr>
          <p:cNvPr id="10" name="Rectangle 9">
            <a:extLst>
              <a:ext uri="{FF2B5EF4-FFF2-40B4-BE49-F238E27FC236}">
                <a16:creationId xmlns:a16="http://schemas.microsoft.com/office/drawing/2014/main" id="{67410B29-6C33-3540-9475-F8352A404EC6}"/>
              </a:ext>
            </a:extLst>
          </p:cNvPr>
          <p:cNvSpPr/>
          <p:nvPr/>
        </p:nvSpPr>
        <p:spPr>
          <a:xfrm>
            <a:off x="4267200" y="2204528"/>
            <a:ext cx="6096000" cy="307777"/>
          </a:xfrm>
          <a:prstGeom prst="rect">
            <a:avLst/>
          </a:prstGeom>
        </p:spPr>
        <p:txBody>
          <a:bodyPr>
            <a:spAutoFit/>
          </a:bodyPr>
          <a:lstStyle/>
          <a:p>
            <a:r>
              <a:rPr lang="en-US" sz="1400" b="1">
                <a:solidFill>
                  <a:schemeClr val="accent1">
                    <a:lumMod val="50000"/>
                  </a:schemeClr>
                </a:solidFill>
              </a:rPr>
              <a:t>NORTH AMERICA</a:t>
            </a:r>
            <a:endParaRPr lang="en-US" sz="1400">
              <a:solidFill>
                <a:schemeClr val="accent1">
                  <a:lumMod val="50000"/>
                </a:schemeClr>
              </a:solidFill>
            </a:endParaRPr>
          </a:p>
        </p:txBody>
      </p:sp>
      <p:sp>
        <p:nvSpPr>
          <p:cNvPr id="11" name="Rectangle 10">
            <a:extLst>
              <a:ext uri="{FF2B5EF4-FFF2-40B4-BE49-F238E27FC236}">
                <a16:creationId xmlns:a16="http://schemas.microsoft.com/office/drawing/2014/main" id="{C02CCD3F-610D-E942-85A6-E3A482DBE7E8}"/>
              </a:ext>
            </a:extLst>
          </p:cNvPr>
          <p:cNvSpPr/>
          <p:nvPr/>
        </p:nvSpPr>
        <p:spPr>
          <a:xfrm>
            <a:off x="8421655" y="2204528"/>
            <a:ext cx="6096000" cy="307777"/>
          </a:xfrm>
          <a:prstGeom prst="rect">
            <a:avLst/>
          </a:prstGeom>
        </p:spPr>
        <p:txBody>
          <a:bodyPr>
            <a:spAutoFit/>
          </a:bodyPr>
          <a:lstStyle/>
          <a:p>
            <a:r>
              <a:rPr lang="en-US" sz="1400" b="1">
                <a:solidFill>
                  <a:schemeClr val="accent1">
                    <a:lumMod val="50000"/>
                  </a:schemeClr>
                </a:solidFill>
              </a:rPr>
              <a:t>EUROPE</a:t>
            </a:r>
            <a:endParaRPr lang="en-US" sz="1400">
              <a:solidFill>
                <a:schemeClr val="accent1">
                  <a:lumMod val="50000"/>
                </a:schemeClr>
              </a:solidFill>
            </a:endParaRPr>
          </a:p>
        </p:txBody>
      </p:sp>
      <p:sp>
        <p:nvSpPr>
          <p:cNvPr id="12" name="Rectangle 11">
            <a:extLst>
              <a:ext uri="{FF2B5EF4-FFF2-40B4-BE49-F238E27FC236}">
                <a16:creationId xmlns:a16="http://schemas.microsoft.com/office/drawing/2014/main" id="{FD5F235A-16FB-834A-A831-9563C6A523A9}"/>
              </a:ext>
            </a:extLst>
          </p:cNvPr>
          <p:cNvSpPr/>
          <p:nvPr/>
        </p:nvSpPr>
        <p:spPr>
          <a:xfrm>
            <a:off x="4222750" y="5254398"/>
            <a:ext cx="6096000" cy="307777"/>
          </a:xfrm>
          <a:prstGeom prst="rect">
            <a:avLst/>
          </a:prstGeom>
        </p:spPr>
        <p:txBody>
          <a:bodyPr>
            <a:spAutoFit/>
          </a:bodyPr>
          <a:lstStyle/>
          <a:p>
            <a:r>
              <a:rPr lang="en-US" sz="1400" b="1">
                <a:solidFill>
                  <a:schemeClr val="accent1">
                    <a:lumMod val="50000"/>
                  </a:schemeClr>
                </a:solidFill>
              </a:rPr>
              <a:t>ASIA</a:t>
            </a:r>
            <a:endParaRPr lang="en-US" sz="1400">
              <a:solidFill>
                <a:schemeClr val="accent1">
                  <a:lumMod val="50000"/>
                </a:schemeClr>
              </a:solidFill>
            </a:endParaRPr>
          </a:p>
        </p:txBody>
      </p:sp>
      <p:sp>
        <p:nvSpPr>
          <p:cNvPr id="13" name="Rectangle 12">
            <a:extLst>
              <a:ext uri="{FF2B5EF4-FFF2-40B4-BE49-F238E27FC236}">
                <a16:creationId xmlns:a16="http://schemas.microsoft.com/office/drawing/2014/main" id="{61AAF04E-5988-0240-B798-D17AE45E8C51}"/>
              </a:ext>
            </a:extLst>
          </p:cNvPr>
          <p:cNvSpPr/>
          <p:nvPr/>
        </p:nvSpPr>
        <p:spPr>
          <a:xfrm>
            <a:off x="4222750" y="5697081"/>
            <a:ext cx="6096000" cy="523220"/>
          </a:xfrm>
          <a:prstGeom prst="rect">
            <a:avLst/>
          </a:prstGeom>
        </p:spPr>
        <p:txBody>
          <a:bodyPr>
            <a:spAutoFit/>
          </a:bodyPr>
          <a:lstStyle/>
          <a:p>
            <a:r>
              <a:rPr lang="en-US" sz="1400" b="1"/>
              <a:t>John </a:t>
            </a:r>
            <a:r>
              <a:rPr lang="en-US" sz="1400" b="1" err="1"/>
              <a:t>Kriter</a:t>
            </a:r>
            <a:endParaRPr lang="en-US" sz="1400" b="1"/>
          </a:p>
          <a:p>
            <a:r>
              <a:rPr lang="en-US" sz="1400" err="1"/>
              <a:t>John.R.Kriter@Accenture.com</a:t>
            </a:r>
            <a:endParaRPr lang="en-US" sz="1400"/>
          </a:p>
        </p:txBody>
      </p:sp>
      <p:sp>
        <p:nvSpPr>
          <p:cNvPr id="14" name="Rectangle 13">
            <a:extLst>
              <a:ext uri="{FF2B5EF4-FFF2-40B4-BE49-F238E27FC236}">
                <a16:creationId xmlns:a16="http://schemas.microsoft.com/office/drawing/2014/main" id="{DE9035A7-CC17-F141-B077-B7B51AF1C5DD}"/>
              </a:ext>
            </a:extLst>
          </p:cNvPr>
          <p:cNvSpPr/>
          <p:nvPr/>
        </p:nvSpPr>
        <p:spPr>
          <a:xfrm>
            <a:off x="4267200" y="1415934"/>
            <a:ext cx="6096000" cy="369332"/>
          </a:xfrm>
          <a:prstGeom prst="rect">
            <a:avLst/>
          </a:prstGeom>
        </p:spPr>
        <p:txBody>
          <a:bodyPr>
            <a:spAutoFit/>
          </a:bodyPr>
          <a:lstStyle/>
          <a:p>
            <a:r>
              <a:rPr lang="en-US" b="1">
                <a:solidFill>
                  <a:schemeClr val="accent1">
                    <a:lumMod val="50000"/>
                  </a:schemeClr>
                </a:solidFill>
              </a:rPr>
              <a:t>Architecture</a:t>
            </a:r>
            <a:endParaRPr lang="en-US">
              <a:solidFill>
                <a:schemeClr val="accent1">
                  <a:lumMod val="50000"/>
                </a:schemeClr>
              </a:solidFill>
            </a:endParaRPr>
          </a:p>
        </p:txBody>
      </p:sp>
      <p:sp>
        <p:nvSpPr>
          <p:cNvPr id="15" name="Rectangle 14">
            <a:extLst>
              <a:ext uri="{FF2B5EF4-FFF2-40B4-BE49-F238E27FC236}">
                <a16:creationId xmlns:a16="http://schemas.microsoft.com/office/drawing/2014/main" id="{DFE57725-AB97-A944-B7AE-01703C428650}"/>
              </a:ext>
            </a:extLst>
          </p:cNvPr>
          <p:cNvSpPr/>
          <p:nvPr/>
        </p:nvSpPr>
        <p:spPr>
          <a:xfrm>
            <a:off x="330200" y="1415934"/>
            <a:ext cx="2571750" cy="369332"/>
          </a:xfrm>
          <a:prstGeom prst="rect">
            <a:avLst/>
          </a:prstGeom>
        </p:spPr>
        <p:txBody>
          <a:bodyPr wrap="square">
            <a:spAutoFit/>
          </a:bodyPr>
          <a:lstStyle/>
          <a:p>
            <a:r>
              <a:rPr lang="en-US" b="1">
                <a:solidFill>
                  <a:schemeClr val="accent1">
                    <a:lumMod val="50000"/>
                  </a:schemeClr>
                </a:solidFill>
              </a:rPr>
              <a:t>Executive Sponsors</a:t>
            </a:r>
            <a:endParaRPr lang="en-US">
              <a:solidFill>
                <a:schemeClr val="accent1">
                  <a:lumMod val="50000"/>
                </a:schemeClr>
              </a:solidFill>
            </a:endParaRPr>
          </a:p>
        </p:txBody>
      </p:sp>
      <p:sp>
        <p:nvSpPr>
          <p:cNvPr id="16" name="Rectangle 15">
            <a:extLst>
              <a:ext uri="{FF2B5EF4-FFF2-40B4-BE49-F238E27FC236}">
                <a16:creationId xmlns:a16="http://schemas.microsoft.com/office/drawing/2014/main" id="{92EAC4EE-FE00-D64E-B466-0357CC65D3CA}"/>
              </a:ext>
            </a:extLst>
          </p:cNvPr>
          <p:cNvSpPr/>
          <p:nvPr/>
        </p:nvSpPr>
        <p:spPr>
          <a:xfrm>
            <a:off x="330200" y="3153066"/>
            <a:ext cx="3351240" cy="738664"/>
          </a:xfrm>
          <a:prstGeom prst="rect">
            <a:avLst/>
          </a:prstGeom>
        </p:spPr>
        <p:txBody>
          <a:bodyPr wrap="square">
            <a:spAutoFit/>
          </a:bodyPr>
          <a:lstStyle/>
          <a:p>
            <a:r>
              <a:rPr lang="en-US" sz="1400" b="1"/>
              <a:t>Matt Lancaster</a:t>
            </a:r>
          </a:p>
          <a:p>
            <a:r>
              <a:rPr lang="en-US" sz="1400"/>
              <a:t>North America</a:t>
            </a:r>
          </a:p>
          <a:p>
            <a:r>
              <a:rPr lang="en-US" sz="1400" err="1"/>
              <a:t>Matthew.D.Lancaster@Accenture.com</a:t>
            </a:r>
            <a:endParaRPr lang="en-US" sz="1400"/>
          </a:p>
        </p:txBody>
      </p:sp>
      <p:sp>
        <p:nvSpPr>
          <p:cNvPr id="17" name="Rectangle 16">
            <a:extLst>
              <a:ext uri="{FF2B5EF4-FFF2-40B4-BE49-F238E27FC236}">
                <a16:creationId xmlns:a16="http://schemas.microsoft.com/office/drawing/2014/main" id="{A60935E6-DC2C-BB41-9A59-DF4DAEA1FE0E}"/>
              </a:ext>
            </a:extLst>
          </p:cNvPr>
          <p:cNvSpPr/>
          <p:nvPr/>
        </p:nvSpPr>
        <p:spPr>
          <a:xfrm>
            <a:off x="330200" y="5562175"/>
            <a:ext cx="3351240" cy="523220"/>
          </a:xfrm>
          <a:prstGeom prst="rect">
            <a:avLst/>
          </a:prstGeom>
        </p:spPr>
        <p:txBody>
          <a:bodyPr wrap="square">
            <a:spAutoFit/>
          </a:bodyPr>
          <a:lstStyle/>
          <a:p>
            <a:r>
              <a:rPr lang="en-US" sz="1400" b="1"/>
              <a:t>Global Sponsor - Max </a:t>
            </a:r>
            <a:r>
              <a:rPr lang="en-US" sz="1400" b="1" err="1"/>
              <a:t>Furmanov</a:t>
            </a:r>
            <a:endParaRPr lang="en-US" sz="1400" b="1"/>
          </a:p>
          <a:p>
            <a:r>
              <a:rPr lang="en-US" sz="1400" err="1"/>
              <a:t>Max.Furmanov@Accenture.com</a:t>
            </a:r>
            <a:endParaRPr lang="en-US" sz="1400"/>
          </a:p>
        </p:txBody>
      </p:sp>
      <p:sp>
        <p:nvSpPr>
          <p:cNvPr id="18" name="Rectangle 17">
            <a:extLst>
              <a:ext uri="{FF2B5EF4-FFF2-40B4-BE49-F238E27FC236}">
                <a16:creationId xmlns:a16="http://schemas.microsoft.com/office/drawing/2014/main" id="{F710774A-6078-B74D-B078-007534BD1A07}"/>
              </a:ext>
            </a:extLst>
          </p:cNvPr>
          <p:cNvSpPr/>
          <p:nvPr/>
        </p:nvSpPr>
        <p:spPr>
          <a:xfrm>
            <a:off x="330200" y="2204528"/>
            <a:ext cx="3351240" cy="738664"/>
          </a:xfrm>
          <a:prstGeom prst="rect">
            <a:avLst/>
          </a:prstGeom>
        </p:spPr>
        <p:txBody>
          <a:bodyPr wrap="square">
            <a:spAutoFit/>
          </a:bodyPr>
          <a:lstStyle/>
          <a:p>
            <a:r>
              <a:rPr lang="en-US" sz="1400" b="1"/>
              <a:t>Simon </a:t>
            </a:r>
            <a:r>
              <a:rPr lang="en-US" sz="1400" b="1" err="1"/>
              <a:t>Kissler</a:t>
            </a:r>
            <a:endParaRPr lang="en-US" sz="1400" b="1"/>
          </a:p>
          <a:p>
            <a:r>
              <a:rPr lang="en-US" sz="1400"/>
              <a:t>North America</a:t>
            </a:r>
          </a:p>
          <a:p>
            <a:r>
              <a:rPr lang="en-US" sz="1400" err="1"/>
              <a:t>Simon.Kissler@Accenture.com</a:t>
            </a:r>
            <a:endParaRPr lang="en-US" sz="1400"/>
          </a:p>
        </p:txBody>
      </p:sp>
      <p:sp>
        <p:nvSpPr>
          <p:cNvPr id="19" name="Rectangle 18">
            <a:extLst>
              <a:ext uri="{FF2B5EF4-FFF2-40B4-BE49-F238E27FC236}">
                <a16:creationId xmlns:a16="http://schemas.microsoft.com/office/drawing/2014/main" id="{BE31EE9C-B248-7649-A9B3-8FD304617B47}"/>
              </a:ext>
            </a:extLst>
          </p:cNvPr>
          <p:cNvSpPr/>
          <p:nvPr/>
        </p:nvSpPr>
        <p:spPr>
          <a:xfrm>
            <a:off x="330200" y="4185920"/>
            <a:ext cx="3351240" cy="738664"/>
          </a:xfrm>
          <a:prstGeom prst="rect">
            <a:avLst/>
          </a:prstGeom>
        </p:spPr>
        <p:txBody>
          <a:bodyPr wrap="square">
            <a:spAutoFit/>
          </a:bodyPr>
          <a:lstStyle/>
          <a:p>
            <a:r>
              <a:rPr lang="en-US" sz="1400" b="1"/>
              <a:t>Dominik </a:t>
            </a:r>
            <a:r>
              <a:rPr lang="en-US" sz="1400" b="1" err="1"/>
              <a:t>Wagenknecht</a:t>
            </a:r>
            <a:endParaRPr lang="en-US" sz="1400" b="1"/>
          </a:p>
          <a:p>
            <a:r>
              <a:rPr lang="en-US" sz="1400"/>
              <a:t>Europe</a:t>
            </a:r>
          </a:p>
          <a:p>
            <a:r>
              <a:rPr lang="en-US" sz="1400" err="1"/>
              <a:t>Dominik.Wagenknecht@Accenture.com</a:t>
            </a:r>
            <a:endParaRPr lang="en-US" sz="1400"/>
          </a:p>
        </p:txBody>
      </p:sp>
      <p:cxnSp>
        <p:nvCxnSpPr>
          <p:cNvPr id="22" name="Straight Connector 21">
            <a:extLst>
              <a:ext uri="{FF2B5EF4-FFF2-40B4-BE49-F238E27FC236}">
                <a16:creationId xmlns:a16="http://schemas.microsoft.com/office/drawing/2014/main" id="{52A5E727-FF47-8F43-A5D5-F813DCD070D1}"/>
              </a:ext>
            </a:extLst>
          </p:cNvPr>
          <p:cNvCxnSpPr/>
          <p:nvPr/>
        </p:nvCxnSpPr>
        <p:spPr>
          <a:xfrm>
            <a:off x="641350" y="5314950"/>
            <a:ext cx="20510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97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36DC986E-F742-4441-8557-DB8D0B4C23CA}"/>
              </a:ext>
            </a:extLst>
          </p:cNvPr>
          <p:cNvSpPr/>
          <p:nvPr/>
        </p:nvSpPr>
        <p:spPr>
          <a:xfrm>
            <a:off x="9053" y="5200514"/>
            <a:ext cx="12192000" cy="16665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err="1"/>
          </a:p>
        </p:txBody>
      </p:sp>
      <p:sp>
        <p:nvSpPr>
          <p:cNvPr id="4" name="Rectangle 3">
            <a:extLst>
              <a:ext uri="{FF2B5EF4-FFF2-40B4-BE49-F238E27FC236}">
                <a16:creationId xmlns:a16="http://schemas.microsoft.com/office/drawing/2014/main" id="{3D4A96F1-6387-8944-9524-5697FB2751E6}"/>
              </a:ext>
            </a:extLst>
          </p:cNvPr>
          <p:cNvSpPr/>
          <p:nvPr/>
        </p:nvSpPr>
        <p:spPr>
          <a:xfrm>
            <a:off x="461672" y="3104290"/>
            <a:ext cx="10672894" cy="89773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a:t>EVENT LOG</a:t>
            </a:r>
          </a:p>
        </p:txBody>
      </p:sp>
      <p:sp>
        <p:nvSpPr>
          <p:cNvPr id="5" name="Title 4">
            <a:extLst>
              <a:ext uri="{FF2B5EF4-FFF2-40B4-BE49-F238E27FC236}">
                <a16:creationId xmlns:a16="http://schemas.microsoft.com/office/drawing/2014/main" id="{568A386D-578F-B84E-8F5F-5B8FA5491472}"/>
              </a:ext>
            </a:extLst>
          </p:cNvPr>
          <p:cNvSpPr>
            <a:spLocks noGrp="1"/>
          </p:cNvSpPr>
          <p:nvPr>
            <p:ph type="title"/>
          </p:nvPr>
        </p:nvSpPr>
        <p:spPr>
          <a:xfrm>
            <a:off x="381000" y="405585"/>
            <a:ext cx="2819387" cy="677108"/>
          </a:xfrm>
        </p:spPr>
        <p:txBody>
          <a:bodyPr/>
          <a:lstStyle/>
          <a:p>
            <a:r>
              <a:rPr lang="en-US"/>
              <a:t>Processing Events</a:t>
            </a:r>
          </a:p>
        </p:txBody>
      </p:sp>
      <p:sp>
        <p:nvSpPr>
          <p:cNvPr id="6" name="TextBox 5">
            <a:extLst>
              <a:ext uri="{FF2B5EF4-FFF2-40B4-BE49-F238E27FC236}">
                <a16:creationId xmlns:a16="http://schemas.microsoft.com/office/drawing/2014/main" id="{B7E8E439-C724-A84E-896D-77B25818577C}"/>
              </a:ext>
            </a:extLst>
          </p:cNvPr>
          <p:cNvSpPr txBox="1"/>
          <p:nvPr/>
        </p:nvSpPr>
        <p:spPr>
          <a:xfrm>
            <a:off x="1917700" y="2851401"/>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7" name="Title 4">
            <a:extLst>
              <a:ext uri="{FF2B5EF4-FFF2-40B4-BE49-F238E27FC236}">
                <a16:creationId xmlns:a16="http://schemas.microsoft.com/office/drawing/2014/main" id="{C245B2ED-516B-DA4A-8693-7E5338FD503E}"/>
              </a:ext>
            </a:extLst>
          </p:cNvPr>
          <p:cNvSpPr txBox="1">
            <a:spLocks/>
          </p:cNvSpPr>
          <p:nvPr/>
        </p:nvSpPr>
        <p:spPr>
          <a:xfrm>
            <a:off x="381000" y="876300"/>
            <a:ext cx="11430000" cy="9906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sz="2000" b="0" dirty="0"/>
              <a:t>Events are recorded to an event log, and then processed by one or more services. Events do not “fall off” of the log, instead they are </a:t>
            </a:r>
            <a:r>
              <a:rPr lang="en-US" sz="2000" b="0" dirty="0">
                <a:hlinkClick r:id="rId3" action="ppaction://hlinksldjump"/>
              </a:rPr>
              <a:t>persisted</a:t>
            </a:r>
            <a:endParaRPr lang="en-US" sz="2000" b="0" dirty="0"/>
          </a:p>
        </p:txBody>
      </p:sp>
      <p:sp>
        <p:nvSpPr>
          <p:cNvPr id="9" name="Title 4">
            <a:extLst>
              <a:ext uri="{FF2B5EF4-FFF2-40B4-BE49-F238E27FC236}">
                <a16:creationId xmlns:a16="http://schemas.microsoft.com/office/drawing/2014/main" id="{CEB695CC-C66B-9949-B8A2-713FE627FC23}"/>
              </a:ext>
            </a:extLst>
          </p:cNvPr>
          <p:cNvSpPr txBox="1">
            <a:spLocks/>
          </p:cNvSpPr>
          <p:nvPr/>
        </p:nvSpPr>
        <p:spPr>
          <a:xfrm>
            <a:off x="8869680" y="274320"/>
            <a:ext cx="3053080" cy="37084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algn="r"/>
            <a:r>
              <a:rPr lang="en-US" sz="1400">
                <a:solidFill>
                  <a:schemeClr val="accent2">
                    <a:lumMod val="75000"/>
                  </a:schemeClr>
                </a:solidFill>
              </a:rPr>
              <a:t>EVENT BASICS</a:t>
            </a:r>
          </a:p>
        </p:txBody>
      </p:sp>
      <p:sp>
        <p:nvSpPr>
          <p:cNvPr id="11" name="TextBox 10">
            <a:extLst>
              <a:ext uri="{FF2B5EF4-FFF2-40B4-BE49-F238E27FC236}">
                <a16:creationId xmlns:a16="http://schemas.microsoft.com/office/drawing/2014/main" id="{DD145C4F-FCBC-CC44-A29B-A8A4EE7E778E}"/>
              </a:ext>
            </a:extLst>
          </p:cNvPr>
          <p:cNvSpPr txBox="1"/>
          <p:nvPr/>
        </p:nvSpPr>
        <p:spPr>
          <a:xfrm>
            <a:off x="901700" y="2028441"/>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12" name="Title 4">
            <a:extLst>
              <a:ext uri="{FF2B5EF4-FFF2-40B4-BE49-F238E27FC236}">
                <a16:creationId xmlns:a16="http://schemas.microsoft.com/office/drawing/2014/main" id="{1B34148B-9CDA-E94A-A6BD-A3F2B2DB345C}"/>
              </a:ext>
            </a:extLst>
          </p:cNvPr>
          <p:cNvSpPr txBox="1">
            <a:spLocks/>
          </p:cNvSpPr>
          <p:nvPr/>
        </p:nvSpPr>
        <p:spPr>
          <a:xfrm>
            <a:off x="411524" y="5351392"/>
            <a:ext cx="10880984" cy="12192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marL="173038" indent="-173038">
              <a:buFont typeface="Arial" panose="020B0604020202020204" pitchFamily="34" charset="0"/>
              <a:buChar char="•"/>
            </a:pPr>
            <a:r>
              <a:rPr lang="en-US" sz="1300" b="0"/>
              <a:t>Events are persisted on an event log, in a uniform schema</a:t>
            </a:r>
          </a:p>
          <a:p>
            <a:pPr marL="173038" indent="-173038">
              <a:buFont typeface="Arial" panose="020B0604020202020204" pitchFamily="34" charset="0"/>
              <a:buChar char="•"/>
            </a:pPr>
            <a:r>
              <a:rPr lang="en-US" sz="1300" b="0"/>
              <a:t>Events are typically organized by topics. Events of a different type should not exist on the same topic. As an example, customer paid and customer cart data are on different topics, even if they relate to customer behavior. If you are interested in the </a:t>
            </a:r>
            <a:r>
              <a:rPr lang="en-US" sz="1300" b="0" i="1"/>
              <a:t>order</a:t>
            </a:r>
            <a:r>
              <a:rPr lang="en-US" sz="1300" b="0"/>
              <a:t> of events by customer across use cases, consider creating a third topic of “customer actions” that only relate to the actions performed on a customer, discarding the rest</a:t>
            </a:r>
          </a:p>
          <a:p>
            <a:pPr marL="173038" indent="-173038">
              <a:buFont typeface="Arial" panose="020B0604020202020204" pitchFamily="34" charset="0"/>
              <a:buChar char="•"/>
            </a:pPr>
            <a:r>
              <a:rPr lang="en-US" sz="1300" b="0"/>
              <a:t>Services then listen to these events, and do something (e.g., send an order, email someone, or create another event to the same log)</a:t>
            </a:r>
          </a:p>
          <a:p>
            <a:pPr marL="173038" indent="-173038">
              <a:buFont typeface="Arial" panose="020B0604020202020204" pitchFamily="34" charset="0"/>
              <a:buChar char="•"/>
            </a:pPr>
            <a:r>
              <a:rPr lang="en-US" sz="1300" b="0"/>
              <a:t>You do not define the listeners ahead of time, an event can have multiple listeners, and they may not all exist at the time of the event creation</a:t>
            </a:r>
          </a:p>
          <a:p>
            <a:pPr marL="630238" lvl="1" indent="-173038">
              <a:buFont typeface="Arial" panose="020B0604020202020204" pitchFamily="34" charset="0"/>
              <a:buChar char="•"/>
            </a:pPr>
            <a:r>
              <a:rPr lang="en-US" sz="1300" b="0"/>
              <a:t>This is technically different from an ESB or Queue  </a:t>
            </a:r>
          </a:p>
        </p:txBody>
      </p:sp>
      <p:sp>
        <p:nvSpPr>
          <p:cNvPr id="2" name="TextBox 1">
            <a:extLst>
              <a:ext uri="{FF2B5EF4-FFF2-40B4-BE49-F238E27FC236}">
                <a16:creationId xmlns:a16="http://schemas.microsoft.com/office/drawing/2014/main" id="{A7B94DE4-D2C2-BD4C-A473-3319771056E5}"/>
              </a:ext>
            </a:extLst>
          </p:cNvPr>
          <p:cNvSpPr txBox="1"/>
          <p:nvPr/>
        </p:nvSpPr>
        <p:spPr>
          <a:xfrm>
            <a:off x="10078720" y="48768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3" name="TextBox 2">
            <a:extLst>
              <a:ext uri="{FF2B5EF4-FFF2-40B4-BE49-F238E27FC236}">
                <a16:creationId xmlns:a16="http://schemas.microsoft.com/office/drawing/2014/main" id="{88AE119E-CD07-994E-A497-69C89B24B4FC}"/>
              </a:ext>
            </a:extLst>
          </p:cNvPr>
          <p:cNvSpPr txBox="1"/>
          <p:nvPr/>
        </p:nvSpPr>
        <p:spPr>
          <a:xfrm>
            <a:off x="1759758" y="2432994"/>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8" name="Rectangle 7">
            <a:extLst>
              <a:ext uri="{FF2B5EF4-FFF2-40B4-BE49-F238E27FC236}">
                <a16:creationId xmlns:a16="http://schemas.microsoft.com/office/drawing/2014/main" id="{20464A0E-2447-D04A-8E83-16A8959C8E6F}"/>
              </a:ext>
            </a:extLst>
          </p:cNvPr>
          <p:cNvSpPr/>
          <p:nvPr/>
        </p:nvSpPr>
        <p:spPr>
          <a:xfrm>
            <a:off x="547528" y="3590065"/>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sp>
        <p:nvSpPr>
          <p:cNvPr id="13" name="Rectangle 12">
            <a:extLst>
              <a:ext uri="{FF2B5EF4-FFF2-40B4-BE49-F238E27FC236}">
                <a16:creationId xmlns:a16="http://schemas.microsoft.com/office/drawing/2014/main" id="{EA2451CB-5E0F-2E40-B78D-B22794970843}"/>
              </a:ext>
            </a:extLst>
          </p:cNvPr>
          <p:cNvSpPr/>
          <p:nvPr/>
        </p:nvSpPr>
        <p:spPr>
          <a:xfrm>
            <a:off x="1357153" y="3590065"/>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sp>
        <p:nvSpPr>
          <p:cNvPr id="14" name="Rectangle 13">
            <a:extLst>
              <a:ext uri="{FF2B5EF4-FFF2-40B4-BE49-F238E27FC236}">
                <a16:creationId xmlns:a16="http://schemas.microsoft.com/office/drawing/2014/main" id="{714A00E9-944D-474C-9D08-D01B0169514D}"/>
              </a:ext>
            </a:extLst>
          </p:cNvPr>
          <p:cNvSpPr/>
          <p:nvPr/>
        </p:nvSpPr>
        <p:spPr>
          <a:xfrm>
            <a:off x="2166778" y="3590065"/>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sp>
        <p:nvSpPr>
          <p:cNvPr id="15" name="Rectangle 14">
            <a:extLst>
              <a:ext uri="{FF2B5EF4-FFF2-40B4-BE49-F238E27FC236}">
                <a16:creationId xmlns:a16="http://schemas.microsoft.com/office/drawing/2014/main" id="{717823F8-2977-4040-8DE5-B54FF8C1C8AD}"/>
              </a:ext>
            </a:extLst>
          </p:cNvPr>
          <p:cNvSpPr/>
          <p:nvPr/>
        </p:nvSpPr>
        <p:spPr>
          <a:xfrm>
            <a:off x="2976403" y="3590065"/>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sp>
        <p:nvSpPr>
          <p:cNvPr id="16" name="Rectangle 15">
            <a:extLst>
              <a:ext uri="{FF2B5EF4-FFF2-40B4-BE49-F238E27FC236}">
                <a16:creationId xmlns:a16="http://schemas.microsoft.com/office/drawing/2014/main" id="{55CDDA95-EE2E-544D-ACF1-E672375E6183}"/>
              </a:ext>
            </a:extLst>
          </p:cNvPr>
          <p:cNvSpPr/>
          <p:nvPr/>
        </p:nvSpPr>
        <p:spPr>
          <a:xfrm>
            <a:off x="3786028" y="3590065"/>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sp>
        <p:nvSpPr>
          <p:cNvPr id="17" name="Rectangle 16">
            <a:extLst>
              <a:ext uri="{FF2B5EF4-FFF2-40B4-BE49-F238E27FC236}">
                <a16:creationId xmlns:a16="http://schemas.microsoft.com/office/drawing/2014/main" id="{525A8D57-4103-9140-97BA-C2F5D56C1553}"/>
              </a:ext>
            </a:extLst>
          </p:cNvPr>
          <p:cNvSpPr/>
          <p:nvPr/>
        </p:nvSpPr>
        <p:spPr>
          <a:xfrm>
            <a:off x="4595653" y="3590065"/>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sp>
        <p:nvSpPr>
          <p:cNvPr id="18" name="Rectangle 17">
            <a:extLst>
              <a:ext uri="{FF2B5EF4-FFF2-40B4-BE49-F238E27FC236}">
                <a16:creationId xmlns:a16="http://schemas.microsoft.com/office/drawing/2014/main" id="{62E1F480-B85C-4849-B66C-1CE144C87FC9}"/>
              </a:ext>
            </a:extLst>
          </p:cNvPr>
          <p:cNvSpPr/>
          <p:nvPr/>
        </p:nvSpPr>
        <p:spPr>
          <a:xfrm>
            <a:off x="5405278" y="3590065"/>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sp>
        <p:nvSpPr>
          <p:cNvPr id="19" name="Rectangle 18">
            <a:extLst>
              <a:ext uri="{FF2B5EF4-FFF2-40B4-BE49-F238E27FC236}">
                <a16:creationId xmlns:a16="http://schemas.microsoft.com/office/drawing/2014/main" id="{785EDFFF-D8E8-A84B-844C-E3FD61936BB0}"/>
              </a:ext>
            </a:extLst>
          </p:cNvPr>
          <p:cNvSpPr/>
          <p:nvPr/>
        </p:nvSpPr>
        <p:spPr>
          <a:xfrm>
            <a:off x="6214903" y="3590065"/>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sp>
        <p:nvSpPr>
          <p:cNvPr id="20" name="Rectangle 19">
            <a:extLst>
              <a:ext uri="{FF2B5EF4-FFF2-40B4-BE49-F238E27FC236}">
                <a16:creationId xmlns:a16="http://schemas.microsoft.com/office/drawing/2014/main" id="{71D7075B-1356-2B41-BAA7-444033CA5070}"/>
              </a:ext>
            </a:extLst>
          </p:cNvPr>
          <p:cNvSpPr/>
          <p:nvPr/>
        </p:nvSpPr>
        <p:spPr>
          <a:xfrm>
            <a:off x="7024528" y="3590065"/>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sp>
        <p:nvSpPr>
          <p:cNvPr id="21" name="Rectangle 20">
            <a:extLst>
              <a:ext uri="{FF2B5EF4-FFF2-40B4-BE49-F238E27FC236}">
                <a16:creationId xmlns:a16="http://schemas.microsoft.com/office/drawing/2014/main" id="{4A7D9FBB-9105-9046-B0FF-8659C84970FE}"/>
              </a:ext>
            </a:extLst>
          </p:cNvPr>
          <p:cNvSpPr/>
          <p:nvPr/>
        </p:nvSpPr>
        <p:spPr>
          <a:xfrm>
            <a:off x="7834153" y="3590065"/>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sp>
        <p:nvSpPr>
          <p:cNvPr id="22" name="Rectangle 21">
            <a:extLst>
              <a:ext uri="{FF2B5EF4-FFF2-40B4-BE49-F238E27FC236}">
                <a16:creationId xmlns:a16="http://schemas.microsoft.com/office/drawing/2014/main" id="{BD1E65BD-7B21-FA4B-B712-1FDF52CD8BA7}"/>
              </a:ext>
            </a:extLst>
          </p:cNvPr>
          <p:cNvSpPr/>
          <p:nvPr/>
        </p:nvSpPr>
        <p:spPr>
          <a:xfrm>
            <a:off x="8643778" y="3590065"/>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sp>
        <p:nvSpPr>
          <p:cNvPr id="23" name="Rectangle 22">
            <a:extLst>
              <a:ext uri="{FF2B5EF4-FFF2-40B4-BE49-F238E27FC236}">
                <a16:creationId xmlns:a16="http://schemas.microsoft.com/office/drawing/2014/main" id="{60EBD2BB-8885-2D4F-8ED8-3FF3F0A5BF9B}"/>
              </a:ext>
            </a:extLst>
          </p:cNvPr>
          <p:cNvSpPr/>
          <p:nvPr/>
        </p:nvSpPr>
        <p:spPr>
          <a:xfrm>
            <a:off x="9453403" y="3590065"/>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sp>
        <p:nvSpPr>
          <p:cNvPr id="24" name="Rectangle 23">
            <a:extLst>
              <a:ext uri="{FF2B5EF4-FFF2-40B4-BE49-F238E27FC236}">
                <a16:creationId xmlns:a16="http://schemas.microsoft.com/office/drawing/2014/main" id="{9C709FB5-8B49-A443-B623-D3852F772615}"/>
              </a:ext>
            </a:extLst>
          </p:cNvPr>
          <p:cNvSpPr/>
          <p:nvPr/>
        </p:nvSpPr>
        <p:spPr>
          <a:xfrm>
            <a:off x="10262898" y="3590065"/>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sp>
        <p:nvSpPr>
          <p:cNvPr id="26" name="Rectangle 25">
            <a:extLst>
              <a:ext uri="{FF2B5EF4-FFF2-40B4-BE49-F238E27FC236}">
                <a16:creationId xmlns:a16="http://schemas.microsoft.com/office/drawing/2014/main" id="{DCD229F2-5398-F144-B037-E9D449F4EA7A}"/>
              </a:ext>
            </a:extLst>
          </p:cNvPr>
          <p:cNvSpPr/>
          <p:nvPr/>
        </p:nvSpPr>
        <p:spPr>
          <a:xfrm>
            <a:off x="449637" y="1952956"/>
            <a:ext cx="1628906" cy="89773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sz="1400"/>
              <a:t>MICROSERVICE</a:t>
            </a:r>
          </a:p>
        </p:txBody>
      </p:sp>
      <p:sp>
        <p:nvSpPr>
          <p:cNvPr id="27" name="Rectangle 26">
            <a:extLst>
              <a:ext uri="{FF2B5EF4-FFF2-40B4-BE49-F238E27FC236}">
                <a16:creationId xmlns:a16="http://schemas.microsoft.com/office/drawing/2014/main" id="{9770ED80-AA3E-D845-8EEC-73BFBCD9C4AD}"/>
              </a:ext>
            </a:extLst>
          </p:cNvPr>
          <p:cNvSpPr/>
          <p:nvPr/>
        </p:nvSpPr>
        <p:spPr>
          <a:xfrm>
            <a:off x="2762091" y="2394678"/>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cxnSp>
        <p:nvCxnSpPr>
          <p:cNvPr id="31" name="Elbow Connector 30">
            <a:extLst>
              <a:ext uri="{FF2B5EF4-FFF2-40B4-BE49-F238E27FC236}">
                <a16:creationId xmlns:a16="http://schemas.microsoft.com/office/drawing/2014/main" id="{27C35D90-5C74-DE49-B470-A6384120AC32}"/>
              </a:ext>
            </a:extLst>
          </p:cNvPr>
          <p:cNvCxnSpPr>
            <a:cxnSpLocks/>
            <a:stCxn id="26" idx="3"/>
          </p:cNvCxnSpPr>
          <p:nvPr/>
        </p:nvCxnSpPr>
        <p:spPr>
          <a:xfrm>
            <a:off x="2078543" y="2401822"/>
            <a:ext cx="604967" cy="70246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B32B908-FB99-D042-83B1-527CCFF6BC14}"/>
              </a:ext>
            </a:extLst>
          </p:cNvPr>
          <p:cNvSpPr txBox="1"/>
          <p:nvPr/>
        </p:nvSpPr>
        <p:spPr>
          <a:xfrm>
            <a:off x="2419190" y="2173221"/>
            <a:ext cx="728663" cy="264319"/>
          </a:xfrm>
          <a:prstGeom prst="rect">
            <a:avLst/>
          </a:prstGeom>
          <a:noFill/>
        </p:spPr>
        <p:txBody>
          <a:bodyPr wrap="square" lIns="0" tIns="0" rIns="0" bIns="0" rtlCol="0">
            <a:noAutofit/>
          </a:bodyPr>
          <a:lstStyle/>
          <a:p>
            <a:pPr algn="l" defTabSz="228600">
              <a:spcAft>
                <a:spcPts val="1200"/>
              </a:spcAft>
            </a:pPr>
            <a:r>
              <a:rPr lang="en-US" sz="1200" i="1" noProof="0">
                <a:latin typeface="Times" pitchFamily="2" charset="0"/>
              </a:rPr>
              <a:t>Publishes</a:t>
            </a:r>
          </a:p>
        </p:txBody>
      </p:sp>
      <p:sp>
        <p:nvSpPr>
          <p:cNvPr id="35" name="Rectangle 34">
            <a:extLst>
              <a:ext uri="{FF2B5EF4-FFF2-40B4-BE49-F238E27FC236}">
                <a16:creationId xmlns:a16="http://schemas.microsoft.com/office/drawing/2014/main" id="{28FC8A96-07CC-E340-B9B2-00135C704386}"/>
              </a:ext>
            </a:extLst>
          </p:cNvPr>
          <p:cNvSpPr/>
          <p:nvPr/>
        </p:nvSpPr>
        <p:spPr>
          <a:xfrm>
            <a:off x="2311969" y="4184185"/>
            <a:ext cx="1628906" cy="89773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sz="1400"/>
              <a:t>MICROSERVICE</a:t>
            </a:r>
          </a:p>
        </p:txBody>
      </p:sp>
      <p:sp>
        <p:nvSpPr>
          <p:cNvPr id="36" name="Rectangle 35">
            <a:extLst>
              <a:ext uri="{FF2B5EF4-FFF2-40B4-BE49-F238E27FC236}">
                <a16:creationId xmlns:a16="http://schemas.microsoft.com/office/drawing/2014/main" id="{EF75D55F-B293-3C4F-832E-1C447304D044}"/>
              </a:ext>
            </a:extLst>
          </p:cNvPr>
          <p:cNvSpPr/>
          <p:nvPr/>
        </p:nvSpPr>
        <p:spPr>
          <a:xfrm>
            <a:off x="911859" y="4432914"/>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cxnSp>
        <p:nvCxnSpPr>
          <p:cNvPr id="37" name="Elbow Connector 36">
            <a:extLst>
              <a:ext uri="{FF2B5EF4-FFF2-40B4-BE49-F238E27FC236}">
                <a16:creationId xmlns:a16="http://schemas.microsoft.com/office/drawing/2014/main" id="{A4B0729C-54CC-3740-AAB1-2B06B0C2E682}"/>
              </a:ext>
            </a:extLst>
          </p:cNvPr>
          <p:cNvCxnSpPr>
            <a:cxnSpLocks/>
            <a:stCxn id="35" idx="1"/>
          </p:cNvCxnSpPr>
          <p:nvPr/>
        </p:nvCxnSpPr>
        <p:spPr>
          <a:xfrm rot="10800000">
            <a:off x="1745173" y="4004111"/>
            <a:ext cx="566796" cy="628941"/>
          </a:xfrm>
          <a:prstGeom prst="bentConnector2">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6A20B74-A101-C544-A23B-C1FF845BCF3F}"/>
              </a:ext>
            </a:extLst>
          </p:cNvPr>
          <p:cNvSpPr txBox="1"/>
          <p:nvPr/>
        </p:nvSpPr>
        <p:spPr>
          <a:xfrm>
            <a:off x="1349880" y="4704489"/>
            <a:ext cx="728663" cy="264319"/>
          </a:xfrm>
          <a:prstGeom prst="rect">
            <a:avLst/>
          </a:prstGeom>
          <a:noFill/>
        </p:spPr>
        <p:txBody>
          <a:bodyPr wrap="square" lIns="0" tIns="0" rIns="0" bIns="0" rtlCol="0">
            <a:noAutofit/>
          </a:bodyPr>
          <a:lstStyle/>
          <a:p>
            <a:pPr algn="l" defTabSz="228600">
              <a:spcAft>
                <a:spcPts val="1200"/>
              </a:spcAft>
            </a:pPr>
            <a:r>
              <a:rPr lang="en-US" sz="1200" i="1">
                <a:latin typeface="Times" pitchFamily="2" charset="0"/>
              </a:rPr>
              <a:t>Receives </a:t>
            </a:r>
            <a:endParaRPr lang="en-US" sz="1200" i="1" noProof="0">
              <a:latin typeface="Times" pitchFamily="2" charset="0"/>
            </a:endParaRPr>
          </a:p>
        </p:txBody>
      </p:sp>
      <p:sp>
        <p:nvSpPr>
          <p:cNvPr id="46" name="Rectangle 45">
            <a:extLst>
              <a:ext uri="{FF2B5EF4-FFF2-40B4-BE49-F238E27FC236}">
                <a16:creationId xmlns:a16="http://schemas.microsoft.com/office/drawing/2014/main" id="{3647367B-85B3-AD40-891B-3EA0758EF022}"/>
              </a:ext>
            </a:extLst>
          </p:cNvPr>
          <p:cNvSpPr/>
          <p:nvPr/>
        </p:nvSpPr>
        <p:spPr>
          <a:xfrm>
            <a:off x="5538691" y="4168709"/>
            <a:ext cx="1628906" cy="897731"/>
          </a:xfrm>
          <a:prstGeom prst="rect">
            <a:avLst/>
          </a:prstGeom>
          <a:solidFill>
            <a:srgbClr val="7FA9F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sz="1400"/>
              <a:t>FUNCTION</a:t>
            </a:r>
          </a:p>
        </p:txBody>
      </p:sp>
      <p:sp>
        <p:nvSpPr>
          <p:cNvPr id="47" name="Rectangle 46">
            <a:extLst>
              <a:ext uri="{FF2B5EF4-FFF2-40B4-BE49-F238E27FC236}">
                <a16:creationId xmlns:a16="http://schemas.microsoft.com/office/drawing/2014/main" id="{B87924D3-9726-574C-A76B-19416399C201}"/>
              </a:ext>
            </a:extLst>
          </p:cNvPr>
          <p:cNvSpPr/>
          <p:nvPr/>
        </p:nvSpPr>
        <p:spPr>
          <a:xfrm>
            <a:off x="4138581" y="4412360"/>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cxnSp>
        <p:nvCxnSpPr>
          <p:cNvPr id="48" name="Elbow Connector 47">
            <a:extLst>
              <a:ext uri="{FF2B5EF4-FFF2-40B4-BE49-F238E27FC236}">
                <a16:creationId xmlns:a16="http://schemas.microsoft.com/office/drawing/2014/main" id="{03730AA0-78A9-B749-B5B1-43A63646AAE4}"/>
              </a:ext>
            </a:extLst>
          </p:cNvPr>
          <p:cNvCxnSpPr>
            <a:cxnSpLocks/>
            <a:stCxn id="46" idx="1"/>
          </p:cNvCxnSpPr>
          <p:nvPr/>
        </p:nvCxnSpPr>
        <p:spPr>
          <a:xfrm rot="10800000">
            <a:off x="4971895" y="3988635"/>
            <a:ext cx="566796" cy="628941"/>
          </a:xfrm>
          <a:prstGeom prst="bentConnector2">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C5F5168-87C0-504E-A93D-A8DCFB00EEB4}"/>
              </a:ext>
            </a:extLst>
          </p:cNvPr>
          <p:cNvSpPr txBox="1"/>
          <p:nvPr/>
        </p:nvSpPr>
        <p:spPr>
          <a:xfrm>
            <a:off x="4576602" y="4689013"/>
            <a:ext cx="728663" cy="264319"/>
          </a:xfrm>
          <a:prstGeom prst="rect">
            <a:avLst/>
          </a:prstGeom>
          <a:noFill/>
        </p:spPr>
        <p:txBody>
          <a:bodyPr wrap="square" lIns="0" tIns="0" rIns="0" bIns="0" rtlCol="0">
            <a:noAutofit/>
          </a:bodyPr>
          <a:lstStyle/>
          <a:p>
            <a:pPr algn="l" defTabSz="228600">
              <a:spcAft>
                <a:spcPts val="1200"/>
              </a:spcAft>
            </a:pPr>
            <a:r>
              <a:rPr lang="en-US" sz="1200" i="1">
                <a:latin typeface="Times" pitchFamily="2" charset="0"/>
              </a:rPr>
              <a:t>Receives </a:t>
            </a:r>
            <a:endParaRPr lang="en-US" sz="1200" i="1" noProof="0">
              <a:latin typeface="Times" pitchFamily="2" charset="0"/>
            </a:endParaRPr>
          </a:p>
        </p:txBody>
      </p:sp>
      <p:sp>
        <p:nvSpPr>
          <p:cNvPr id="50" name="Rectangle 49">
            <a:extLst>
              <a:ext uri="{FF2B5EF4-FFF2-40B4-BE49-F238E27FC236}">
                <a16:creationId xmlns:a16="http://schemas.microsoft.com/office/drawing/2014/main" id="{239E0BA2-7535-3347-B4E1-C78D48A64FE3}"/>
              </a:ext>
            </a:extLst>
          </p:cNvPr>
          <p:cNvSpPr/>
          <p:nvPr/>
        </p:nvSpPr>
        <p:spPr>
          <a:xfrm>
            <a:off x="9498515" y="4184185"/>
            <a:ext cx="1628906" cy="897731"/>
          </a:xfrm>
          <a:prstGeom prst="rect">
            <a:avLst/>
          </a:prstGeom>
          <a:solidFill>
            <a:srgbClr val="2463D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sz="1400"/>
              <a:t>ERP SYSTEMS</a:t>
            </a:r>
          </a:p>
        </p:txBody>
      </p:sp>
      <p:sp>
        <p:nvSpPr>
          <p:cNvPr id="51" name="Rectangle 50">
            <a:extLst>
              <a:ext uri="{FF2B5EF4-FFF2-40B4-BE49-F238E27FC236}">
                <a16:creationId xmlns:a16="http://schemas.microsoft.com/office/drawing/2014/main" id="{2EACED10-22D9-9D43-8A45-30052BE23C1D}"/>
              </a:ext>
            </a:extLst>
          </p:cNvPr>
          <p:cNvSpPr/>
          <p:nvPr/>
        </p:nvSpPr>
        <p:spPr>
          <a:xfrm>
            <a:off x="8098405" y="4430312"/>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cxnSp>
        <p:nvCxnSpPr>
          <p:cNvPr id="52" name="Elbow Connector 51">
            <a:extLst>
              <a:ext uri="{FF2B5EF4-FFF2-40B4-BE49-F238E27FC236}">
                <a16:creationId xmlns:a16="http://schemas.microsoft.com/office/drawing/2014/main" id="{7550A3C0-18CA-A846-A226-3019DE26D26F}"/>
              </a:ext>
            </a:extLst>
          </p:cNvPr>
          <p:cNvCxnSpPr>
            <a:cxnSpLocks/>
            <a:stCxn id="50" idx="1"/>
          </p:cNvCxnSpPr>
          <p:nvPr/>
        </p:nvCxnSpPr>
        <p:spPr>
          <a:xfrm rot="10800000">
            <a:off x="8931719" y="4004111"/>
            <a:ext cx="566796" cy="628941"/>
          </a:xfrm>
          <a:prstGeom prst="bentConnector2">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4EFBDCDA-58C3-BF4C-8FDB-14BE39BE4779}"/>
              </a:ext>
            </a:extLst>
          </p:cNvPr>
          <p:cNvSpPr txBox="1"/>
          <p:nvPr/>
        </p:nvSpPr>
        <p:spPr>
          <a:xfrm>
            <a:off x="8536426" y="4704489"/>
            <a:ext cx="728663" cy="264319"/>
          </a:xfrm>
          <a:prstGeom prst="rect">
            <a:avLst/>
          </a:prstGeom>
          <a:noFill/>
        </p:spPr>
        <p:txBody>
          <a:bodyPr wrap="square" lIns="0" tIns="0" rIns="0" bIns="0" rtlCol="0">
            <a:noAutofit/>
          </a:bodyPr>
          <a:lstStyle/>
          <a:p>
            <a:pPr algn="l" defTabSz="228600">
              <a:spcAft>
                <a:spcPts val="1200"/>
              </a:spcAft>
            </a:pPr>
            <a:r>
              <a:rPr lang="en-US" sz="1200" i="1">
                <a:latin typeface="Times" pitchFamily="2" charset="0"/>
              </a:rPr>
              <a:t>Receives </a:t>
            </a:r>
            <a:endParaRPr lang="en-US" sz="1200" i="1" noProof="0">
              <a:latin typeface="Times" pitchFamily="2" charset="0"/>
            </a:endParaRPr>
          </a:p>
        </p:txBody>
      </p:sp>
      <p:sp>
        <p:nvSpPr>
          <p:cNvPr id="55" name="TextBox 54">
            <a:extLst>
              <a:ext uri="{FF2B5EF4-FFF2-40B4-BE49-F238E27FC236}">
                <a16:creationId xmlns:a16="http://schemas.microsoft.com/office/drawing/2014/main" id="{648472F9-EB8B-DD45-9810-6D12484CCB96}"/>
              </a:ext>
            </a:extLst>
          </p:cNvPr>
          <p:cNvSpPr txBox="1"/>
          <p:nvPr/>
        </p:nvSpPr>
        <p:spPr>
          <a:xfrm rot="5400000">
            <a:off x="7951983" y="3303964"/>
            <a:ext cx="728663" cy="264319"/>
          </a:xfrm>
          <a:prstGeom prst="rect">
            <a:avLst/>
          </a:prstGeom>
          <a:noFill/>
        </p:spPr>
        <p:txBody>
          <a:bodyPr wrap="square" lIns="0" tIns="0" rIns="0" bIns="0" rtlCol="0">
            <a:noAutofit/>
          </a:bodyPr>
          <a:lstStyle/>
          <a:p>
            <a:pPr algn="l" defTabSz="228600">
              <a:spcAft>
                <a:spcPts val="1200"/>
              </a:spcAft>
            </a:pPr>
            <a:r>
              <a:rPr lang="en-US" sz="7500">
                <a:solidFill>
                  <a:srgbClr val="89B6FF"/>
                </a:solidFill>
                <a:latin typeface="Times" pitchFamily="2" charset="0"/>
              </a:rPr>
              <a:t>{</a:t>
            </a:r>
            <a:r>
              <a:rPr lang="en-US" sz="7500">
                <a:latin typeface="Times" pitchFamily="2" charset="0"/>
              </a:rPr>
              <a:t> </a:t>
            </a:r>
            <a:endParaRPr lang="en-US" sz="7500" noProof="0">
              <a:latin typeface="Times" pitchFamily="2" charset="0"/>
            </a:endParaRPr>
          </a:p>
        </p:txBody>
      </p:sp>
      <p:sp>
        <p:nvSpPr>
          <p:cNvPr id="56" name="Rectangle 55">
            <a:extLst>
              <a:ext uri="{FF2B5EF4-FFF2-40B4-BE49-F238E27FC236}">
                <a16:creationId xmlns:a16="http://schemas.microsoft.com/office/drawing/2014/main" id="{631B15E6-73E0-444F-971A-3C7621990789}"/>
              </a:ext>
            </a:extLst>
          </p:cNvPr>
          <p:cNvSpPr/>
          <p:nvPr/>
        </p:nvSpPr>
        <p:spPr>
          <a:xfrm>
            <a:off x="9424892" y="1962724"/>
            <a:ext cx="1702529" cy="89773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sz="1400"/>
              <a:t>ANALYTIC SYSTEMS</a:t>
            </a:r>
          </a:p>
        </p:txBody>
      </p:sp>
      <p:cxnSp>
        <p:nvCxnSpPr>
          <p:cNvPr id="58" name="Elbow Connector 57">
            <a:extLst>
              <a:ext uri="{FF2B5EF4-FFF2-40B4-BE49-F238E27FC236}">
                <a16:creationId xmlns:a16="http://schemas.microsoft.com/office/drawing/2014/main" id="{AD3BEA6D-529D-0A4B-88B8-963240F5F380}"/>
              </a:ext>
            </a:extLst>
          </p:cNvPr>
          <p:cNvCxnSpPr>
            <a:cxnSpLocks/>
            <a:stCxn id="56" idx="1"/>
          </p:cNvCxnSpPr>
          <p:nvPr/>
        </p:nvCxnSpPr>
        <p:spPr>
          <a:xfrm rot="10800000" flipV="1">
            <a:off x="7794908" y="2411589"/>
            <a:ext cx="1629985" cy="655493"/>
          </a:xfrm>
          <a:prstGeom prst="bentConnector3">
            <a:avLst>
              <a:gd name="adj1" fmla="val 99346"/>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F68FFA1-0505-CB48-BC18-75D90F6DDE60}"/>
              </a:ext>
            </a:extLst>
          </p:cNvPr>
          <p:cNvSpPr txBox="1"/>
          <p:nvPr/>
        </p:nvSpPr>
        <p:spPr>
          <a:xfrm>
            <a:off x="7562605" y="2191917"/>
            <a:ext cx="728663" cy="264319"/>
          </a:xfrm>
          <a:prstGeom prst="rect">
            <a:avLst/>
          </a:prstGeom>
          <a:noFill/>
        </p:spPr>
        <p:txBody>
          <a:bodyPr wrap="square" lIns="0" tIns="0" rIns="0" bIns="0" rtlCol="0">
            <a:noAutofit/>
          </a:bodyPr>
          <a:lstStyle/>
          <a:p>
            <a:pPr algn="l" defTabSz="228600">
              <a:spcAft>
                <a:spcPts val="1200"/>
              </a:spcAft>
            </a:pPr>
            <a:r>
              <a:rPr lang="en-US" sz="1200" i="1">
                <a:latin typeface="Times" pitchFamily="2" charset="0"/>
              </a:rPr>
              <a:t>Receives </a:t>
            </a:r>
            <a:endParaRPr lang="en-US" sz="1200" i="1" noProof="0">
              <a:latin typeface="Times" pitchFamily="2" charset="0"/>
            </a:endParaRPr>
          </a:p>
        </p:txBody>
      </p:sp>
      <p:sp>
        <p:nvSpPr>
          <p:cNvPr id="72" name="TextBox 71">
            <a:extLst>
              <a:ext uri="{FF2B5EF4-FFF2-40B4-BE49-F238E27FC236}">
                <a16:creationId xmlns:a16="http://schemas.microsoft.com/office/drawing/2014/main" id="{129AEDE8-EEF0-B849-8AD7-E1AF024D98F4}"/>
              </a:ext>
            </a:extLst>
          </p:cNvPr>
          <p:cNvSpPr txBox="1"/>
          <p:nvPr/>
        </p:nvSpPr>
        <p:spPr>
          <a:xfrm>
            <a:off x="296333" y="2588934"/>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0" name="Rectangle 59">
            <a:extLst>
              <a:ext uri="{FF2B5EF4-FFF2-40B4-BE49-F238E27FC236}">
                <a16:creationId xmlns:a16="http://schemas.microsoft.com/office/drawing/2014/main" id="{B2ADC944-5178-A741-9D83-87C7DE0F6C95}"/>
              </a:ext>
            </a:extLst>
          </p:cNvPr>
          <p:cNvSpPr/>
          <p:nvPr/>
        </p:nvSpPr>
        <p:spPr>
          <a:xfrm>
            <a:off x="6943565" y="2401821"/>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sp>
        <p:nvSpPr>
          <p:cNvPr id="54" name="TextBox 53">
            <a:extLst>
              <a:ext uri="{FF2B5EF4-FFF2-40B4-BE49-F238E27FC236}">
                <a16:creationId xmlns:a16="http://schemas.microsoft.com/office/drawing/2014/main" id="{0CB1F4E6-A8D1-CF4A-A6F9-F4260FAD1EE4}"/>
              </a:ext>
            </a:extLst>
          </p:cNvPr>
          <p:cNvSpPr txBox="1"/>
          <p:nvPr/>
        </p:nvSpPr>
        <p:spPr>
          <a:xfrm>
            <a:off x="7766756" y="6413497"/>
            <a:ext cx="3601155"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2020 Accenture. All rights reserved, Proprietary and Confidential</a:t>
            </a:r>
            <a:endParaRPr lang="en-US" noProof="0">
              <a:solidFill>
                <a:schemeClr val="tx1">
                  <a:alpha val="75000"/>
                </a:schemeClr>
              </a:solidFill>
            </a:endParaRPr>
          </a:p>
        </p:txBody>
      </p:sp>
    </p:spTree>
    <p:extLst>
      <p:ext uri="{BB962C8B-B14F-4D97-AF65-F5344CB8AC3E}">
        <p14:creationId xmlns:p14="http://schemas.microsoft.com/office/powerpoint/2010/main" val="2623955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B67E216C-37A7-A54B-8A50-BFC6562065B9}"/>
              </a:ext>
            </a:extLst>
          </p:cNvPr>
          <p:cNvSpPr/>
          <p:nvPr/>
        </p:nvSpPr>
        <p:spPr>
          <a:xfrm>
            <a:off x="5362164" y="1991283"/>
            <a:ext cx="5990482" cy="3922806"/>
          </a:xfrm>
          <a:prstGeom prst="rect">
            <a:avLst/>
          </a:prstGeom>
          <a:noFill/>
          <a:ln w="38100">
            <a:solidFill>
              <a:schemeClr val="tx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a:solidFill>
                  <a:schemeClr val="tx1"/>
                </a:solidFill>
              </a:rPr>
              <a:t>Back Office Domain</a:t>
            </a:r>
          </a:p>
        </p:txBody>
      </p:sp>
      <p:sp>
        <p:nvSpPr>
          <p:cNvPr id="5" name="Title 4">
            <a:extLst>
              <a:ext uri="{FF2B5EF4-FFF2-40B4-BE49-F238E27FC236}">
                <a16:creationId xmlns:a16="http://schemas.microsoft.com/office/drawing/2014/main" id="{568A386D-578F-B84E-8F5F-5B8FA5491472}"/>
              </a:ext>
            </a:extLst>
          </p:cNvPr>
          <p:cNvSpPr>
            <a:spLocks noGrp="1"/>
          </p:cNvSpPr>
          <p:nvPr>
            <p:ph type="title"/>
          </p:nvPr>
        </p:nvSpPr>
        <p:spPr>
          <a:xfrm>
            <a:off x="381000" y="310111"/>
            <a:ext cx="4808220" cy="677108"/>
          </a:xfrm>
        </p:spPr>
        <p:txBody>
          <a:bodyPr/>
          <a:lstStyle/>
          <a:p>
            <a:r>
              <a:rPr lang="en-US"/>
              <a:t>Event Handling in Domain Context</a:t>
            </a:r>
          </a:p>
        </p:txBody>
      </p:sp>
      <p:sp>
        <p:nvSpPr>
          <p:cNvPr id="6" name="TextBox 5">
            <a:extLst>
              <a:ext uri="{FF2B5EF4-FFF2-40B4-BE49-F238E27FC236}">
                <a16:creationId xmlns:a16="http://schemas.microsoft.com/office/drawing/2014/main" id="{B7E8E439-C724-A84E-896D-77B25818577C}"/>
              </a:ext>
            </a:extLst>
          </p:cNvPr>
          <p:cNvSpPr txBox="1"/>
          <p:nvPr/>
        </p:nvSpPr>
        <p:spPr>
          <a:xfrm>
            <a:off x="1761129" y="3318791"/>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7" name="Title 4">
            <a:extLst>
              <a:ext uri="{FF2B5EF4-FFF2-40B4-BE49-F238E27FC236}">
                <a16:creationId xmlns:a16="http://schemas.microsoft.com/office/drawing/2014/main" id="{C245B2ED-516B-DA4A-8693-7E5338FD503E}"/>
              </a:ext>
            </a:extLst>
          </p:cNvPr>
          <p:cNvSpPr txBox="1">
            <a:spLocks/>
          </p:cNvSpPr>
          <p:nvPr/>
        </p:nvSpPr>
        <p:spPr>
          <a:xfrm>
            <a:off x="381000" y="912851"/>
            <a:ext cx="11430000" cy="9906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sz="2000" b="0"/>
              <a:t>Events can be used for inter or intra domain communication. Between domains, restrict to Business Events</a:t>
            </a:r>
          </a:p>
        </p:txBody>
      </p:sp>
      <p:sp>
        <p:nvSpPr>
          <p:cNvPr id="9" name="Title 4">
            <a:extLst>
              <a:ext uri="{FF2B5EF4-FFF2-40B4-BE49-F238E27FC236}">
                <a16:creationId xmlns:a16="http://schemas.microsoft.com/office/drawing/2014/main" id="{CEB695CC-C66B-9949-B8A2-713FE627FC23}"/>
              </a:ext>
            </a:extLst>
          </p:cNvPr>
          <p:cNvSpPr txBox="1">
            <a:spLocks/>
          </p:cNvSpPr>
          <p:nvPr/>
        </p:nvSpPr>
        <p:spPr>
          <a:xfrm>
            <a:off x="8869680" y="274320"/>
            <a:ext cx="3053080" cy="37084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algn="r"/>
            <a:r>
              <a:rPr lang="en-US" sz="1400">
                <a:solidFill>
                  <a:schemeClr val="accent2">
                    <a:lumMod val="75000"/>
                  </a:schemeClr>
                </a:solidFill>
              </a:rPr>
              <a:t>EVENT BASICS</a:t>
            </a:r>
          </a:p>
        </p:txBody>
      </p:sp>
      <p:sp>
        <p:nvSpPr>
          <p:cNvPr id="11" name="TextBox 10">
            <a:extLst>
              <a:ext uri="{FF2B5EF4-FFF2-40B4-BE49-F238E27FC236}">
                <a16:creationId xmlns:a16="http://schemas.microsoft.com/office/drawing/2014/main" id="{DD145C4F-FCBC-CC44-A29B-A8A4EE7E778E}"/>
              </a:ext>
            </a:extLst>
          </p:cNvPr>
          <p:cNvSpPr txBox="1"/>
          <p:nvPr/>
        </p:nvSpPr>
        <p:spPr>
          <a:xfrm>
            <a:off x="745129" y="2495831"/>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2" name="TextBox 1">
            <a:extLst>
              <a:ext uri="{FF2B5EF4-FFF2-40B4-BE49-F238E27FC236}">
                <a16:creationId xmlns:a16="http://schemas.microsoft.com/office/drawing/2014/main" id="{A7B94DE4-D2C2-BD4C-A473-3319771056E5}"/>
              </a:ext>
            </a:extLst>
          </p:cNvPr>
          <p:cNvSpPr txBox="1"/>
          <p:nvPr/>
        </p:nvSpPr>
        <p:spPr>
          <a:xfrm>
            <a:off x="10078720" y="48768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3" name="Rectangle 2">
            <a:extLst>
              <a:ext uri="{FF2B5EF4-FFF2-40B4-BE49-F238E27FC236}">
                <a16:creationId xmlns:a16="http://schemas.microsoft.com/office/drawing/2014/main" id="{78A0E951-86FC-614D-B8C3-6CC9DB681EB4}"/>
              </a:ext>
            </a:extLst>
          </p:cNvPr>
          <p:cNvSpPr/>
          <p:nvPr/>
        </p:nvSpPr>
        <p:spPr>
          <a:xfrm>
            <a:off x="398579" y="1991283"/>
            <a:ext cx="3680085" cy="3922806"/>
          </a:xfrm>
          <a:prstGeom prst="rect">
            <a:avLst/>
          </a:prstGeom>
          <a:noFill/>
          <a:ln w="38100">
            <a:solidFill>
              <a:schemeClr val="tx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a:solidFill>
                  <a:schemeClr val="tx1"/>
                </a:solidFill>
              </a:rPr>
              <a:t>Online Store Domain</a:t>
            </a:r>
          </a:p>
        </p:txBody>
      </p:sp>
      <p:sp>
        <p:nvSpPr>
          <p:cNvPr id="14" name="Rectangle 13">
            <a:extLst>
              <a:ext uri="{FF2B5EF4-FFF2-40B4-BE49-F238E27FC236}">
                <a16:creationId xmlns:a16="http://schemas.microsoft.com/office/drawing/2014/main" id="{7E759EE6-9255-8949-9BEF-A4294D431B62}"/>
              </a:ext>
            </a:extLst>
          </p:cNvPr>
          <p:cNvSpPr/>
          <p:nvPr/>
        </p:nvSpPr>
        <p:spPr>
          <a:xfrm>
            <a:off x="508301" y="3756081"/>
            <a:ext cx="10672894" cy="89773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a:t>EVENT LOG</a:t>
            </a:r>
          </a:p>
        </p:txBody>
      </p:sp>
      <p:sp>
        <p:nvSpPr>
          <p:cNvPr id="16" name="TextBox 15">
            <a:extLst>
              <a:ext uri="{FF2B5EF4-FFF2-40B4-BE49-F238E27FC236}">
                <a16:creationId xmlns:a16="http://schemas.microsoft.com/office/drawing/2014/main" id="{CF6DA8D9-C21E-4943-90C4-0617843C28DE}"/>
              </a:ext>
            </a:extLst>
          </p:cNvPr>
          <p:cNvSpPr txBox="1"/>
          <p:nvPr/>
        </p:nvSpPr>
        <p:spPr>
          <a:xfrm>
            <a:off x="1964329" y="3503192"/>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17" name="TextBox 16">
            <a:extLst>
              <a:ext uri="{FF2B5EF4-FFF2-40B4-BE49-F238E27FC236}">
                <a16:creationId xmlns:a16="http://schemas.microsoft.com/office/drawing/2014/main" id="{7B44E628-59F9-DE4D-87B7-B6D0903D14CA}"/>
              </a:ext>
            </a:extLst>
          </p:cNvPr>
          <p:cNvSpPr txBox="1"/>
          <p:nvPr/>
        </p:nvSpPr>
        <p:spPr>
          <a:xfrm>
            <a:off x="948329" y="2680232"/>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18" name="TextBox 17">
            <a:extLst>
              <a:ext uri="{FF2B5EF4-FFF2-40B4-BE49-F238E27FC236}">
                <a16:creationId xmlns:a16="http://schemas.microsoft.com/office/drawing/2014/main" id="{30106F5A-FDF6-3446-928E-D64EA3CA2DC0}"/>
              </a:ext>
            </a:extLst>
          </p:cNvPr>
          <p:cNvSpPr txBox="1"/>
          <p:nvPr/>
        </p:nvSpPr>
        <p:spPr>
          <a:xfrm>
            <a:off x="1806387" y="3084785"/>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19" name="Rectangle 18">
            <a:extLst>
              <a:ext uri="{FF2B5EF4-FFF2-40B4-BE49-F238E27FC236}">
                <a16:creationId xmlns:a16="http://schemas.microsoft.com/office/drawing/2014/main" id="{B7E17E3D-D1A0-7240-A6D9-051735F6E475}"/>
              </a:ext>
            </a:extLst>
          </p:cNvPr>
          <p:cNvSpPr/>
          <p:nvPr/>
        </p:nvSpPr>
        <p:spPr>
          <a:xfrm>
            <a:off x="594157" y="4241856"/>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sp>
        <p:nvSpPr>
          <p:cNvPr id="20" name="Rectangle 19">
            <a:extLst>
              <a:ext uri="{FF2B5EF4-FFF2-40B4-BE49-F238E27FC236}">
                <a16:creationId xmlns:a16="http://schemas.microsoft.com/office/drawing/2014/main" id="{4A31FBF4-127B-E342-82BF-B028FC6BD5B5}"/>
              </a:ext>
            </a:extLst>
          </p:cNvPr>
          <p:cNvSpPr/>
          <p:nvPr/>
        </p:nvSpPr>
        <p:spPr>
          <a:xfrm>
            <a:off x="1403782" y="4241856"/>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sp>
        <p:nvSpPr>
          <p:cNvPr id="21" name="Rectangle 20">
            <a:extLst>
              <a:ext uri="{FF2B5EF4-FFF2-40B4-BE49-F238E27FC236}">
                <a16:creationId xmlns:a16="http://schemas.microsoft.com/office/drawing/2014/main" id="{505D0EFC-AD00-F645-BAAF-BC7D18264B77}"/>
              </a:ext>
            </a:extLst>
          </p:cNvPr>
          <p:cNvSpPr/>
          <p:nvPr/>
        </p:nvSpPr>
        <p:spPr>
          <a:xfrm>
            <a:off x="2213407" y="4241856"/>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sp>
        <p:nvSpPr>
          <p:cNvPr id="22" name="Rectangle 21">
            <a:extLst>
              <a:ext uri="{FF2B5EF4-FFF2-40B4-BE49-F238E27FC236}">
                <a16:creationId xmlns:a16="http://schemas.microsoft.com/office/drawing/2014/main" id="{7E77F40D-E1AD-3C44-B2CA-751B29E0C426}"/>
              </a:ext>
            </a:extLst>
          </p:cNvPr>
          <p:cNvSpPr/>
          <p:nvPr/>
        </p:nvSpPr>
        <p:spPr>
          <a:xfrm>
            <a:off x="3023032" y="4241856"/>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sp>
        <p:nvSpPr>
          <p:cNvPr id="33" name="Rectangle 32">
            <a:extLst>
              <a:ext uri="{FF2B5EF4-FFF2-40B4-BE49-F238E27FC236}">
                <a16:creationId xmlns:a16="http://schemas.microsoft.com/office/drawing/2014/main" id="{D8652C71-9252-6944-9C6B-EEF93FF1BAA7}"/>
              </a:ext>
            </a:extLst>
          </p:cNvPr>
          <p:cNvSpPr/>
          <p:nvPr/>
        </p:nvSpPr>
        <p:spPr>
          <a:xfrm>
            <a:off x="2808720" y="3046469"/>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cxnSp>
        <p:nvCxnSpPr>
          <p:cNvPr id="34" name="Elbow Connector 33">
            <a:extLst>
              <a:ext uri="{FF2B5EF4-FFF2-40B4-BE49-F238E27FC236}">
                <a16:creationId xmlns:a16="http://schemas.microsoft.com/office/drawing/2014/main" id="{765B745E-E4A5-944A-BAA8-FB1E9A380D38}"/>
              </a:ext>
            </a:extLst>
          </p:cNvPr>
          <p:cNvCxnSpPr>
            <a:cxnSpLocks/>
            <a:stCxn id="32" idx="3"/>
          </p:cNvCxnSpPr>
          <p:nvPr/>
        </p:nvCxnSpPr>
        <p:spPr>
          <a:xfrm>
            <a:off x="2132407" y="2915621"/>
            <a:ext cx="594445" cy="84510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1A35E34-9A27-BA46-95A1-4770DDEC0C46}"/>
              </a:ext>
            </a:extLst>
          </p:cNvPr>
          <p:cNvSpPr txBox="1"/>
          <p:nvPr/>
        </p:nvSpPr>
        <p:spPr>
          <a:xfrm>
            <a:off x="2451819" y="2703867"/>
            <a:ext cx="728663" cy="264319"/>
          </a:xfrm>
          <a:prstGeom prst="rect">
            <a:avLst/>
          </a:prstGeom>
          <a:noFill/>
        </p:spPr>
        <p:txBody>
          <a:bodyPr wrap="square" lIns="0" tIns="0" rIns="0" bIns="0" rtlCol="0">
            <a:noAutofit/>
          </a:bodyPr>
          <a:lstStyle/>
          <a:p>
            <a:pPr algn="l" defTabSz="228600">
              <a:spcAft>
                <a:spcPts val="1200"/>
              </a:spcAft>
            </a:pPr>
            <a:r>
              <a:rPr lang="en-US" sz="1200" i="1" noProof="0">
                <a:latin typeface="Times" pitchFamily="2" charset="0"/>
              </a:rPr>
              <a:t>Publish</a:t>
            </a:r>
          </a:p>
        </p:txBody>
      </p:sp>
      <p:sp>
        <p:nvSpPr>
          <p:cNvPr id="36" name="Rectangle 35">
            <a:extLst>
              <a:ext uri="{FF2B5EF4-FFF2-40B4-BE49-F238E27FC236}">
                <a16:creationId xmlns:a16="http://schemas.microsoft.com/office/drawing/2014/main" id="{D0A2B26A-8213-CF41-B160-7DED712D2197}"/>
              </a:ext>
            </a:extLst>
          </p:cNvPr>
          <p:cNvSpPr/>
          <p:nvPr/>
        </p:nvSpPr>
        <p:spPr>
          <a:xfrm>
            <a:off x="2358598" y="4835976"/>
            <a:ext cx="1628906" cy="89773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sz="1400"/>
              <a:t>Lambda</a:t>
            </a:r>
          </a:p>
        </p:txBody>
      </p:sp>
      <p:sp>
        <p:nvSpPr>
          <p:cNvPr id="37" name="Rectangle 36">
            <a:extLst>
              <a:ext uri="{FF2B5EF4-FFF2-40B4-BE49-F238E27FC236}">
                <a16:creationId xmlns:a16="http://schemas.microsoft.com/office/drawing/2014/main" id="{851BC66E-0A10-884F-AC7F-BDA65756C9F4}"/>
              </a:ext>
            </a:extLst>
          </p:cNvPr>
          <p:cNvSpPr/>
          <p:nvPr/>
        </p:nvSpPr>
        <p:spPr>
          <a:xfrm>
            <a:off x="958488" y="5084705"/>
            <a:ext cx="728662" cy="21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EVENT</a:t>
            </a:r>
          </a:p>
        </p:txBody>
      </p:sp>
      <p:cxnSp>
        <p:nvCxnSpPr>
          <p:cNvPr id="38" name="Elbow Connector 37">
            <a:extLst>
              <a:ext uri="{FF2B5EF4-FFF2-40B4-BE49-F238E27FC236}">
                <a16:creationId xmlns:a16="http://schemas.microsoft.com/office/drawing/2014/main" id="{F88EAC89-2CEF-3340-BF02-36B5FAB2B93D}"/>
              </a:ext>
            </a:extLst>
          </p:cNvPr>
          <p:cNvCxnSpPr>
            <a:cxnSpLocks/>
            <a:stCxn id="36" idx="1"/>
          </p:cNvCxnSpPr>
          <p:nvPr/>
        </p:nvCxnSpPr>
        <p:spPr>
          <a:xfrm rot="10800000">
            <a:off x="1791802" y="4655902"/>
            <a:ext cx="566796" cy="628941"/>
          </a:xfrm>
          <a:prstGeom prst="bentConnector2">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AF16592-9142-0940-8E88-02A85123CA15}"/>
              </a:ext>
            </a:extLst>
          </p:cNvPr>
          <p:cNvSpPr txBox="1"/>
          <p:nvPr/>
        </p:nvSpPr>
        <p:spPr>
          <a:xfrm>
            <a:off x="1396509" y="5356280"/>
            <a:ext cx="728663" cy="264319"/>
          </a:xfrm>
          <a:prstGeom prst="rect">
            <a:avLst/>
          </a:prstGeom>
          <a:noFill/>
        </p:spPr>
        <p:txBody>
          <a:bodyPr wrap="square" lIns="0" tIns="0" rIns="0" bIns="0" rtlCol="0">
            <a:noAutofit/>
          </a:bodyPr>
          <a:lstStyle/>
          <a:p>
            <a:pPr algn="l" defTabSz="228600">
              <a:spcAft>
                <a:spcPts val="1200"/>
              </a:spcAft>
            </a:pPr>
            <a:r>
              <a:rPr lang="en-US" sz="1200" i="1">
                <a:latin typeface="Times" pitchFamily="2" charset="0"/>
              </a:rPr>
              <a:t>Consume </a:t>
            </a:r>
            <a:endParaRPr lang="en-US" sz="1200" i="1" noProof="0">
              <a:latin typeface="Times" pitchFamily="2" charset="0"/>
            </a:endParaRPr>
          </a:p>
        </p:txBody>
      </p:sp>
      <p:sp>
        <p:nvSpPr>
          <p:cNvPr id="44" name="Rectangle 43">
            <a:extLst>
              <a:ext uri="{FF2B5EF4-FFF2-40B4-BE49-F238E27FC236}">
                <a16:creationId xmlns:a16="http://schemas.microsoft.com/office/drawing/2014/main" id="{B96AC27D-7975-B240-84A0-A4352AB4AB34}"/>
              </a:ext>
            </a:extLst>
          </p:cNvPr>
          <p:cNvSpPr/>
          <p:nvPr/>
        </p:nvSpPr>
        <p:spPr>
          <a:xfrm>
            <a:off x="9545144" y="4835976"/>
            <a:ext cx="1628906" cy="897731"/>
          </a:xfrm>
          <a:prstGeom prst="rect">
            <a:avLst/>
          </a:prstGeom>
          <a:solidFill>
            <a:srgbClr val="2463D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sz="1400"/>
              <a:t>ERP SYSTEMS</a:t>
            </a:r>
          </a:p>
        </p:txBody>
      </p:sp>
      <p:cxnSp>
        <p:nvCxnSpPr>
          <p:cNvPr id="46" name="Elbow Connector 45">
            <a:extLst>
              <a:ext uri="{FF2B5EF4-FFF2-40B4-BE49-F238E27FC236}">
                <a16:creationId xmlns:a16="http://schemas.microsoft.com/office/drawing/2014/main" id="{8864C607-7F49-EB46-9411-66C9DC2ACAF4}"/>
              </a:ext>
            </a:extLst>
          </p:cNvPr>
          <p:cNvCxnSpPr>
            <a:cxnSpLocks/>
            <a:stCxn id="44" idx="1"/>
          </p:cNvCxnSpPr>
          <p:nvPr/>
        </p:nvCxnSpPr>
        <p:spPr>
          <a:xfrm rot="10800000">
            <a:off x="8978348" y="4655902"/>
            <a:ext cx="566796" cy="628941"/>
          </a:xfrm>
          <a:prstGeom prst="bentConnector2">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0BCBCDB-A6B9-AA49-96B1-79CAD8815AD8}"/>
              </a:ext>
            </a:extLst>
          </p:cNvPr>
          <p:cNvSpPr txBox="1"/>
          <p:nvPr/>
        </p:nvSpPr>
        <p:spPr>
          <a:xfrm>
            <a:off x="8583055" y="5356280"/>
            <a:ext cx="728663" cy="264319"/>
          </a:xfrm>
          <a:prstGeom prst="rect">
            <a:avLst/>
          </a:prstGeom>
          <a:noFill/>
        </p:spPr>
        <p:txBody>
          <a:bodyPr wrap="square" lIns="0" tIns="0" rIns="0" bIns="0" rtlCol="0">
            <a:noAutofit/>
          </a:bodyPr>
          <a:lstStyle/>
          <a:p>
            <a:pPr algn="l" defTabSz="228600">
              <a:spcAft>
                <a:spcPts val="1200"/>
              </a:spcAft>
            </a:pPr>
            <a:r>
              <a:rPr lang="en-US" sz="1200" i="1">
                <a:latin typeface="Times" pitchFamily="2" charset="0"/>
              </a:rPr>
              <a:t>Consume </a:t>
            </a:r>
            <a:endParaRPr lang="en-US" sz="1200" i="1" noProof="0">
              <a:latin typeface="Times" pitchFamily="2" charset="0"/>
            </a:endParaRPr>
          </a:p>
        </p:txBody>
      </p:sp>
      <p:sp>
        <p:nvSpPr>
          <p:cNvPr id="49" name="Rectangle 48">
            <a:extLst>
              <a:ext uri="{FF2B5EF4-FFF2-40B4-BE49-F238E27FC236}">
                <a16:creationId xmlns:a16="http://schemas.microsoft.com/office/drawing/2014/main" id="{A5FC3597-CE41-ED44-9F56-D4E4F3E0486E}"/>
              </a:ext>
            </a:extLst>
          </p:cNvPr>
          <p:cNvSpPr/>
          <p:nvPr/>
        </p:nvSpPr>
        <p:spPr>
          <a:xfrm>
            <a:off x="9471521" y="2614515"/>
            <a:ext cx="1702529" cy="89773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sz="1400"/>
              <a:t>ANALYTIC SYSTEMS</a:t>
            </a:r>
          </a:p>
        </p:txBody>
      </p:sp>
      <p:cxnSp>
        <p:nvCxnSpPr>
          <p:cNvPr id="50" name="Elbow Connector 49">
            <a:extLst>
              <a:ext uri="{FF2B5EF4-FFF2-40B4-BE49-F238E27FC236}">
                <a16:creationId xmlns:a16="http://schemas.microsoft.com/office/drawing/2014/main" id="{30E58BB8-CDD0-804E-BADC-C331BE95BF38}"/>
              </a:ext>
            </a:extLst>
          </p:cNvPr>
          <p:cNvCxnSpPr>
            <a:cxnSpLocks/>
            <a:stCxn id="49" idx="1"/>
          </p:cNvCxnSpPr>
          <p:nvPr/>
        </p:nvCxnSpPr>
        <p:spPr>
          <a:xfrm rot="10800000" flipV="1">
            <a:off x="7841537" y="3063380"/>
            <a:ext cx="1629985" cy="655493"/>
          </a:xfrm>
          <a:prstGeom prst="bentConnector3">
            <a:avLst>
              <a:gd name="adj1" fmla="val 99346"/>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602E5B6-1484-7649-8977-B85E5F1C1952}"/>
              </a:ext>
            </a:extLst>
          </p:cNvPr>
          <p:cNvSpPr txBox="1"/>
          <p:nvPr/>
        </p:nvSpPr>
        <p:spPr>
          <a:xfrm>
            <a:off x="7609234" y="2843708"/>
            <a:ext cx="728663" cy="264319"/>
          </a:xfrm>
          <a:prstGeom prst="rect">
            <a:avLst/>
          </a:prstGeom>
          <a:noFill/>
        </p:spPr>
        <p:txBody>
          <a:bodyPr wrap="square" lIns="0" tIns="0" rIns="0" bIns="0" rtlCol="0">
            <a:noAutofit/>
          </a:bodyPr>
          <a:lstStyle/>
          <a:p>
            <a:pPr algn="l" defTabSz="228600">
              <a:spcAft>
                <a:spcPts val="1200"/>
              </a:spcAft>
            </a:pPr>
            <a:r>
              <a:rPr lang="en-US" sz="1200" i="1">
                <a:latin typeface="Times" pitchFamily="2" charset="0"/>
              </a:rPr>
              <a:t>Consume </a:t>
            </a:r>
            <a:endParaRPr lang="en-US" sz="1200" i="1" noProof="0">
              <a:latin typeface="Times" pitchFamily="2" charset="0"/>
            </a:endParaRPr>
          </a:p>
        </p:txBody>
      </p:sp>
      <p:sp>
        <p:nvSpPr>
          <p:cNvPr id="4" name="TextBox 3">
            <a:extLst>
              <a:ext uri="{FF2B5EF4-FFF2-40B4-BE49-F238E27FC236}">
                <a16:creationId xmlns:a16="http://schemas.microsoft.com/office/drawing/2014/main" id="{48CDDE6C-B7A3-4348-8431-8E51C5FDC4DE}"/>
              </a:ext>
            </a:extLst>
          </p:cNvPr>
          <p:cNvSpPr txBox="1"/>
          <p:nvPr/>
        </p:nvSpPr>
        <p:spPr>
          <a:xfrm>
            <a:off x="3117954" y="1611443"/>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54" name="Rectangle 53">
            <a:extLst>
              <a:ext uri="{FF2B5EF4-FFF2-40B4-BE49-F238E27FC236}">
                <a16:creationId xmlns:a16="http://schemas.microsoft.com/office/drawing/2014/main" id="{68618FC1-B391-F64E-A15D-F202381FF31D}"/>
              </a:ext>
            </a:extLst>
          </p:cNvPr>
          <p:cNvSpPr/>
          <p:nvPr/>
        </p:nvSpPr>
        <p:spPr>
          <a:xfrm>
            <a:off x="2810081" y="3360971"/>
            <a:ext cx="1053681" cy="214312"/>
          </a:xfrm>
          <a:prstGeom prst="rect">
            <a:avLst/>
          </a:prstGeom>
          <a:solidFill>
            <a:srgbClr val="FF50A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BIZ EVENT</a:t>
            </a:r>
          </a:p>
        </p:txBody>
      </p:sp>
      <p:sp>
        <p:nvSpPr>
          <p:cNvPr id="55" name="Rectangle 54">
            <a:extLst>
              <a:ext uri="{FF2B5EF4-FFF2-40B4-BE49-F238E27FC236}">
                <a16:creationId xmlns:a16="http://schemas.microsoft.com/office/drawing/2014/main" id="{D6554A7C-8E2E-DF48-8271-90D4E4BB512E}"/>
              </a:ext>
            </a:extLst>
          </p:cNvPr>
          <p:cNvSpPr/>
          <p:nvPr/>
        </p:nvSpPr>
        <p:spPr>
          <a:xfrm>
            <a:off x="7849713" y="5084705"/>
            <a:ext cx="1053681" cy="214312"/>
          </a:xfrm>
          <a:prstGeom prst="rect">
            <a:avLst/>
          </a:prstGeom>
          <a:solidFill>
            <a:srgbClr val="FF50A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BIZ EVENT</a:t>
            </a:r>
          </a:p>
        </p:txBody>
      </p:sp>
      <p:sp>
        <p:nvSpPr>
          <p:cNvPr id="56" name="Rectangle 55">
            <a:extLst>
              <a:ext uri="{FF2B5EF4-FFF2-40B4-BE49-F238E27FC236}">
                <a16:creationId xmlns:a16="http://schemas.microsoft.com/office/drawing/2014/main" id="{BC6026A7-1AB3-D349-880D-E7C544FD0278}"/>
              </a:ext>
            </a:extLst>
          </p:cNvPr>
          <p:cNvSpPr/>
          <p:nvPr/>
        </p:nvSpPr>
        <p:spPr>
          <a:xfrm>
            <a:off x="3024983" y="3952536"/>
            <a:ext cx="1053681" cy="214312"/>
          </a:xfrm>
          <a:prstGeom prst="rect">
            <a:avLst/>
          </a:prstGeom>
          <a:solidFill>
            <a:srgbClr val="FF50A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BIZ EVENT</a:t>
            </a:r>
          </a:p>
        </p:txBody>
      </p:sp>
      <p:sp>
        <p:nvSpPr>
          <p:cNvPr id="57" name="Rectangle 56">
            <a:extLst>
              <a:ext uri="{FF2B5EF4-FFF2-40B4-BE49-F238E27FC236}">
                <a16:creationId xmlns:a16="http://schemas.microsoft.com/office/drawing/2014/main" id="{33CC8B90-5251-8143-B2DE-D1091B63D104}"/>
              </a:ext>
            </a:extLst>
          </p:cNvPr>
          <p:cNvSpPr/>
          <p:nvPr/>
        </p:nvSpPr>
        <p:spPr>
          <a:xfrm>
            <a:off x="4188386" y="3952536"/>
            <a:ext cx="1053681" cy="214312"/>
          </a:xfrm>
          <a:prstGeom prst="rect">
            <a:avLst/>
          </a:prstGeom>
          <a:solidFill>
            <a:srgbClr val="FF50A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BIZ EVENT</a:t>
            </a:r>
          </a:p>
        </p:txBody>
      </p:sp>
      <p:sp>
        <p:nvSpPr>
          <p:cNvPr id="58" name="Rectangle 57">
            <a:extLst>
              <a:ext uri="{FF2B5EF4-FFF2-40B4-BE49-F238E27FC236}">
                <a16:creationId xmlns:a16="http://schemas.microsoft.com/office/drawing/2014/main" id="{234D4A06-E59B-A149-9424-D9F8F9202B67}"/>
              </a:ext>
            </a:extLst>
          </p:cNvPr>
          <p:cNvSpPr/>
          <p:nvPr/>
        </p:nvSpPr>
        <p:spPr>
          <a:xfrm>
            <a:off x="5417426" y="3953062"/>
            <a:ext cx="1053681" cy="214312"/>
          </a:xfrm>
          <a:prstGeom prst="rect">
            <a:avLst/>
          </a:prstGeom>
          <a:solidFill>
            <a:srgbClr val="FF50A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BIZ EVENT</a:t>
            </a:r>
          </a:p>
        </p:txBody>
      </p:sp>
      <p:sp>
        <p:nvSpPr>
          <p:cNvPr id="59" name="Rectangle 58">
            <a:extLst>
              <a:ext uri="{FF2B5EF4-FFF2-40B4-BE49-F238E27FC236}">
                <a16:creationId xmlns:a16="http://schemas.microsoft.com/office/drawing/2014/main" id="{895EB6F3-52D6-2047-9600-E8E380EBC983}"/>
              </a:ext>
            </a:extLst>
          </p:cNvPr>
          <p:cNvSpPr/>
          <p:nvPr/>
        </p:nvSpPr>
        <p:spPr>
          <a:xfrm>
            <a:off x="6556808" y="3948252"/>
            <a:ext cx="1053681" cy="214312"/>
          </a:xfrm>
          <a:prstGeom prst="rect">
            <a:avLst/>
          </a:prstGeom>
          <a:solidFill>
            <a:srgbClr val="FF50A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BIZ EVENT</a:t>
            </a:r>
          </a:p>
        </p:txBody>
      </p:sp>
      <p:sp>
        <p:nvSpPr>
          <p:cNvPr id="60" name="Rectangle 59">
            <a:extLst>
              <a:ext uri="{FF2B5EF4-FFF2-40B4-BE49-F238E27FC236}">
                <a16:creationId xmlns:a16="http://schemas.microsoft.com/office/drawing/2014/main" id="{14FA45DE-1C60-2A41-9F05-695978746D8F}"/>
              </a:ext>
            </a:extLst>
          </p:cNvPr>
          <p:cNvSpPr/>
          <p:nvPr/>
        </p:nvSpPr>
        <p:spPr>
          <a:xfrm>
            <a:off x="7696190" y="3941897"/>
            <a:ext cx="1053681" cy="214312"/>
          </a:xfrm>
          <a:prstGeom prst="rect">
            <a:avLst/>
          </a:prstGeom>
          <a:solidFill>
            <a:srgbClr val="FF50A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BIZ EVENT</a:t>
            </a:r>
          </a:p>
        </p:txBody>
      </p:sp>
      <p:sp>
        <p:nvSpPr>
          <p:cNvPr id="61" name="Title 4">
            <a:extLst>
              <a:ext uri="{FF2B5EF4-FFF2-40B4-BE49-F238E27FC236}">
                <a16:creationId xmlns:a16="http://schemas.microsoft.com/office/drawing/2014/main" id="{9FC6066F-E29B-1040-B162-F7A48E2CDF8C}"/>
              </a:ext>
            </a:extLst>
          </p:cNvPr>
          <p:cNvSpPr txBox="1">
            <a:spLocks/>
          </p:cNvSpPr>
          <p:nvPr/>
        </p:nvSpPr>
        <p:spPr>
          <a:xfrm>
            <a:off x="381000" y="6057328"/>
            <a:ext cx="11267694" cy="559229"/>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sz="1200" b="0">
                <a:latin typeface="Graphik Regular" panose="020B0503030202060203" pitchFamily="34" charset="77"/>
              </a:rPr>
              <a:t>Within domains, events can be technical or business events. Across domains, only the business events should be relevant. If a separate domain is looking at technical events (e.g., DB updated, request received) then that could be a sign of ill-defined domains or a distributed monolithic system.</a:t>
            </a:r>
          </a:p>
        </p:txBody>
      </p:sp>
      <p:sp>
        <p:nvSpPr>
          <p:cNvPr id="43" name="Rectangle 42">
            <a:extLst>
              <a:ext uri="{FF2B5EF4-FFF2-40B4-BE49-F238E27FC236}">
                <a16:creationId xmlns:a16="http://schemas.microsoft.com/office/drawing/2014/main" id="{39B0AE5F-6486-E34F-A22B-6A89ECE0D785}"/>
              </a:ext>
            </a:extLst>
          </p:cNvPr>
          <p:cNvSpPr/>
          <p:nvPr/>
        </p:nvSpPr>
        <p:spPr>
          <a:xfrm>
            <a:off x="6707913" y="3063380"/>
            <a:ext cx="1053681" cy="214312"/>
          </a:xfrm>
          <a:prstGeom prst="rect">
            <a:avLst/>
          </a:prstGeom>
          <a:solidFill>
            <a:srgbClr val="FF50A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b="1"/>
              <a:t>BIZ EVENT</a:t>
            </a:r>
          </a:p>
        </p:txBody>
      </p:sp>
      <p:sp>
        <p:nvSpPr>
          <p:cNvPr id="48" name="Rectangle 47">
            <a:extLst>
              <a:ext uri="{FF2B5EF4-FFF2-40B4-BE49-F238E27FC236}">
                <a16:creationId xmlns:a16="http://schemas.microsoft.com/office/drawing/2014/main" id="{775E2606-30C2-0F49-84FA-D4CCDF66C879}"/>
              </a:ext>
            </a:extLst>
          </p:cNvPr>
          <p:cNvSpPr/>
          <p:nvPr/>
        </p:nvSpPr>
        <p:spPr>
          <a:xfrm>
            <a:off x="808301" y="2771555"/>
            <a:ext cx="1628906" cy="897731"/>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endParaRPr lang="en-US" sz="1400"/>
          </a:p>
        </p:txBody>
      </p:sp>
      <p:sp>
        <p:nvSpPr>
          <p:cNvPr id="45" name="Rectangle 44">
            <a:extLst>
              <a:ext uri="{FF2B5EF4-FFF2-40B4-BE49-F238E27FC236}">
                <a16:creationId xmlns:a16="http://schemas.microsoft.com/office/drawing/2014/main" id="{09A78B01-51F1-5449-AEEF-BBC11A2914CD}"/>
              </a:ext>
            </a:extLst>
          </p:cNvPr>
          <p:cNvSpPr/>
          <p:nvPr/>
        </p:nvSpPr>
        <p:spPr>
          <a:xfrm>
            <a:off x="655901" y="2619155"/>
            <a:ext cx="1628906" cy="897731"/>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endParaRPr lang="en-US" sz="1400"/>
          </a:p>
        </p:txBody>
      </p:sp>
      <p:sp>
        <p:nvSpPr>
          <p:cNvPr id="32" name="Rectangle 31">
            <a:extLst>
              <a:ext uri="{FF2B5EF4-FFF2-40B4-BE49-F238E27FC236}">
                <a16:creationId xmlns:a16="http://schemas.microsoft.com/office/drawing/2014/main" id="{64D6459A-C57A-194B-AD53-9F726EB433A9}"/>
              </a:ext>
            </a:extLst>
          </p:cNvPr>
          <p:cNvSpPr/>
          <p:nvPr/>
        </p:nvSpPr>
        <p:spPr>
          <a:xfrm>
            <a:off x="503501" y="2466755"/>
            <a:ext cx="1628906" cy="897731"/>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sz="1400"/>
              <a:t>MICROSERVICES</a:t>
            </a:r>
          </a:p>
        </p:txBody>
      </p:sp>
    </p:spTree>
    <p:extLst>
      <p:ext uri="{BB962C8B-B14F-4D97-AF65-F5344CB8AC3E}">
        <p14:creationId xmlns:p14="http://schemas.microsoft.com/office/powerpoint/2010/main" val="2634927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0432-9414-4CD8-9C5D-EF2E5C735A96}"/>
              </a:ext>
            </a:extLst>
          </p:cNvPr>
          <p:cNvSpPr>
            <a:spLocks noGrp="1"/>
          </p:cNvSpPr>
          <p:nvPr>
            <p:ph type="title"/>
          </p:nvPr>
        </p:nvSpPr>
        <p:spPr>
          <a:xfrm>
            <a:off x="1143001" y="381000"/>
            <a:ext cx="5328919" cy="3915092"/>
          </a:xfrm>
        </p:spPr>
        <p:txBody>
          <a:bodyPr anchor="b">
            <a:normAutofit/>
          </a:bodyPr>
          <a:lstStyle/>
          <a:p>
            <a:r>
              <a:rPr lang="en-US"/>
              <a:t>Enterprise Transformation</a:t>
            </a:r>
          </a:p>
        </p:txBody>
      </p:sp>
    </p:spTree>
    <p:extLst>
      <p:ext uri="{BB962C8B-B14F-4D97-AF65-F5344CB8AC3E}">
        <p14:creationId xmlns:p14="http://schemas.microsoft.com/office/powerpoint/2010/main" val="1428827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8A386D-578F-B84E-8F5F-5B8FA5491472}"/>
              </a:ext>
            </a:extLst>
          </p:cNvPr>
          <p:cNvSpPr>
            <a:spLocks noGrp="1"/>
          </p:cNvSpPr>
          <p:nvPr>
            <p:ph type="title" idx="4294967295"/>
          </p:nvPr>
        </p:nvSpPr>
        <p:spPr>
          <a:xfrm>
            <a:off x="391188" y="198967"/>
            <a:ext cx="4737100" cy="338138"/>
          </a:xfrm>
        </p:spPr>
        <p:txBody>
          <a:bodyPr/>
          <a:lstStyle/>
          <a:p>
            <a:r>
              <a:rPr lang="en-US"/>
              <a:t>Empowering Decoupled Teams</a:t>
            </a:r>
          </a:p>
        </p:txBody>
      </p:sp>
      <p:sp>
        <p:nvSpPr>
          <p:cNvPr id="6" name="TextBox 5">
            <a:extLst>
              <a:ext uri="{FF2B5EF4-FFF2-40B4-BE49-F238E27FC236}">
                <a16:creationId xmlns:a16="http://schemas.microsoft.com/office/drawing/2014/main" id="{B7E8E439-C724-A84E-896D-77B25818577C}"/>
              </a:ext>
            </a:extLst>
          </p:cNvPr>
          <p:cNvSpPr txBox="1"/>
          <p:nvPr/>
        </p:nvSpPr>
        <p:spPr>
          <a:xfrm>
            <a:off x="7330440" y="2195139"/>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7" name="Title 4">
            <a:extLst>
              <a:ext uri="{FF2B5EF4-FFF2-40B4-BE49-F238E27FC236}">
                <a16:creationId xmlns:a16="http://schemas.microsoft.com/office/drawing/2014/main" id="{C245B2ED-516B-DA4A-8693-7E5338FD503E}"/>
              </a:ext>
            </a:extLst>
          </p:cNvPr>
          <p:cNvSpPr txBox="1">
            <a:spLocks/>
          </p:cNvSpPr>
          <p:nvPr/>
        </p:nvSpPr>
        <p:spPr>
          <a:xfrm>
            <a:off x="381000" y="876300"/>
            <a:ext cx="4318006" cy="9906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sz="2000" b="0"/>
              <a:t>Technology behind event driven systems unlocks the capability to have truly decoupled, product-focused teams</a:t>
            </a:r>
          </a:p>
        </p:txBody>
      </p:sp>
      <p:sp>
        <p:nvSpPr>
          <p:cNvPr id="9" name="Title 4">
            <a:extLst>
              <a:ext uri="{FF2B5EF4-FFF2-40B4-BE49-F238E27FC236}">
                <a16:creationId xmlns:a16="http://schemas.microsoft.com/office/drawing/2014/main" id="{CEB695CC-C66B-9949-B8A2-713FE627FC23}"/>
              </a:ext>
            </a:extLst>
          </p:cNvPr>
          <p:cNvSpPr txBox="1">
            <a:spLocks/>
          </p:cNvSpPr>
          <p:nvPr/>
        </p:nvSpPr>
        <p:spPr>
          <a:xfrm>
            <a:off x="8869680" y="274320"/>
            <a:ext cx="3053080" cy="37084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algn="r"/>
            <a:r>
              <a:rPr lang="en-US" sz="1400">
                <a:solidFill>
                  <a:schemeClr val="accent2">
                    <a:lumMod val="75000"/>
                  </a:schemeClr>
                </a:solidFill>
              </a:rPr>
              <a:t>ENTERPRISE TRANSFORMATION</a:t>
            </a:r>
          </a:p>
        </p:txBody>
      </p:sp>
      <p:sp>
        <p:nvSpPr>
          <p:cNvPr id="11" name="TextBox 10">
            <a:extLst>
              <a:ext uri="{FF2B5EF4-FFF2-40B4-BE49-F238E27FC236}">
                <a16:creationId xmlns:a16="http://schemas.microsoft.com/office/drawing/2014/main" id="{DD145C4F-FCBC-CC44-A29B-A8A4EE7E778E}"/>
              </a:ext>
            </a:extLst>
          </p:cNvPr>
          <p:cNvSpPr txBox="1"/>
          <p:nvPr/>
        </p:nvSpPr>
        <p:spPr>
          <a:xfrm>
            <a:off x="6314440" y="1372179"/>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12" name="Title 4">
            <a:extLst>
              <a:ext uri="{FF2B5EF4-FFF2-40B4-BE49-F238E27FC236}">
                <a16:creationId xmlns:a16="http://schemas.microsoft.com/office/drawing/2014/main" id="{1B34148B-9CDA-E94A-A6BD-A3F2B2DB345C}"/>
              </a:ext>
            </a:extLst>
          </p:cNvPr>
          <p:cNvSpPr txBox="1">
            <a:spLocks/>
          </p:cNvSpPr>
          <p:nvPr/>
        </p:nvSpPr>
        <p:spPr>
          <a:xfrm>
            <a:off x="381000" y="2102520"/>
            <a:ext cx="4318006" cy="3596885"/>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marL="342900" indent="-342900">
              <a:spcBef>
                <a:spcPts val="600"/>
              </a:spcBef>
              <a:buFont typeface="Arial" panose="020B0604020202020204" pitchFamily="34" charset="0"/>
              <a:buChar char="•"/>
            </a:pPr>
            <a:r>
              <a:rPr lang="en-US" sz="1600" b="0"/>
              <a:t>Everything that happens is an event</a:t>
            </a:r>
          </a:p>
          <a:p>
            <a:pPr marL="342900" indent="-342900">
              <a:spcBef>
                <a:spcPts val="600"/>
              </a:spcBef>
              <a:buFont typeface="Arial" panose="020B0604020202020204" pitchFamily="34" charset="0"/>
              <a:buChar char="•"/>
            </a:pPr>
            <a:r>
              <a:rPr lang="en-US" sz="1600" b="0"/>
              <a:t>Maintain single source of </a:t>
            </a:r>
            <a:r>
              <a:rPr lang="en-US" sz="1600" b="0" i="1"/>
              <a:t>record</a:t>
            </a:r>
            <a:r>
              <a:rPr lang="en-US" sz="1600" b="0"/>
              <a:t> with a distributed </a:t>
            </a:r>
            <a:r>
              <a:rPr lang="en-US" sz="1600" b="0" i="1"/>
              <a:t>source of truth</a:t>
            </a:r>
            <a:r>
              <a:rPr lang="en-US" sz="1600" b="0"/>
              <a:t> via materialized views</a:t>
            </a:r>
          </a:p>
          <a:p>
            <a:pPr marL="342900" indent="-342900">
              <a:spcBef>
                <a:spcPts val="600"/>
              </a:spcBef>
              <a:buFont typeface="Arial" panose="020B0604020202020204" pitchFamily="34" charset="0"/>
              <a:buChar char="•"/>
            </a:pPr>
            <a:r>
              <a:rPr lang="en-US" sz="1600" b="0"/>
              <a:t>Complexity of Data Model now lives within the Product Teams. No longer coupled to ERP or cross-domain data integrity</a:t>
            </a:r>
          </a:p>
          <a:p>
            <a:pPr marL="342900" indent="-342900">
              <a:spcBef>
                <a:spcPts val="600"/>
              </a:spcBef>
              <a:buFont typeface="Arial" panose="020B0604020202020204" pitchFamily="34" charset="0"/>
              <a:buChar char="•"/>
            </a:pPr>
            <a:r>
              <a:rPr lang="en-US" sz="1600" b="0"/>
              <a:t>Event Hub is the “pulse of the enterprise” with events flowing to </a:t>
            </a:r>
            <a:r>
              <a:rPr lang="en-US" sz="1600" b="0" i="1"/>
              <a:t>whomever is interested</a:t>
            </a:r>
          </a:p>
          <a:p>
            <a:pPr marL="342900" indent="-342900">
              <a:spcBef>
                <a:spcPts val="600"/>
              </a:spcBef>
              <a:buFont typeface="Arial" panose="020B0604020202020204" pitchFamily="34" charset="0"/>
              <a:buChar char="•"/>
            </a:pPr>
            <a:r>
              <a:rPr lang="en-US" sz="1600" b="0" i="1"/>
              <a:t>New</a:t>
            </a:r>
            <a:r>
              <a:rPr lang="en-US" sz="1600" b="0"/>
              <a:t> data that comes in also propagates to the event hub, new systems become systems of record, propagating their changes to the event hub</a:t>
            </a:r>
          </a:p>
          <a:p>
            <a:pPr marL="342900" indent="-342900">
              <a:spcBef>
                <a:spcPts val="600"/>
              </a:spcBef>
              <a:buFont typeface="Arial" panose="020B0604020202020204" pitchFamily="34" charset="0"/>
              <a:buChar char="•"/>
            </a:pPr>
            <a:r>
              <a:rPr lang="en-US" sz="1600" b="0"/>
              <a:t>Eventually, any legacy systems become smaller, and replacing them less challenging</a:t>
            </a:r>
          </a:p>
        </p:txBody>
      </p:sp>
      <p:sp>
        <p:nvSpPr>
          <p:cNvPr id="2" name="TextBox 1">
            <a:extLst>
              <a:ext uri="{FF2B5EF4-FFF2-40B4-BE49-F238E27FC236}">
                <a16:creationId xmlns:a16="http://schemas.microsoft.com/office/drawing/2014/main" id="{A7B94DE4-D2C2-BD4C-A473-3319771056E5}"/>
              </a:ext>
            </a:extLst>
          </p:cNvPr>
          <p:cNvSpPr txBox="1"/>
          <p:nvPr/>
        </p:nvSpPr>
        <p:spPr>
          <a:xfrm>
            <a:off x="10078720" y="48768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10" name="Rectangle: Rounded Corners 83">
            <a:extLst>
              <a:ext uri="{FF2B5EF4-FFF2-40B4-BE49-F238E27FC236}">
                <a16:creationId xmlns:a16="http://schemas.microsoft.com/office/drawing/2014/main" id="{989D49A4-AB1B-AD4E-A6D2-DBF321007979}"/>
              </a:ext>
            </a:extLst>
          </p:cNvPr>
          <p:cNvSpPr/>
          <p:nvPr/>
        </p:nvSpPr>
        <p:spPr>
          <a:xfrm>
            <a:off x="8699688" y="876300"/>
            <a:ext cx="2465485" cy="2148571"/>
          </a:xfrm>
          <a:prstGeom prst="roundRect">
            <a:avLst>
              <a:gd name="adj" fmla="val 3545"/>
            </a:avLst>
          </a:prstGeom>
          <a:solidFill>
            <a:schemeClr val="bg1">
              <a:lumMod val="95000"/>
            </a:schemeClr>
          </a:solidFill>
          <a:ln w="1905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raphik Regular"/>
                <a:ea typeface="+mn-ea"/>
                <a:cs typeface="+mn-cs"/>
              </a:rPr>
              <a:t>New Growth Business</a:t>
            </a:r>
          </a:p>
        </p:txBody>
      </p:sp>
      <p:sp>
        <p:nvSpPr>
          <p:cNvPr id="13" name="Rectangle: Rounded Corners 84">
            <a:extLst>
              <a:ext uri="{FF2B5EF4-FFF2-40B4-BE49-F238E27FC236}">
                <a16:creationId xmlns:a16="http://schemas.microsoft.com/office/drawing/2014/main" id="{1EC3DE80-2982-4D4E-9724-507851AC8329}"/>
              </a:ext>
            </a:extLst>
          </p:cNvPr>
          <p:cNvSpPr/>
          <p:nvPr/>
        </p:nvSpPr>
        <p:spPr>
          <a:xfrm>
            <a:off x="5921898" y="876300"/>
            <a:ext cx="2421382" cy="2148571"/>
          </a:xfrm>
          <a:prstGeom prst="roundRect">
            <a:avLst>
              <a:gd name="adj" fmla="val 3899"/>
            </a:avLst>
          </a:prstGeom>
          <a:solidFill>
            <a:schemeClr val="bg1">
              <a:lumMod val="95000"/>
            </a:schemeClr>
          </a:solidFill>
          <a:ln w="1905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raphik Regular"/>
                <a:ea typeface="+mn-ea"/>
                <a:cs typeface="+mn-cs"/>
              </a:rPr>
              <a:t>Mature / Traditional Business</a:t>
            </a:r>
          </a:p>
        </p:txBody>
      </p:sp>
      <p:sp>
        <p:nvSpPr>
          <p:cNvPr id="14" name="Rectangle 13">
            <a:extLst>
              <a:ext uri="{FF2B5EF4-FFF2-40B4-BE49-F238E27FC236}">
                <a16:creationId xmlns:a16="http://schemas.microsoft.com/office/drawing/2014/main" id="{C7ABF962-080D-AB4E-B7AB-39E370E2CBCD}"/>
              </a:ext>
            </a:extLst>
          </p:cNvPr>
          <p:cNvSpPr/>
          <p:nvPr/>
        </p:nvSpPr>
        <p:spPr>
          <a:xfrm>
            <a:off x="6031707" y="1230237"/>
            <a:ext cx="1050648" cy="1744567"/>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raphik Black" panose="020B0A03030202060203" pitchFamily="34" charset="0"/>
                <a:ea typeface="+mn-ea"/>
                <a:cs typeface="+mn-cs"/>
              </a:rPr>
              <a:t>Product</a:t>
            </a:r>
          </a:p>
        </p:txBody>
      </p:sp>
      <p:sp>
        <p:nvSpPr>
          <p:cNvPr id="15" name="Rectangle 14">
            <a:extLst>
              <a:ext uri="{FF2B5EF4-FFF2-40B4-BE49-F238E27FC236}">
                <a16:creationId xmlns:a16="http://schemas.microsoft.com/office/drawing/2014/main" id="{D12AA315-D273-4F4B-906F-82BFD6C40C08}"/>
              </a:ext>
            </a:extLst>
          </p:cNvPr>
          <p:cNvSpPr/>
          <p:nvPr/>
        </p:nvSpPr>
        <p:spPr>
          <a:xfrm>
            <a:off x="7174399" y="1230237"/>
            <a:ext cx="1050648" cy="1744567"/>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raphik Black" panose="020B0A03030202060203" pitchFamily="34" charset="0"/>
                <a:ea typeface="+mn-ea"/>
                <a:cs typeface="+mn-cs"/>
              </a:rPr>
              <a:t>Product</a:t>
            </a:r>
          </a:p>
        </p:txBody>
      </p:sp>
      <p:sp>
        <p:nvSpPr>
          <p:cNvPr id="16" name="Rectangle 15">
            <a:extLst>
              <a:ext uri="{FF2B5EF4-FFF2-40B4-BE49-F238E27FC236}">
                <a16:creationId xmlns:a16="http://schemas.microsoft.com/office/drawing/2014/main" id="{5E935819-2891-264F-82CD-6B051D9BB85C}"/>
              </a:ext>
            </a:extLst>
          </p:cNvPr>
          <p:cNvSpPr/>
          <p:nvPr/>
        </p:nvSpPr>
        <p:spPr>
          <a:xfrm>
            <a:off x="8806105" y="1230237"/>
            <a:ext cx="1050648" cy="1744567"/>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raphik Black" panose="020B0A03030202060203" pitchFamily="34" charset="0"/>
                <a:ea typeface="+mn-ea"/>
                <a:cs typeface="+mn-cs"/>
              </a:rPr>
              <a:t>Product</a:t>
            </a:r>
          </a:p>
        </p:txBody>
      </p:sp>
      <p:sp>
        <p:nvSpPr>
          <p:cNvPr id="17" name="Rectangle 16">
            <a:extLst>
              <a:ext uri="{FF2B5EF4-FFF2-40B4-BE49-F238E27FC236}">
                <a16:creationId xmlns:a16="http://schemas.microsoft.com/office/drawing/2014/main" id="{3FE311B4-3CE6-E144-8B60-0550BFB2AE08}"/>
              </a:ext>
            </a:extLst>
          </p:cNvPr>
          <p:cNvSpPr/>
          <p:nvPr/>
        </p:nvSpPr>
        <p:spPr>
          <a:xfrm>
            <a:off x="9956952" y="1230237"/>
            <a:ext cx="1050648" cy="1744567"/>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raphik Black" panose="020B0A03030202060203" pitchFamily="34" charset="0"/>
                <a:ea typeface="+mn-ea"/>
                <a:cs typeface="+mn-cs"/>
              </a:rPr>
              <a:t>Product</a:t>
            </a:r>
          </a:p>
        </p:txBody>
      </p:sp>
      <p:sp>
        <p:nvSpPr>
          <p:cNvPr id="18" name="Rectangle 17">
            <a:extLst>
              <a:ext uri="{FF2B5EF4-FFF2-40B4-BE49-F238E27FC236}">
                <a16:creationId xmlns:a16="http://schemas.microsoft.com/office/drawing/2014/main" id="{36F5E887-69D0-6B42-920F-2C907CA55DF9}"/>
              </a:ext>
            </a:extLst>
          </p:cNvPr>
          <p:cNvSpPr/>
          <p:nvPr/>
        </p:nvSpPr>
        <p:spPr>
          <a:xfrm>
            <a:off x="5915588" y="3217735"/>
            <a:ext cx="5248275" cy="461625"/>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raphik Regular"/>
                <a:ea typeface="+mn-ea"/>
                <a:cs typeface="+mn-cs"/>
              </a:rPr>
              <a:t>Event Hub</a:t>
            </a:r>
          </a:p>
          <a:p>
            <a:pPr marL="0" marR="0" lvl="0" indent="0" algn="ctr" defTabSz="1097280" rtl="0" eaLnBrk="1" fontAlgn="auto" latinLnBrk="0" hangingPunct="1">
              <a:lnSpc>
                <a:spcPct val="100000"/>
              </a:lnSpc>
              <a:spcBef>
                <a:spcPts val="0"/>
              </a:spcBef>
              <a:spcAft>
                <a:spcPts val="0"/>
              </a:spcAft>
              <a:buClrTx/>
              <a:buSzTx/>
              <a:buFontTx/>
              <a:buNone/>
              <a:tabLst/>
              <a:defRPr/>
            </a:pPr>
            <a:r>
              <a:rPr lang="en-US" sz="1200" i="1">
                <a:solidFill>
                  <a:srgbClr val="000000"/>
                </a:solidFill>
                <a:latin typeface="Graphik Regular"/>
              </a:rPr>
              <a:t>(Feeds Materialized Views of Data)</a:t>
            </a:r>
            <a:endParaRPr kumimoji="0" lang="en-US" sz="1200" b="0" i="1" u="none" strike="noStrike" kern="1200" cap="none" spc="0" normalizeH="0" baseline="0" noProof="0">
              <a:ln>
                <a:noFill/>
              </a:ln>
              <a:solidFill>
                <a:srgbClr val="000000"/>
              </a:solidFill>
              <a:effectLst/>
              <a:uLnTx/>
              <a:uFillTx/>
              <a:latin typeface="Graphik Regular"/>
              <a:ea typeface="+mn-ea"/>
              <a:cs typeface="+mn-cs"/>
            </a:endParaRPr>
          </a:p>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en-US" sz="840" b="0" i="0" u="none" strike="noStrike" kern="1200" cap="none" spc="0" normalizeH="0" baseline="0" noProof="0">
              <a:ln>
                <a:noFill/>
              </a:ln>
              <a:solidFill>
                <a:srgbClr val="000000"/>
              </a:solidFill>
              <a:effectLst/>
              <a:uLnTx/>
              <a:uFillTx/>
              <a:latin typeface="Graphik Regular"/>
              <a:ea typeface="+mn-ea"/>
              <a:cs typeface="+mn-cs"/>
            </a:endParaRPr>
          </a:p>
        </p:txBody>
      </p:sp>
      <p:sp>
        <p:nvSpPr>
          <p:cNvPr id="19" name="Rectangle 18">
            <a:extLst>
              <a:ext uri="{FF2B5EF4-FFF2-40B4-BE49-F238E27FC236}">
                <a16:creationId xmlns:a16="http://schemas.microsoft.com/office/drawing/2014/main" id="{CA08E014-3052-F546-922B-9EA655026673}"/>
              </a:ext>
            </a:extLst>
          </p:cNvPr>
          <p:cNvSpPr/>
          <p:nvPr/>
        </p:nvSpPr>
        <p:spPr>
          <a:xfrm>
            <a:off x="6092251" y="2132732"/>
            <a:ext cx="924575" cy="198394"/>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Graphik Regular"/>
                <a:ea typeface="+mn-ea"/>
                <a:cs typeface="+mn-cs"/>
              </a:rPr>
              <a:t>Materialized View</a:t>
            </a:r>
          </a:p>
        </p:txBody>
      </p:sp>
      <p:sp>
        <p:nvSpPr>
          <p:cNvPr id="20" name="Rectangle 19">
            <a:extLst>
              <a:ext uri="{FF2B5EF4-FFF2-40B4-BE49-F238E27FC236}">
                <a16:creationId xmlns:a16="http://schemas.microsoft.com/office/drawing/2014/main" id="{2D8307F9-1BCC-6B4F-83DD-50D5B5D23BE1}"/>
              </a:ext>
            </a:extLst>
          </p:cNvPr>
          <p:cNvSpPr/>
          <p:nvPr/>
        </p:nvSpPr>
        <p:spPr>
          <a:xfrm>
            <a:off x="5915588" y="4098189"/>
            <a:ext cx="1412319" cy="816333"/>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raphik Regular"/>
                <a:ea typeface="+mn-ea"/>
                <a:cs typeface="+mn-cs"/>
              </a:rPr>
              <a:t>ERP Systems</a:t>
            </a:r>
            <a:endParaRPr kumimoji="0" lang="en-US" sz="840" b="0" i="0" u="none" strike="noStrike" kern="1200" cap="none" spc="0" normalizeH="0" baseline="0" noProof="0">
              <a:ln>
                <a:noFill/>
              </a:ln>
              <a:solidFill>
                <a:srgbClr val="000000"/>
              </a:solidFill>
              <a:effectLst/>
              <a:uLnTx/>
              <a:uFillTx/>
              <a:latin typeface="Graphik Regular"/>
              <a:ea typeface="+mn-ea"/>
              <a:cs typeface="+mn-cs"/>
            </a:endParaRPr>
          </a:p>
        </p:txBody>
      </p:sp>
      <p:sp>
        <p:nvSpPr>
          <p:cNvPr id="21" name="Rectangle 20">
            <a:extLst>
              <a:ext uri="{FF2B5EF4-FFF2-40B4-BE49-F238E27FC236}">
                <a16:creationId xmlns:a16="http://schemas.microsoft.com/office/drawing/2014/main" id="{29538716-76B5-4D42-B363-EB1C34278C40}"/>
              </a:ext>
            </a:extLst>
          </p:cNvPr>
          <p:cNvSpPr/>
          <p:nvPr/>
        </p:nvSpPr>
        <p:spPr>
          <a:xfrm>
            <a:off x="7412561" y="4115576"/>
            <a:ext cx="1412318" cy="816332"/>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raphik Regular"/>
                <a:ea typeface="+mn-ea"/>
                <a:cs typeface="+mn-cs"/>
              </a:rPr>
              <a:t>Legacy Systems</a:t>
            </a:r>
            <a:endParaRPr kumimoji="0" lang="en-US" sz="840" b="0" i="0" u="none" strike="noStrike" kern="1200" cap="none" spc="0" normalizeH="0" baseline="0" noProof="0">
              <a:ln>
                <a:noFill/>
              </a:ln>
              <a:solidFill>
                <a:srgbClr val="000000"/>
              </a:solidFill>
              <a:effectLst/>
              <a:uLnTx/>
              <a:uFillTx/>
              <a:latin typeface="Graphik Regular"/>
              <a:ea typeface="+mn-ea"/>
              <a:cs typeface="+mn-cs"/>
            </a:endParaRPr>
          </a:p>
        </p:txBody>
      </p:sp>
      <p:grpSp>
        <p:nvGrpSpPr>
          <p:cNvPr id="22" name="Group 21">
            <a:extLst>
              <a:ext uri="{FF2B5EF4-FFF2-40B4-BE49-F238E27FC236}">
                <a16:creationId xmlns:a16="http://schemas.microsoft.com/office/drawing/2014/main" id="{8EC2EB27-5923-9C4E-BFA0-D8B8C1F17F6D}"/>
              </a:ext>
            </a:extLst>
          </p:cNvPr>
          <p:cNvGrpSpPr/>
          <p:nvPr/>
        </p:nvGrpSpPr>
        <p:grpSpPr>
          <a:xfrm>
            <a:off x="6189668" y="1494686"/>
            <a:ext cx="346356" cy="265300"/>
            <a:chOff x="6749769" y="2755123"/>
            <a:chExt cx="447127" cy="265300"/>
          </a:xfrm>
        </p:grpSpPr>
        <p:sp>
          <p:nvSpPr>
            <p:cNvPr id="23" name="Hexagon 22">
              <a:extLst>
                <a:ext uri="{FF2B5EF4-FFF2-40B4-BE49-F238E27FC236}">
                  <a16:creationId xmlns:a16="http://schemas.microsoft.com/office/drawing/2014/main" id="{371121C9-0CD3-5B4A-8702-2D597CD9820C}"/>
                </a:ext>
              </a:extLst>
            </p:cNvPr>
            <p:cNvSpPr/>
            <p:nvPr/>
          </p:nvSpPr>
          <p:spPr>
            <a:xfrm>
              <a:off x="6749769" y="2820975"/>
              <a:ext cx="243591" cy="138405"/>
            </a:xfrm>
            <a:prstGeom prst="hexagon">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en-US" sz="2160" b="0" i="0" u="none" strike="noStrike" kern="1200" cap="none" spc="0" normalizeH="0" baseline="0" noProof="0">
                <a:ln>
                  <a:noFill/>
                </a:ln>
                <a:solidFill>
                  <a:srgbClr val="000000"/>
                </a:solidFill>
                <a:effectLst/>
                <a:uLnTx/>
                <a:uFillTx/>
                <a:latin typeface="Graphik Regular"/>
                <a:ea typeface="+mn-ea"/>
                <a:cs typeface="+mn-cs"/>
              </a:endParaRPr>
            </a:p>
          </p:txBody>
        </p:sp>
        <p:sp>
          <p:nvSpPr>
            <p:cNvPr id="24" name="Hexagon 23">
              <a:extLst>
                <a:ext uri="{FF2B5EF4-FFF2-40B4-BE49-F238E27FC236}">
                  <a16:creationId xmlns:a16="http://schemas.microsoft.com/office/drawing/2014/main" id="{631F9A54-64B3-1F40-AAC4-8905E9BFF610}"/>
                </a:ext>
              </a:extLst>
            </p:cNvPr>
            <p:cNvSpPr/>
            <p:nvPr/>
          </p:nvSpPr>
          <p:spPr>
            <a:xfrm>
              <a:off x="6953305" y="2755123"/>
              <a:ext cx="243591" cy="138405"/>
            </a:xfrm>
            <a:prstGeom prst="hexagon">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en-US" sz="2160" b="0" i="0" u="none" strike="noStrike" kern="1200" cap="none" spc="0" normalizeH="0" baseline="0" noProof="0">
                <a:ln>
                  <a:noFill/>
                </a:ln>
                <a:solidFill>
                  <a:srgbClr val="000000"/>
                </a:solidFill>
                <a:effectLst/>
                <a:uLnTx/>
                <a:uFillTx/>
                <a:latin typeface="Graphik Regular"/>
                <a:ea typeface="+mn-ea"/>
                <a:cs typeface="+mn-cs"/>
              </a:endParaRPr>
            </a:p>
          </p:txBody>
        </p:sp>
        <p:sp>
          <p:nvSpPr>
            <p:cNvPr id="25" name="Hexagon 24">
              <a:extLst>
                <a:ext uri="{FF2B5EF4-FFF2-40B4-BE49-F238E27FC236}">
                  <a16:creationId xmlns:a16="http://schemas.microsoft.com/office/drawing/2014/main" id="{36495AFD-B72E-B746-936F-8B63909ED27B}"/>
                </a:ext>
              </a:extLst>
            </p:cNvPr>
            <p:cNvSpPr/>
            <p:nvPr/>
          </p:nvSpPr>
          <p:spPr>
            <a:xfrm>
              <a:off x="6951222" y="2882018"/>
              <a:ext cx="243591" cy="138405"/>
            </a:xfrm>
            <a:prstGeom prst="hexagon">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en-US" sz="2160" b="0" i="0" u="none" strike="noStrike" kern="1200" cap="none" spc="0" normalizeH="0" baseline="0" noProof="0">
                <a:ln>
                  <a:noFill/>
                </a:ln>
                <a:solidFill>
                  <a:srgbClr val="000000"/>
                </a:solidFill>
                <a:effectLst/>
                <a:uLnTx/>
                <a:uFillTx/>
                <a:latin typeface="Graphik Regular"/>
                <a:ea typeface="+mn-ea"/>
                <a:cs typeface="+mn-cs"/>
              </a:endParaRPr>
            </a:p>
          </p:txBody>
        </p:sp>
      </p:grpSp>
      <p:sp>
        <p:nvSpPr>
          <p:cNvPr id="26" name="TextBox 25">
            <a:extLst>
              <a:ext uri="{FF2B5EF4-FFF2-40B4-BE49-F238E27FC236}">
                <a16:creationId xmlns:a16="http://schemas.microsoft.com/office/drawing/2014/main" id="{A6ED7BA8-22E2-B04E-958E-528C0391F71B}"/>
              </a:ext>
            </a:extLst>
          </p:cNvPr>
          <p:cNvSpPr txBox="1"/>
          <p:nvPr/>
        </p:nvSpPr>
        <p:spPr>
          <a:xfrm>
            <a:off x="6629273" y="1478243"/>
            <a:ext cx="421040" cy="289583"/>
          </a:xfrm>
          <a:prstGeom prst="rect">
            <a:avLst/>
          </a:prstGeom>
          <a:noFill/>
        </p:spPr>
        <p:txBody>
          <a:bodyPr wrap="none" lIns="0" tIns="0" rIns="0" bIns="54864" rtlCol="0">
            <a:spAutoFit/>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kumimoji="0" lang="en-US" sz="960" b="0" i="0" u="none" strike="noStrike" kern="1200" cap="none" spc="0" normalizeH="0" baseline="0" noProof="0">
                <a:ln>
                  <a:noFill/>
                </a:ln>
                <a:solidFill>
                  <a:srgbClr val="000000"/>
                </a:solidFill>
                <a:effectLst/>
                <a:uLnTx/>
                <a:uFillTx/>
                <a:latin typeface="Graphik Regular"/>
                <a:ea typeface="+mn-ea"/>
                <a:cs typeface="+mn-cs"/>
              </a:rPr>
              <a:t>App </a:t>
            </a:r>
          </a:p>
          <a:p>
            <a:pPr marL="0" marR="0" lvl="0" indent="0" algn="l" defTabSz="1097280" rtl="0" eaLnBrk="1" fontAlgn="auto" latinLnBrk="0" hangingPunct="1">
              <a:lnSpc>
                <a:spcPct val="100000"/>
              </a:lnSpc>
              <a:spcBef>
                <a:spcPts val="0"/>
              </a:spcBef>
              <a:spcAft>
                <a:spcPts val="0"/>
              </a:spcAft>
              <a:buClrTx/>
              <a:buSzTx/>
              <a:buFontTx/>
              <a:buNone/>
              <a:tabLst/>
              <a:defRPr/>
            </a:pPr>
            <a:r>
              <a:rPr kumimoji="0" lang="en-US" sz="960" b="0" i="0" u="none" strike="noStrike" kern="1200" cap="none" spc="0" normalizeH="0" baseline="0" noProof="0">
                <a:ln>
                  <a:noFill/>
                </a:ln>
                <a:solidFill>
                  <a:srgbClr val="000000"/>
                </a:solidFill>
                <a:effectLst/>
                <a:uLnTx/>
                <a:uFillTx/>
                <a:latin typeface="Graphik Regular"/>
                <a:ea typeface="+mn-ea"/>
                <a:cs typeface="+mn-cs"/>
              </a:rPr>
              <a:t>Srvcs</a:t>
            </a:r>
          </a:p>
        </p:txBody>
      </p:sp>
      <p:sp>
        <p:nvSpPr>
          <p:cNvPr id="27" name="TextBox 26">
            <a:extLst>
              <a:ext uri="{FF2B5EF4-FFF2-40B4-BE49-F238E27FC236}">
                <a16:creationId xmlns:a16="http://schemas.microsoft.com/office/drawing/2014/main" id="{6B3EADF9-71E8-B046-8980-F5FCF514720C}"/>
              </a:ext>
            </a:extLst>
          </p:cNvPr>
          <p:cNvSpPr txBox="1"/>
          <p:nvPr/>
        </p:nvSpPr>
        <p:spPr>
          <a:xfrm>
            <a:off x="7764471" y="1493988"/>
            <a:ext cx="421040" cy="289583"/>
          </a:xfrm>
          <a:prstGeom prst="rect">
            <a:avLst/>
          </a:prstGeom>
          <a:noFill/>
        </p:spPr>
        <p:txBody>
          <a:bodyPr wrap="none" lIns="0" tIns="0" rIns="0" bIns="54864" rtlCol="0">
            <a:spAutoFit/>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kumimoji="0" lang="en-US" sz="960" b="0" i="0" u="none" strike="noStrike" kern="1200" cap="none" spc="0" normalizeH="0" baseline="0" noProof="0">
                <a:ln>
                  <a:noFill/>
                </a:ln>
                <a:solidFill>
                  <a:srgbClr val="000000"/>
                </a:solidFill>
                <a:effectLst/>
                <a:uLnTx/>
                <a:uFillTx/>
                <a:latin typeface="Graphik Regular"/>
                <a:ea typeface="+mn-ea"/>
                <a:cs typeface="+mn-cs"/>
              </a:rPr>
              <a:t>App </a:t>
            </a:r>
          </a:p>
          <a:p>
            <a:pPr marL="0" marR="0" lvl="0" indent="0" algn="l" defTabSz="1097280" rtl="0" eaLnBrk="1" fontAlgn="auto" latinLnBrk="0" hangingPunct="1">
              <a:lnSpc>
                <a:spcPct val="100000"/>
              </a:lnSpc>
              <a:spcBef>
                <a:spcPts val="0"/>
              </a:spcBef>
              <a:spcAft>
                <a:spcPts val="0"/>
              </a:spcAft>
              <a:buClrTx/>
              <a:buSzTx/>
              <a:buFontTx/>
              <a:buNone/>
              <a:tabLst/>
              <a:defRPr/>
            </a:pPr>
            <a:r>
              <a:rPr kumimoji="0" lang="en-US" sz="960" b="0" i="0" u="none" strike="noStrike" kern="1200" cap="none" spc="0" normalizeH="0" baseline="0" noProof="0">
                <a:ln>
                  <a:noFill/>
                </a:ln>
                <a:solidFill>
                  <a:srgbClr val="000000"/>
                </a:solidFill>
                <a:effectLst/>
                <a:uLnTx/>
                <a:uFillTx/>
                <a:latin typeface="Graphik Regular"/>
                <a:ea typeface="+mn-ea"/>
                <a:cs typeface="+mn-cs"/>
              </a:rPr>
              <a:t>Srvcs</a:t>
            </a:r>
          </a:p>
        </p:txBody>
      </p:sp>
      <p:sp>
        <p:nvSpPr>
          <p:cNvPr id="28" name="TextBox 27">
            <a:extLst>
              <a:ext uri="{FF2B5EF4-FFF2-40B4-BE49-F238E27FC236}">
                <a16:creationId xmlns:a16="http://schemas.microsoft.com/office/drawing/2014/main" id="{DA2F9561-E662-EE42-9010-48EF51636C88}"/>
              </a:ext>
            </a:extLst>
          </p:cNvPr>
          <p:cNvSpPr txBox="1"/>
          <p:nvPr/>
        </p:nvSpPr>
        <p:spPr>
          <a:xfrm>
            <a:off x="9388617" y="1492281"/>
            <a:ext cx="421040" cy="289583"/>
          </a:xfrm>
          <a:prstGeom prst="rect">
            <a:avLst/>
          </a:prstGeom>
          <a:noFill/>
        </p:spPr>
        <p:txBody>
          <a:bodyPr wrap="none" lIns="0" tIns="0" rIns="0" bIns="54864" rtlCol="0">
            <a:spAutoFit/>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kumimoji="0" lang="en-US" sz="960" b="0" i="0" u="none" strike="noStrike" kern="1200" cap="none" spc="0" normalizeH="0" baseline="0" noProof="0">
                <a:ln>
                  <a:noFill/>
                </a:ln>
                <a:solidFill>
                  <a:srgbClr val="000000"/>
                </a:solidFill>
                <a:effectLst/>
                <a:uLnTx/>
                <a:uFillTx/>
                <a:latin typeface="Graphik Regular"/>
                <a:ea typeface="+mn-ea"/>
                <a:cs typeface="+mn-cs"/>
              </a:rPr>
              <a:t>App </a:t>
            </a:r>
          </a:p>
          <a:p>
            <a:pPr marL="0" marR="0" lvl="0" indent="0" algn="l" defTabSz="1097280" rtl="0" eaLnBrk="1" fontAlgn="auto" latinLnBrk="0" hangingPunct="1">
              <a:lnSpc>
                <a:spcPct val="100000"/>
              </a:lnSpc>
              <a:spcBef>
                <a:spcPts val="0"/>
              </a:spcBef>
              <a:spcAft>
                <a:spcPts val="0"/>
              </a:spcAft>
              <a:buClrTx/>
              <a:buSzTx/>
              <a:buFontTx/>
              <a:buNone/>
              <a:tabLst/>
              <a:defRPr/>
            </a:pPr>
            <a:r>
              <a:rPr kumimoji="0" lang="en-US" sz="960" b="0" i="0" u="none" strike="noStrike" kern="1200" cap="none" spc="0" normalizeH="0" baseline="0" noProof="0">
                <a:ln>
                  <a:noFill/>
                </a:ln>
                <a:solidFill>
                  <a:srgbClr val="000000"/>
                </a:solidFill>
                <a:effectLst/>
                <a:uLnTx/>
                <a:uFillTx/>
                <a:latin typeface="Graphik Regular"/>
                <a:ea typeface="+mn-ea"/>
                <a:cs typeface="+mn-cs"/>
              </a:rPr>
              <a:t>Srvcs</a:t>
            </a:r>
          </a:p>
        </p:txBody>
      </p:sp>
      <p:sp>
        <p:nvSpPr>
          <p:cNvPr id="29" name="TextBox 28">
            <a:extLst>
              <a:ext uri="{FF2B5EF4-FFF2-40B4-BE49-F238E27FC236}">
                <a16:creationId xmlns:a16="http://schemas.microsoft.com/office/drawing/2014/main" id="{144F3EB3-E5D7-8047-8CFE-57AFCFCB6E59}"/>
              </a:ext>
            </a:extLst>
          </p:cNvPr>
          <p:cNvSpPr txBox="1"/>
          <p:nvPr/>
        </p:nvSpPr>
        <p:spPr>
          <a:xfrm>
            <a:off x="10550661" y="1490905"/>
            <a:ext cx="421040" cy="289583"/>
          </a:xfrm>
          <a:prstGeom prst="rect">
            <a:avLst/>
          </a:prstGeom>
          <a:noFill/>
        </p:spPr>
        <p:txBody>
          <a:bodyPr wrap="none" lIns="0" tIns="0" rIns="0" bIns="54864" rtlCol="0">
            <a:spAutoFit/>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kumimoji="0" lang="en-US" sz="960" b="0" i="0" u="none" strike="noStrike" kern="1200" cap="none" spc="0" normalizeH="0" baseline="0" noProof="0">
                <a:ln>
                  <a:noFill/>
                </a:ln>
                <a:solidFill>
                  <a:srgbClr val="000000"/>
                </a:solidFill>
                <a:effectLst/>
                <a:uLnTx/>
                <a:uFillTx/>
                <a:latin typeface="Graphik Regular"/>
                <a:ea typeface="+mn-ea"/>
                <a:cs typeface="+mn-cs"/>
              </a:rPr>
              <a:t>App </a:t>
            </a:r>
          </a:p>
          <a:p>
            <a:pPr marL="0" marR="0" lvl="0" indent="0" algn="l" defTabSz="1097280" rtl="0" eaLnBrk="1" fontAlgn="auto" latinLnBrk="0" hangingPunct="1">
              <a:lnSpc>
                <a:spcPct val="100000"/>
              </a:lnSpc>
              <a:spcBef>
                <a:spcPts val="0"/>
              </a:spcBef>
              <a:spcAft>
                <a:spcPts val="0"/>
              </a:spcAft>
              <a:buClrTx/>
              <a:buSzTx/>
              <a:buFontTx/>
              <a:buNone/>
              <a:tabLst/>
              <a:defRPr/>
            </a:pPr>
            <a:r>
              <a:rPr kumimoji="0" lang="en-US" sz="960" b="0" i="0" u="none" strike="noStrike" kern="1200" cap="none" spc="0" normalizeH="0" baseline="0" noProof="0">
                <a:ln>
                  <a:noFill/>
                </a:ln>
                <a:solidFill>
                  <a:srgbClr val="000000"/>
                </a:solidFill>
                <a:effectLst/>
                <a:uLnTx/>
                <a:uFillTx/>
                <a:latin typeface="Graphik Regular"/>
                <a:ea typeface="+mn-ea"/>
                <a:cs typeface="+mn-cs"/>
              </a:rPr>
              <a:t>Srvcs</a:t>
            </a:r>
          </a:p>
        </p:txBody>
      </p:sp>
      <p:grpSp>
        <p:nvGrpSpPr>
          <p:cNvPr id="30" name="Group 29">
            <a:extLst>
              <a:ext uri="{FF2B5EF4-FFF2-40B4-BE49-F238E27FC236}">
                <a16:creationId xmlns:a16="http://schemas.microsoft.com/office/drawing/2014/main" id="{841FC1EF-4953-7E46-9D85-3FA381BDDE2C}"/>
              </a:ext>
            </a:extLst>
          </p:cNvPr>
          <p:cNvGrpSpPr/>
          <p:nvPr/>
        </p:nvGrpSpPr>
        <p:grpSpPr>
          <a:xfrm>
            <a:off x="7327906" y="1494686"/>
            <a:ext cx="346356" cy="265300"/>
            <a:chOff x="6749769" y="2755123"/>
            <a:chExt cx="447127" cy="265300"/>
          </a:xfrm>
        </p:grpSpPr>
        <p:sp>
          <p:nvSpPr>
            <p:cNvPr id="31" name="Hexagon 30">
              <a:extLst>
                <a:ext uri="{FF2B5EF4-FFF2-40B4-BE49-F238E27FC236}">
                  <a16:creationId xmlns:a16="http://schemas.microsoft.com/office/drawing/2014/main" id="{A92AAC4A-595B-4941-9AEB-C543C1F7CC03}"/>
                </a:ext>
              </a:extLst>
            </p:cNvPr>
            <p:cNvSpPr/>
            <p:nvPr/>
          </p:nvSpPr>
          <p:spPr>
            <a:xfrm>
              <a:off x="6749769" y="2820975"/>
              <a:ext cx="243591" cy="138405"/>
            </a:xfrm>
            <a:prstGeom prst="hexagon">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en-US" sz="2160" b="0" i="0" u="none" strike="noStrike" kern="1200" cap="none" spc="0" normalizeH="0" baseline="0" noProof="0">
                <a:ln>
                  <a:noFill/>
                </a:ln>
                <a:solidFill>
                  <a:srgbClr val="000000"/>
                </a:solidFill>
                <a:effectLst/>
                <a:uLnTx/>
                <a:uFillTx/>
                <a:latin typeface="Graphik Regular"/>
                <a:ea typeface="+mn-ea"/>
                <a:cs typeface="+mn-cs"/>
              </a:endParaRPr>
            </a:p>
          </p:txBody>
        </p:sp>
        <p:sp>
          <p:nvSpPr>
            <p:cNvPr id="32" name="Hexagon 31">
              <a:extLst>
                <a:ext uri="{FF2B5EF4-FFF2-40B4-BE49-F238E27FC236}">
                  <a16:creationId xmlns:a16="http://schemas.microsoft.com/office/drawing/2014/main" id="{7DCED0FD-CBD9-764C-A165-F7E2E0D52205}"/>
                </a:ext>
              </a:extLst>
            </p:cNvPr>
            <p:cNvSpPr/>
            <p:nvPr/>
          </p:nvSpPr>
          <p:spPr>
            <a:xfrm>
              <a:off x="6953305" y="2755123"/>
              <a:ext cx="243591" cy="138405"/>
            </a:xfrm>
            <a:prstGeom prst="hexagon">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en-US" sz="2160" b="0" i="0" u="none" strike="noStrike" kern="1200" cap="none" spc="0" normalizeH="0" baseline="0" noProof="0">
                <a:ln>
                  <a:noFill/>
                </a:ln>
                <a:solidFill>
                  <a:srgbClr val="000000"/>
                </a:solidFill>
                <a:effectLst/>
                <a:uLnTx/>
                <a:uFillTx/>
                <a:latin typeface="Graphik Regular"/>
                <a:ea typeface="+mn-ea"/>
                <a:cs typeface="+mn-cs"/>
              </a:endParaRPr>
            </a:p>
          </p:txBody>
        </p:sp>
        <p:sp>
          <p:nvSpPr>
            <p:cNvPr id="33" name="Hexagon 32">
              <a:extLst>
                <a:ext uri="{FF2B5EF4-FFF2-40B4-BE49-F238E27FC236}">
                  <a16:creationId xmlns:a16="http://schemas.microsoft.com/office/drawing/2014/main" id="{76DACB6F-56E6-7A46-9A70-E42BAE92D05E}"/>
                </a:ext>
              </a:extLst>
            </p:cNvPr>
            <p:cNvSpPr/>
            <p:nvPr/>
          </p:nvSpPr>
          <p:spPr>
            <a:xfrm>
              <a:off x="6951222" y="2882018"/>
              <a:ext cx="243591" cy="138405"/>
            </a:xfrm>
            <a:prstGeom prst="hexagon">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en-US" sz="2160" b="0" i="0" u="none" strike="noStrike" kern="1200" cap="none" spc="0" normalizeH="0" baseline="0" noProof="0">
                <a:ln>
                  <a:noFill/>
                </a:ln>
                <a:solidFill>
                  <a:srgbClr val="000000"/>
                </a:solidFill>
                <a:effectLst/>
                <a:uLnTx/>
                <a:uFillTx/>
                <a:latin typeface="Graphik Regular"/>
                <a:ea typeface="+mn-ea"/>
                <a:cs typeface="+mn-cs"/>
              </a:endParaRPr>
            </a:p>
          </p:txBody>
        </p:sp>
      </p:grpSp>
      <p:grpSp>
        <p:nvGrpSpPr>
          <p:cNvPr id="34" name="Group 33">
            <a:extLst>
              <a:ext uri="{FF2B5EF4-FFF2-40B4-BE49-F238E27FC236}">
                <a16:creationId xmlns:a16="http://schemas.microsoft.com/office/drawing/2014/main" id="{2C608859-7D1A-4F46-B377-699D032DEDD2}"/>
              </a:ext>
            </a:extLst>
          </p:cNvPr>
          <p:cNvGrpSpPr/>
          <p:nvPr/>
        </p:nvGrpSpPr>
        <p:grpSpPr>
          <a:xfrm>
            <a:off x="8953506" y="1494686"/>
            <a:ext cx="346356" cy="265300"/>
            <a:chOff x="6749769" y="2755123"/>
            <a:chExt cx="447127" cy="265300"/>
          </a:xfrm>
        </p:grpSpPr>
        <p:sp>
          <p:nvSpPr>
            <p:cNvPr id="35" name="Hexagon 34">
              <a:extLst>
                <a:ext uri="{FF2B5EF4-FFF2-40B4-BE49-F238E27FC236}">
                  <a16:creationId xmlns:a16="http://schemas.microsoft.com/office/drawing/2014/main" id="{E20EF53B-AB4F-2E46-A47A-9BD63A75C223}"/>
                </a:ext>
              </a:extLst>
            </p:cNvPr>
            <p:cNvSpPr/>
            <p:nvPr/>
          </p:nvSpPr>
          <p:spPr>
            <a:xfrm>
              <a:off x="6749769" y="2820975"/>
              <a:ext cx="243591" cy="138405"/>
            </a:xfrm>
            <a:prstGeom prst="hexagon">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en-US" sz="2160" b="0" i="0" u="none" strike="noStrike" kern="1200" cap="none" spc="0" normalizeH="0" baseline="0" noProof="0">
                <a:ln>
                  <a:noFill/>
                </a:ln>
                <a:solidFill>
                  <a:srgbClr val="000000"/>
                </a:solidFill>
                <a:effectLst/>
                <a:uLnTx/>
                <a:uFillTx/>
                <a:latin typeface="Graphik Regular"/>
                <a:ea typeface="+mn-ea"/>
                <a:cs typeface="+mn-cs"/>
              </a:endParaRPr>
            </a:p>
          </p:txBody>
        </p:sp>
        <p:sp>
          <p:nvSpPr>
            <p:cNvPr id="36" name="Hexagon 35">
              <a:extLst>
                <a:ext uri="{FF2B5EF4-FFF2-40B4-BE49-F238E27FC236}">
                  <a16:creationId xmlns:a16="http://schemas.microsoft.com/office/drawing/2014/main" id="{01948122-3747-9546-963C-D8F46FF24194}"/>
                </a:ext>
              </a:extLst>
            </p:cNvPr>
            <p:cNvSpPr/>
            <p:nvPr/>
          </p:nvSpPr>
          <p:spPr>
            <a:xfrm>
              <a:off x="6953305" y="2755123"/>
              <a:ext cx="243591" cy="138405"/>
            </a:xfrm>
            <a:prstGeom prst="hexagon">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en-US" sz="2160" b="0" i="0" u="none" strike="noStrike" kern="1200" cap="none" spc="0" normalizeH="0" baseline="0" noProof="0">
                <a:ln>
                  <a:noFill/>
                </a:ln>
                <a:solidFill>
                  <a:srgbClr val="000000"/>
                </a:solidFill>
                <a:effectLst/>
                <a:uLnTx/>
                <a:uFillTx/>
                <a:latin typeface="Graphik Regular"/>
                <a:ea typeface="+mn-ea"/>
                <a:cs typeface="+mn-cs"/>
              </a:endParaRPr>
            </a:p>
          </p:txBody>
        </p:sp>
        <p:sp>
          <p:nvSpPr>
            <p:cNvPr id="37" name="Hexagon 36">
              <a:extLst>
                <a:ext uri="{FF2B5EF4-FFF2-40B4-BE49-F238E27FC236}">
                  <a16:creationId xmlns:a16="http://schemas.microsoft.com/office/drawing/2014/main" id="{CD70954C-CA18-064E-9026-2BD58013B3DD}"/>
                </a:ext>
              </a:extLst>
            </p:cNvPr>
            <p:cNvSpPr/>
            <p:nvPr/>
          </p:nvSpPr>
          <p:spPr>
            <a:xfrm>
              <a:off x="6951222" y="2882018"/>
              <a:ext cx="243591" cy="138405"/>
            </a:xfrm>
            <a:prstGeom prst="hexagon">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en-US" sz="2160" b="0" i="0" u="none" strike="noStrike" kern="1200" cap="none" spc="0" normalizeH="0" baseline="0" noProof="0">
                <a:ln>
                  <a:noFill/>
                </a:ln>
                <a:solidFill>
                  <a:srgbClr val="000000"/>
                </a:solidFill>
                <a:effectLst/>
                <a:uLnTx/>
                <a:uFillTx/>
                <a:latin typeface="Graphik Regular"/>
                <a:ea typeface="+mn-ea"/>
                <a:cs typeface="+mn-cs"/>
              </a:endParaRPr>
            </a:p>
          </p:txBody>
        </p:sp>
      </p:grpSp>
      <p:grpSp>
        <p:nvGrpSpPr>
          <p:cNvPr id="38" name="Group 37">
            <a:extLst>
              <a:ext uri="{FF2B5EF4-FFF2-40B4-BE49-F238E27FC236}">
                <a16:creationId xmlns:a16="http://schemas.microsoft.com/office/drawing/2014/main" id="{A47B8C53-C6BD-5042-9D77-2620B06B2755}"/>
              </a:ext>
            </a:extLst>
          </p:cNvPr>
          <p:cNvGrpSpPr/>
          <p:nvPr/>
        </p:nvGrpSpPr>
        <p:grpSpPr>
          <a:xfrm>
            <a:off x="10109206" y="1494686"/>
            <a:ext cx="346356" cy="265300"/>
            <a:chOff x="6749769" y="2755123"/>
            <a:chExt cx="447127" cy="265300"/>
          </a:xfrm>
        </p:grpSpPr>
        <p:sp>
          <p:nvSpPr>
            <p:cNvPr id="39" name="Hexagon 38">
              <a:extLst>
                <a:ext uri="{FF2B5EF4-FFF2-40B4-BE49-F238E27FC236}">
                  <a16:creationId xmlns:a16="http://schemas.microsoft.com/office/drawing/2014/main" id="{0047AF63-7B62-B346-B9A3-C8F8D4242D6A}"/>
                </a:ext>
              </a:extLst>
            </p:cNvPr>
            <p:cNvSpPr/>
            <p:nvPr/>
          </p:nvSpPr>
          <p:spPr>
            <a:xfrm>
              <a:off x="6749769" y="2820975"/>
              <a:ext cx="243591" cy="138405"/>
            </a:xfrm>
            <a:prstGeom prst="hexagon">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en-US" sz="2160" b="0" i="0" u="none" strike="noStrike" kern="1200" cap="none" spc="0" normalizeH="0" baseline="0" noProof="0">
                <a:ln>
                  <a:noFill/>
                </a:ln>
                <a:solidFill>
                  <a:srgbClr val="000000"/>
                </a:solidFill>
                <a:effectLst/>
                <a:uLnTx/>
                <a:uFillTx/>
                <a:latin typeface="Graphik Regular"/>
                <a:ea typeface="+mn-ea"/>
                <a:cs typeface="+mn-cs"/>
              </a:endParaRPr>
            </a:p>
          </p:txBody>
        </p:sp>
        <p:sp>
          <p:nvSpPr>
            <p:cNvPr id="40" name="Hexagon 39">
              <a:extLst>
                <a:ext uri="{FF2B5EF4-FFF2-40B4-BE49-F238E27FC236}">
                  <a16:creationId xmlns:a16="http://schemas.microsoft.com/office/drawing/2014/main" id="{FE563685-352A-B743-8BC1-01156AF4275C}"/>
                </a:ext>
              </a:extLst>
            </p:cNvPr>
            <p:cNvSpPr/>
            <p:nvPr/>
          </p:nvSpPr>
          <p:spPr>
            <a:xfrm>
              <a:off x="6953305" y="2755123"/>
              <a:ext cx="243591" cy="138405"/>
            </a:xfrm>
            <a:prstGeom prst="hexagon">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en-US" sz="2160" b="0" i="0" u="none" strike="noStrike" kern="1200" cap="none" spc="0" normalizeH="0" baseline="0" noProof="0">
                <a:ln>
                  <a:noFill/>
                </a:ln>
                <a:solidFill>
                  <a:srgbClr val="000000"/>
                </a:solidFill>
                <a:effectLst/>
                <a:uLnTx/>
                <a:uFillTx/>
                <a:latin typeface="Graphik Regular"/>
                <a:ea typeface="+mn-ea"/>
                <a:cs typeface="+mn-cs"/>
              </a:endParaRPr>
            </a:p>
          </p:txBody>
        </p:sp>
        <p:sp>
          <p:nvSpPr>
            <p:cNvPr id="41" name="Hexagon 40">
              <a:extLst>
                <a:ext uri="{FF2B5EF4-FFF2-40B4-BE49-F238E27FC236}">
                  <a16:creationId xmlns:a16="http://schemas.microsoft.com/office/drawing/2014/main" id="{227F1702-8496-CE4C-B1BA-8615ADE63677}"/>
                </a:ext>
              </a:extLst>
            </p:cNvPr>
            <p:cNvSpPr/>
            <p:nvPr/>
          </p:nvSpPr>
          <p:spPr>
            <a:xfrm>
              <a:off x="6951222" y="2882018"/>
              <a:ext cx="243591" cy="138405"/>
            </a:xfrm>
            <a:prstGeom prst="hexagon">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en-US" sz="2160" b="0" i="0" u="none" strike="noStrike" kern="1200" cap="none" spc="0" normalizeH="0" baseline="0" noProof="0">
                <a:ln>
                  <a:noFill/>
                </a:ln>
                <a:solidFill>
                  <a:srgbClr val="000000"/>
                </a:solidFill>
                <a:effectLst/>
                <a:uLnTx/>
                <a:uFillTx/>
                <a:latin typeface="Graphik Regular"/>
                <a:ea typeface="+mn-ea"/>
                <a:cs typeface="+mn-cs"/>
              </a:endParaRPr>
            </a:p>
          </p:txBody>
        </p:sp>
      </p:grpSp>
      <p:sp>
        <p:nvSpPr>
          <p:cNvPr id="42" name="Rectangle 41">
            <a:extLst>
              <a:ext uri="{FF2B5EF4-FFF2-40B4-BE49-F238E27FC236}">
                <a16:creationId xmlns:a16="http://schemas.microsoft.com/office/drawing/2014/main" id="{14867D65-7629-B046-8267-9EE2FA0B2C52}"/>
              </a:ext>
            </a:extLst>
          </p:cNvPr>
          <p:cNvSpPr/>
          <p:nvPr/>
        </p:nvSpPr>
        <p:spPr>
          <a:xfrm>
            <a:off x="6090885" y="2398895"/>
            <a:ext cx="924575" cy="198394"/>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Graphik Regular"/>
                <a:ea typeface="+mn-ea"/>
                <a:cs typeface="+mn-cs"/>
              </a:rPr>
              <a:t>Materialized View</a:t>
            </a:r>
          </a:p>
        </p:txBody>
      </p:sp>
      <p:sp>
        <p:nvSpPr>
          <p:cNvPr id="43" name="Rectangle 42">
            <a:extLst>
              <a:ext uri="{FF2B5EF4-FFF2-40B4-BE49-F238E27FC236}">
                <a16:creationId xmlns:a16="http://schemas.microsoft.com/office/drawing/2014/main" id="{02F1CCE1-F30D-7A4C-A65B-13053146588A}"/>
              </a:ext>
            </a:extLst>
          </p:cNvPr>
          <p:cNvSpPr/>
          <p:nvPr/>
        </p:nvSpPr>
        <p:spPr>
          <a:xfrm>
            <a:off x="6104547" y="2670321"/>
            <a:ext cx="924575" cy="198394"/>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Graphik Regular"/>
                <a:ea typeface="+mn-ea"/>
                <a:cs typeface="+mn-cs"/>
              </a:rPr>
              <a:t>Materialized View</a:t>
            </a:r>
          </a:p>
        </p:txBody>
      </p:sp>
      <p:sp>
        <p:nvSpPr>
          <p:cNvPr id="44" name="Rectangle 43">
            <a:extLst>
              <a:ext uri="{FF2B5EF4-FFF2-40B4-BE49-F238E27FC236}">
                <a16:creationId xmlns:a16="http://schemas.microsoft.com/office/drawing/2014/main" id="{DFF1C9E9-6941-B841-AEB3-DB67F83A73B6}"/>
              </a:ext>
            </a:extLst>
          </p:cNvPr>
          <p:cNvSpPr/>
          <p:nvPr/>
        </p:nvSpPr>
        <p:spPr>
          <a:xfrm>
            <a:off x="7217688" y="2673970"/>
            <a:ext cx="924575" cy="198394"/>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Graphik Regular"/>
                <a:ea typeface="+mn-ea"/>
                <a:cs typeface="+mn-cs"/>
              </a:rPr>
              <a:t>Materialized View</a:t>
            </a:r>
          </a:p>
        </p:txBody>
      </p:sp>
      <p:sp>
        <p:nvSpPr>
          <p:cNvPr id="45" name="Rectangle 44">
            <a:extLst>
              <a:ext uri="{FF2B5EF4-FFF2-40B4-BE49-F238E27FC236}">
                <a16:creationId xmlns:a16="http://schemas.microsoft.com/office/drawing/2014/main" id="{4BCC329B-D81C-7E42-B739-EDCE008A9A57}"/>
              </a:ext>
            </a:extLst>
          </p:cNvPr>
          <p:cNvSpPr/>
          <p:nvPr/>
        </p:nvSpPr>
        <p:spPr>
          <a:xfrm>
            <a:off x="8874804" y="2683763"/>
            <a:ext cx="924575" cy="198394"/>
          </a:xfrm>
          <a:prstGeom prst="rect">
            <a:avLst/>
          </a:prstGeom>
          <a:solidFill>
            <a:schemeClr val="accent4"/>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Graphik Regular"/>
                <a:ea typeface="+mn-ea"/>
                <a:cs typeface="+mn-cs"/>
              </a:rPr>
              <a:t>System of Record</a:t>
            </a:r>
          </a:p>
        </p:txBody>
      </p:sp>
      <p:sp>
        <p:nvSpPr>
          <p:cNvPr id="46" name="Rectangle 45">
            <a:extLst>
              <a:ext uri="{FF2B5EF4-FFF2-40B4-BE49-F238E27FC236}">
                <a16:creationId xmlns:a16="http://schemas.microsoft.com/office/drawing/2014/main" id="{DA4CC955-8744-5840-82BF-D396395CA5B1}"/>
              </a:ext>
            </a:extLst>
          </p:cNvPr>
          <p:cNvSpPr/>
          <p:nvPr/>
        </p:nvSpPr>
        <p:spPr>
          <a:xfrm>
            <a:off x="10019988" y="2685756"/>
            <a:ext cx="924575" cy="198394"/>
          </a:xfrm>
          <a:prstGeom prst="rect">
            <a:avLst/>
          </a:prstGeom>
          <a:solidFill>
            <a:schemeClr val="accent4"/>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Graphik Regular"/>
                <a:ea typeface="+mn-ea"/>
                <a:cs typeface="+mn-cs"/>
              </a:rPr>
              <a:t>System of Record</a:t>
            </a:r>
          </a:p>
        </p:txBody>
      </p:sp>
      <p:sp>
        <p:nvSpPr>
          <p:cNvPr id="47" name="Rectangle 46">
            <a:extLst>
              <a:ext uri="{FF2B5EF4-FFF2-40B4-BE49-F238E27FC236}">
                <a16:creationId xmlns:a16="http://schemas.microsoft.com/office/drawing/2014/main" id="{AC18B6F9-1F78-A84B-B32A-D0660CC8F831}"/>
              </a:ext>
            </a:extLst>
          </p:cNvPr>
          <p:cNvSpPr/>
          <p:nvPr/>
        </p:nvSpPr>
        <p:spPr>
          <a:xfrm>
            <a:off x="5915588" y="3843742"/>
            <a:ext cx="1412319" cy="196090"/>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0000"/>
                </a:solidFill>
                <a:effectLst/>
                <a:uLnTx/>
                <a:uFillTx/>
                <a:latin typeface="Graphik Bold"/>
                <a:ea typeface="+mn-ea"/>
                <a:cs typeface="+mn-cs"/>
              </a:rPr>
              <a:t>Change Data Capture</a:t>
            </a:r>
          </a:p>
        </p:txBody>
      </p:sp>
      <p:sp>
        <p:nvSpPr>
          <p:cNvPr id="48" name="Rectangle 47">
            <a:extLst>
              <a:ext uri="{FF2B5EF4-FFF2-40B4-BE49-F238E27FC236}">
                <a16:creationId xmlns:a16="http://schemas.microsoft.com/office/drawing/2014/main" id="{75BC111D-B5A1-A442-9618-694AF52E3D85}"/>
              </a:ext>
            </a:extLst>
          </p:cNvPr>
          <p:cNvSpPr/>
          <p:nvPr/>
        </p:nvSpPr>
        <p:spPr>
          <a:xfrm>
            <a:off x="7412561" y="3847816"/>
            <a:ext cx="1412319" cy="196090"/>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0000"/>
                </a:solidFill>
                <a:effectLst/>
                <a:uLnTx/>
                <a:uFillTx/>
                <a:latin typeface="Graphik Bold"/>
                <a:ea typeface="+mn-ea"/>
                <a:cs typeface="+mn-cs"/>
              </a:rPr>
              <a:t>Change Data Capture</a:t>
            </a:r>
          </a:p>
        </p:txBody>
      </p:sp>
      <p:sp>
        <p:nvSpPr>
          <p:cNvPr id="49" name="Rectangle 48">
            <a:extLst>
              <a:ext uri="{FF2B5EF4-FFF2-40B4-BE49-F238E27FC236}">
                <a16:creationId xmlns:a16="http://schemas.microsoft.com/office/drawing/2014/main" id="{BD77BD18-5925-0C46-A657-721B32ADFA5E}"/>
              </a:ext>
            </a:extLst>
          </p:cNvPr>
          <p:cNvSpPr/>
          <p:nvPr/>
        </p:nvSpPr>
        <p:spPr>
          <a:xfrm>
            <a:off x="8885082" y="2402448"/>
            <a:ext cx="924575" cy="198394"/>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Graphik Regular"/>
                <a:ea typeface="+mn-ea"/>
                <a:cs typeface="+mn-cs"/>
              </a:rPr>
              <a:t>Materialized View</a:t>
            </a:r>
          </a:p>
        </p:txBody>
      </p:sp>
    </p:spTree>
    <p:extLst>
      <p:ext uri="{BB962C8B-B14F-4D97-AF65-F5344CB8AC3E}">
        <p14:creationId xmlns:p14="http://schemas.microsoft.com/office/powerpoint/2010/main" val="2572040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8A386D-578F-B84E-8F5F-5B8FA5491472}"/>
              </a:ext>
            </a:extLst>
          </p:cNvPr>
          <p:cNvSpPr>
            <a:spLocks noGrp="1"/>
          </p:cNvSpPr>
          <p:nvPr>
            <p:ph type="title"/>
          </p:nvPr>
        </p:nvSpPr>
        <p:spPr>
          <a:xfrm>
            <a:off x="381000" y="355938"/>
            <a:ext cx="2819387" cy="677108"/>
          </a:xfrm>
        </p:spPr>
        <p:txBody>
          <a:bodyPr/>
          <a:lstStyle/>
          <a:p>
            <a:r>
              <a:rPr lang="en-US"/>
              <a:t>Event Governance</a:t>
            </a:r>
          </a:p>
        </p:txBody>
      </p:sp>
      <p:sp>
        <p:nvSpPr>
          <p:cNvPr id="6" name="TextBox 5">
            <a:extLst>
              <a:ext uri="{FF2B5EF4-FFF2-40B4-BE49-F238E27FC236}">
                <a16:creationId xmlns:a16="http://schemas.microsoft.com/office/drawing/2014/main" id="{B7E8E439-C724-A84E-896D-77B25818577C}"/>
              </a:ext>
            </a:extLst>
          </p:cNvPr>
          <p:cNvSpPr txBox="1"/>
          <p:nvPr/>
        </p:nvSpPr>
        <p:spPr>
          <a:xfrm>
            <a:off x="1920240" y="353568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7" name="Title 4">
            <a:extLst>
              <a:ext uri="{FF2B5EF4-FFF2-40B4-BE49-F238E27FC236}">
                <a16:creationId xmlns:a16="http://schemas.microsoft.com/office/drawing/2014/main" id="{C245B2ED-516B-DA4A-8693-7E5338FD503E}"/>
              </a:ext>
            </a:extLst>
          </p:cNvPr>
          <p:cNvSpPr txBox="1">
            <a:spLocks/>
          </p:cNvSpPr>
          <p:nvPr/>
        </p:nvSpPr>
        <p:spPr>
          <a:xfrm>
            <a:off x="381000" y="876300"/>
            <a:ext cx="11430000" cy="9906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sz="2000" b="0"/>
              <a:t>Event management best practices for large organizations </a:t>
            </a:r>
          </a:p>
        </p:txBody>
      </p:sp>
      <p:sp>
        <p:nvSpPr>
          <p:cNvPr id="9" name="Title 4">
            <a:extLst>
              <a:ext uri="{FF2B5EF4-FFF2-40B4-BE49-F238E27FC236}">
                <a16:creationId xmlns:a16="http://schemas.microsoft.com/office/drawing/2014/main" id="{CEB695CC-C66B-9949-B8A2-713FE627FC23}"/>
              </a:ext>
            </a:extLst>
          </p:cNvPr>
          <p:cNvSpPr txBox="1">
            <a:spLocks/>
          </p:cNvSpPr>
          <p:nvPr/>
        </p:nvSpPr>
        <p:spPr>
          <a:xfrm>
            <a:off x="8869680" y="274320"/>
            <a:ext cx="3053080" cy="37084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algn="r"/>
            <a:r>
              <a:rPr lang="en-US" sz="1400">
                <a:solidFill>
                  <a:schemeClr val="accent2">
                    <a:lumMod val="75000"/>
                  </a:schemeClr>
                </a:solidFill>
              </a:rPr>
              <a:t>ENTERPRISE TRANSFORMATION</a:t>
            </a:r>
          </a:p>
        </p:txBody>
      </p:sp>
      <p:sp>
        <p:nvSpPr>
          <p:cNvPr id="11" name="TextBox 10">
            <a:extLst>
              <a:ext uri="{FF2B5EF4-FFF2-40B4-BE49-F238E27FC236}">
                <a16:creationId xmlns:a16="http://schemas.microsoft.com/office/drawing/2014/main" id="{DD145C4F-FCBC-CC44-A29B-A8A4EE7E778E}"/>
              </a:ext>
            </a:extLst>
          </p:cNvPr>
          <p:cNvSpPr txBox="1"/>
          <p:nvPr/>
        </p:nvSpPr>
        <p:spPr>
          <a:xfrm>
            <a:off x="904240" y="271272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2" name="TextBox 1">
            <a:extLst>
              <a:ext uri="{FF2B5EF4-FFF2-40B4-BE49-F238E27FC236}">
                <a16:creationId xmlns:a16="http://schemas.microsoft.com/office/drawing/2014/main" id="{A7B94DE4-D2C2-BD4C-A473-3319771056E5}"/>
              </a:ext>
            </a:extLst>
          </p:cNvPr>
          <p:cNvSpPr txBox="1"/>
          <p:nvPr/>
        </p:nvSpPr>
        <p:spPr>
          <a:xfrm>
            <a:off x="10078720" y="48768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3" name="TextBox 2">
            <a:extLst>
              <a:ext uri="{FF2B5EF4-FFF2-40B4-BE49-F238E27FC236}">
                <a16:creationId xmlns:a16="http://schemas.microsoft.com/office/drawing/2014/main" id="{48D3056D-8D10-FC44-9F3B-705B4C7FE717}"/>
              </a:ext>
            </a:extLst>
          </p:cNvPr>
          <p:cNvSpPr txBox="1"/>
          <p:nvPr/>
        </p:nvSpPr>
        <p:spPr>
          <a:xfrm>
            <a:off x="381000" y="2270760"/>
            <a:ext cx="8424472" cy="3583940"/>
          </a:xfrm>
          <a:prstGeom prst="rect">
            <a:avLst/>
          </a:prstGeom>
          <a:noFill/>
        </p:spPr>
        <p:txBody>
          <a:bodyPr wrap="square" lIns="0" tIns="0" rIns="0" bIns="0" rtlCol="0">
            <a:noAutofit/>
          </a:bodyPr>
          <a:lstStyle/>
          <a:p>
            <a:pPr marL="236538" indent="-236538">
              <a:buFont typeface="Arial" panose="020B0604020202020204" pitchFamily="34" charset="0"/>
              <a:buChar char="•"/>
            </a:pPr>
            <a:r>
              <a:rPr lang="en-US" sz="1200">
                <a:latin typeface="Graphik Regular" panose="020B0503030202060203" pitchFamily="34" charset="77"/>
              </a:rPr>
              <a:t>Organizations should strive to make events discoverable to others</a:t>
            </a:r>
          </a:p>
          <a:p>
            <a:pPr marL="630238" lvl="1" indent="-173038">
              <a:buFont typeface="Arial" panose="020B0604020202020204" pitchFamily="34" charset="0"/>
              <a:buChar char="•"/>
            </a:pPr>
            <a:r>
              <a:rPr lang="en-US" sz="1200">
                <a:latin typeface="Graphik Regular" panose="020B0503030202060203" pitchFamily="34" charset="77"/>
              </a:rPr>
              <a:t>This is easier said than done – must consider PII/GDPR, security, blast radius, </a:t>
            </a:r>
            <a:r>
              <a:rPr lang="en-US" sz="1200" err="1">
                <a:latin typeface="Graphik Regular" panose="020B0503030202060203" pitchFamily="34" charset="77"/>
              </a:rPr>
              <a:t>etc</a:t>
            </a:r>
            <a:endParaRPr lang="en-US" sz="1200">
              <a:latin typeface="Graphik Regular" panose="020B0503030202060203" pitchFamily="34" charset="77"/>
            </a:endParaRPr>
          </a:p>
          <a:p>
            <a:pPr marL="630238" lvl="1" indent="-173038">
              <a:buFont typeface="Arial" panose="020B0604020202020204" pitchFamily="34" charset="0"/>
              <a:buChar char="•"/>
            </a:pPr>
            <a:r>
              <a:rPr lang="en-US" sz="1200">
                <a:latin typeface="Graphik Regular" panose="020B0503030202060203" pitchFamily="34" charset="77"/>
              </a:rPr>
              <a:t>Frequently easier for organizations to make “business events” more social/democratized than individual technical events</a:t>
            </a:r>
          </a:p>
          <a:p>
            <a:pPr marL="236538" indent="-236538">
              <a:buFont typeface="Arial" panose="020B0604020202020204" pitchFamily="34" charset="0"/>
              <a:buChar char="•"/>
            </a:pPr>
            <a:r>
              <a:rPr lang="en-US" sz="1200">
                <a:latin typeface="Graphik Regular" panose="020B0503030202060203" pitchFamily="34" charset="77"/>
              </a:rPr>
              <a:t>Events should have a standard ”envelope” that enclose the event – what system created it, tracer IDs, </a:t>
            </a:r>
            <a:r>
              <a:rPr lang="en-US" sz="1200" err="1">
                <a:latin typeface="Graphik Regular" panose="020B0503030202060203" pitchFamily="34" charset="77"/>
              </a:rPr>
              <a:t>etc</a:t>
            </a:r>
            <a:r>
              <a:rPr lang="en-US" sz="1200">
                <a:latin typeface="Graphik Regular" panose="020B0503030202060203" pitchFamily="34" charset="77"/>
              </a:rPr>
              <a:t> – so that the events can stand alone as systems evolve. We suggest using the CloudEvents specification, detailed later in this deck</a:t>
            </a:r>
          </a:p>
          <a:p>
            <a:pPr marL="236538" indent="-236538">
              <a:buFont typeface="Arial" panose="020B0604020202020204" pitchFamily="34" charset="0"/>
              <a:buChar char="•"/>
            </a:pPr>
            <a:r>
              <a:rPr lang="en-US" sz="1200">
                <a:latin typeface="Graphik Regular" panose="020B0503030202060203" pitchFamily="34" charset="77"/>
              </a:rPr>
              <a:t>Events should be as small as possible, encompassing the data needed for that event. Topics should only contain one type of event. Smaller events and more topics are better suited to a distributed system and are easier to reason about. </a:t>
            </a:r>
          </a:p>
          <a:p>
            <a:pPr marL="236538" indent="-236538">
              <a:buFont typeface="Arial" panose="020B0604020202020204" pitchFamily="34" charset="0"/>
              <a:buChar char="•"/>
            </a:pPr>
            <a:r>
              <a:rPr lang="en-US" sz="1200">
                <a:latin typeface="Graphik Regular" panose="020B0503030202060203" pitchFamily="34" charset="77"/>
              </a:rPr>
              <a:t>Within domains/product teams, the team should decide how to introduce new events, but as organization moves to more event model, </a:t>
            </a:r>
            <a:r>
              <a:rPr lang="en-US" sz="1200" err="1">
                <a:latin typeface="Graphik Regular" panose="020B0503030202060203" pitchFamily="34" charset="77"/>
              </a:rPr>
              <a:t>namespacing</a:t>
            </a:r>
            <a:r>
              <a:rPr lang="en-US" sz="1200">
                <a:latin typeface="Graphik Regular" panose="020B0503030202060203" pitchFamily="34" charset="77"/>
              </a:rPr>
              <a:t> and approvals may be required to prevent “topic sprawl”</a:t>
            </a:r>
          </a:p>
          <a:p>
            <a:pPr marL="630238" lvl="1" indent="-173038">
              <a:buFont typeface="Arial" panose="020B0604020202020204" pitchFamily="34" charset="0"/>
              <a:buChar char="•"/>
            </a:pPr>
            <a:r>
              <a:rPr lang="en-US" sz="1200">
                <a:latin typeface="Graphik Regular" panose="020B0503030202060203" pitchFamily="34" charset="77"/>
              </a:rPr>
              <a:t>Topic sprawl includes things like ’domain-event-topic-v1-aug2020-v2-names-A-c’ -- hard to parse name, versioned topics that likely don’t need versions, and partitioning by topic instead of underlying event hub partition semantics </a:t>
            </a:r>
          </a:p>
          <a:p>
            <a:pPr marL="630238" lvl="1" indent="-173038">
              <a:buFont typeface="Arial" panose="020B0604020202020204" pitchFamily="34" charset="0"/>
              <a:buChar char="•"/>
            </a:pPr>
            <a:r>
              <a:rPr lang="en-US" sz="1200">
                <a:latin typeface="Graphik Regular" panose="020B0503030202060203" pitchFamily="34" charset="77"/>
              </a:rPr>
              <a:t>Do not enable topic auto-creation. Every topic on a log should be documented and named. This can get complex (KSQL is one example) and in those instances, use wildcard naming (</a:t>
            </a:r>
            <a:r>
              <a:rPr lang="en-US" sz="1200" err="1">
                <a:latin typeface="Graphik Regular" panose="020B0503030202060203" pitchFamily="34" charset="77"/>
              </a:rPr>
              <a:t>BizDomain-SubDomain-EventType</a:t>
            </a:r>
            <a:r>
              <a:rPr lang="en-US" sz="1200">
                <a:latin typeface="Graphik Regular" panose="020B0503030202060203" pitchFamily="34" charset="77"/>
              </a:rPr>
              <a:t>-*) and enforce governance on the wildcards </a:t>
            </a:r>
          </a:p>
          <a:p>
            <a:pPr marL="173038" indent="-173038">
              <a:buFont typeface="Arial" panose="020B0604020202020204" pitchFamily="34" charset="0"/>
              <a:buChar char="•"/>
            </a:pPr>
            <a:r>
              <a:rPr lang="en-US" sz="1200">
                <a:latin typeface="Graphik Regular" panose="020B0503030202060203" pitchFamily="34" charset="77"/>
              </a:rPr>
              <a:t>Once an event is used outside of the application team, that event should be given the same “weight” given to a public API. Events are the new interfaces, and should be governed likewise. </a:t>
            </a:r>
          </a:p>
          <a:p>
            <a:pPr marL="800100" lvl="1" indent="-342900">
              <a:buFont typeface="Arial" panose="020B0604020202020204" pitchFamily="34" charset="0"/>
              <a:buChar char="•"/>
            </a:pPr>
            <a:endParaRPr lang="en-US" sz="1200">
              <a:latin typeface="Graphik Regular" panose="020B0503030202060203" pitchFamily="34" charset="77"/>
            </a:endParaRPr>
          </a:p>
        </p:txBody>
      </p:sp>
    </p:spTree>
    <p:extLst>
      <p:ext uri="{BB962C8B-B14F-4D97-AF65-F5344CB8AC3E}">
        <p14:creationId xmlns:p14="http://schemas.microsoft.com/office/powerpoint/2010/main" val="2976614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0432-9414-4CD8-9C5D-EF2E5C735A96}"/>
              </a:ext>
            </a:extLst>
          </p:cNvPr>
          <p:cNvSpPr>
            <a:spLocks noGrp="1"/>
          </p:cNvSpPr>
          <p:nvPr>
            <p:ph type="title"/>
          </p:nvPr>
        </p:nvSpPr>
        <p:spPr>
          <a:xfrm>
            <a:off x="1143001" y="381000"/>
            <a:ext cx="5288279" cy="3915092"/>
          </a:xfrm>
        </p:spPr>
        <p:txBody>
          <a:bodyPr anchor="b">
            <a:normAutofit/>
          </a:bodyPr>
          <a:lstStyle/>
          <a:p>
            <a:r>
              <a:rPr lang="en-US"/>
              <a:t>Event Driven Foundations</a:t>
            </a:r>
          </a:p>
        </p:txBody>
      </p:sp>
    </p:spTree>
    <p:extLst>
      <p:ext uri="{BB962C8B-B14F-4D97-AF65-F5344CB8AC3E}">
        <p14:creationId xmlns:p14="http://schemas.microsoft.com/office/powerpoint/2010/main" val="3971535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QR9DIwdSu41BtNuPh1cpBQ"/>
</p:tagLst>
</file>

<file path=ppt/theme/theme1.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Acc_TechnologyTemplate_Graphik_102220" id="{53895ED1-AA32-C643-8D40-AF2524B02901}" vid="{60D64E58-8894-1F40-B8FE-2D4DFF5D1B8A}"/>
    </a:ext>
  </a:extLst>
</a:theme>
</file>

<file path=ppt/theme/theme2.xml><?xml version="1.0" encoding="utf-8"?>
<a:theme xmlns:a="http://schemas.openxmlformats.org/drawingml/2006/main" name="Content Layouts">
  <a:themeElements>
    <a:clrScheme name="Blue Buffalo">
      <a:dk1>
        <a:srgbClr val="00232F"/>
      </a:dk1>
      <a:lt1>
        <a:srgbClr val="F9F6F1"/>
      </a:lt1>
      <a:dk2>
        <a:srgbClr val="014B76"/>
      </a:dk2>
      <a:lt2>
        <a:srgbClr val="F9F6F1"/>
      </a:lt2>
      <a:accent1>
        <a:srgbClr val="007BBA"/>
      </a:accent1>
      <a:accent2>
        <a:srgbClr val="6DBED5"/>
      </a:accent2>
      <a:accent3>
        <a:srgbClr val="DDEAE9"/>
      </a:accent3>
      <a:accent4>
        <a:srgbClr val="EDF0EC"/>
      </a:accent4>
      <a:accent5>
        <a:srgbClr val="F9E3CE"/>
      </a:accent5>
      <a:accent6>
        <a:srgbClr val="D78F70"/>
      </a:accent6>
      <a:hlink>
        <a:srgbClr val="6DBED5"/>
      </a:hlink>
      <a:folHlink>
        <a:srgbClr val="007BB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800" dirty="0" smtClean="0">
            <a:latin typeface="Graphik Light" panose="020B0403030202060203" pitchFamily="34" charset="77"/>
          </a:defRPr>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 id="{7944C7F3-FB15-47FA-830F-C514DC41F7D9}" vid="{470C2A0F-9C02-4055-8066-3C44E8CB587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7DF581A54CC064CBB61A3F489334FA4" ma:contentTypeVersion="10" ma:contentTypeDescription="Create a new document." ma:contentTypeScope="" ma:versionID="98205a41b910215f017b314863c9adcf">
  <xsd:schema xmlns:xsd="http://www.w3.org/2001/XMLSchema" xmlns:xs="http://www.w3.org/2001/XMLSchema" xmlns:p="http://schemas.microsoft.com/office/2006/metadata/properties" xmlns:ns2="431de7cf-2b91-49c3-9a8e-6599a8202a70" xmlns:ns3="61980fa3-eb4a-499b-932a-235143e30032" targetNamespace="http://schemas.microsoft.com/office/2006/metadata/properties" ma:root="true" ma:fieldsID="4f8ef2870565b333b69adf64cbfb5310" ns2:_="" ns3:_="">
    <xsd:import namespace="431de7cf-2b91-49c3-9a8e-6599a8202a70"/>
    <xsd:import namespace="61980fa3-eb4a-499b-932a-235143e3003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1de7cf-2b91-49c3-9a8e-6599a8202a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980fa3-eb4a-499b-932a-235143e3003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9831B46-6CD1-40D2-9FB5-3E58559F90A3}">
  <ds:schemaRefs>
    <ds:schemaRef ds:uri="http://schemas.microsoft.com/sharepoint/v3/contenttype/forms"/>
  </ds:schemaRefs>
</ds:datastoreItem>
</file>

<file path=customXml/itemProps2.xml><?xml version="1.0" encoding="utf-8"?>
<ds:datastoreItem xmlns:ds="http://schemas.openxmlformats.org/officeDocument/2006/customXml" ds:itemID="{11C67687-C2D0-4F29-B2E2-6A12C7059CA6}">
  <ds:schemaRefs>
    <ds:schemaRef ds:uri="431de7cf-2b91-49c3-9a8e-6599a8202a70"/>
    <ds:schemaRef ds:uri="61980fa3-eb4a-499b-932a-235143e3003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6BFFC05-B2F6-4CED-BE65-F75B1EB7AD7B}">
  <ds:schemaRefs>
    <ds:schemaRef ds:uri="http://purl.org/dc/dcmitype/"/>
    <ds:schemaRef ds:uri="http://schemas.openxmlformats.org/package/2006/metadata/core-properties"/>
    <ds:schemaRef ds:uri="http://schemas.microsoft.com/office/2006/metadata/properties"/>
    <ds:schemaRef ds:uri="http://purl.org/dc/elements/1.1/"/>
    <ds:schemaRef ds:uri="http://purl.org/dc/terms/"/>
    <ds:schemaRef ds:uri="431de7cf-2b91-49c3-9a8e-6599a8202a70"/>
    <ds:schemaRef ds:uri="http://schemas.microsoft.com/office/2006/documentManagement/types"/>
    <ds:schemaRef ds:uri="http://schemas.microsoft.com/office/infopath/2007/PartnerControls"/>
    <ds:schemaRef ds:uri="61980fa3-eb4a-499b-932a-235143e30032"/>
    <ds:schemaRef ds:uri="http://www.w3.org/XML/1998/namespace"/>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Office Theme</Template>
  <TotalTime>9</TotalTime>
  <Words>4847</Words>
  <Application>Microsoft Office PowerPoint</Application>
  <PresentationFormat>Widescreen</PresentationFormat>
  <Paragraphs>584</Paragraphs>
  <Slides>30</Slides>
  <Notes>7</Notes>
  <HiddenSlides>0</HiddenSlides>
  <MMClips>0</MMClips>
  <ScaleCrop>false</ScaleCrop>
  <HeadingPairs>
    <vt:vector size="8" baseType="variant">
      <vt:variant>
        <vt:lpstr>Fonts Used</vt:lpstr>
      </vt:variant>
      <vt:variant>
        <vt:i4>18</vt:i4>
      </vt: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51" baseType="lpstr">
      <vt:lpstr>Arial</vt:lpstr>
      <vt:lpstr>Arial Black</vt:lpstr>
      <vt:lpstr>Avenir Next Regular</vt:lpstr>
      <vt:lpstr>Calibri</vt:lpstr>
      <vt:lpstr>Courier New</vt:lpstr>
      <vt:lpstr>FUTURA MEDIUM</vt:lpstr>
      <vt:lpstr>FUTURA MEDIUM</vt:lpstr>
      <vt:lpstr>Graphik</vt:lpstr>
      <vt:lpstr>Graphik Black</vt:lpstr>
      <vt:lpstr>Graphik Bold</vt:lpstr>
      <vt:lpstr>Graphik Light</vt:lpstr>
      <vt:lpstr>Graphik Medium</vt:lpstr>
      <vt:lpstr>Graphik Regular</vt:lpstr>
      <vt:lpstr>Graphik Semibold</vt:lpstr>
      <vt:lpstr>GT Sectra Fine</vt:lpstr>
      <vt:lpstr>System Font</vt:lpstr>
      <vt:lpstr>Times</vt:lpstr>
      <vt:lpstr>Wingdings</vt:lpstr>
      <vt:lpstr>Office Theme</vt:lpstr>
      <vt:lpstr>Content Layouts</vt:lpstr>
      <vt:lpstr>think-cell Slide</vt:lpstr>
      <vt:lpstr>Event Driven Architecture</vt:lpstr>
      <vt:lpstr>Event Basics</vt:lpstr>
      <vt:lpstr>What is an Event</vt:lpstr>
      <vt:lpstr>Processing Events</vt:lpstr>
      <vt:lpstr>Event Handling in Domain Context</vt:lpstr>
      <vt:lpstr>Enterprise Transformation</vt:lpstr>
      <vt:lpstr>Empowering Decoupled Teams</vt:lpstr>
      <vt:lpstr>Event Governance</vt:lpstr>
      <vt:lpstr>Event Driven Foundations</vt:lpstr>
      <vt:lpstr>Digital Decoupling</vt:lpstr>
      <vt:lpstr>Stateful Functions</vt:lpstr>
      <vt:lpstr>Idempotent Service Operations </vt:lpstr>
      <vt:lpstr>DevOps for Events</vt:lpstr>
      <vt:lpstr>Real-Time Data Throughout</vt:lpstr>
      <vt:lpstr>PowerPoint Presentation</vt:lpstr>
      <vt:lpstr>Example Data Flow</vt:lpstr>
      <vt:lpstr>No Stale Data</vt:lpstr>
      <vt:lpstr>Immutable Event Store</vt:lpstr>
      <vt:lpstr>Consider CQRS</vt:lpstr>
      <vt:lpstr>Event Security </vt:lpstr>
      <vt:lpstr>Event Encryption</vt:lpstr>
      <vt:lpstr>Field Level Encryption Considerations </vt:lpstr>
      <vt:lpstr>GDPR Considerations</vt:lpstr>
      <vt:lpstr>Event Standardization</vt:lpstr>
      <vt:lpstr>Use CloudEvents Specification</vt:lpstr>
      <vt:lpstr>Encode messages with a Schema, Use a Schema Registry </vt:lpstr>
      <vt:lpstr>Testing</vt:lpstr>
      <vt:lpstr>Testing Event Driven Systems</vt:lpstr>
      <vt:lpstr>Contacts</vt:lpstr>
      <vt:lpstr>Event Driven Architecture Contacts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Iconography: Monoline</dc:title>
  <dc:creator>Mott, Chad</dc:creator>
  <cp:lastModifiedBy>Huberty, Jérôme</cp:lastModifiedBy>
  <cp:revision>4</cp:revision>
  <cp:lastPrinted>1601-01-01T00:00:00Z</cp:lastPrinted>
  <dcterms:created xsi:type="dcterms:W3CDTF">2020-10-28T19:40:38Z</dcterms:created>
  <dcterms:modified xsi:type="dcterms:W3CDTF">2022-11-16T10:07:58Z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0x01010077DF581A54CC064CBB61A3F489334FA4</vt:lpwstr>
  </property>
</Properties>
</file>