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7" r:id="rId7"/>
    <p:sldId id="269" r:id="rId8"/>
    <p:sldId id="264" r:id="rId9"/>
    <p:sldId id="27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ubert\Downloads\Labs\Final_Project\Companies_with_best_ES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bert/Downloads/Labs/Final_Project/Companies_with_best_ES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ubert\Downloads\Labs\Final_Project\Companies_with_best_ES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ubert\Downloads\Labs\Final_Project\Companies_with_best_ES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688912"/>
        <c:axId val="486690560"/>
      </c:barChart>
      <c:catAx>
        <c:axId val="48668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690560"/>
        <c:crosses val="autoZero"/>
        <c:auto val="1"/>
        <c:lblAlgn val="ctr"/>
        <c:lblOffset val="100"/>
        <c:noMultiLvlLbl val="0"/>
      </c:catAx>
      <c:valAx>
        <c:axId val="486690560"/>
        <c:scaling>
          <c:orientation val="minMax"/>
        </c:scaling>
        <c:delete val="0"/>
        <c:axPos val="l"/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6889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dLbl>
              <c:idx val="0"/>
              <c:layout>
                <c:manualLayout>
                  <c:x val="6.2245698509921614E-2"/>
                  <c:y val="5.07817250333152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458139967220983E-2"/>
                      <c:h val="3.69510237078549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B6E-7D48-AAB9-2BFBEA3F3CA8}"/>
                </c:ext>
              </c:extLst>
            </c:dLbl>
            <c:dLbl>
              <c:idx val="1"/>
              <c:layout>
                <c:manualLayout>
                  <c:x val="0"/>
                  <c:y val="-1.37615478188331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6E-7D48-AAB9-2BFBEA3F3CA8}"/>
                </c:ext>
              </c:extLst>
            </c:dLbl>
            <c:dLbl>
              <c:idx val="2"/>
              <c:layout>
                <c:manualLayout>
                  <c:x val="2.8951487679033322E-3"/>
                  <c:y val="-2.29820153691399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6E-7D48-AAB9-2BFBEA3F3CA8}"/>
                </c:ext>
              </c:extLst>
            </c:dLbl>
            <c:dLbl>
              <c:idx val="3"/>
              <c:layout>
                <c:manualLayout>
                  <c:x val="4.3427231518549979E-3"/>
                  <c:y val="-1.60666647064098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6E-7D48-AAB9-2BFBEA3F3CA8}"/>
                </c:ext>
              </c:extLst>
            </c:dLbl>
            <c:dLbl>
              <c:idx val="4"/>
              <c:layout>
                <c:manualLayout>
                  <c:x val="-4.3426661607375199E-3"/>
                  <c:y val="-1.60667554590431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7871694073505E-2"/>
                      <c:h val="4.15612574830083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B6E-7D48-AAB9-2BFBEA3F3CA8}"/>
                </c:ext>
              </c:extLst>
            </c:dLbl>
            <c:dLbl>
              <c:idx val="5"/>
              <c:layout>
                <c:manualLayout>
                  <c:x val="1.4475743839516661E-3"/>
                  <c:y val="-1.20218198371462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B6E-7D48-AAB9-2BFBEA3F3CA8}"/>
                </c:ext>
              </c:extLst>
            </c:dLbl>
            <c:dLbl>
              <c:idx val="6"/>
              <c:layout>
                <c:manualLayout>
                  <c:x val="4.3427231518549979E-3"/>
                  <c:y val="-1.90353648491818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6E-7D48-AAB9-2BFBEA3F3CA8}"/>
                </c:ext>
              </c:extLst>
            </c:dLbl>
            <c:dLbl>
              <c:idx val="7"/>
              <c:layout>
                <c:manualLayout>
                  <c:x val="1.0133020687661663E-2"/>
                  <c:y val="-2.24200750633181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B6E-7D48-AAB9-2BFBEA3F3CA8}"/>
                </c:ext>
              </c:extLst>
            </c:dLbl>
            <c:dLbl>
              <c:idx val="8"/>
              <c:layout>
                <c:manualLayout>
                  <c:x val="1.1580595071613223E-2"/>
                  <c:y val="-2.26674667418824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6E-7D48-AAB9-2BFBEA3F3CA8}"/>
                </c:ext>
              </c:extLst>
            </c:dLbl>
            <c:dLbl>
              <c:idx val="9"/>
              <c:layout>
                <c:manualLayout>
                  <c:x val="7.2378719197582243E-3"/>
                  <c:y val="-2.32916633541955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B6E-7D48-AAB9-2BFBEA3F3CA8}"/>
                </c:ext>
              </c:extLst>
            </c:dLbl>
            <c:dLbl>
              <c:idx val="10"/>
              <c:layout>
                <c:manualLayout>
                  <c:x val="1.4475743839515599E-3"/>
                  <c:y val="-2.38610453759536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B6E-7D48-AAB9-2BFBEA3F3CA8}"/>
                </c:ext>
              </c:extLst>
            </c:dLbl>
            <c:dLbl>
              <c:idx val="11"/>
              <c:layout>
                <c:manualLayout>
                  <c:x val="1.4475743839517722E-3"/>
                  <c:y val="-7.84516584317727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B6E-7D48-AAB9-2BFBEA3F3C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Graphics2!$B$2:$B$13</c:f>
              <c:strCache>
                <c:ptCount val="12"/>
                <c:pt idx="0">
                  <c:v>Microsoft Corporation</c:v>
                </c:pt>
                <c:pt idx="1">
                  <c:v>The Procter &amp; Gamble Company</c:v>
                </c:pt>
                <c:pt idx="2">
                  <c:v>The Home Depot, Inc</c:v>
                </c:pt>
                <c:pt idx="3">
                  <c:v>BlackRock, Inc</c:v>
                </c:pt>
                <c:pt idx="4">
                  <c:v>Texas Instruments Incorporated</c:v>
                </c:pt>
                <c:pt idx="5">
                  <c:v>Adobe Inc</c:v>
                </c:pt>
                <c:pt idx="6">
                  <c:v>Applied Materials, Inc</c:v>
                </c:pt>
                <c:pt idx="7">
                  <c:v>Vertex Pharmaceuticals Incorporated</c:v>
                </c:pt>
                <c:pt idx="8">
                  <c:v>T. Rowe Price Group, Inc</c:v>
                </c:pt>
                <c:pt idx="9">
                  <c:v>Kimberly-Clark Corporation</c:v>
                </c:pt>
                <c:pt idx="10">
                  <c:v>NVIDIA Corporation</c:v>
                </c:pt>
                <c:pt idx="11">
                  <c:v>Lam Research Corporation</c:v>
                </c:pt>
              </c:strCache>
            </c:strRef>
          </c:cat>
          <c:val>
            <c:numRef>
              <c:f>Graphics2!$C$2:$C$13</c:f>
              <c:numCache>
                <c:formatCode>#,##0.00</c:formatCode>
                <c:ptCount val="12"/>
                <c:pt idx="0">
                  <c:v>53036</c:v>
                </c:pt>
                <c:pt idx="1">
                  <c:v>15758</c:v>
                </c:pt>
                <c:pt idx="2">
                  <c:v>14715</c:v>
                </c:pt>
                <c:pt idx="3">
                  <c:v>6170</c:v>
                </c:pt>
                <c:pt idx="4">
                  <c:v>6017</c:v>
                </c:pt>
                <c:pt idx="5">
                  <c:v>4176</c:v>
                </c:pt>
                <c:pt idx="6">
                  <c:v>4166</c:v>
                </c:pt>
                <c:pt idx="7">
                  <c:v>3116.7979999999998</c:v>
                </c:pt>
                <c:pt idx="8">
                  <c:v>3091.6</c:v>
                </c:pt>
                <c:pt idx="9">
                  <c:v>3028</c:v>
                </c:pt>
                <c:pt idx="10">
                  <c:v>2970</c:v>
                </c:pt>
                <c:pt idx="11">
                  <c:v>2574.9780000000001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E-7D48-AAB9-2BFBEA3F3C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86688912"/>
        <c:axId val="486690560"/>
      </c:barChart>
      <c:catAx>
        <c:axId val="48668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690560"/>
        <c:crosses val="autoZero"/>
        <c:auto val="1"/>
        <c:lblAlgn val="ctr"/>
        <c:lblOffset val="100"/>
        <c:noMultiLvlLbl val="0"/>
      </c:catAx>
      <c:valAx>
        <c:axId val="486690560"/>
        <c:scaling>
          <c:orientation val="minMax"/>
        </c:scaling>
        <c:delete val="0"/>
        <c:axPos val="l"/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68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30279380008223"/>
          <c:y val="9.1409148757850736E-2"/>
          <c:w val="0.38548811247702641"/>
          <c:h val="0.88814096661044828"/>
        </c:manualLayout>
      </c:layout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rgbClr val="FFC000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B9-A449-B06E-1692447234B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B9-A449-B06E-1692447234B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B9-A449-B06E-1692447234BE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B9-A449-B06E-1692447234BE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4B9-A449-B06E-1692447234BE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4B9-A449-B06E-1692447234BE}"/>
              </c:ext>
            </c:extLst>
          </c:dPt>
          <c:dPt>
            <c:idx val="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4B9-A449-B06E-1692447234BE}"/>
              </c:ext>
            </c:extLst>
          </c:dPt>
          <c:dPt>
            <c:idx val="7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4B9-A449-B06E-1692447234BE}"/>
              </c:ext>
            </c:extLst>
          </c:dPt>
          <c:dPt>
            <c:idx val="8"/>
            <c:bubble3D val="0"/>
            <c:spPr>
              <a:solidFill>
                <a:schemeClr val="bg1">
                  <a:lumMod val="75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4B9-A449-B06E-1692447234BE}"/>
              </c:ext>
            </c:extLst>
          </c:dPt>
          <c:dPt>
            <c:idx val="9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4B9-A449-B06E-1692447234BE}"/>
              </c:ext>
            </c:extLst>
          </c:dPt>
          <c:dPt>
            <c:idx val="1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4B9-A449-B06E-1692447234BE}"/>
              </c:ext>
            </c:extLst>
          </c:dPt>
          <c:dPt>
            <c:idx val="11"/>
            <c:bubble3D val="0"/>
            <c:spPr>
              <a:solidFill>
                <a:schemeClr val="accent1">
                  <a:tint val="41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4B9-A449-B06E-1692447234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Graphics!$B$2:$B$13</c:f>
              <c:strCache>
                <c:ptCount val="12"/>
                <c:pt idx="0">
                  <c:v>Microsoft Corporation</c:v>
                </c:pt>
                <c:pt idx="1">
                  <c:v>The Home Depot, Inc</c:v>
                </c:pt>
                <c:pt idx="2">
                  <c:v>The Procter &amp; Gamble Company</c:v>
                </c:pt>
                <c:pt idx="3">
                  <c:v>Best Buy Co., Inc</c:v>
                </c:pt>
                <c:pt idx="4">
                  <c:v>BlackRock, Inc</c:v>
                </c:pt>
                <c:pt idx="5">
                  <c:v>Cummins Inc</c:v>
                </c:pt>
                <c:pt idx="6">
                  <c:v>Kimberly-Clark Corporation</c:v>
                </c:pt>
                <c:pt idx="7">
                  <c:v>salesforce.com, inc</c:v>
                </c:pt>
                <c:pt idx="8">
                  <c:v>Applied Materials, Inc</c:v>
                </c:pt>
                <c:pt idx="9">
                  <c:v>C.H. Robinson Worldwide, Inc</c:v>
                </c:pt>
                <c:pt idx="10">
                  <c:v>Texas Instruments Incorporated</c:v>
                </c:pt>
                <c:pt idx="11">
                  <c:v>Adobe Inc</c:v>
                </c:pt>
              </c:strCache>
            </c:strRef>
          </c:cat>
          <c:val>
            <c:numRef>
              <c:f>Graphics!$C$2:$C$13</c:f>
              <c:numCache>
                <c:formatCode>#,##0.00</c:formatCode>
                <c:ptCount val="12"/>
                <c:pt idx="0">
                  <c:v>140503</c:v>
                </c:pt>
                <c:pt idx="1">
                  <c:v>110225</c:v>
                </c:pt>
                <c:pt idx="2">
                  <c:v>70950</c:v>
                </c:pt>
                <c:pt idx="3">
                  <c:v>43638</c:v>
                </c:pt>
                <c:pt idx="4">
                  <c:v>41608</c:v>
                </c:pt>
                <c:pt idx="5">
                  <c:v>19811</c:v>
                </c:pt>
                <c:pt idx="6">
                  <c:v>19100</c:v>
                </c:pt>
                <c:pt idx="7">
                  <c:v>17321</c:v>
                </c:pt>
                <c:pt idx="8">
                  <c:v>16962</c:v>
                </c:pt>
                <c:pt idx="9">
                  <c:v>16207.106</c:v>
                </c:pt>
                <c:pt idx="10">
                  <c:v>14461</c:v>
                </c:pt>
                <c:pt idx="11">
                  <c:v>12868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4B9-A449-B06E-16924472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267117425539209"/>
          <c:y val="0.19881384442601333"/>
          <c:w val="0.19254621704895583"/>
          <c:h val="0.608476611797097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Tabelle4!$L$2:$L$21</c:f>
              <c:strCache>
                <c:ptCount val="20"/>
                <c:pt idx="0">
                  <c:v>Vertex Pharmaceuticals Incorporated</c:v>
                </c:pt>
                <c:pt idx="1">
                  <c:v>T. Rowe Price Group, Inc</c:v>
                </c:pt>
                <c:pt idx="2">
                  <c:v>Texas Instruments Incorporated</c:v>
                </c:pt>
                <c:pt idx="3">
                  <c:v>Microsoft Corporation</c:v>
                </c:pt>
                <c:pt idx="4">
                  <c:v>Prologis, Inc</c:v>
                </c:pt>
                <c:pt idx="5">
                  <c:v>Adobe Inc</c:v>
                </c:pt>
                <c:pt idx="6">
                  <c:v>Kansas City Southern</c:v>
                </c:pt>
                <c:pt idx="7">
                  <c:v>FactSet Research Systems Inc</c:v>
                </c:pt>
                <c:pt idx="8">
                  <c:v>Intuit Inc</c:v>
                </c:pt>
                <c:pt idx="9">
                  <c:v>NVIDIA Corporation</c:v>
                </c:pt>
                <c:pt idx="10">
                  <c:v>Lam Research Corporation</c:v>
                </c:pt>
                <c:pt idx="11">
                  <c:v>ResMed Inc</c:v>
                </c:pt>
                <c:pt idx="12">
                  <c:v>Applied Materials, Inc</c:v>
                </c:pt>
                <c:pt idx="13">
                  <c:v>IDEXX Laboratories, Inc</c:v>
                </c:pt>
                <c:pt idx="14">
                  <c:v>Mettler-Toledo International Inc</c:v>
                </c:pt>
                <c:pt idx="15">
                  <c:v>Cadence Design Systems, Inc</c:v>
                </c:pt>
                <c:pt idx="16">
                  <c:v>The Procter &amp; Gamble Company</c:v>
                </c:pt>
                <c:pt idx="17">
                  <c:v>Edwards Lifesciences Corporation</c:v>
                </c:pt>
                <c:pt idx="18">
                  <c:v>Fastenal Company</c:v>
                </c:pt>
                <c:pt idx="19">
                  <c:v>Quest Diagnostics Incorporated</c:v>
                </c:pt>
              </c:strCache>
            </c:strRef>
          </c:cat>
          <c:val>
            <c:numRef>
              <c:f>Tabelle4!$M$2:$M$21</c:f>
              <c:numCache>
                <c:formatCode>0.00%</c:formatCode>
                <c:ptCount val="20"/>
                <c:pt idx="0">
                  <c:v>0.50799802394379034</c:v>
                </c:pt>
                <c:pt idx="1">
                  <c:v>0.49810688449578683</c:v>
                </c:pt>
                <c:pt idx="2">
                  <c:v>0.41608464144941565</c:v>
                </c:pt>
                <c:pt idx="3">
                  <c:v>0.3774723671380682</c:v>
                </c:pt>
                <c:pt idx="4">
                  <c:v>0.36322781152738337</c:v>
                </c:pt>
                <c:pt idx="5">
                  <c:v>0.32452595585949645</c:v>
                </c:pt>
                <c:pt idx="6">
                  <c:v>0.31189698397021953</c:v>
                </c:pt>
                <c:pt idx="7">
                  <c:v>0.29011145750555251</c:v>
                </c:pt>
                <c:pt idx="8">
                  <c:v>0.2862351868732908</c:v>
                </c:pt>
                <c:pt idx="9">
                  <c:v>0.27332965212589727</c:v>
                </c:pt>
                <c:pt idx="10">
                  <c:v>0.26104860928840179</c:v>
                </c:pt>
                <c:pt idx="11">
                  <c:v>0.2479150412933592</c:v>
                </c:pt>
                <c:pt idx="12">
                  <c:v>0.24560782926541683</c:v>
                </c:pt>
                <c:pt idx="13">
                  <c:v>0.24444563492576629</c:v>
                </c:pt>
                <c:pt idx="14">
                  <c:v>0.24269045179579649</c:v>
                </c:pt>
                <c:pt idx="15">
                  <c:v>0.23771745439586139</c:v>
                </c:pt>
                <c:pt idx="16">
                  <c:v>0.22210007047216349</c:v>
                </c:pt>
                <c:pt idx="17">
                  <c:v>0.20915852879437802</c:v>
                </c:pt>
                <c:pt idx="18">
                  <c:v>0.20086894839510552</c:v>
                </c:pt>
                <c:pt idx="19">
                  <c:v>0.20038147716435309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5-5545-8D4C-86966F8E4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701594640"/>
        <c:axId val="701596288"/>
      </c:barChart>
      <c:catAx>
        <c:axId val="70159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596288"/>
        <c:crosses val="autoZero"/>
        <c:auto val="1"/>
        <c:lblAlgn val="ctr"/>
        <c:lblOffset val="100"/>
        <c:noMultiLvlLbl val="0"/>
      </c:catAx>
      <c:valAx>
        <c:axId val="7015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59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7E40-64B3-9D49-B17C-6CDA41B738ED}" type="datetimeFigureOut">
              <a:rPr lang="de-DE" smtClean="0"/>
              <a:t>26.06.21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E170-6073-FE47-8BE2-321A40688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2E170-6073-FE47-8BE2-321A40688C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56DC50-6036-4F6E-86D8-E01DDA1D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7690F40-31B6-4D84-9CFB-8A7B91DD2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59155" y="0"/>
            <a:ext cx="12132845" cy="6858000"/>
          </a:xfrm>
          <a:prstGeom prst="rect">
            <a:avLst/>
          </a:prstGeom>
        </p:spPr>
      </p:pic>
      <p:pic>
        <p:nvPicPr>
          <p:cNvPr id="6" name="Grafik 5" descr="Ein Bild, das Pflanze enthält.&#10;&#10;Automatisch generierte Beschreibung">
            <a:extLst>
              <a:ext uri="{FF2B5EF4-FFF2-40B4-BE49-F238E27FC236}">
                <a16:creationId xmlns:a16="http://schemas.microsoft.com/office/drawing/2014/main" id="{CEF4B78D-421E-BC41-9686-4611E5550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3" r="16985"/>
          <a:stretch/>
        </p:blipFill>
        <p:spPr>
          <a:xfrm>
            <a:off x="20" y="10"/>
            <a:ext cx="6105116" cy="6240777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31C227-0054-6B44-99DD-73B473693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3413" y="3486203"/>
            <a:ext cx="7429500" cy="2257372"/>
          </a:xfrm>
        </p:spPr>
        <p:txBody>
          <a:bodyPr anchor="b">
            <a:normAutofit/>
          </a:bodyPr>
          <a:lstStyle/>
          <a:p>
            <a:pPr algn="r"/>
            <a:r>
              <a:rPr lang="de-DE" sz="3700" dirty="0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GET RICH OR DIE TRYIN!</a:t>
            </a:r>
            <a:br>
              <a:rPr lang="de-DE" sz="3700" dirty="0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de-DE" sz="2800" dirty="0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(Do not </a:t>
            </a:r>
            <a:r>
              <a:rPr lang="de-DE" sz="2800" dirty="0" err="1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take</a:t>
            </a:r>
            <a:r>
              <a:rPr lang="de-DE" sz="2800" dirty="0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de-DE" sz="2800" dirty="0" err="1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de-DE" sz="2800" dirty="0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title </a:t>
            </a:r>
            <a:r>
              <a:rPr lang="de-DE" sz="2800" dirty="0" err="1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literally</a:t>
            </a:r>
            <a:r>
              <a:rPr lang="de-DE" sz="2800" dirty="0">
                <a:latin typeface="Copperplate Gothic Bold" panose="020E07050202060204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0C37E9-C62A-4E4A-B519-337ACF2D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2595" y="5917394"/>
            <a:ext cx="6288199" cy="646785"/>
          </a:xfrm>
        </p:spPr>
        <p:txBody>
          <a:bodyPr>
            <a:normAutofit fontScale="85000"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2000" dirty="0">
                <a:latin typeface="Copperplate Gothic Bold" panose="020E0705020206020404" pitchFamily="34" charset="77"/>
              </a:rPr>
              <a:t>STOCK EXCHANGE </a:t>
            </a:r>
            <a:r>
              <a:rPr lang="de-DE" sz="2000" dirty="0" err="1">
                <a:latin typeface="Copperplate Gothic Bold" panose="020E0705020206020404" pitchFamily="34" charset="77"/>
              </a:rPr>
              <a:t>shareS</a:t>
            </a:r>
            <a:r>
              <a:rPr lang="de-DE" sz="2000" dirty="0">
                <a:latin typeface="Copperplate Gothic Bold" panose="020E0705020206020404" pitchFamily="34" charset="77"/>
              </a:rPr>
              <a:t> – KEY FIGURES AND THE ATTEMPT TO PREDICT THE SHARE PRICE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48D6A2-163C-7B42-B82E-966D237D5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4" r="18689" b="2"/>
          <a:stretch/>
        </p:blipFill>
        <p:spPr>
          <a:xfrm>
            <a:off x="6155155" y="232012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43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5504B-653C-E845-AC85-054D1E2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>
                <a:latin typeface="Copperplate Gothic Bold" panose="020E0705020206020404" pitchFamily="34" charset="77"/>
              </a:rPr>
              <a:t>Plotting</a:t>
            </a:r>
            <a:r>
              <a:rPr lang="de-DE" sz="2800" dirty="0">
                <a:latin typeface="Copperplate Gothic Bold" panose="020E0705020206020404" pitchFamily="34" charset="77"/>
              </a:rPr>
              <a:t> NVDA: orange </a:t>
            </a:r>
            <a:r>
              <a:rPr lang="de-DE" sz="2800" dirty="0" err="1">
                <a:latin typeface="Copperplate Gothic Bold" panose="020E0705020206020404" pitchFamily="34" charset="77"/>
              </a:rPr>
              <a:t>line</a:t>
            </a:r>
            <a:r>
              <a:rPr lang="de-DE" sz="2800" dirty="0">
                <a:latin typeface="Copperplate Gothic Bold" panose="020E0705020206020404" pitchFamily="34" charset="77"/>
              </a:rPr>
              <a:t> = </a:t>
            </a:r>
            <a:r>
              <a:rPr lang="de-DE" sz="2800" dirty="0" err="1">
                <a:latin typeface="Copperplate Gothic Bold" panose="020E0705020206020404" pitchFamily="34" charset="77"/>
              </a:rPr>
              <a:t>predictions</a:t>
            </a:r>
            <a:endParaRPr lang="de-DE" sz="2800" dirty="0">
              <a:latin typeface="Copperplate Gothic Bold" panose="020E0705020206020404" pitchFamily="34" charset="7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BCDD24-0123-D649-8B2F-2CBF675A4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690688"/>
            <a:ext cx="9963121" cy="49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51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A4B97-3F14-DC4A-BB6C-A056D795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72"/>
          </a:xfrm>
        </p:spPr>
        <p:txBody>
          <a:bodyPr>
            <a:normAutofit/>
          </a:bodyPr>
          <a:lstStyle/>
          <a:p>
            <a:r>
              <a:rPr lang="de-DE" sz="2800" dirty="0" err="1">
                <a:latin typeface="Copperplate Gothic Bold" panose="020E0705020206020404" pitchFamily="34" charset="77"/>
              </a:rPr>
              <a:t>Plotting</a:t>
            </a:r>
            <a:r>
              <a:rPr lang="de-DE" sz="2800" dirty="0">
                <a:latin typeface="Copperplate Gothic Bold" panose="020E0705020206020404" pitchFamily="34" charset="77"/>
              </a:rPr>
              <a:t> NVDA 2021: orange </a:t>
            </a:r>
            <a:r>
              <a:rPr lang="de-DE" sz="2800" dirty="0" err="1">
                <a:latin typeface="Copperplate Gothic Bold" panose="020E0705020206020404" pitchFamily="34" charset="77"/>
              </a:rPr>
              <a:t>line</a:t>
            </a:r>
            <a:r>
              <a:rPr lang="de-DE" sz="2800" dirty="0">
                <a:latin typeface="Copperplate Gothic Bold" panose="020E0705020206020404" pitchFamily="34" charset="77"/>
              </a:rPr>
              <a:t> = </a:t>
            </a:r>
            <a:r>
              <a:rPr lang="de-DE" sz="2800" dirty="0" err="1">
                <a:latin typeface="Copperplate Gothic Bold" panose="020E0705020206020404" pitchFamily="34" charset="77"/>
              </a:rPr>
              <a:t>predictions</a:t>
            </a:r>
            <a:endParaRPr lang="de-DE" sz="2800" dirty="0">
              <a:latin typeface="Copperplate Gothic Bold" panose="020E0705020206020404" pitchFamily="34" charset="7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A860134-30F7-914C-BF02-70F875FB6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5" y="1294598"/>
            <a:ext cx="9582631" cy="53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2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1131D-0939-2047-8C90-B05E47EF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Copperplate Gothic Bold" panose="020E0705020206020404" pitchFamily="34" charset="77"/>
              </a:rPr>
              <a:t>FINALLY: NVDA PREDICTION FOR THE NEXT 50 DAYS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03986C-4911-CD4D-A3B7-8E8FBD3EC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8" y="1463040"/>
            <a:ext cx="10515600" cy="48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67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150E79-D3A8-CC41-BC65-7510C66B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de-DE" sz="3100" err="1">
                <a:latin typeface="Copperplate Gothic Bold" panose="020E0705020206020404" pitchFamily="34" charset="77"/>
              </a:rPr>
              <a:t>What</a:t>
            </a:r>
            <a:r>
              <a:rPr lang="de-DE" sz="3100">
                <a:latin typeface="Copperplate Gothic Bold" panose="020E0705020206020404" pitchFamily="34" charset="77"/>
              </a:rPr>
              <a:t> </a:t>
            </a:r>
            <a:r>
              <a:rPr lang="de-DE" sz="3100" err="1">
                <a:latin typeface="Copperplate Gothic Bold" panose="020E0705020206020404" pitchFamily="34" charset="77"/>
              </a:rPr>
              <a:t>influences</a:t>
            </a:r>
            <a:r>
              <a:rPr lang="de-DE" sz="3100">
                <a:latin typeface="Copperplate Gothic Bold" panose="020E0705020206020404" pitchFamily="34" charset="77"/>
              </a:rPr>
              <a:t> </a:t>
            </a:r>
            <a:r>
              <a:rPr lang="de-DE" sz="3100" err="1">
                <a:latin typeface="Copperplate Gothic Bold" panose="020E0705020206020404" pitchFamily="34" charset="77"/>
              </a:rPr>
              <a:t>the</a:t>
            </a:r>
            <a:r>
              <a:rPr lang="de-DE" sz="3100">
                <a:latin typeface="Copperplate Gothic Bold" panose="020E0705020206020404" pitchFamily="34" charset="77"/>
              </a:rPr>
              <a:t> </a:t>
            </a:r>
            <a:r>
              <a:rPr lang="de-DE" sz="3100" err="1">
                <a:latin typeface="Copperplate Gothic Bold" panose="020E0705020206020404" pitchFamily="34" charset="77"/>
              </a:rPr>
              <a:t>price</a:t>
            </a:r>
            <a:r>
              <a:rPr lang="de-DE" sz="3100">
                <a:latin typeface="Copperplate Gothic Bold" panose="020E0705020206020404" pitchFamily="34" charset="77"/>
              </a:rPr>
              <a:t> </a:t>
            </a:r>
            <a:r>
              <a:rPr lang="de-DE" sz="3100" err="1">
                <a:latin typeface="Copperplate Gothic Bold" panose="020E0705020206020404" pitchFamily="34" charset="77"/>
              </a:rPr>
              <a:t>of</a:t>
            </a:r>
            <a:r>
              <a:rPr lang="de-DE" sz="3100">
                <a:latin typeface="Copperplate Gothic Bold" panose="020E0705020206020404" pitchFamily="34" charset="77"/>
              </a:rPr>
              <a:t> stock </a:t>
            </a:r>
            <a:r>
              <a:rPr lang="de-DE" sz="3100" err="1">
                <a:latin typeface="Copperplate Gothic Bold" panose="020E0705020206020404" pitchFamily="34" charset="77"/>
              </a:rPr>
              <a:t>shares</a:t>
            </a:r>
            <a:r>
              <a:rPr lang="de-DE" sz="3100">
                <a:latin typeface="Copperplate Gothic Bold" panose="020E0705020206020404" pitchFamily="34" charset="77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94B71-BE48-3448-9B6D-30D16953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Demand and supply</a:t>
            </a:r>
          </a:p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Dividends</a:t>
            </a:r>
          </a:p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Economy</a:t>
            </a:r>
          </a:p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Management</a:t>
            </a:r>
          </a:p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Political Climate</a:t>
            </a:r>
          </a:p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Short term or long term investors</a:t>
            </a:r>
          </a:p>
          <a:p>
            <a:pPr>
              <a:lnSpc>
                <a:spcPct val="90000"/>
              </a:lnSpc>
            </a:pPr>
            <a:r>
              <a:rPr lang="de-DE" sz="1300">
                <a:latin typeface="Copperplate Gothic Bold" panose="020E0705020206020404" pitchFamily="34" charset="77"/>
              </a:rPr>
              <a:t>Inflation?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300">
                <a:latin typeface="Copperplate Gothic Bold" panose="020E0705020206020404" pitchFamily="34" charset="77"/>
              </a:rPr>
              <a:t>not really there is a much bigger influence factor:</a:t>
            </a:r>
          </a:p>
          <a:p>
            <a:pPr marL="0" indent="0">
              <a:lnSpc>
                <a:spcPct val="90000"/>
              </a:lnSpc>
              <a:buNone/>
            </a:pPr>
            <a:endParaRPr lang="de-DE" sz="1300">
              <a:latin typeface="Copperplate Gothic Bold" panose="020E0705020206020404" pitchFamily="34" charset="77"/>
            </a:endParaRPr>
          </a:p>
          <a:p>
            <a:pPr>
              <a:lnSpc>
                <a:spcPct val="90000"/>
              </a:lnSpc>
            </a:pPr>
            <a:r>
              <a:rPr lang="de-DE" sz="1300" b="1">
                <a:latin typeface="Copperplate Gothic Bold" panose="020E0705020206020404" pitchFamily="34" charset="77"/>
              </a:rPr>
              <a:t>INTEREST RATES!!!!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300">
                <a:latin typeface="Copperplate Gothic Bold" panose="020E0705020206020404" pitchFamily="34" charset="77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de-DE" sz="1300"/>
          </a:p>
          <a:p>
            <a:pPr marL="0" indent="0">
              <a:lnSpc>
                <a:spcPct val="90000"/>
              </a:lnSpc>
              <a:buNone/>
            </a:pPr>
            <a:endParaRPr lang="de-DE" sz="1300"/>
          </a:p>
        </p:txBody>
      </p:sp>
      <p:pic>
        <p:nvPicPr>
          <p:cNvPr id="5" name="Grafik 4" descr="Ein Bild, das Text, Szene, Phase, Laser enthält.&#10;&#10;Automatisch generierte Beschreibung">
            <a:extLst>
              <a:ext uri="{FF2B5EF4-FFF2-40B4-BE49-F238E27FC236}">
                <a16:creationId xmlns:a16="http://schemas.microsoft.com/office/drawing/2014/main" id="{A5CC369C-21F6-E543-9085-56C418DC4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5" r="13634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89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8326F3-44A1-614B-9F83-F45B88B4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latin typeface="Copperplate Gothic Bold" panose="020E0705020206020404" pitchFamily="34" charset="77"/>
              </a:rPr>
              <a:t>The </a:t>
            </a:r>
            <a:r>
              <a:rPr lang="de-DE" b="1" err="1">
                <a:latin typeface="Copperplate Gothic Bold" panose="020E0705020206020404" pitchFamily="34" charset="77"/>
              </a:rPr>
              <a:t>selection</a:t>
            </a:r>
            <a:r>
              <a:rPr lang="de-DE" b="1">
                <a:latin typeface="Copperplate Gothic Bold" panose="020E0705020206020404" pitchFamily="34" charset="77"/>
              </a:rPr>
              <a:t> </a:t>
            </a:r>
            <a:r>
              <a:rPr lang="de-DE" b="1" err="1">
                <a:latin typeface="Copperplate Gothic Bold" panose="020E0705020206020404" pitchFamily="34" charset="77"/>
              </a:rPr>
              <a:t>of</a:t>
            </a:r>
            <a:r>
              <a:rPr lang="de-DE" b="1">
                <a:latin typeface="Copperplate Gothic Bold" panose="020E0705020206020404" pitchFamily="34" charset="77"/>
              </a:rPr>
              <a:t> </a:t>
            </a:r>
            <a:r>
              <a:rPr lang="de-DE" b="1" err="1">
                <a:latin typeface="Copperplate Gothic Bold" panose="020E0705020206020404" pitchFamily="34" charset="77"/>
              </a:rPr>
              <a:t>the</a:t>
            </a:r>
            <a:r>
              <a:rPr lang="de-DE" b="1">
                <a:latin typeface="Copperplate Gothic Bold" panose="020E0705020206020404" pitchFamily="34" charset="77"/>
              </a:rPr>
              <a:t> </a:t>
            </a:r>
            <a:r>
              <a:rPr lang="de-DE" b="1" err="1">
                <a:latin typeface="Copperplate Gothic Bold" panose="020E0705020206020404" pitchFamily="34" charset="77"/>
              </a:rPr>
              <a:t>stocks</a:t>
            </a:r>
            <a:r>
              <a:rPr lang="de-DE" b="1">
                <a:latin typeface="Copperplate Gothic Bold" panose="020E0705020206020404" pitchFamily="34" charset="77"/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5C677-8348-AA46-9631-A5D0B58B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5252462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1600" dirty="0" err="1">
                <a:latin typeface="Copperplate Gothic Bold" panose="020E0705020206020404" pitchFamily="34" charset="77"/>
              </a:rPr>
              <a:t>Only</a:t>
            </a:r>
            <a:r>
              <a:rPr lang="de-DE" sz="1600" dirty="0">
                <a:latin typeface="Copperplate Gothic Bold" panose="020E0705020206020404" pitchFamily="34" charset="77"/>
              </a:rPr>
              <a:t> </a:t>
            </a:r>
            <a:r>
              <a:rPr lang="de-DE" sz="1600" dirty="0" err="1">
                <a:latin typeface="Copperplate Gothic Bold" panose="020E0705020206020404" pitchFamily="34" charset="77"/>
              </a:rPr>
              <a:t>shares</a:t>
            </a:r>
            <a:r>
              <a:rPr lang="de-DE" sz="1600" dirty="0">
                <a:latin typeface="Copperplate Gothic Bold" panose="020E0705020206020404" pitchFamily="34" charset="77"/>
              </a:rPr>
              <a:t> </a:t>
            </a:r>
            <a:r>
              <a:rPr lang="de-DE" sz="1600" dirty="0" err="1">
                <a:latin typeface="Copperplate Gothic Bold" panose="020E0705020206020404" pitchFamily="34" charset="77"/>
              </a:rPr>
              <a:t>with</a:t>
            </a:r>
            <a:r>
              <a:rPr lang="de-DE" sz="1600" dirty="0">
                <a:latin typeface="Copperplate Gothic Bold" panose="020E0705020206020404" pitchFamily="34" charset="77"/>
              </a:rPr>
              <a:t> </a:t>
            </a:r>
            <a:r>
              <a:rPr lang="de-DE" sz="1600" dirty="0" err="1">
                <a:latin typeface="Copperplate Gothic Bold" panose="020E0705020206020404" pitchFamily="34" charset="77"/>
              </a:rPr>
              <a:t>the</a:t>
            </a:r>
            <a:r>
              <a:rPr lang="de-DE" sz="1600" dirty="0">
                <a:latin typeface="Copperplate Gothic Bold" panose="020E0705020206020404" pitchFamily="34" charset="77"/>
              </a:rPr>
              <a:t> </a:t>
            </a:r>
            <a:r>
              <a:rPr lang="de-DE" sz="1600" dirty="0" err="1">
                <a:latin typeface="Copperplate Gothic Bold" panose="020E0705020206020404" pitchFamily="34" charset="77"/>
              </a:rPr>
              <a:t>highest</a:t>
            </a:r>
            <a:r>
              <a:rPr lang="de-DE" sz="1600" dirty="0">
                <a:latin typeface="Copperplate Gothic Bold" panose="020E0705020206020404" pitchFamily="34" charset="77"/>
              </a:rPr>
              <a:t> </a:t>
            </a:r>
            <a:r>
              <a:rPr lang="de-DE" sz="1600" dirty="0" err="1">
                <a:latin typeface="Copperplate Gothic Bold" panose="020E0705020206020404" pitchFamily="34" charset="77"/>
              </a:rPr>
              <a:t>esg</a:t>
            </a:r>
            <a:r>
              <a:rPr lang="de-DE" sz="1600" dirty="0">
                <a:latin typeface="Copperplate Gothic Bold" panose="020E0705020206020404" pitchFamily="34" charset="77"/>
              </a:rPr>
              <a:t> </a:t>
            </a:r>
            <a:r>
              <a:rPr lang="de-DE" sz="1600" dirty="0" err="1">
                <a:latin typeface="Copperplate Gothic Bold" panose="020E0705020206020404" pitchFamily="34" charset="77"/>
              </a:rPr>
              <a:t>rating</a:t>
            </a:r>
            <a:r>
              <a:rPr lang="de-DE" sz="1600" dirty="0">
                <a:latin typeface="Copperplate Gothic Bold" panose="020E0705020206020404" pitchFamily="34" charset="77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de-DE" sz="1100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400" b="1" u="sng" dirty="0">
                <a:latin typeface="Copperplate Gothic Bold" panose="020E0705020206020404" pitchFamily="34" charset="77"/>
              </a:rPr>
              <a:t>Environmental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AT" sz="1400" dirty="0" err="1">
                <a:latin typeface="Copperplate Gothic Bold" panose="020E0705020206020404" pitchFamily="34" charset="77"/>
              </a:rPr>
              <a:t>Conservation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of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the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natural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world</a:t>
            </a:r>
            <a:r>
              <a:rPr lang="de-AT" sz="1400" dirty="0">
                <a:latin typeface="Copperplate Gothic Bold" panose="020E0705020206020404" pitchFamily="34" charset="77"/>
              </a:rPr>
              <a:t>. - </a:t>
            </a:r>
            <a:r>
              <a:rPr lang="de-AT" sz="1400" dirty="0" err="1">
                <a:latin typeface="Copperplate Gothic Bold" panose="020E0705020206020404" pitchFamily="34" charset="77"/>
              </a:rPr>
              <a:t>Climate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change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and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carbon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emissions</a:t>
            </a:r>
            <a:r>
              <a:rPr lang="de-AT" sz="1400" dirty="0">
                <a:latin typeface="Copperplate Gothic Bold" panose="020E0705020206020404" pitchFamily="34" charset="77"/>
              </a:rPr>
              <a:t>. - Air </a:t>
            </a:r>
            <a:r>
              <a:rPr lang="de-AT" sz="1400" dirty="0" err="1">
                <a:latin typeface="Copperplate Gothic Bold" panose="020E0705020206020404" pitchFamily="34" charset="77"/>
              </a:rPr>
              <a:t>and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water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pollution</a:t>
            </a:r>
            <a:endParaRPr lang="de-DE" sz="1400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endParaRPr lang="de-DE" sz="1100" u="sng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100" u="sng" dirty="0">
                <a:latin typeface="Copperplate Gothic Bold" panose="020E0705020206020404" pitchFamily="34" charset="77"/>
              </a:rPr>
              <a:t> </a:t>
            </a:r>
            <a:r>
              <a:rPr lang="de-DE" sz="1400" b="1" u="sng" dirty="0" err="1">
                <a:latin typeface="Copperplate Gothic Bold" panose="020E0705020206020404" pitchFamily="34" charset="77"/>
              </a:rPr>
              <a:t>Social</a:t>
            </a:r>
            <a:r>
              <a:rPr lang="de-DE" sz="1400" b="1" u="sng" dirty="0">
                <a:latin typeface="Copperplate Gothic Bold" panose="020E0705020206020404" pitchFamily="34" charset="77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AT" sz="1400" dirty="0" err="1">
                <a:latin typeface="Copperplate Gothic Bold" panose="020E0705020206020404" pitchFamily="34" charset="77"/>
              </a:rPr>
              <a:t>Consideration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of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people</a:t>
            </a:r>
            <a:r>
              <a:rPr lang="de-AT" sz="1400" dirty="0">
                <a:latin typeface="Copperplate Gothic Bold" panose="020E0705020206020404" pitchFamily="34" charset="77"/>
              </a:rPr>
              <a:t> &amp; </a:t>
            </a:r>
            <a:r>
              <a:rPr lang="de-AT" sz="1400" dirty="0" err="1">
                <a:latin typeface="Copperplate Gothic Bold" panose="020E0705020206020404" pitchFamily="34" charset="77"/>
              </a:rPr>
              <a:t>relationships</a:t>
            </a:r>
            <a:r>
              <a:rPr lang="de-AT" sz="1400" dirty="0">
                <a:latin typeface="Copperplate Gothic Bold" panose="020E0705020206020404" pitchFamily="34" charset="77"/>
              </a:rPr>
              <a:t>. - Customer </a:t>
            </a:r>
            <a:r>
              <a:rPr lang="de-AT" sz="1400" dirty="0" err="1">
                <a:latin typeface="Copperplate Gothic Bold" panose="020E0705020206020404" pitchFamily="34" charset="77"/>
              </a:rPr>
              <a:t>satisfaction</a:t>
            </a:r>
            <a:r>
              <a:rPr lang="de-AT" sz="1400" dirty="0">
                <a:latin typeface="Copperplate Gothic Bold" panose="020E0705020206020404" pitchFamily="34" charset="77"/>
              </a:rPr>
              <a:t>. - Data </a:t>
            </a:r>
            <a:r>
              <a:rPr lang="de-AT" sz="1400" dirty="0" err="1">
                <a:latin typeface="Copperplate Gothic Bold" panose="020E0705020206020404" pitchFamily="34" charset="77"/>
              </a:rPr>
              <a:t>protection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and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privacy</a:t>
            </a:r>
            <a:r>
              <a:rPr lang="de-AT" sz="1400" dirty="0">
                <a:latin typeface="Copperplate Gothic Bold" panose="020E0705020206020404" pitchFamily="34" charset="77"/>
              </a:rPr>
              <a:t>.</a:t>
            </a:r>
            <a:endParaRPr lang="de-DE" sz="1400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endParaRPr lang="de-DE" sz="1100" b="1" u="sng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400" b="1" u="sng" dirty="0" err="1">
                <a:latin typeface="Copperplate Gothic Bold" panose="020E0705020206020404" pitchFamily="34" charset="77"/>
              </a:rPr>
              <a:t>Governance</a:t>
            </a:r>
            <a:endParaRPr lang="de-DE" sz="1400" b="1" u="sng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AT" sz="1400" dirty="0" err="1">
                <a:latin typeface="Copperplate Gothic Bold" panose="020E0705020206020404" pitchFamily="34" charset="77"/>
              </a:rPr>
              <a:t>covers</a:t>
            </a:r>
            <a:r>
              <a:rPr lang="de-AT" sz="1400" dirty="0">
                <a:latin typeface="Copperplate Gothic Bold" panose="020E0705020206020404" pitchFamily="34" charset="77"/>
              </a:rPr>
              <a:t> a </a:t>
            </a:r>
            <a:r>
              <a:rPr lang="de-AT" sz="1400" dirty="0" err="1">
                <a:latin typeface="Copperplate Gothic Bold" panose="020E0705020206020404" pitchFamily="34" charset="77"/>
              </a:rPr>
              <a:t>broad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range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of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corporate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activities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including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board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and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management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structures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as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well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as</a:t>
            </a:r>
            <a:r>
              <a:rPr lang="de-AT" sz="1400" dirty="0">
                <a:latin typeface="Copperplate Gothic Bold" panose="020E0705020206020404" pitchFamily="34" charset="77"/>
              </a:rPr>
              <a:t> a </a:t>
            </a:r>
            <a:r>
              <a:rPr lang="de-AT" sz="1400" dirty="0" err="1">
                <a:latin typeface="Copperplate Gothic Bold" panose="020E0705020206020404" pitchFamily="34" charset="77"/>
              </a:rPr>
              <a:t>company's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policies</a:t>
            </a:r>
            <a:r>
              <a:rPr lang="de-AT" sz="1400" dirty="0">
                <a:latin typeface="Copperplate Gothic Bold" panose="020E0705020206020404" pitchFamily="34" charset="77"/>
              </a:rPr>
              <a:t>, </a:t>
            </a:r>
            <a:r>
              <a:rPr lang="de-AT" sz="1400" dirty="0" err="1">
                <a:latin typeface="Copperplate Gothic Bold" panose="020E0705020206020404" pitchFamily="34" charset="77"/>
              </a:rPr>
              <a:t>standards</a:t>
            </a:r>
            <a:r>
              <a:rPr lang="de-AT" sz="1400" dirty="0">
                <a:latin typeface="Copperplate Gothic Bold" panose="020E0705020206020404" pitchFamily="34" charset="77"/>
              </a:rPr>
              <a:t>, </a:t>
            </a:r>
            <a:r>
              <a:rPr lang="de-AT" sz="1400" dirty="0" err="1">
                <a:latin typeface="Copperplate Gothic Bold" panose="020E0705020206020404" pitchFamily="34" charset="77"/>
              </a:rPr>
              <a:t>information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disclosure</a:t>
            </a:r>
            <a:r>
              <a:rPr lang="de-AT" sz="1400" dirty="0">
                <a:latin typeface="Copperplate Gothic Bold" panose="020E0705020206020404" pitchFamily="34" charset="77"/>
              </a:rPr>
              <a:t>, </a:t>
            </a:r>
            <a:r>
              <a:rPr lang="de-AT" sz="1400" dirty="0" err="1">
                <a:latin typeface="Copperplate Gothic Bold" panose="020E0705020206020404" pitchFamily="34" charset="77"/>
              </a:rPr>
              <a:t>auditing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and</a:t>
            </a:r>
            <a:r>
              <a:rPr lang="de-AT" sz="1400" dirty="0">
                <a:latin typeface="Copperplate Gothic Bold" panose="020E0705020206020404" pitchFamily="34" charset="77"/>
              </a:rPr>
              <a:t> </a:t>
            </a:r>
            <a:r>
              <a:rPr lang="de-AT" sz="1400" dirty="0" err="1">
                <a:latin typeface="Copperplate Gothic Bold" panose="020E0705020206020404" pitchFamily="34" charset="77"/>
              </a:rPr>
              <a:t>compliance</a:t>
            </a:r>
            <a:r>
              <a:rPr lang="de-AT" sz="1400" dirty="0">
                <a:latin typeface="Copperplate Gothic Bold" panose="020E0705020206020404" pitchFamily="34" charset="77"/>
              </a:rPr>
              <a:t>.</a:t>
            </a:r>
            <a:endParaRPr lang="de-DE" sz="1400" b="1" dirty="0">
              <a:latin typeface="Copperplate Gothic Bold" panose="020E0705020206020404" pitchFamily="34" charset="77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7A7713-62A3-B243-A394-7B9A8877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8" y="3209461"/>
            <a:ext cx="2775284" cy="18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6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42C53-9BC1-7E4E-9069-B4A186F2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0"/>
            <a:ext cx="4840010" cy="1959070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Copperplate Gothic Bold" panose="020E0705020206020404" pitchFamily="34" charset="77"/>
              </a:rPr>
              <a:t>Who </a:t>
            </a:r>
            <a:r>
              <a:rPr lang="de-DE" sz="2800" dirty="0" err="1">
                <a:latin typeface="Copperplate Gothic Bold" panose="020E0705020206020404" pitchFamily="34" charset="77"/>
              </a:rPr>
              <a:t>makes</a:t>
            </a:r>
            <a:r>
              <a:rPr lang="de-DE" sz="2800" dirty="0"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latin typeface="Copperplate Gothic Bold" panose="020E0705020206020404" pitchFamily="34" charset="77"/>
              </a:rPr>
              <a:t>the</a:t>
            </a:r>
            <a:r>
              <a:rPr lang="de-DE" sz="2800" dirty="0">
                <a:latin typeface="Copperplate Gothic Bold" panose="020E0705020206020404" pitchFamily="34" charset="77"/>
              </a:rPr>
              <a:t> ESG </a:t>
            </a:r>
            <a:r>
              <a:rPr lang="de-DE" sz="2800" dirty="0" err="1">
                <a:latin typeface="Copperplate Gothic Bold" panose="020E0705020206020404" pitchFamily="34" charset="77"/>
              </a:rPr>
              <a:t>rating</a:t>
            </a:r>
            <a:r>
              <a:rPr lang="de-DE" sz="2800" dirty="0">
                <a:latin typeface="Copperplate Gothic Bold" panose="020E0705020206020404" pitchFamily="34" charset="77"/>
              </a:rPr>
              <a:t>?</a:t>
            </a:r>
          </a:p>
        </p:txBody>
      </p:sp>
      <p:pic>
        <p:nvPicPr>
          <p:cNvPr id="5" name="Grafik 4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B78620D6-CCBC-6F42-90D6-E989EF21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6" r="31886" b="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8BCCF-AC8C-6244-AA94-6E2D08D0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71" y="1655805"/>
            <a:ext cx="5237227" cy="465355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AT" sz="1700" dirty="0" err="1">
                <a:latin typeface="Copperplate Gothic Bold" panose="020E0705020206020404" pitchFamily="34" charset="77"/>
              </a:rPr>
              <a:t>While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dozens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of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companies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evaluate</a:t>
            </a:r>
            <a:r>
              <a:rPr lang="de-AT" sz="1700" dirty="0">
                <a:latin typeface="Copperplate Gothic Bold" panose="020E0705020206020404" pitchFamily="34" charset="77"/>
              </a:rPr>
              <a:t> </a:t>
            </a:r>
            <a:r>
              <a:rPr lang="de-AT" sz="1700" b="1" dirty="0">
                <a:latin typeface="Copperplate Gothic Bold" panose="020E0705020206020404" pitchFamily="34" charset="77"/>
              </a:rPr>
              <a:t>ESG</a:t>
            </a:r>
            <a:r>
              <a:rPr lang="de-AT" sz="1700" dirty="0">
                <a:latin typeface="Copperplate Gothic Bold" panose="020E0705020206020404" pitchFamily="34" charset="77"/>
              </a:rPr>
              <a:t> </a:t>
            </a:r>
            <a:r>
              <a:rPr lang="de-AT" sz="1700" dirty="0" err="1">
                <a:latin typeface="Copperplate Gothic Bold" panose="020E0705020206020404" pitchFamily="34" charset="77"/>
              </a:rPr>
              <a:t>factors</a:t>
            </a:r>
            <a:r>
              <a:rPr lang="de-AT" sz="1700" dirty="0">
                <a:latin typeface="Copperplate Gothic Bold" panose="020E0705020206020404" pitchFamily="34" charset="77"/>
              </a:rPr>
              <a:t>, </a:t>
            </a:r>
            <a:r>
              <a:rPr lang="de-AT" sz="1700" dirty="0" err="1">
                <a:latin typeface="Copperplate Gothic Bold" panose="020E0705020206020404" pitchFamily="34" charset="77"/>
              </a:rPr>
              <a:t>four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major</a:t>
            </a:r>
            <a:r>
              <a:rPr lang="de-AT" sz="1700" dirty="0">
                <a:latin typeface="Copperplate Gothic Bold" panose="020E0705020206020404" pitchFamily="34" charset="77"/>
              </a:rPr>
              <a:t> </a:t>
            </a:r>
            <a:r>
              <a:rPr lang="de-AT" sz="1700" b="1" dirty="0" err="1">
                <a:latin typeface="Copperplate Gothic Bold" panose="020E0705020206020404" pitchFamily="34" charset="77"/>
              </a:rPr>
              <a:t>rating</a:t>
            </a:r>
            <a:r>
              <a:rPr lang="de-AT" sz="1700" b="1" dirty="0">
                <a:latin typeface="Copperplate Gothic Bold" panose="020E0705020206020404" pitchFamily="34" charset="77"/>
              </a:rPr>
              <a:t> </a:t>
            </a:r>
            <a:r>
              <a:rPr lang="de-AT" sz="1700" b="1" dirty="0" err="1">
                <a:latin typeface="Copperplate Gothic Bold" panose="020E0705020206020404" pitchFamily="34" charset="77"/>
              </a:rPr>
              <a:t>agencies</a:t>
            </a:r>
            <a:r>
              <a:rPr lang="de-AT" sz="1700" dirty="0">
                <a:latin typeface="Copperplate Gothic Bold" panose="020E0705020206020404" pitchFamily="34" charset="77"/>
              </a:rPr>
              <a:t> </a:t>
            </a:r>
            <a:r>
              <a:rPr lang="de-AT" sz="1700" dirty="0" err="1">
                <a:latin typeface="Copperplate Gothic Bold" panose="020E0705020206020404" pitchFamily="34" charset="77"/>
              </a:rPr>
              <a:t>dominate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this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market</a:t>
            </a:r>
            <a:r>
              <a:rPr lang="de-AT" sz="1700" dirty="0">
                <a:latin typeface="Copperplate Gothic Bold" panose="020E0705020206020404" pitchFamily="34" charset="77"/>
              </a:rPr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AT" sz="1700" dirty="0">
                <a:latin typeface="Copperplate Gothic Bold" panose="020E0705020206020404" pitchFamily="34" charset="77"/>
              </a:rPr>
              <a:t>MSCI, </a:t>
            </a:r>
            <a:r>
              <a:rPr lang="de-AT" sz="1700" dirty="0" err="1">
                <a:latin typeface="Copperplate Gothic Bold" panose="020E0705020206020404" pitchFamily="34" charset="77"/>
              </a:rPr>
              <a:t>Sustainalytics</a:t>
            </a:r>
            <a:r>
              <a:rPr lang="de-AT" sz="1700" dirty="0">
                <a:latin typeface="Copperplate Gothic Bold" panose="020E0705020206020404" pitchFamily="34" charset="77"/>
              </a:rPr>
              <a:t>, </a:t>
            </a:r>
            <a:r>
              <a:rPr lang="de-AT" sz="1700" dirty="0" err="1">
                <a:latin typeface="Copperplate Gothic Bold" panose="020E0705020206020404" pitchFamily="34" charset="77"/>
              </a:rPr>
              <a:t>RepRisk</a:t>
            </a:r>
            <a:r>
              <a:rPr lang="de-AT" sz="1700" dirty="0">
                <a:latin typeface="Copperplate Gothic Bold" panose="020E0705020206020404" pitchFamily="34" charset="77"/>
              </a:rPr>
              <a:t>, </a:t>
            </a:r>
            <a:r>
              <a:rPr lang="de-AT" sz="1700" dirty="0" err="1">
                <a:latin typeface="Copperplate Gothic Bold" panose="020E0705020206020404" pitchFamily="34" charset="77"/>
              </a:rPr>
              <a:t>and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new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entrant</a:t>
            </a:r>
            <a:r>
              <a:rPr lang="de-AT" sz="1700" dirty="0">
                <a:latin typeface="Copperplate Gothic Bold" panose="020E0705020206020404" pitchFamily="34" charset="77"/>
              </a:rPr>
              <a:t> ISS.</a:t>
            </a:r>
          </a:p>
          <a:p>
            <a:pPr marL="0" indent="0">
              <a:lnSpc>
                <a:spcPct val="90000"/>
              </a:lnSpc>
              <a:buNone/>
            </a:pPr>
            <a:endParaRPr lang="de-AT" sz="1700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AT" sz="1700" b="1" u="sng" dirty="0">
                <a:latin typeface="Copperplate Gothic Bold" panose="020E0705020206020404" pitchFamily="34" charset="77"/>
              </a:rPr>
              <a:t>A </a:t>
            </a:r>
            <a:r>
              <a:rPr lang="de-AT" sz="1700" b="1" u="sng" dirty="0" err="1">
                <a:latin typeface="Copperplate Gothic Bold" panose="020E0705020206020404" pitchFamily="34" charset="77"/>
              </a:rPr>
              <a:t>few</a:t>
            </a:r>
            <a:r>
              <a:rPr lang="de-AT" sz="1700" b="1" u="sng" dirty="0">
                <a:latin typeface="Copperplate Gothic Bold" panose="020E0705020206020404" pitchFamily="34" charset="77"/>
              </a:rPr>
              <a:t> </a:t>
            </a:r>
            <a:r>
              <a:rPr lang="de-AT" sz="1700" b="1" u="sng" dirty="0" err="1">
                <a:latin typeface="Copperplate Gothic Bold" panose="020E0705020206020404" pitchFamily="34" charset="77"/>
              </a:rPr>
              <a:t>examples</a:t>
            </a:r>
            <a:r>
              <a:rPr lang="de-AT" sz="1700" b="1" u="sng" dirty="0">
                <a:latin typeface="Copperplate Gothic Bold" panose="020E0705020206020404" pitchFamily="34" charset="77"/>
              </a:rPr>
              <a:t> </a:t>
            </a:r>
            <a:r>
              <a:rPr lang="de-AT" sz="1700" b="1" u="sng" dirty="0" err="1">
                <a:latin typeface="Copperplate Gothic Bold" panose="020E0705020206020404" pitchFamily="34" charset="77"/>
              </a:rPr>
              <a:t>of</a:t>
            </a:r>
            <a:r>
              <a:rPr lang="de-AT" sz="1700" b="1" u="sng" dirty="0">
                <a:latin typeface="Copperplate Gothic Bold" panose="020E0705020206020404" pitchFamily="34" charset="77"/>
              </a:rPr>
              <a:t> </a:t>
            </a:r>
            <a:r>
              <a:rPr lang="de-AT" sz="1700" b="1" u="sng" dirty="0" err="1">
                <a:latin typeface="Copperplate Gothic Bold" panose="020E0705020206020404" pitchFamily="34" charset="77"/>
              </a:rPr>
              <a:t>companies</a:t>
            </a:r>
            <a:r>
              <a:rPr lang="de-AT" sz="1700" b="1" u="sng" dirty="0">
                <a:latin typeface="Copperplate Gothic Bold" panose="020E0705020206020404" pitchFamily="34" charset="77"/>
              </a:rPr>
              <a:t> </a:t>
            </a:r>
            <a:r>
              <a:rPr lang="de-AT" sz="1700" b="1" u="sng" dirty="0" err="1">
                <a:latin typeface="Copperplate Gothic Bold" panose="020E0705020206020404" pitchFamily="34" charset="77"/>
              </a:rPr>
              <a:t>with</a:t>
            </a:r>
            <a:r>
              <a:rPr lang="de-AT" sz="1700" b="1" u="sng" dirty="0">
                <a:latin typeface="Copperplate Gothic Bold" panose="020E0705020206020404" pitchFamily="34" charset="77"/>
              </a:rPr>
              <a:t> high ESG </a:t>
            </a:r>
            <a:r>
              <a:rPr lang="de-AT" sz="1700" b="1" u="sng" dirty="0" err="1">
                <a:latin typeface="Copperplate Gothic Bold" panose="020E0705020206020404" pitchFamily="34" charset="77"/>
              </a:rPr>
              <a:t>ratings</a:t>
            </a:r>
            <a:r>
              <a:rPr lang="de-AT" sz="1700" b="1" u="sng" dirty="0">
                <a:latin typeface="Copperplate Gothic Bold" panose="020E0705020206020404" pitchFamily="34" charset="77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AT" sz="1700" dirty="0" err="1">
                <a:latin typeface="Copperplate Gothic Bold" panose="020E0705020206020404" pitchFamily="34" charset="77"/>
              </a:rPr>
              <a:t>Nvidia</a:t>
            </a:r>
            <a:r>
              <a:rPr lang="de-AT" sz="1700" dirty="0">
                <a:latin typeface="Copperplate Gothic Bold" panose="020E0705020206020404" pitchFamily="34" charset="77"/>
              </a:rPr>
              <a:t>, </a:t>
            </a:r>
            <a:r>
              <a:rPr lang="de-AT" sz="1700" dirty="0" err="1">
                <a:latin typeface="Copperplate Gothic Bold" panose="020E0705020206020404" pitchFamily="34" charset="77"/>
              </a:rPr>
              <a:t>Salesforce</a:t>
            </a:r>
            <a:r>
              <a:rPr lang="de-AT" sz="1700" dirty="0">
                <a:latin typeface="Copperplate Gothic Bold" panose="020E0705020206020404" pitchFamily="34" charset="77"/>
              </a:rPr>
              <a:t>, Adobe, Microsoft, Black Rock, Texas Instruments etc.</a:t>
            </a:r>
          </a:p>
          <a:p>
            <a:pPr marL="0" indent="0">
              <a:lnSpc>
                <a:spcPct val="90000"/>
              </a:lnSpc>
              <a:buNone/>
            </a:pPr>
            <a:endParaRPr lang="de-AT" sz="1700" dirty="0">
              <a:latin typeface="Copperplate Gothic Bold" panose="020E0705020206020404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AT" sz="1700" dirty="0" err="1">
                <a:latin typeface="Copperplate Gothic Bold" panose="020E0705020206020404" pitchFamily="34" charset="77"/>
              </a:rPr>
              <a:t>What</a:t>
            </a:r>
            <a:r>
              <a:rPr lang="de-AT" sz="1700" dirty="0">
                <a:latin typeface="Copperplate Gothic Bold" panose="020E0705020206020404" pitchFamily="34" charset="77"/>
              </a:rPr>
              <a:t>? </a:t>
            </a:r>
            <a:r>
              <a:rPr lang="de-AT" sz="1700" dirty="0" err="1">
                <a:latin typeface="Copperplate Gothic Bold" panose="020E0705020206020404" pitchFamily="34" charset="77"/>
              </a:rPr>
              <a:t>Makes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one</a:t>
            </a:r>
            <a:r>
              <a:rPr lang="de-AT" sz="1700" dirty="0">
                <a:latin typeface="Copperplate Gothic Bold" panose="020E0705020206020404" pitchFamily="34" charset="77"/>
              </a:rPr>
              <a:t> </a:t>
            </a:r>
            <a:r>
              <a:rPr lang="de-AT" sz="1700" dirty="0" err="1">
                <a:latin typeface="Copperplate Gothic Bold" panose="020E0705020206020404" pitchFamily="34" charset="77"/>
              </a:rPr>
              <a:t>think</a:t>
            </a:r>
            <a:r>
              <a:rPr lang="de-AT" sz="1700" dirty="0">
                <a:latin typeface="Copperplate Gothic Bold" panose="020E0705020206020404" pitchFamily="34" charset="77"/>
              </a:rPr>
              <a:t>….</a:t>
            </a:r>
          </a:p>
          <a:p>
            <a:pPr marL="0" indent="0">
              <a:lnSpc>
                <a:spcPct val="90000"/>
              </a:lnSpc>
              <a:buNone/>
            </a:pPr>
            <a:endParaRPr lang="de-AT" sz="1700" dirty="0"/>
          </a:p>
          <a:p>
            <a:pPr marL="0" indent="0">
              <a:lnSpc>
                <a:spcPct val="90000"/>
              </a:lnSpc>
              <a:buNone/>
            </a:pP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1587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C142A0-C097-EA43-9965-AE5D60CE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Year 2020 Income </a:t>
            </a:r>
            <a:r>
              <a:rPr lang="de-DE" sz="2800" b="1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before</a:t>
            </a:r>
            <a:r>
              <a:rPr lang="de-DE" sz="2800" b="1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Tax</a:t>
            </a:r>
            <a:r>
              <a:rPr lang="de-DE" sz="2800" b="1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in </a:t>
            </a:r>
            <a:r>
              <a:rPr lang="de-DE" sz="2800" b="1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mill</a:t>
            </a:r>
            <a:r>
              <a:rPr lang="de-DE" sz="2800" b="1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USD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2E9D0945-F3CB-D045-B507-9545F63C6B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5400"/>
          <a:ext cx="10515600" cy="519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E9D0945-F3CB-D045-B507-9545F63C6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22707"/>
              </p:ext>
            </p:extLst>
          </p:nvPr>
        </p:nvGraphicFramePr>
        <p:xfrm>
          <a:off x="1828800" y="1173892"/>
          <a:ext cx="8773297" cy="5509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312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51BB5E-7CA1-3B4C-9806-C797AA4C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Year 2020 Net Revenue in </a:t>
            </a:r>
            <a:r>
              <a:rPr lang="de-DE" sz="2800" dirty="0" err="1">
                <a:solidFill>
                  <a:schemeClr val="bg1"/>
                </a:solidFill>
              </a:rPr>
              <a:t>mill</a:t>
            </a:r>
            <a:r>
              <a:rPr lang="de-DE" sz="2800" dirty="0">
                <a:solidFill>
                  <a:schemeClr val="bg1"/>
                </a:solidFill>
              </a:rPr>
              <a:t> USD</a:t>
            </a:r>
          </a:p>
        </p:txBody>
      </p:sp>
      <p:graphicFrame>
        <p:nvGraphicFramePr>
          <p:cNvPr id="7" name="Diagramm 3">
            <a:extLst>
              <a:ext uri="{FF2B5EF4-FFF2-40B4-BE49-F238E27FC236}">
                <a16:creationId xmlns:a16="http://schemas.microsoft.com/office/drawing/2014/main" id="{D98AB506-4FA9-094E-908F-1F32F2F87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848564"/>
              </p:ext>
            </p:extLst>
          </p:nvPr>
        </p:nvGraphicFramePr>
        <p:xfrm>
          <a:off x="642551" y="1660525"/>
          <a:ext cx="11133438" cy="48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6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0EB4F-0B5D-7F40-9218-5BD04E99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Year 2020: Income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before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Tax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divided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by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net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revenue</a:t>
            </a:r>
            <a:endParaRPr lang="de-DE" sz="2800" dirty="0">
              <a:solidFill>
                <a:schemeClr val="bg1"/>
              </a:solidFill>
              <a:latin typeface="Copperplate Gothic Bold" panose="020E0705020206020404" pitchFamily="34" charset="77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B10F99B-5CCE-D747-9E24-EBCB82010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46749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5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Person, drinnen, Personen enthält.&#10;&#10;Automatisch generierte Beschreibung">
            <a:extLst>
              <a:ext uri="{FF2B5EF4-FFF2-40B4-BE49-F238E27FC236}">
                <a16:creationId xmlns:a16="http://schemas.microsoft.com/office/drawing/2014/main" id="{859402F2-9944-B34D-BFD7-BBEECA04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0" r="-1" b="77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A9DFA1-6CC4-9F4D-8E11-25479A02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i="1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Attempt to predict the future stock price!</a:t>
            </a:r>
          </a:p>
        </p:txBody>
      </p:sp>
    </p:spTree>
    <p:extLst>
      <p:ext uri="{BB962C8B-B14F-4D97-AF65-F5344CB8AC3E}">
        <p14:creationId xmlns:p14="http://schemas.microsoft.com/office/powerpoint/2010/main" val="212138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779536-333E-3C4A-87BB-3F760F4B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Prediction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with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Deep</a:t>
            </a: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 Learning</a:t>
            </a:r>
            <a:b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</a:br>
            <a:r>
              <a:rPr lang="de-DE" sz="2800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Microsoft, Vertex, </a:t>
            </a:r>
            <a:r>
              <a:rPr lang="de-DE" sz="2800" dirty="0" err="1">
                <a:solidFill>
                  <a:schemeClr val="bg1"/>
                </a:solidFill>
                <a:latin typeface="Copperplate Gothic Bold" panose="020E0705020206020404" pitchFamily="34" charset="77"/>
              </a:rPr>
              <a:t>Nvidia</a:t>
            </a:r>
            <a:endParaRPr lang="de-DE" sz="2800" dirty="0">
              <a:solidFill>
                <a:schemeClr val="bg1"/>
              </a:solidFill>
              <a:latin typeface="Copperplate Gothic Bold" panose="020E0705020206020404" pitchFamily="34" charset="77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EB4DA60-8E35-5F49-A1A5-37565CF00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02972"/>
              </p:ext>
            </p:extLst>
          </p:nvPr>
        </p:nvGraphicFramePr>
        <p:xfrm>
          <a:off x="2961158" y="2011363"/>
          <a:ext cx="6502881" cy="448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70">
                  <a:extLst>
                    <a:ext uri="{9D8B030D-6E8A-4147-A177-3AD203B41FA5}">
                      <a16:colId xmlns:a16="http://schemas.microsoft.com/office/drawing/2014/main" val="2691047908"/>
                    </a:ext>
                  </a:extLst>
                </a:gridCol>
                <a:gridCol w="1202640">
                  <a:extLst>
                    <a:ext uri="{9D8B030D-6E8A-4147-A177-3AD203B41FA5}">
                      <a16:colId xmlns:a16="http://schemas.microsoft.com/office/drawing/2014/main" val="1302222473"/>
                    </a:ext>
                  </a:extLst>
                </a:gridCol>
                <a:gridCol w="993922">
                  <a:extLst>
                    <a:ext uri="{9D8B030D-6E8A-4147-A177-3AD203B41FA5}">
                      <a16:colId xmlns:a16="http://schemas.microsoft.com/office/drawing/2014/main" val="647842764"/>
                    </a:ext>
                  </a:extLst>
                </a:gridCol>
                <a:gridCol w="1702295">
                  <a:extLst>
                    <a:ext uri="{9D8B030D-6E8A-4147-A177-3AD203B41FA5}">
                      <a16:colId xmlns:a16="http://schemas.microsoft.com/office/drawing/2014/main" val="2366151113"/>
                    </a:ext>
                  </a:extLst>
                </a:gridCol>
                <a:gridCol w="1893954">
                  <a:extLst>
                    <a:ext uri="{9D8B030D-6E8A-4147-A177-3AD203B41FA5}">
                      <a16:colId xmlns:a16="http://schemas.microsoft.com/office/drawing/2014/main" val="3796587832"/>
                    </a:ext>
                  </a:extLst>
                </a:gridCol>
              </a:tblGrid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MSFT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13548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55715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Index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Date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Close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Predictions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Mean_Square_Error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204392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1627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21.06.20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262,63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251,45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1,03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6700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1628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22.06.20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265,51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252,22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1,46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3688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1629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23.06.20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265,26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253,15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1,21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0371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1630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24.06.20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266,69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254,08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1,31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98037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1631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265,01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255,04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0,82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02219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02120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94324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VRTX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83392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34072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Index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Date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Close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Predictions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Mean_Square_Error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73738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1627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21.06.20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187,69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187,66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0,00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63080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1628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22.06.20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188,86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185,90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0,07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86572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1629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23.06.20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187,52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184,75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0,06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80517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1630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24.06.20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191,94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183,86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0,54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47982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1631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194,33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183,73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0,93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57783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38882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90358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NVDA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2758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700" u="none" strike="noStrike">
                          <a:effectLst/>
                        </a:rPr>
                        <a:t> 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62012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Index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Date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Close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Predictions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>
                          <a:effectLst/>
                        </a:rPr>
                        <a:t>Mean_Square_Error</a:t>
                      </a:r>
                      <a:endParaRPr lang="de-A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44995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1627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21.06.20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737,09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728,96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0,55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3961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1628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22.06.20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755,46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733,91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3,84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79394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1629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23.06.20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762,28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739,75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4,20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22528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1630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24.06.20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768,21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745,97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4,09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81390"/>
                  </a:ext>
                </a:extLst>
              </a:tr>
              <a:tr h="164300">
                <a:tc>
                  <a:txBody>
                    <a:bodyPr/>
                    <a:lstStyle/>
                    <a:p>
                      <a:pPr algn="r" fontAlgn="b"/>
                      <a:r>
                        <a:rPr lang="de-AT" sz="800" u="none" strike="noStrike">
                          <a:effectLst/>
                        </a:rPr>
                        <a:t>1631</a:t>
                      </a:r>
                      <a:endParaRPr lang="de-AT" sz="80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25.06.20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761,23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>
                          <a:effectLst/>
                        </a:rPr>
                        <a:t>752,31</a:t>
                      </a:r>
                      <a:endParaRPr lang="de-AT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700" u="none" strike="noStrike" dirty="0">
                          <a:effectLst/>
                        </a:rPr>
                        <a:t>0,66</a:t>
                      </a:r>
                      <a:endParaRPr lang="de-AT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2" marR="4632" marT="4632" marB="0" anchor="b">
                    <a:solidFill>
                      <a:srgbClr val="B4F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6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840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311C"/>
      </a:dk2>
      <a:lt2>
        <a:srgbClr val="F1F3F0"/>
      </a:lt2>
      <a:accent1>
        <a:srgbClr val="A442CE"/>
      </a:accent1>
      <a:accent2>
        <a:srgbClr val="6540C1"/>
      </a:accent2>
      <a:accent3>
        <a:srgbClr val="4254CE"/>
      </a:accent3>
      <a:accent4>
        <a:srgbClr val="307DBC"/>
      </a:accent4>
      <a:accent5>
        <a:srgbClr val="3EBDC2"/>
      </a:accent5>
      <a:accent6>
        <a:srgbClr val="30BC87"/>
      </a:accent6>
      <a:hlink>
        <a:srgbClr val="3A96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Breitbild</PresentationFormat>
  <Paragraphs>171</Paragraphs>
  <Slides>12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Copperplate Gothic Bold</vt:lpstr>
      <vt:lpstr>BrushVTI</vt:lpstr>
      <vt:lpstr>GET RICH OR DIE TRYIN! (Do not take the title literally)</vt:lpstr>
      <vt:lpstr>What influences the price of stock shares?</vt:lpstr>
      <vt:lpstr>The selection of the stocks:</vt:lpstr>
      <vt:lpstr>Who makes the ESG rating?</vt:lpstr>
      <vt:lpstr>Year 2020 Income before Tax in mill USD</vt:lpstr>
      <vt:lpstr>Year 2020 Net Revenue in mill USD</vt:lpstr>
      <vt:lpstr>Year 2020: Income before Tax divided by net revenue</vt:lpstr>
      <vt:lpstr>Attempt to predict the future stock price!</vt:lpstr>
      <vt:lpstr>Prediction with Deep Learning Microsoft, Vertex, Nvidia</vt:lpstr>
      <vt:lpstr>Plotting NVDA: orange line = predictions</vt:lpstr>
      <vt:lpstr>Plotting NVDA 2021: orange line = predictions</vt:lpstr>
      <vt:lpstr>FINALLY: NVDA PREDICTION FOR THE NEXT 50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RICH OR DIE TRYIN</dc:title>
  <dc:creator>Hubert Traschwandtner</dc:creator>
  <cp:lastModifiedBy>Hubert Traschwandtner</cp:lastModifiedBy>
  <cp:revision>78</cp:revision>
  <dcterms:created xsi:type="dcterms:W3CDTF">2021-06-24T13:41:36Z</dcterms:created>
  <dcterms:modified xsi:type="dcterms:W3CDTF">2021-06-26T15:09:50Z</dcterms:modified>
</cp:coreProperties>
</file>