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1EA30-3CCC-93E9-EEA6-EB0480F0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563D8E-5B68-089B-440A-E26C2931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0C73-DAB0-1030-B8FF-165B9E31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71E0C6-6E53-DEAE-FD1E-D9F5A4EC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817D1-3745-70F9-C5E4-D82D77BA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27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BA206-B0D3-DE62-C8DF-FDEC1112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725FD9-6846-885A-3F01-5A3FECF4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79AD5-6671-0665-2D6A-54E8C99D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90C81-D30F-A84B-4620-CD826674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CFC3FC-6486-5986-BD68-5FF291E2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6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89DD89-35C7-AC45-01BE-2D1C84440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6E67E4-4BCB-175F-2C78-F33EF6147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5DD29-0256-26BF-C650-1FCE3C7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B773E-60A8-1E22-D79E-214FDD08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902DC-663F-D9EB-2767-962733A9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AE721-BCC3-577D-023B-C6B24811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B81F2E-9803-EDE4-AE12-DC6092C3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A9A0C-8C60-AE76-3675-4A6792F4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24B5B-033D-111A-C296-9028B3C2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F0B311-251E-865E-7189-2F5A8E1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56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481D3-3F3E-2876-A5E8-0AF6876A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62403-5563-5E3A-4B38-80181853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FB455-6899-AFF4-9172-77B60443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CFF4A-D468-E00B-63B6-CFA39380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5FF7A-1CD7-3F30-B578-B488F599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79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250FD-9623-447A-FB92-4E5C6846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DC65B-3408-AC52-C4E7-0DB3798B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A5E117-F4B3-9037-360C-AE49448C9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1FB6B2-E985-A89D-C462-F7177AD3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E3A0E2-3F9F-0280-FE2E-0572DD9B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1F0244-B311-AEC0-730A-1BC1107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4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EA81-B810-95F3-162E-1115CDFB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B4289-2DE7-C2E9-522F-799F0862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141A5C-5DD5-E6C8-CA56-7E6A355CE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532A6F-920D-2799-0C57-9C4EDF012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E77E6CA-D045-6118-B7D5-27D43F6C8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B0BC4F-E0AB-BB11-EA8E-6370530F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7B7F0-74D5-43C2-FDF0-45A1CD8D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ED5CB5-CB77-DD5F-C99D-8B2CDF94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9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36F15-BE2F-BA07-00E1-28432D2E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75E1D4-71D8-0FD6-51AB-4008E06F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2B446F-3E83-36FB-E855-D3E861C5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4E92E1-E5E6-6658-D58B-1612265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97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626668-B894-96AC-7B39-A915C0A8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88091D-68D6-9FFF-010A-F9312454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16019F-0601-7007-8204-C65818C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12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A6E9-78B1-EE5E-2F34-5FFB0533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A6FD04-B194-8218-F413-4C6E095A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2D101-35D3-8B14-D99D-6B1FCA476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AC65A7-C8DE-2484-F79E-1D56378E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3A35B4-EBC0-0D25-9B08-F8F70E7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425296-5E93-01E2-4EB2-26CF1C77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67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B91CA-FA74-DE26-383A-E68DA79B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1F5302-AF65-CBB4-6431-35D92E609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5D0AB7-32CC-2ABE-DF77-6411F490B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112E41-79B9-690D-0E4A-28815FAF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46CA71-B9FC-B72C-17EE-6E0087EB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8EE08E-6AB6-F9F6-C454-0B6C450F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0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208BA5-2897-300A-5AA5-D6E4F35E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DCB62E-A62F-D7F1-362D-8C771A04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B829A-3BFA-2EF2-C361-D3ADCBF69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3AA0-C0C3-40B6-BF3F-0EAAFEAFBED0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CDE4C-35CD-7832-8FC0-02C71B366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86806D-59A6-4EB3-7EF8-4609B106B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CDEC-D50B-470D-8A6E-3208663DAF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27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0AB871D-8385-1227-3DDC-DD7BE9C2A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06282"/>
              </p:ext>
            </p:extLst>
          </p:nvPr>
        </p:nvGraphicFramePr>
        <p:xfrm>
          <a:off x="1238865" y="298987"/>
          <a:ext cx="9652820" cy="356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496">
                  <a:extLst>
                    <a:ext uri="{9D8B030D-6E8A-4147-A177-3AD203B41FA5}">
                      <a16:colId xmlns:a16="http://schemas.microsoft.com/office/drawing/2014/main" val="2431869891"/>
                    </a:ext>
                  </a:extLst>
                </a:gridCol>
                <a:gridCol w="2107004">
                  <a:extLst>
                    <a:ext uri="{9D8B030D-6E8A-4147-A177-3AD203B41FA5}">
                      <a16:colId xmlns:a16="http://schemas.microsoft.com/office/drawing/2014/main" val="3389534944"/>
                    </a:ext>
                  </a:extLst>
                </a:gridCol>
                <a:gridCol w="1074289">
                  <a:extLst>
                    <a:ext uri="{9D8B030D-6E8A-4147-A177-3AD203B41FA5}">
                      <a16:colId xmlns:a16="http://schemas.microsoft.com/office/drawing/2014/main" val="3234033124"/>
                    </a:ext>
                  </a:extLst>
                </a:gridCol>
                <a:gridCol w="1181670">
                  <a:extLst>
                    <a:ext uri="{9D8B030D-6E8A-4147-A177-3AD203B41FA5}">
                      <a16:colId xmlns:a16="http://schemas.microsoft.com/office/drawing/2014/main" val="861899651"/>
                    </a:ext>
                  </a:extLst>
                </a:gridCol>
                <a:gridCol w="1174529">
                  <a:extLst>
                    <a:ext uri="{9D8B030D-6E8A-4147-A177-3AD203B41FA5}">
                      <a16:colId xmlns:a16="http://schemas.microsoft.com/office/drawing/2014/main" val="116039019"/>
                    </a:ext>
                  </a:extLst>
                </a:gridCol>
                <a:gridCol w="996030">
                  <a:extLst>
                    <a:ext uri="{9D8B030D-6E8A-4147-A177-3AD203B41FA5}">
                      <a16:colId xmlns:a16="http://schemas.microsoft.com/office/drawing/2014/main" val="3453772566"/>
                    </a:ext>
                  </a:extLst>
                </a:gridCol>
                <a:gridCol w="1946802">
                  <a:extLst>
                    <a:ext uri="{9D8B030D-6E8A-4147-A177-3AD203B41FA5}">
                      <a16:colId xmlns:a16="http://schemas.microsoft.com/office/drawing/2014/main" val="118006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Puzzle: Keine Lösung (unlösbar)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200" dirty="0"/>
                        <a:t>Puzzle: Eine Lösung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Puzzle: Mehrere Lösungen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1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Es gibt keine fehlerfreie, vollständige Belegung aller Zellen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Es gibt genau eine fehlerfreie, vollständige Belegung aller Zellen. Puzzles mit unterschiedlichen Schwierigkeitsgraden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Es gibt mehrere, fehlerfreie, vollständige Belegungen aller Zellen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91108"/>
                  </a:ext>
                </a:extLst>
              </a:tr>
              <a:tr h="274561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Schwierigkeitsgrade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9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Sehr Leicht /Leicht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Mittel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Schwer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Sehr schwer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Extrem schwer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Analyse-/Lösungs-technik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200" dirty="0"/>
                        <a:t>Durch </a:t>
                      </a:r>
                      <a:r>
                        <a:rPr lang="de-DE" sz="1200" b="1" dirty="0"/>
                        <a:t>Logisches Schließen </a:t>
                      </a:r>
                      <a:r>
                        <a:rPr lang="de-DE" sz="1200" dirty="0"/>
                        <a:t>Herleitung elementarer  </a:t>
                      </a:r>
                      <a:r>
                        <a:rPr lang="de-DE" sz="1200" b="1" dirty="0"/>
                        <a:t>Widersprüche</a:t>
                      </a:r>
                      <a:r>
                        <a:rPr lang="de-DE" sz="1200" dirty="0"/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Zelle ohne Kandidaten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Gruppen mit mehrfachem Auftreten desselben Singles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Gruppen mit fehlender 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b="0" dirty="0"/>
                        <a:t>Ausschließlich </a:t>
                      </a:r>
                      <a:r>
                        <a:rPr lang="de-DE" sz="1100" b="1" dirty="0"/>
                        <a:t>Notwendig-</a:t>
                      </a:r>
                      <a:r>
                        <a:rPr lang="de-DE" sz="1100" b="1" dirty="0" err="1"/>
                        <a:t>keits</a:t>
                      </a:r>
                      <a:r>
                        <a:rPr lang="de-DE" sz="1100" b="1" dirty="0"/>
                        <a:t>-Regel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0" dirty="0"/>
                        <a:t>Notwendig-</a:t>
                      </a:r>
                    </a:p>
                    <a:p>
                      <a:r>
                        <a:rPr lang="de-DE" sz="1200" b="0" dirty="0" err="1"/>
                        <a:t>keits</a:t>
                      </a:r>
                      <a:r>
                        <a:rPr lang="de-DE" sz="1200" b="0" dirty="0"/>
                        <a:t>-Regel </a:t>
                      </a:r>
                    </a:p>
                    <a:p>
                      <a:r>
                        <a:rPr lang="de-DE" sz="1200" b="1" dirty="0"/>
                        <a:t>+ Single-Regel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/>
                        <a:t>Notwendig-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 err="1"/>
                        <a:t>keits</a:t>
                      </a:r>
                      <a:r>
                        <a:rPr lang="de-DE" sz="1200" b="0" dirty="0"/>
                        <a:t>-Regel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/>
                        <a:t>+ Single-Regel</a:t>
                      </a:r>
                    </a:p>
                    <a:p>
                      <a:r>
                        <a:rPr lang="de-DE" sz="1200" b="1" dirty="0"/>
                        <a:t>+ Hidden-Single-Regel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/>
                        <a:t>Notwendig-</a:t>
                      </a:r>
                      <a:r>
                        <a:rPr lang="de-DE" sz="1200" b="0" dirty="0" err="1"/>
                        <a:t>keits</a:t>
                      </a:r>
                      <a:r>
                        <a:rPr lang="de-DE" sz="1200" b="0" dirty="0"/>
                        <a:t>-Regel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/>
                        <a:t>+ Single-Regel</a:t>
                      </a:r>
                    </a:p>
                    <a:p>
                      <a:r>
                        <a:rPr lang="de-DE" sz="1200" b="0" dirty="0"/>
                        <a:t>+ Hidden-Single-Regel</a:t>
                      </a:r>
                    </a:p>
                    <a:p>
                      <a:r>
                        <a:rPr lang="de-DE" sz="1200" b="0" dirty="0"/>
                        <a:t>+</a:t>
                      </a:r>
                      <a:r>
                        <a:rPr lang="de-DE" sz="1200" b="1" dirty="0"/>
                        <a:t> Backtracking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Backtracking</a:t>
                      </a:r>
                      <a:r>
                        <a:rPr lang="de-DE" sz="1200" dirty="0"/>
                        <a:t>: Aufzählen aller Lösungen. Gegebenenfalls nicht akzeptable Laufzeiten.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9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2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Hubert Bertling</dc:creator>
  <cp:lastModifiedBy>Hubert Bertling</cp:lastModifiedBy>
  <cp:revision>1</cp:revision>
  <dcterms:created xsi:type="dcterms:W3CDTF">2025-09-23T14:12:42Z</dcterms:created>
  <dcterms:modified xsi:type="dcterms:W3CDTF">2025-09-23T14:30:38Z</dcterms:modified>
</cp:coreProperties>
</file>