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7"/>
  </p:notesMasterIdLst>
  <p:sldIdLst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9" r:id="rId15"/>
    <p:sldId id="268" r:id="rId1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01EA4EF-B494-4E3F-A2CF-D5BD474746EC}" v="4" dt="2023-01-12T10:10:30.9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52" autoAdjust="0"/>
    <p:restoredTop sz="68076" autoAdjust="0"/>
  </p:normalViewPr>
  <p:slideViewPr>
    <p:cSldViewPr snapToGrid="0">
      <p:cViewPr varScale="1">
        <p:scale>
          <a:sx n="54" d="100"/>
          <a:sy n="54" d="100"/>
        </p:scale>
        <p:origin x="188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uczyński Hubert (STUD)" userId="35753aab-0d69-494c-b54d-f9fed967c656" providerId="ADAL" clId="{E01EA4EF-B494-4E3F-A2CF-D5BD474746EC}"/>
    <pc:docChg chg="undo custSel addSld delSld modSld">
      <pc:chgData name="Ruczyński Hubert (STUD)" userId="35753aab-0d69-494c-b54d-f9fed967c656" providerId="ADAL" clId="{E01EA4EF-B494-4E3F-A2CF-D5BD474746EC}" dt="2023-01-12T10:11:48.796" v="1214" actId="122"/>
      <pc:docMkLst>
        <pc:docMk/>
      </pc:docMkLst>
      <pc:sldChg chg="modSp mod">
        <pc:chgData name="Ruczyński Hubert (STUD)" userId="35753aab-0d69-494c-b54d-f9fed967c656" providerId="ADAL" clId="{E01EA4EF-B494-4E3F-A2CF-D5BD474746EC}" dt="2023-01-09T10:17:17.027" v="1109" actId="2710"/>
        <pc:sldMkLst>
          <pc:docMk/>
          <pc:sldMk cId="3628783007" sldId="259"/>
        </pc:sldMkLst>
        <pc:spChg chg="mod">
          <ac:chgData name="Ruczyński Hubert (STUD)" userId="35753aab-0d69-494c-b54d-f9fed967c656" providerId="ADAL" clId="{E01EA4EF-B494-4E3F-A2CF-D5BD474746EC}" dt="2023-01-09T10:17:17.027" v="1109" actId="2710"/>
          <ac:spMkLst>
            <pc:docMk/>
            <pc:sldMk cId="3628783007" sldId="259"/>
            <ac:spMk id="2" creationId="{662AFC78-4697-2E25-CDBE-902CAE2E3404}"/>
          </ac:spMkLst>
        </pc:spChg>
      </pc:sldChg>
      <pc:sldChg chg="addSp modSp mod modNotesTx">
        <pc:chgData name="Ruczyński Hubert (STUD)" userId="35753aab-0d69-494c-b54d-f9fed967c656" providerId="ADAL" clId="{E01EA4EF-B494-4E3F-A2CF-D5BD474746EC}" dt="2023-01-09T11:00:21.338" v="1114" actId="1076"/>
        <pc:sldMkLst>
          <pc:docMk/>
          <pc:sldMk cId="1184795952" sldId="260"/>
        </pc:sldMkLst>
        <pc:spChg chg="mod">
          <ac:chgData name="Ruczyński Hubert (STUD)" userId="35753aab-0d69-494c-b54d-f9fed967c656" providerId="ADAL" clId="{E01EA4EF-B494-4E3F-A2CF-D5BD474746EC}" dt="2023-01-09T10:03:26.248" v="90" actId="20577"/>
          <ac:spMkLst>
            <pc:docMk/>
            <pc:sldMk cId="1184795952" sldId="260"/>
            <ac:spMk id="2" creationId="{75F6C797-4E0C-BFD5-8F72-934BDA30BDBD}"/>
          </ac:spMkLst>
        </pc:spChg>
        <pc:picChg chg="add mod">
          <ac:chgData name="Ruczyński Hubert (STUD)" userId="35753aab-0d69-494c-b54d-f9fed967c656" providerId="ADAL" clId="{E01EA4EF-B494-4E3F-A2CF-D5BD474746EC}" dt="2023-01-09T11:00:21.338" v="1114" actId="1076"/>
          <ac:picMkLst>
            <pc:docMk/>
            <pc:sldMk cId="1184795952" sldId="260"/>
            <ac:picMk id="5" creationId="{714726F5-A6C1-B8E2-2B2C-65D5AA6C63FD}"/>
          </ac:picMkLst>
        </pc:picChg>
      </pc:sldChg>
      <pc:sldChg chg="modSp mod">
        <pc:chgData name="Ruczyński Hubert (STUD)" userId="35753aab-0d69-494c-b54d-f9fed967c656" providerId="ADAL" clId="{E01EA4EF-B494-4E3F-A2CF-D5BD474746EC}" dt="2023-01-09T11:00:12.421" v="1113" actId="1076"/>
        <pc:sldMkLst>
          <pc:docMk/>
          <pc:sldMk cId="2510955767" sldId="261"/>
        </pc:sldMkLst>
        <pc:spChg chg="mod">
          <ac:chgData name="Ruczyński Hubert (STUD)" userId="35753aab-0d69-494c-b54d-f9fed967c656" providerId="ADAL" clId="{E01EA4EF-B494-4E3F-A2CF-D5BD474746EC}" dt="2023-01-09T11:00:12.421" v="1113" actId="1076"/>
          <ac:spMkLst>
            <pc:docMk/>
            <pc:sldMk cId="2510955767" sldId="261"/>
            <ac:spMk id="2" creationId="{75241342-E607-25E2-63DE-A1D566F3A8C8}"/>
          </ac:spMkLst>
        </pc:spChg>
        <pc:spChg chg="mod">
          <ac:chgData name="Ruczyński Hubert (STUD)" userId="35753aab-0d69-494c-b54d-f9fed967c656" providerId="ADAL" clId="{E01EA4EF-B494-4E3F-A2CF-D5BD474746EC}" dt="2023-01-09T10:08:45.220" v="584" actId="20577"/>
          <ac:spMkLst>
            <pc:docMk/>
            <pc:sldMk cId="2510955767" sldId="261"/>
            <ac:spMk id="3" creationId="{7684DBE5-4E4B-42BB-3B0B-941AA816AFB4}"/>
          </ac:spMkLst>
        </pc:spChg>
      </pc:sldChg>
      <pc:sldChg chg="modSp mod">
        <pc:chgData name="Ruczyński Hubert (STUD)" userId="35753aab-0d69-494c-b54d-f9fed967c656" providerId="ADAL" clId="{E01EA4EF-B494-4E3F-A2CF-D5BD474746EC}" dt="2023-01-09T10:16:42.218" v="1017" actId="14100"/>
        <pc:sldMkLst>
          <pc:docMk/>
          <pc:sldMk cId="2688499021" sldId="262"/>
        </pc:sldMkLst>
        <pc:spChg chg="mod">
          <ac:chgData name="Ruczyński Hubert (STUD)" userId="35753aab-0d69-494c-b54d-f9fed967c656" providerId="ADAL" clId="{E01EA4EF-B494-4E3F-A2CF-D5BD474746EC}" dt="2023-01-09T10:16:42.218" v="1017" actId="14100"/>
          <ac:spMkLst>
            <pc:docMk/>
            <pc:sldMk cId="2688499021" sldId="262"/>
            <ac:spMk id="3" creationId="{25B27E2B-326C-B267-7298-DAD1E7ED7339}"/>
          </ac:spMkLst>
        </pc:spChg>
        <pc:picChg chg="mod">
          <ac:chgData name="Ruczyński Hubert (STUD)" userId="35753aab-0d69-494c-b54d-f9fed967c656" providerId="ADAL" clId="{E01EA4EF-B494-4E3F-A2CF-D5BD474746EC}" dt="2023-01-09T10:16:34.404" v="1015" actId="1076"/>
          <ac:picMkLst>
            <pc:docMk/>
            <pc:sldMk cId="2688499021" sldId="262"/>
            <ac:picMk id="4" creationId="{3F2B3036-0094-71B7-3DD8-0F97AE840872}"/>
          </ac:picMkLst>
        </pc:picChg>
      </pc:sldChg>
      <pc:sldChg chg="modSp mod">
        <pc:chgData name="Ruczyński Hubert (STUD)" userId="35753aab-0d69-494c-b54d-f9fed967c656" providerId="ADAL" clId="{E01EA4EF-B494-4E3F-A2CF-D5BD474746EC}" dt="2023-01-12T10:05:12.524" v="1169" actId="20577"/>
        <pc:sldMkLst>
          <pc:docMk/>
          <pc:sldMk cId="916346364" sldId="263"/>
        </pc:sldMkLst>
        <pc:spChg chg="mod">
          <ac:chgData name="Ruczyński Hubert (STUD)" userId="35753aab-0d69-494c-b54d-f9fed967c656" providerId="ADAL" clId="{E01EA4EF-B494-4E3F-A2CF-D5BD474746EC}" dt="2023-01-12T10:05:12.524" v="1169" actId="20577"/>
          <ac:spMkLst>
            <pc:docMk/>
            <pc:sldMk cId="916346364" sldId="263"/>
            <ac:spMk id="2" creationId="{457484E7-99A9-6950-FCD9-70A43A7B66FC}"/>
          </ac:spMkLst>
        </pc:spChg>
      </pc:sldChg>
      <pc:sldChg chg="delSp modSp add mod">
        <pc:chgData name="Ruczyński Hubert (STUD)" userId="35753aab-0d69-494c-b54d-f9fed967c656" providerId="ADAL" clId="{E01EA4EF-B494-4E3F-A2CF-D5BD474746EC}" dt="2023-01-09T09:45:16.953" v="47" actId="20577"/>
        <pc:sldMkLst>
          <pc:docMk/>
          <pc:sldMk cId="2432535306" sldId="268"/>
        </pc:sldMkLst>
        <pc:spChg chg="mod">
          <ac:chgData name="Ruczyński Hubert (STUD)" userId="35753aab-0d69-494c-b54d-f9fed967c656" providerId="ADAL" clId="{E01EA4EF-B494-4E3F-A2CF-D5BD474746EC}" dt="2023-01-09T09:45:16.953" v="47" actId="20577"/>
          <ac:spMkLst>
            <pc:docMk/>
            <pc:sldMk cId="2432535306" sldId="268"/>
            <ac:spMk id="3" creationId="{FA7E73B0-BA84-EC25-82E2-4036C8B763EF}"/>
          </ac:spMkLst>
        </pc:spChg>
        <pc:spChg chg="del mod">
          <ac:chgData name="Ruczyński Hubert (STUD)" userId="35753aab-0d69-494c-b54d-f9fed967c656" providerId="ADAL" clId="{E01EA4EF-B494-4E3F-A2CF-D5BD474746EC}" dt="2023-01-09T09:41:31.786" v="44" actId="478"/>
          <ac:spMkLst>
            <pc:docMk/>
            <pc:sldMk cId="2432535306" sldId="268"/>
            <ac:spMk id="4" creationId="{A7B9BD31-51A0-4B6C-F58C-79F83DD7BCBC}"/>
          </ac:spMkLst>
        </pc:spChg>
      </pc:sldChg>
      <pc:sldChg chg="modSp new del mod">
        <pc:chgData name="Ruczyński Hubert (STUD)" userId="35753aab-0d69-494c-b54d-f9fed967c656" providerId="ADAL" clId="{E01EA4EF-B494-4E3F-A2CF-D5BD474746EC}" dt="2023-01-09T10:08:41.289" v="583" actId="47"/>
        <pc:sldMkLst>
          <pc:docMk/>
          <pc:sldMk cId="1350254998" sldId="269"/>
        </pc:sldMkLst>
        <pc:spChg chg="mod">
          <ac:chgData name="Ruczyński Hubert (STUD)" userId="35753aab-0d69-494c-b54d-f9fed967c656" providerId="ADAL" clId="{E01EA4EF-B494-4E3F-A2CF-D5BD474746EC}" dt="2023-01-09T10:08:13.913" v="582" actId="20577"/>
          <ac:spMkLst>
            <pc:docMk/>
            <pc:sldMk cId="1350254998" sldId="269"/>
            <ac:spMk id="3" creationId="{DD108791-972B-BAC6-F472-9CAFB0AA78A3}"/>
          </ac:spMkLst>
        </pc:spChg>
      </pc:sldChg>
      <pc:sldChg chg="addSp delSp modSp new mod">
        <pc:chgData name="Ruczyński Hubert (STUD)" userId="35753aab-0d69-494c-b54d-f9fed967c656" providerId="ADAL" clId="{E01EA4EF-B494-4E3F-A2CF-D5BD474746EC}" dt="2023-01-12T10:11:48.796" v="1214" actId="122"/>
        <pc:sldMkLst>
          <pc:docMk/>
          <pc:sldMk cId="1961438334" sldId="269"/>
        </pc:sldMkLst>
        <pc:spChg chg="del">
          <ac:chgData name="Ruczyński Hubert (STUD)" userId="35753aab-0d69-494c-b54d-f9fed967c656" providerId="ADAL" clId="{E01EA4EF-B494-4E3F-A2CF-D5BD474746EC}" dt="2023-01-12T10:10:33.433" v="1172" actId="478"/>
          <ac:spMkLst>
            <pc:docMk/>
            <pc:sldMk cId="1961438334" sldId="269"/>
            <ac:spMk id="2" creationId="{ECFE1CAD-9BAF-EE45-96DD-9DECBA94246A}"/>
          </ac:spMkLst>
        </pc:spChg>
        <pc:spChg chg="mod">
          <ac:chgData name="Ruczyński Hubert (STUD)" userId="35753aab-0d69-494c-b54d-f9fed967c656" providerId="ADAL" clId="{E01EA4EF-B494-4E3F-A2CF-D5BD474746EC}" dt="2023-01-12T10:11:48.796" v="1214" actId="122"/>
          <ac:spMkLst>
            <pc:docMk/>
            <pc:sldMk cId="1961438334" sldId="269"/>
            <ac:spMk id="3" creationId="{ADBA20A9-7D23-773C-F9FA-06ECDB678AA8}"/>
          </ac:spMkLst>
        </pc:spChg>
        <pc:picChg chg="add mod">
          <ac:chgData name="Ruczyński Hubert (STUD)" userId="35753aab-0d69-494c-b54d-f9fed967c656" providerId="ADAL" clId="{E01EA4EF-B494-4E3F-A2CF-D5BD474746EC}" dt="2023-01-12T10:10:45.921" v="1175" actId="1076"/>
          <ac:picMkLst>
            <pc:docMk/>
            <pc:sldMk cId="1961438334" sldId="269"/>
            <ac:picMk id="4" creationId="{624B73DD-ED43-A7DE-8D5B-E3FA29B24F88}"/>
          </ac:picMkLst>
        </pc:picChg>
      </pc:sldChg>
    </pc:docChg>
  </pc:docChgLst>
  <pc:docChgLst>
    <pc:chgData name="Ruczyński Hubert (STUD)" userId="35753aab-0d69-494c-b54d-f9fed967c656" providerId="ADAL" clId="{E623C52D-D9A4-49A8-A374-B33ABA29C80B}"/>
    <pc:docChg chg="modSld">
      <pc:chgData name="Ruczyński Hubert (STUD)" userId="35753aab-0d69-494c-b54d-f9fed967c656" providerId="ADAL" clId="{E623C52D-D9A4-49A8-A374-B33ABA29C80B}" dt="2023-01-13T08:48:39.272" v="1" actId="20577"/>
      <pc:docMkLst>
        <pc:docMk/>
      </pc:docMkLst>
      <pc:sldChg chg="modSp mod">
        <pc:chgData name="Ruczyński Hubert (STUD)" userId="35753aab-0d69-494c-b54d-f9fed967c656" providerId="ADAL" clId="{E623C52D-D9A4-49A8-A374-B33ABA29C80B}" dt="2023-01-13T08:48:39.272" v="1" actId="20577"/>
        <pc:sldMkLst>
          <pc:docMk/>
          <pc:sldMk cId="916346364" sldId="263"/>
        </pc:sldMkLst>
        <pc:spChg chg="mod">
          <ac:chgData name="Ruczyński Hubert (STUD)" userId="35753aab-0d69-494c-b54d-f9fed967c656" providerId="ADAL" clId="{E623C52D-D9A4-49A8-A374-B33ABA29C80B}" dt="2023-01-13T08:48:39.272" v="1" actId="20577"/>
          <ac:spMkLst>
            <pc:docMk/>
            <pc:sldMk cId="916346364" sldId="263"/>
            <ac:spMk id="2" creationId="{457484E7-99A9-6950-FCD9-70A43A7B66F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B71565-867E-486F-A7D6-9D3DAAF8E8E3}" type="datetimeFigureOut">
              <a:rPr lang="pl-PL" smtClean="0"/>
              <a:t>13.01.2023</a:t>
            </a:fld>
            <a:endParaRPr lang="pl-P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248843-3E22-46E1-A414-007F8ED0DDD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1638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pl-PL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Kryptowaluty stały się niesamowicie popularne w ciągu ostatnich kilku lat wśród wielu konsumentów i inwestorów. Zawdzięczają to głównie cenie i szybkości wykonywania transakcji z ich użyciem. Aby móc efektywnie działać na rynku kryptowalut należy posiadać narzędzia umożliwiające jego analizę. Szczególną uwagę należy poświęcić analizie podejścia użytkowników, które w znaczącym stopniu wpływa na wartość waluty. </a:t>
            </a:r>
          </a:p>
          <a:p>
            <a:r>
              <a:rPr lang="pl-PL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Celem naszego projektu jest zbadanie zależności między ilością tweetów publikowanych na Twitterze przez użytkowników, a wartościami kilku najpopularniejszych kryptowalut.</a:t>
            </a:r>
          </a:p>
          <a:p>
            <a:r>
              <a:rPr lang="pl-PL" sz="1800" dirty="0">
                <a:effectLst/>
                <a:latin typeface="Times New Roman" panose="02020603050405020304" pitchFamily="18" charset="0"/>
              </a:rPr>
              <a:t>W ten sposób odpowiedzieć chcemy na pytania: kiedy kupować / sprzedawać kryptowaluty, jak można wpływać na kursy kryptowalut. Ponadto dzięki sprawdzeniu korelacji kryptowalut potrafimy stwierdzić, czy inwestycje w różne krypto mają sens, oraz czy da się zabezpieczyć inwestując w odwrotnie skorelowane krypto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248843-3E22-46E1-A414-007F8ED0DDDD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048539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BEA78E17-FF02-C37B-95F4-413BE40699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9904"/>
          <a:stretch/>
        </p:blipFill>
        <p:spPr>
          <a:xfrm>
            <a:off x="-170934" y="2061"/>
            <a:ext cx="12362935" cy="6855940"/>
          </a:xfrm>
          <a:prstGeom prst="rect">
            <a:avLst/>
          </a:prstGeom>
        </p:spPr>
      </p:pic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5489367" y="3414167"/>
            <a:ext cx="5356800" cy="1122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6667">
                <a:solidFill>
                  <a:srgbClr val="AFC968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7998867" y="1433333"/>
            <a:ext cx="2847200" cy="19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14533" b="1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5919333" y="4742444"/>
            <a:ext cx="4927200" cy="92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rgbClr val="D6E29C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48249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/>
          <p:nvPr/>
        </p:nvSpPr>
        <p:spPr>
          <a:xfrm>
            <a:off x="197833" y="198000"/>
            <a:ext cx="11826000" cy="6462000"/>
          </a:xfrm>
          <a:prstGeom prst="rect">
            <a:avLst/>
          </a:prstGeom>
          <a:solidFill>
            <a:schemeClr val="accent2"/>
          </a:solidFill>
          <a:ln w="19050" cap="flat" cmpd="sng">
            <a:solidFill>
              <a:srgbClr val="74533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947667" y="4506700"/>
            <a:ext cx="2406800" cy="7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subTitle" idx="1"/>
          </p:nvPr>
        </p:nvSpPr>
        <p:spPr>
          <a:xfrm>
            <a:off x="947667" y="5047396"/>
            <a:ext cx="4621200" cy="10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title" idx="2"/>
          </p:nvPr>
        </p:nvSpPr>
        <p:spPr>
          <a:xfrm>
            <a:off x="947667" y="1630833"/>
            <a:ext cx="2406800" cy="7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subTitle" idx="3"/>
          </p:nvPr>
        </p:nvSpPr>
        <p:spPr>
          <a:xfrm>
            <a:off x="947667" y="2170533"/>
            <a:ext cx="4621200" cy="10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title" idx="4"/>
          </p:nvPr>
        </p:nvSpPr>
        <p:spPr>
          <a:xfrm>
            <a:off x="947667" y="3068284"/>
            <a:ext cx="2406800" cy="7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ubTitle" idx="5"/>
          </p:nvPr>
        </p:nvSpPr>
        <p:spPr>
          <a:xfrm>
            <a:off x="947667" y="3608972"/>
            <a:ext cx="4621200" cy="10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title" idx="6"/>
          </p:nvPr>
        </p:nvSpPr>
        <p:spPr>
          <a:xfrm>
            <a:off x="947667" y="516333"/>
            <a:ext cx="6299600" cy="1035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8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72579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 preserve="1">
  <p:cSld name="1_Title and three columns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/>
          <p:nvPr/>
        </p:nvSpPr>
        <p:spPr>
          <a:xfrm>
            <a:off x="197833" y="198000"/>
            <a:ext cx="11826000" cy="6462000"/>
          </a:xfrm>
          <a:prstGeom prst="rect">
            <a:avLst/>
          </a:prstGeom>
          <a:solidFill>
            <a:schemeClr val="accent2"/>
          </a:solidFill>
          <a:ln w="19050" cap="flat" cmpd="sng">
            <a:solidFill>
              <a:srgbClr val="74533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5" name="Google Shape;85;p18"/>
          <p:cNvSpPr txBox="1">
            <a:spLocks noGrp="1"/>
          </p:cNvSpPr>
          <p:nvPr>
            <p:ph type="subTitle" idx="1" hasCustomPrompt="1"/>
          </p:nvPr>
        </p:nvSpPr>
        <p:spPr>
          <a:xfrm>
            <a:off x="947667" y="1955261"/>
            <a:ext cx="10180776" cy="41273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latin typeface="+mn-l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l-PL"/>
              <a:t>Kliknij aby edytować</a:t>
            </a:r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title" idx="6"/>
          </p:nvPr>
        </p:nvSpPr>
        <p:spPr>
          <a:xfrm>
            <a:off x="947666" y="516333"/>
            <a:ext cx="10180775" cy="1035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8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38479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449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kład niestandard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288947D2-E85F-E331-3BF7-D84BEDFA27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904"/>
          <a:stretch/>
        </p:blipFill>
        <p:spPr>
          <a:xfrm>
            <a:off x="-170936" y="2061"/>
            <a:ext cx="12362935" cy="6855940"/>
          </a:xfrm>
          <a:prstGeom prst="rect">
            <a:avLst/>
          </a:prstGeom>
        </p:spPr>
      </p:pic>
      <p:sp>
        <p:nvSpPr>
          <p:cNvPr id="5" name="Google Shape;13;p3">
            <a:extLst>
              <a:ext uri="{FF2B5EF4-FFF2-40B4-BE49-F238E27FC236}">
                <a16:creationId xmlns:a16="http://schemas.microsoft.com/office/drawing/2014/main" id="{42AEE9E6-4211-44FA-7360-AE2DBD6E12C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49384" y="1804450"/>
            <a:ext cx="7693233" cy="3249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6667">
                <a:solidFill>
                  <a:schemeClr val="accent6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59695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8534170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A7E73B0-BA84-EC25-82E2-4036C8B763EF}"/>
              </a:ext>
            </a:extLst>
          </p:cNvPr>
          <p:cNvSpPr>
            <a:spLocks noGrp="1"/>
          </p:cNvSpPr>
          <p:nvPr>
            <p:ph type="title" idx="6"/>
          </p:nvPr>
        </p:nvSpPr>
        <p:spPr>
          <a:xfrm>
            <a:off x="2213418" y="2234806"/>
            <a:ext cx="7765163" cy="2388388"/>
          </a:xfrm>
        </p:spPr>
        <p:txBody>
          <a:bodyPr/>
          <a:lstStyle/>
          <a:p>
            <a:pPr algn="ctr"/>
            <a:r>
              <a:rPr lang="pl-PL" dirty="0"/>
              <a:t>Analiza kursów popularnych kryptowalut w odniesieniu do liczby tweetów</a:t>
            </a:r>
          </a:p>
        </p:txBody>
      </p:sp>
      <p:sp>
        <p:nvSpPr>
          <p:cNvPr id="4" name="Subtitle 1">
            <a:extLst>
              <a:ext uri="{FF2B5EF4-FFF2-40B4-BE49-F238E27FC236}">
                <a16:creationId xmlns:a16="http://schemas.microsoft.com/office/drawing/2014/main" id="{A7B9BD31-51A0-4B6C-F58C-79F83DD7BC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13418" y="5281126"/>
            <a:ext cx="7765164" cy="547396"/>
          </a:xfrm>
        </p:spPr>
        <p:txBody>
          <a:bodyPr/>
          <a:lstStyle/>
          <a:p>
            <a:r>
              <a:rPr lang="pl-PL" dirty="0"/>
              <a:t>Szymon Rećko, Hubert Ruczyński, Mateusz Ziemła</a:t>
            </a:r>
          </a:p>
        </p:txBody>
      </p:sp>
    </p:spTree>
    <p:extLst>
      <p:ext uri="{BB962C8B-B14F-4D97-AF65-F5344CB8AC3E}">
        <p14:creationId xmlns:p14="http://schemas.microsoft.com/office/powerpoint/2010/main" val="36070736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7A5EE74-9BFC-E598-A920-E679C629B35C}"/>
              </a:ext>
            </a:extLst>
          </p:cNvPr>
          <p:cNvSpPr>
            <a:spLocks noGrp="1"/>
          </p:cNvSpPr>
          <p:nvPr>
            <p:ph type="title" idx="6"/>
          </p:nvPr>
        </p:nvSpPr>
        <p:spPr>
          <a:xfrm>
            <a:off x="1339552" y="528773"/>
            <a:ext cx="9253803" cy="1617268"/>
          </a:xfrm>
        </p:spPr>
        <p:txBody>
          <a:bodyPr/>
          <a:lstStyle/>
          <a:p>
            <a:pPr algn="ctr"/>
            <a:r>
              <a:rPr lang="pl-PL" dirty="0"/>
              <a:t>Najbardziej podobne i niezależne kryptowaluty</a:t>
            </a: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79802EE7-A066-E0F3-BE21-ADEA2D1333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733" y="2112548"/>
            <a:ext cx="4225603" cy="4461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D5985154-0F72-6EF5-DB0E-211F6667F9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1238" y="2112548"/>
            <a:ext cx="4225603" cy="4461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49718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DBA20A9-7D23-773C-F9FA-06ECDB678AA8}"/>
              </a:ext>
            </a:extLst>
          </p:cNvPr>
          <p:cNvSpPr>
            <a:spLocks noGrp="1"/>
          </p:cNvSpPr>
          <p:nvPr>
            <p:ph type="title" idx="6"/>
          </p:nvPr>
        </p:nvSpPr>
        <p:spPr/>
        <p:txBody>
          <a:bodyPr/>
          <a:lstStyle/>
          <a:p>
            <a:pPr algn="ctr"/>
            <a:r>
              <a:rPr lang="pl-PL" dirty="0"/>
              <a:t>Stabilność kryptowalut</a:t>
            </a:r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624B73DD-ED43-A7DE-8D5B-E3FA29B24F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0793" y="2162845"/>
            <a:ext cx="6550414" cy="2532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4383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A7E73B0-BA84-EC25-82E2-4036C8B763EF}"/>
              </a:ext>
            </a:extLst>
          </p:cNvPr>
          <p:cNvSpPr>
            <a:spLocks noGrp="1"/>
          </p:cNvSpPr>
          <p:nvPr>
            <p:ph type="title" idx="6"/>
          </p:nvPr>
        </p:nvSpPr>
        <p:spPr>
          <a:xfrm>
            <a:off x="2213418" y="2966419"/>
            <a:ext cx="7765163" cy="925161"/>
          </a:xfrm>
        </p:spPr>
        <p:txBody>
          <a:bodyPr/>
          <a:lstStyle/>
          <a:p>
            <a:pPr algn="ctr"/>
            <a:r>
              <a:rPr lang="pl-PL" dirty="0"/>
              <a:t>Dziękujemy za uwagę!</a:t>
            </a:r>
          </a:p>
        </p:txBody>
      </p:sp>
    </p:spTree>
    <p:extLst>
      <p:ext uri="{BB962C8B-B14F-4D97-AF65-F5344CB8AC3E}">
        <p14:creationId xmlns:p14="http://schemas.microsoft.com/office/powerpoint/2010/main" val="2432535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662AFC78-4697-2E25-CDBE-902CAE2E34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pl-PL" dirty="0"/>
              <a:t>1. Cele biznesowe</a:t>
            </a:r>
          </a:p>
          <a:p>
            <a:pPr>
              <a:lnSpc>
                <a:spcPct val="200000"/>
              </a:lnSpc>
            </a:pPr>
            <a:r>
              <a:rPr lang="pl-PL" dirty="0"/>
              <a:t>2. Dane</a:t>
            </a:r>
          </a:p>
          <a:p>
            <a:pPr>
              <a:lnSpc>
                <a:spcPct val="200000"/>
              </a:lnSpc>
            </a:pPr>
            <a:r>
              <a:rPr lang="pl-PL" dirty="0"/>
              <a:t>3. Projekt Architektury</a:t>
            </a:r>
          </a:p>
          <a:p>
            <a:pPr>
              <a:lnSpc>
                <a:spcPct val="200000"/>
              </a:lnSpc>
            </a:pPr>
            <a:r>
              <a:rPr lang="pl-PL" dirty="0"/>
              <a:t>4. Przeprowadzone analizy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225B2B3-901D-79C3-B336-97EFB62C889E}"/>
              </a:ext>
            </a:extLst>
          </p:cNvPr>
          <p:cNvSpPr>
            <a:spLocks noGrp="1"/>
          </p:cNvSpPr>
          <p:nvPr>
            <p:ph type="title" idx="6"/>
          </p:nvPr>
        </p:nvSpPr>
        <p:spPr/>
        <p:txBody>
          <a:bodyPr/>
          <a:lstStyle/>
          <a:p>
            <a:r>
              <a:rPr lang="pl-PL" dirty="0"/>
              <a:t>Plan prezentacji</a:t>
            </a:r>
          </a:p>
        </p:txBody>
      </p:sp>
    </p:spTree>
    <p:extLst>
      <p:ext uri="{BB962C8B-B14F-4D97-AF65-F5344CB8AC3E}">
        <p14:creationId xmlns:p14="http://schemas.microsoft.com/office/powerpoint/2010/main" val="3628783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5F6C797-4E0C-BFD5-8F72-934BDA30BD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lvl="0" indent="0" algn="just">
              <a:lnSpc>
                <a:spcPct val="150000"/>
              </a:lnSpc>
            </a:pPr>
            <a:r>
              <a:rPr lang="pl-PL" sz="1800" dirty="0">
                <a:effectLst/>
                <a:ea typeface="Times New Roman" panose="02020603050405020304" pitchFamily="18" charset="0"/>
              </a:rPr>
              <a:t>Rozważane kryptowaluty:</a:t>
            </a: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pl-PL" sz="1800" dirty="0" err="1">
                <a:effectLst/>
                <a:ea typeface="Times New Roman" panose="02020603050405020304" pitchFamily="18" charset="0"/>
              </a:rPr>
              <a:t>Bitcoin</a:t>
            </a:r>
            <a:r>
              <a:rPr lang="pl-PL" sz="1800" dirty="0">
                <a:effectLst/>
                <a:ea typeface="Times New Roman" panose="02020603050405020304" pitchFamily="18" charset="0"/>
              </a:rPr>
              <a:t> (BTC)</a:t>
            </a: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pl-PL" sz="1800" dirty="0" err="1">
                <a:effectLst/>
                <a:ea typeface="Times New Roman" panose="02020603050405020304" pitchFamily="18" charset="0"/>
              </a:rPr>
              <a:t>Ethereum</a:t>
            </a:r>
            <a:r>
              <a:rPr lang="pl-PL" sz="1800" dirty="0">
                <a:effectLst/>
                <a:ea typeface="Times New Roman" panose="02020603050405020304" pitchFamily="18" charset="0"/>
              </a:rPr>
              <a:t> (ETH)</a:t>
            </a: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pl-PL" sz="1800" dirty="0" err="1">
                <a:effectLst/>
                <a:ea typeface="Times New Roman" panose="02020603050405020304" pitchFamily="18" charset="0"/>
              </a:rPr>
              <a:t>Dogecoin</a:t>
            </a:r>
            <a:r>
              <a:rPr lang="pl-PL" sz="1800" dirty="0">
                <a:effectLst/>
                <a:ea typeface="Times New Roman" panose="02020603050405020304" pitchFamily="18" charset="0"/>
              </a:rPr>
              <a:t> (DOGE)</a:t>
            </a: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pl-PL" sz="1800" dirty="0" err="1">
                <a:effectLst/>
                <a:ea typeface="Times New Roman" panose="02020603050405020304" pitchFamily="18" charset="0"/>
              </a:rPr>
              <a:t>Cardano</a:t>
            </a:r>
            <a:r>
              <a:rPr lang="pl-PL" sz="1800" dirty="0">
                <a:effectLst/>
                <a:ea typeface="Times New Roman" panose="02020603050405020304" pitchFamily="18" charset="0"/>
              </a:rPr>
              <a:t> (ADA)</a:t>
            </a: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pl-PL" sz="1800" dirty="0" err="1">
                <a:effectLst/>
                <a:ea typeface="Times New Roman" panose="02020603050405020304" pitchFamily="18" charset="0"/>
              </a:rPr>
              <a:t>Polygon</a:t>
            </a:r>
            <a:r>
              <a:rPr lang="pl-PL" sz="1800" dirty="0">
                <a:effectLst/>
                <a:ea typeface="Times New Roman" panose="02020603050405020304" pitchFamily="18" charset="0"/>
              </a:rPr>
              <a:t> (MATIC)</a:t>
            </a: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pl-PL" sz="1800" dirty="0">
                <a:effectLst/>
                <a:ea typeface="Times New Roman" panose="02020603050405020304" pitchFamily="18" charset="0"/>
              </a:rPr>
              <a:t>XRP (XRP)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341CB5D-1AF1-E13C-132B-C123B444DC25}"/>
              </a:ext>
            </a:extLst>
          </p:cNvPr>
          <p:cNvSpPr>
            <a:spLocks noGrp="1"/>
          </p:cNvSpPr>
          <p:nvPr>
            <p:ph type="title" idx="6"/>
          </p:nvPr>
        </p:nvSpPr>
        <p:spPr/>
        <p:txBody>
          <a:bodyPr/>
          <a:lstStyle/>
          <a:p>
            <a:r>
              <a:rPr lang="pl-PL" dirty="0"/>
              <a:t>Cel biznesowy</a:t>
            </a:r>
          </a:p>
        </p:txBody>
      </p:sp>
      <p:pic>
        <p:nvPicPr>
          <p:cNvPr id="5" name="Picture 4" descr="A picture containing timeline&#10;&#10;Description automatically generated">
            <a:extLst>
              <a:ext uri="{FF2B5EF4-FFF2-40B4-BE49-F238E27FC236}">
                <a16:creationId xmlns:a16="http://schemas.microsoft.com/office/drawing/2014/main" id="{714726F5-A6C1-B8E2-2B2C-65D5AA6C63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6808" y="2117706"/>
            <a:ext cx="6867525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795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5241342-E607-25E2-63DE-A1D566F3A8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7666" y="1551533"/>
            <a:ext cx="10180776" cy="4127336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pl-PL" dirty="0"/>
              <a:t>1. Akcje kryptowalut</a:t>
            </a:r>
          </a:p>
          <a:p>
            <a:r>
              <a:rPr lang="pl-PL" dirty="0"/>
              <a:t>- Pobieranie za pomocą Binance API co 15 sekund</a:t>
            </a:r>
          </a:p>
          <a:p>
            <a:r>
              <a:rPr lang="pl-PL" dirty="0"/>
              <a:t>- Pobieramy ceny wymienionych kryptowalut w trzech walutach: USD, EUR, GBP</a:t>
            </a:r>
          </a:p>
          <a:p>
            <a:r>
              <a:rPr lang="pl-PL" dirty="0"/>
              <a:t>- Zapisujemy także timestamp dla danej wartości kryptowaluty</a:t>
            </a:r>
          </a:p>
          <a:p>
            <a:pPr>
              <a:lnSpc>
                <a:spcPct val="200000"/>
              </a:lnSpc>
            </a:pPr>
            <a:r>
              <a:rPr lang="pl-PL" dirty="0"/>
              <a:t>2. Liczba tweetów</a:t>
            </a:r>
          </a:p>
          <a:p>
            <a:r>
              <a:rPr lang="pl-PL" dirty="0"/>
              <a:t>- Pobieranie za pomocą Twitter API v2 co minutę</a:t>
            </a:r>
          </a:p>
          <a:p>
            <a:r>
              <a:rPr lang="pl-PL" dirty="0"/>
              <a:t>- Pobieramy ilość tweetów które zostały wysłane w ciągu ostatniej minuty</a:t>
            </a:r>
          </a:p>
          <a:p>
            <a:r>
              <a:rPr lang="pl-PL" dirty="0"/>
              <a:t>- Zapisujemy także timestamp dla każdej zebranej ilości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684DBE5-4E4B-42BB-3B0B-941AA816AFB4}"/>
              </a:ext>
            </a:extLst>
          </p:cNvPr>
          <p:cNvSpPr>
            <a:spLocks noGrp="1"/>
          </p:cNvSpPr>
          <p:nvPr>
            <p:ph type="title" idx="6"/>
          </p:nvPr>
        </p:nvSpPr>
        <p:spPr/>
        <p:txBody>
          <a:bodyPr/>
          <a:lstStyle/>
          <a:p>
            <a:r>
              <a:rPr lang="pl-PL" dirty="0"/>
              <a:t>Dane</a:t>
            </a:r>
          </a:p>
        </p:txBody>
      </p:sp>
    </p:spTree>
    <p:extLst>
      <p:ext uri="{BB962C8B-B14F-4D97-AF65-F5344CB8AC3E}">
        <p14:creationId xmlns:p14="http://schemas.microsoft.com/office/powerpoint/2010/main" val="2510955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F2B3036-0094-71B7-3DD8-0F97AE8408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7903" y="516333"/>
            <a:ext cx="8995520" cy="572544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5B27E2B-326C-B267-7298-DAD1E7ED7339}"/>
              </a:ext>
            </a:extLst>
          </p:cNvPr>
          <p:cNvSpPr>
            <a:spLocks noGrp="1"/>
          </p:cNvSpPr>
          <p:nvPr>
            <p:ph type="title" idx="6"/>
          </p:nvPr>
        </p:nvSpPr>
        <p:spPr>
          <a:xfrm>
            <a:off x="610041" y="516333"/>
            <a:ext cx="5485959" cy="1035200"/>
          </a:xfrm>
        </p:spPr>
        <p:txBody>
          <a:bodyPr/>
          <a:lstStyle/>
          <a:p>
            <a:r>
              <a:rPr lang="pl-PL" dirty="0"/>
              <a:t>Projekt architektury</a:t>
            </a:r>
          </a:p>
        </p:txBody>
      </p:sp>
    </p:spTree>
    <p:extLst>
      <p:ext uri="{BB962C8B-B14F-4D97-AF65-F5344CB8AC3E}">
        <p14:creationId xmlns:p14="http://schemas.microsoft.com/office/powerpoint/2010/main" val="2688499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457484E7-99A9-6950-FCD9-70A43A7B66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139700" indent="0">
              <a:lnSpc>
                <a:spcPct val="200000"/>
              </a:lnSpc>
            </a:pPr>
            <a:r>
              <a:rPr lang="pl-PL" dirty="0"/>
              <a:t>- Czy wartości kryptowalut różnią się w zależności od waluty?</a:t>
            </a:r>
          </a:p>
          <a:p>
            <a:pPr marL="139700" indent="0">
              <a:lnSpc>
                <a:spcPct val="200000"/>
              </a:lnSpc>
            </a:pPr>
            <a:r>
              <a:rPr lang="pl-PL" dirty="0"/>
              <a:t>- Jak wartości kryptowalut reagują na tweety o kryptowalutach?</a:t>
            </a:r>
          </a:p>
          <a:p>
            <a:pPr marL="139700" indent="0">
              <a:lnSpc>
                <a:spcPct val="200000"/>
              </a:lnSpc>
            </a:pPr>
            <a:r>
              <a:rPr lang="pl-PL" dirty="0"/>
              <a:t>- Czy wartości różnych kryptowalut są od siebie zależne?</a:t>
            </a:r>
          </a:p>
          <a:p>
            <a:pPr marL="139700" indent="0">
              <a:lnSpc>
                <a:spcPct val="200000"/>
              </a:lnSpc>
            </a:pPr>
            <a:r>
              <a:rPr lang="pl-PL" dirty="0"/>
              <a:t>- Najbardziej podobne i niezależne </a:t>
            </a:r>
            <a:r>
              <a:rPr lang="pl-PL" dirty="0" err="1"/>
              <a:t>kryptowaluty</a:t>
            </a:r>
            <a:r>
              <a:rPr lang="pl-PL" dirty="0"/>
              <a:t>.</a:t>
            </a:r>
          </a:p>
          <a:p>
            <a:pPr marL="139700" indent="0">
              <a:lnSpc>
                <a:spcPct val="200000"/>
              </a:lnSpc>
            </a:pPr>
            <a:r>
              <a:rPr lang="pl-PL" dirty="0"/>
              <a:t>- Najstabilniejsza </a:t>
            </a:r>
            <a:r>
              <a:rPr lang="pl-PL" dirty="0" err="1"/>
              <a:t>kryptowaluta</a:t>
            </a:r>
            <a:r>
              <a:rPr lang="pl-PL" dirty="0"/>
              <a:t>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980D881-5A08-5553-5110-FDC81E134883}"/>
              </a:ext>
            </a:extLst>
          </p:cNvPr>
          <p:cNvSpPr>
            <a:spLocks noGrp="1"/>
          </p:cNvSpPr>
          <p:nvPr>
            <p:ph type="title" idx="6"/>
          </p:nvPr>
        </p:nvSpPr>
        <p:spPr/>
        <p:txBody>
          <a:bodyPr/>
          <a:lstStyle/>
          <a:p>
            <a:r>
              <a:rPr lang="pl-PL" dirty="0"/>
              <a:t>Przeprowadzone analizy</a:t>
            </a:r>
          </a:p>
        </p:txBody>
      </p:sp>
    </p:spTree>
    <p:extLst>
      <p:ext uri="{BB962C8B-B14F-4D97-AF65-F5344CB8AC3E}">
        <p14:creationId xmlns:p14="http://schemas.microsoft.com/office/powerpoint/2010/main" val="916346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3AB4E68-D213-73F3-FCC9-21A57A4EBB40}"/>
              </a:ext>
            </a:extLst>
          </p:cNvPr>
          <p:cNvSpPr>
            <a:spLocks noGrp="1"/>
          </p:cNvSpPr>
          <p:nvPr>
            <p:ph type="title" idx="6"/>
          </p:nvPr>
        </p:nvSpPr>
        <p:spPr>
          <a:xfrm>
            <a:off x="416768" y="1478921"/>
            <a:ext cx="3645161" cy="3900157"/>
          </a:xfrm>
        </p:spPr>
        <p:txBody>
          <a:bodyPr/>
          <a:lstStyle/>
          <a:p>
            <a:r>
              <a:rPr lang="pl-PL" dirty="0"/>
              <a:t>Czy wartości kryptowalut różnią się w zależności od waluty?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4975089-C4A7-B3FE-C07D-877C65AC49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6696" y="673748"/>
            <a:ext cx="3572831" cy="5335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1F711E83-021B-8A1E-FAC7-45D6A600D7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0072" y="673747"/>
            <a:ext cx="3535781" cy="5335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62013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52D4068-64D4-EC92-CED2-DD41C607AFFA}"/>
              </a:ext>
            </a:extLst>
          </p:cNvPr>
          <p:cNvSpPr>
            <a:spLocks noGrp="1"/>
          </p:cNvSpPr>
          <p:nvPr>
            <p:ph type="title" idx="6"/>
          </p:nvPr>
        </p:nvSpPr>
        <p:spPr>
          <a:xfrm>
            <a:off x="915482" y="357674"/>
            <a:ext cx="10361036" cy="1586165"/>
          </a:xfrm>
        </p:spPr>
        <p:txBody>
          <a:bodyPr/>
          <a:lstStyle/>
          <a:p>
            <a:pPr algn="ctr"/>
            <a:r>
              <a:rPr lang="pl-PL" dirty="0"/>
              <a:t>Jak wartości kryptowalut reagują na tweety o kryptowalutach?</a:t>
            </a:r>
          </a:p>
        </p:txBody>
      </p:sp>
      <p:pic>
        <p:nvPicPr>
          <p:cNvPr id="2058" name="Picture 10">
            <a:extLst>
              <a:ext uri="{FF2B5EF4-FFF2-40B4-BE49-F238E27FC236}">
                <a16:creationId xmlns:a16="http://schemas.microsoft.com/office/drawing/2014/main" id="{7A64D27B-A94F-93A7-D698-D33644699C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871"/>
          <a:stretch/>
        </p:blipFill>
        <p:spPr bwMode="auto">
          <a:xfrm>
            <a:off x="6654281" y="3198388"/>
            <a:ext cx="4341066" cy="3371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9DDA011F-87EA-50FB-9BE6-3C3351A60E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308"/>
          <a:stretch/>
        </p:blipFill>
        <p:spPr bwMode="auto">
          <a:xfrm>
            <a:off x="651587" y="2082318"/>
            <a:ext cx="4324739" cy="4337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>
            <a:extLst>
              <a:ext uri="{FF2B5EF4-FFF2-40B4-BE49-F238E27FC236}">
                <a16:creationId xmlns:a16="http://schemas.microsoft.com/office/drawing/2014/main" id="{FDC13521-8CF9-DD61-792C-57F14C3786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5669"/>
          <a:stretch/>
        </p:blipFill>
        <p:spPr bwMode="auto">
          <a:xfrm>
            <a:off x="6654281" y="2082318"/>
            <a:ext cx="4324739" cy="1116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84271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4F7EEE38-EE7F-7DAA-2AF2-1A54D4B4C5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9872" y="447870"/>
            <a:ext cx="6109614" cy="5821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CF0EAEC-43DB-3108-F383-C542F7527B7C}"/>
              </a:ext>
            </a:extLst>
          </p:cNvPr>
          <p:cNvSpPr>
            <a:spLocks noGrp="1"/>
          </p:cNvSpPr>
          <p:nvPr>
            <p:ph type="title" idx="6"/>
          </p:nvPr>
        </p:nvSpPr>
        <p:spPr>
          <a:xfrm>
            <a:off x="385665" y="2133638"/>
            <a:ext cx="5834742" cy="2413479"/>
          </a:xfrm>
        </p:spPr>
        <p:txBody>
          <a:bodyPr/>
          <a:lstStyle/>
          <a:p>
            <a:r>
              <a:rPr lang="pl-PL" dirty="0"/>
              <a:t>Czy wartości różnych kryptowalut są od siebie zależne?</a:t>
            </a:r>
          </a:p>
        </p:txBody>
      </p:sp>
    </p:spTree>
    <p:extLst>
      <p:ext uri="{BB962C8B-B14F-4D97-AF65-F5344CB8AC3E}">
        <p14:creationId xmlns:p14="http://schemas.microsoft.com/office/powerpoint/2010/main" val="1858144217"/>
      </p:ext>
    </p:extLst>
  </p:cSld>
  <p:clrMapOvr>
    <a:masterClrMapping/>
  </p:clrMapOvr>
</p:sld>
</file>

<file path=ppt/theme/theme1.xml><?xml version="1.0" encoding="utf-8"?>
<a:theme xmlns:a="http://schemas.openxmlformats.org/drawingml/2006/main" name="ThemeSimple">
  <a:themeElements>
    <a:clrScheme name="Simple Light">
      <a:dk1>
        <a:srgbClr val="3F4252"/>
      </a:dk1>
      <a:lt1>
        <a:srgbClr val="F5F5F5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F4252"/>
      </a:hlink>
      <a:folHlink>
        <a:srgbClr val="0097A7"/>
      </a:folHlink>
    </a:clrScheme>
    <a:fontScheme name="Pakiet 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Simple" id="{0BC90FA9-E44E-4A75-B487-014880413C69}" vid="{0F050A8E-8287-48A6-9D00-03634ADD68A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fcbd4b1-acba-40f5-9c18-6e7440fbdee0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9C96B60C6FC0E84BBA39174ADFFE3681" ma:contentTypeVersion="14" ma:contentTypeDescription="Utwórz nowy dokument." ma:contentTypeScope="" ma:versionID="553f7c0b58f50cfa9bceec858f2419d5">
  <xsd:schema xmlns:xsd="http://www.w3.org/2001/XMLSchema" xmlns:xs="http://www.w3.org/2001/XMLSchema" xmlns:p="http://schemas.microsoft.com/office/2006/metadata/properties" xmlns:ns3="9fcbd4b1-acba-40f5-9c18-6e7440fbdee0" xmlns:ns4="a6820557-34c2-4f59-b216-d67d264fdacd" targetNamespace="http://schemas.microsoft.com/office/2006/metadata/properties" ma:root="true" ma:fieldsID="24d3a29439dc4259eaed2e00984b5942" ns3:_="" ns4:_="">
    <xsd:import namespace="9fcbd4b1-acba-40f5-9c18-6e7440fbdee0"/>
    <xsd:import namespace="a6820557-34c2-4f59-b216-d67d264fdac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LengthInSecond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fcbd4b1-acba-40f5-9c18-6e7440fbdee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21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6820557-34c2-4f59-b216-d67d264fdacd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Udostępniani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Udostępnione dla — szczegóły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krót wskazówki dotyczącej udostępniania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zawartości"/>
        <xsd:element ref="dc:title" minOccurs="0" maxOccurs="1" ma:index="4" ma:displayName="Tytuł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21F1D34-CFFC-4E9C-BD5D-1D86AD40ED57}">
  <ds:schemaRefs>
    <ds:schemaRef ds:uri="http://schemas.microsoft.com/office/2006/metadata/properties"/>
    <ds:schemaRef ds:uri="http://schemas.microsoft.com/office/2006/documentManagement/types"/>
    <ds:schemaRef ds:uri="http://www.w3.org/XML/1998/namespace"/>
    <ds:schemaRef ds:uri="http://purl.org/dc/terms/"/>
    <ds:schemaRef ds:uri="http://purl.org/dc/elements/1.1/"/>
    <ds:schemaRef ds:uri="http://purl.org/dc/dcmitype/"/>
    <ds:schemaRef ds:uri="http://schemas.openxmlformats.org/package/2006/metadata/core-properties"/>
    <ds:schemaRef ds:uri="9fcbd4b1-acba-40f5-9c18-6e7440fbdee0"/>
    <ds:schemaRef ds:uri="http://schemas.microsoft.com/office/infopath/2007/PartnerControls"/>
    <ds:schemaRef ds:uri="a6820557-34c2-4f59-b216-d67d264fdacd"/>
  </ds:schemaRefs>
</ds:datastoreItem>
</file>

<file path=customXml/itemProps2.xml><?xml version="1.0" encoding="utf-8"?>
<ds:datastoreItem xmlns:ds="http://schemas.openxmlformats.org/officeDocument/2006/customXml" ds:itemID="{1004F486-517A-47DA-B6B6-9A44DB0D62F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fcbd4b1-acba-40f5-9c18-6e7440fbdee0"/>
    <ds:schemaRef ds:uri="a6820557-34c2-4f59-b216-d67d264fdac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C7D8DB3-CF28-4352-B6DB-03856205BCB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ThemeSimple</Template>
  <TotalTime>1265</TotalTime>
  <Words>344</Words>
  <Application>Microsoft Office PowerPoint</Application>
  <PresentationFormat>Panoramiczny</PresentationFormat>
  <Paragraphs>41</Paragraphs>
  <Slides>12</Slides>
  <Notes>1</Notes>
  <HiddenSlides>0</HiddenSlides>
  <MMClips>0</MMClips>
  <ScaleCrop>false</ScaleCrop>
  <HeadingPairs>
    <vt:vector size="6" baseType="variant">
      <vt:variant>
        <vt:lpstr>Używane czcionki</vt:lpstr>
      </vt:variant>
      <vt:variant>
        <vt:i4>6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12</vt:i4>
      </vt:variant>
    </vt:vector>
  </HeadingPairs>
  <TitlesOfParts>
    <vt:vector size="19" baseType="lpstr">
      <vt:lpstr>Arial</vt:lpstr>
      <vt:lpstr>Calibri</vt:lpstr>
      <vt:lpstr>Nunito</vt:lpstr>
      <vt:lpstr>Questrial</vt:lpstr>
      <vt:lpstr>Symbol</vt:lpstr>
      <vt:lpstr>Times New Roman</vt:lpstr>
      <vt:lpstr>ThemeSimple</vt:lpstr>
      <vt:lpstr>Analiza kursów popularnych kryptowalut w odniesieniu do liczby tweetów</vt:lpstr>
      <vt:lpstr>Plan prezentacji</vt:lpstr>
      <vt:lpstr>Cel biznesowy</vt:lpstr>
      <vt:lpstr>Dane</vt:lpstr>
      <vt:lpstr>Projekt architektury</vt:lpstr>
      <vt:lpstr>Przeprowadzone analizy</vt:lpstr>
      <vt:lpstr>Czy wartości kryptowalut różnią się w zależności od waluty?</vt:lpstr>
      <vt:lpstr>Jak wartości kryptowalut reagują na tweety o kryptowalutach?</vt:lpstr>
      <vt:lpstr>Czy wartości różnych kryptowalut są od siebie zależne?</vt:lpstr>
      <vt:lpstr>Najbardziej podobne i niezależne kryptowaluty</vt:lpstr>
      <vt:lpstr>Stabilność kryptowalut</vt:lpstr>
      <vt:lpstr>Dziękujemy za uwagę!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Analiza kursów popularnych kryptowalut w odniesieniu do liczby tweetów</dc:title>
  <dc:creator>Hubert Ruczyński</dc:creator>
  <cp:lastModifiedBy>Ruczyński Hubert (STUD)</cp:lastModifiedBy>
  <cp:revision>1</cp:revision>
  <dcterms:created xsi:type="dcterms:W3CDTF">2023-01-08T14:26:17Z</dcterms:created>
  <dcterms:modified xsi:type="dcterms:W3CDTF">2023-01-13T08:48:49Z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0x0101009C96B60C6FC0E84BBA39174ADFFE3681</vt:lpwstr>
  </property>
</Properties>
</file>