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62" r:id="rId5"/>
    <p:sldId id="294" r:id="rId6"/>
    <p:sldId id="257" r:id="rId7"/>
    <p:sldId id="273" r:id="rId8"/>
    <p:sldId id="274" r:id="rId9"/>
    <p:sldId id="275" r:id="rId10"/>
    <p:sldId id="279" r:id="rId11"/>
    <p:sldId id="278" r:id="rId12"/>
    <p:sldId id="282" r:id="rId13"/>
    <p:sldId id="283" r:id="rId14"/>
    <p:sldId id="272" r:id="rId15"/>
    <p:sldId id="260" r:id="rId16"/>
    <p:sldId id="284" r:id="rId17"/>
    <p:sldId id="285" r:id="rId18"/>
    <p:sldId id="286" r:id="rId19"/>
    <p:sldId id="297" r:id="rId20"/>
    <p:sldId id="298" r:id="rId21"/>
    <p:sldId id="293" r:id="rId2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DEBE2-B4F9-4A9C-8717-4503272812D1}" v="3" dt="2022-11-11T07:46:43.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858" autoAdjust="0"/>
  </p:normalViewPr>
  <p:slideViewPr>
    <p:cSldViewPr snapToGrid="0">
      <p:cViewPr varScale="1">
        <p:scale>
          <a:sx n="56" d="100"/>
          <a:sy n="56" d="100"/>
        </p:scale>
        <p:origin x="1666" y="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AA14C-04C1-4796-9BE4-27F46EF36792}" type="datetimeFigureOut">
              <a:rPr lang="pl-PL" smtClean="0"/>
              <a:t>14.11.2022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0F4BE-0D2D-488F-A3D8-115A2A963716}" type="slidenum">
              <a:rPr lang="pl-PL" smtClean="0"/>
              <a:t>‹#›</a:t>
            </a:fld>
            <a:endParaRPr lang="pl-PL"/>
          </a:p>
        </p:txBody>
      </p:sp>
    </p:spTree>
    <p:extLst>
      <p:ext uri="{BB962C8B-B14F-4D97-AF65-F5344CB8AC3E}">
        <p14:creationId xmlns:p14="http://schemas.microsoft.com/office/powerpoint/2010/main" val="151662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Cześć, nazywam się Hubert Ruczyński i niniejsza prezentacja jest efektem mojego pierwszego projektu wykonywanego w MI2 Data Lab, podczas stażu który odbywał się rok temu. Był to dla mnie niezmiernie ważny projekt, bo dzięki niemu zainteresowała mnie praca naukowa i wkręciłem się w to na dłużej.</a:t>
            </a:r>
          </a:p>
        </p:txBody>
      </p:sp>
      <p:sp>
        <p:nvSpPr>
          <p:cNvPr id="4" name="Symbol zastępczy numeru slajdu 3"/>
          <p:cNvSpPr>
            <a:spLocks noGrp="1"/>
          </p:cNvSpPr>
          <p:nvPr>
            <p:ph type="sldNum" sz="quarter" idx="5"/>
          </p:nvPr>
        </p:nvSpPr>
        <p:spPr/>
        <p:txBody>
          <a:bodyPr/>
          <a:lstStyle/>
          <a:p>
            <a:fld id="{BCE3D16A-F364-4D50-A590-B83C4B337750}" type="slidenum">
              <a:rPr lang="pl-PL" smtClean="0"/>
              <a:t>1</a:t>
            </a:fld>
            <a:endParaRPr lang="pl-PL"/>
          </a:p>
        </p:txBody>
      </p:sp>
    </p:spTree>
    <p:extLst>
      <p:ext uri="{BB962C8B-B14F-4D97-AF65-F5344CB8AC3E}">
        <p14:creationId xmlns:p14="http://schemas.microsoft.com/office/powerpoint/2010/main" val="191370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Proces treningu składa się z dwóch głównych kroków</a:t>
            </a:r>
          </a:p>
          <a:p>
            <a:r>
              <a:rPr lang="pl-PL" dirty="0"/>
              <a:t>Na początek </a:t>
            </a:r>
            <a:r>
              <a:rPr lang="pl-PL" dirty="0" err="1"/>
              <a:t>pre-trainujemy</a:t>
            </a:r>
            <a:r>
              <a:rPr lang="pl-PL" dirty="0"/>
              <a:t> zarówno klasyfikator jak i adwersarz na zbalansowanym zbiorze danych, a następnie dyskryminator tworzy predykcje zmiennej wrażliwej na wektorze prawdopodobieństw.</a:t>
            </a:r>
          </a:p>
          <a:p>
            <a:r>
              <a:rPr lang="pl-PL" dirty="0"/>
              <a:t>W kolejnym kroku rozpoczynamy trening wewnątrz zero-sum-</a:t>
            </a:r>
            <a:r>
              <a:rPr lang="pl-PL" dirty="0" err="1"/>
              <a:t>game</a:t>
            </a:r>
            <a:r>
              <a:rPr lang="pl-PL" dirty="0"/>
              <a:t>: uczymy adwersarz, przekazujemy jego </a:t>
            </a:r>
            <a:r>
              <a:rPr lang="pl-PL" dirty="0" err="1"/>
              <a:t>loss</a:t>
            </a:r>
            <a:r>
              <a:rPr lang="pl-PL" dirty="0"/>
              <a:t> do klasyfikatora, a następnie uczymy go na pojedynczym, losowym </a:t>
            </a:r>
            <a:r>
              <a:rPr lang="pl-PL" dirty="0" err="1"/>
              <a:t>minibatchu</a:t>
            </a:r>
            <a:r>
              <a:rPr lang="pl-PL" dirty="0"/>
              <a:t>. Proces ten powtarzamy do momentu uzyskania sprawiedliwych predykcji.</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10</a:t>
            </a:fld>
            <a:endParaRPr lang="pl-PL"/>
          </a:p>
        </p:txBody>
      </p:sp>
    </p:spTree>
    <p:extLst>
      <p:ext uri="{BB962C8B-B14F-4D97-AF65-F5344CB8AC3E}">
        <p14:creationId xmlns:p14="http://schemas.microsoft.com/office/powerpoint/2010/main" val="1093337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cs typeface="Times New Roman" panose="02020603050405020304" pitchFamily="18" charset="0"/>
              </a:rPr>
              <a:t>Zapewne zastanawiacie się dlaczego chcemy używać tak skomplikowaną metodę, zamiast innych, prostszych i mniej złożonych czasowo rozwiązań, a także czemu konkretnie użyć do tego pakietu FairPAN.</a:t>
            </a:r>
            <a:endParaRPr lang="pl-PL" dirty="0"/>
          </a:p>
        </p:txBody>
      </p:sp>
      <p:sp>
        <p:nvSpPr>
          <p:cNvPr id="4" name="Symbol zastępczy numeru slajdu 3"/>
          <p:cNvSpPr>
            <a:spLocks noGrp="1"/>
          </p:cNvSpPr>
          <p:nvPr>
            <p:ph type="sldNum" sz="quarter" idx="5"/>
          </p:nvPr>
        </p:nvSpPr>
        <p:spPr/>
        <p:txBody>
          <a:bodyPr/>
          <a:lstStyle/>
          <a:p>
            <a:fld id="{BCE3D16A-F364-4D50-A590-B83C4B337750}" type="slidenum">
              <a:rPr lang="pl-PL" smtClean="0"/>
              <a:t>11</a:t>
            </a:fld>
            <a:endParaRPr lang="pl-PL"/>
          </a:p>
        </p:txBody>
      </p:sp>
    </p:spTree>
    <p:extLst>
      <p:ext uri="{BB962C8B-B14F-4D97-AF65-F5344CB8AC3E}">
        <p14:creationId xmlns:p14="http://schemas.microsoft.com/office/powerpoint/2010/main" val="251346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Otóż </a:t>
            </a:r>
            <a:r>
              <a:rPr lang="pl-PL" dirty="0"/>
              <a:t>tradycyjne metody </a:t>
            </a:r>
            <a:r>
              <a:rPr lang="pl-PL" dirty="0" err="1"/>
              <a:t>mitygacji</a:t>
            </a:r>
            <a:r>
              <a:rPr lang="pl-PL" dirty="0"/>
              <a:t> mają większe straty jeśli chodzi o performance modelu, jak np. pogorszenie </a:t>
            </a:r>
            <a:r>
              <a:rPr lang="pl-PL" dirty="0" err="1"/>
              <a:t>accuracy</a:t>
            </a:r>
            <a:endParaRPr lang="pl-PL" dirty="0"/>
          </a:p>
          <a:p>
            <a:r>
              <a:rPr lang="pl-PL" dirty="0"/>
              <a:t>Ponadto sam pakiet jest wysoce </a:t>
            </a:r>
            <a:r>
              <a:rPr lang="pl-PL" dirty="0" err="1"/>
              <a:t>customizowalny</a:t>
            </a:r>
            <a:r>
              <a:rPr lang="pl-PL" dirty="0"/>
              <a:t> i da się tam podać swoje własne sieci neuronowe, a także tworzyć je za pomocą odpowiedniego interfejsu</a:t>
            </a:r>
          </a:p>
          <a:p>
            <a:r>
              <a:rPr lang="pl-PL" dirty="0"/>
              <a:t>Wyniki są wysoce kompatybilne z DALEX i fairmodels, które są świetnymi narzędziami związanymi z XAI</a:t>
            </a:r>
          </a:p>
          <a:p>
            <a:r>
              <a:rPr lang="pl-PL" dirty="0"/>
              <a:t>Sam </a:t>
            </a:r>
            <a:r>
              <a:rPr lang="pl-PL" dirty="0" err="1"/>
              <a:t>workflow</a:t>
            </a:r>
            <a:r>
              <a:rPr lang="pl-PL" dirty="0"/>
              <a:t> pakietu jest intuicyjny i przejrzysty</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12</a:t>
            </a:fld>
            <a:endParaRPr lang="pl-PL"/>
          </a:p>
        </p:txBody>
      </p:sp>
    </p:spTree>
    <p:extLst>
      <p:ext uri="{BB962C8B-B14F-4D97-AF65-F5344CB8AC3E}">
        <p14:creationId xmlns:p14="http://schemas.microsoft.com/office/powerpoint/2010/main" val="18019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Powoli kończąc przedstawię wam przykład jak działa FairPAN oraz pokaże to jak mierzyć </a:t>
            </a:r>
            <a:r>
              <a:rPr lang="pl-PL" dirty="0" err="1"/>
              <a:t>fairness</a:t>
            </a:r>
            <a:r>
              <a:rPr lang="pl-PL" dirty="0"/>
              <a:t>. Przykład na którym operujemy pochodzi ze zbioru </a:t>
            </a:r>
            <a:r>
              <a:rPr lang="pl-PL" dirty="0" err="1"/>
              <a:t>adult</a:t>
            </a:r>
            <a:r>
              <a:rPr lang="pl-PL" dirty="0"/>
              <a:t>, gdzie do czynienia mamy z </a:t>
            </a:r>
            <a:r>
              <a:rPr lang="pl-PL" dirty="0" err="1"/>
              <a:t>taskiem</a:t>
            </a:r>
            <a:r>
              <a:rPr lang="pl-PL" dirty="0"/>
              <a:t> klasyfikacji i zadaniem jest odgadnięcie czy dana osoba zarabia więcej niż 50k rocznie.</a:t>
            </a:r>
          </a:p>
          <a:p>
            <a:r>
              <a:rPr lang="pl-PL" dirty="0"/>
              <a:t>Powyższa wizualizacja pochodzi z pakietu fairmodels i pokazuje 5 istotnych metryk </a:t>
            </a:r>
            <a:r>
              <a:rPr lang="pl-PL" dirty="0" err="1"/>
              <a:t>fairnessowych</a:t>
            </a:r>
            <a:r>
              <a:rPr lang="pl-PL" dirty="0"/>
              <a:t>, które sumarycznie dają dobrą intuicję na temat danego zbioru danych. Najistotniejszą jest natomiast ostatnia – czyli Statistical </a:t>
            </a:r>
            <a:r>
              <a:rPr lang="pl-PL" dirty="0" err="1"/>
              <a:t>Parity</a:t>
            </a:r>
            <a:r>
              <a:rPr lang="pl-PL" dirty="0"/>
              <a:t> Ratio. STP jest dla nas najistotniejsze gdyż mierzy ono podobieństwo między rozkładami predykcji dla wartości dyskryminowanej oraz uprzywilejowanej.</a:t>
            </a:r>
          </a:p>
          <a:p>
            <a:r>
              <a:rPr lang="pl-PL" dirty="0"/>
              <a:t>Sama wizualizacja natomiast mówi nam czy model jest sprawiedliwy wedle tych 5 metryk za pomocą zasady 4/5. tj. jeśli stosunek wartości danej metryki dla klasy dyskryminowanej oraz uprzywilejowanej znajduje się między 4/5 a 5/4 to model jest sprawiedliwy wedle tej metryki – czyli gdy słupek jest na tle czerwonym to model jest niesprawiedliwy, zaś na zielonym przeciwnie.</a:t>
            </a:r>
          </a:p>
          <a:p>
            <a:r>
              <a:rPr lang="pl-PL" dirty="0"/>
              <a:t>Zauważmy że w tym przypadku STP jest bardzo słabe i wynosi zaledwie 0.3</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13</a:t>
            </a:fld>
            <a:endParaRPr lang="pl-PL"/>
          </a:p>
        </p:txBody>
      </p:sp>
    </p:spTree>
    <p:extLst>
      <p:ext uri="{BB962C8B-B14F-4D97-AF65-F5344CB8AC3E}">
        <p14:creationId xmlns:p14="http://schemas.microsoft.com/office/powerpoint/2010/main" val="144078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Aby sprawdzić czy nasz model działa poprawnie zaimplementowałem wizualizacje monitorujące zmiany najważniejszych z perspektywy treningu metryk.</a:t>
            </a:r>
          </a:p>
          <a:p>
            <a:r>
              <a:rPr lang="pl-PL" dirty="0"/>
              <a:t>Jak widzicie funkcja straty adwersarza rośnie natomiast jego </a:t>
            </a:r>
            <a:r>
              <a:rPr lang="pl-PL" dirty="0" err="1"/>
              <a:t>accuracy</a:t>
            </a:r>
            <a:r>
              <a:rPr lang="pl-PL" dirty="0"/>
              <a:t> spada, co oznacza że dyskryminator jest gorszy z każdą kolejną iteracją, zaś klasyfikator tworzy coraz bardziej sprawiedliwe predykcje, bo adwersarz nie jest w stanie ich rozpoznawać. </a:t>
            </a:r>
          </a:p>
          <a:p>
            <a:r>
              <a:rPr lang="pl-PL" dirty="0"/>
              <a:t>STP ratio także rośnie aż osiąga wartość bliską 1, co wprost mówi nam o tym że predykcje stały się sprawiedliwsze</a:t>
            </a:r>
          </a:p>
          <a:p>
            <a:r>
              <a:rPr lang="pl-PL" dirty="0"/>
              <a:t>Ponadto z ostatniego wykresu widać że </a:t>
            </a:r>
            <a:r>
              <a:rPr lang="pl-PL" dirty="0" err="1"/>
              <a:t>accuracy</a:t>
            </a:r>
            <a:r>
              <a:rPr lang="pl-PL" dirty="0"/>
              <a:t> spadło jedynie o 2%, co jest lepszym wynikiem w porównaniu do innych metod </a:t>
            </a:r>
            <a:r>
              <a:rPr lang="pl-PL" dirty="0" err="1"/>
              <a:t>mitygacji</a:t>
            </a:r>
            <a:r>
              <a:rPr lang="pl-PL" dirty="0"/>
              <a:t> </a:t>
            </a:r>
            <a:r>
              <a:rPr lang="pl-PL" dirty="0" err="1"/>
              <a:t>biasu</a:t>
            </a:r>
            <a:r>
              <a:rPr lang="pl-PL" dirty="0"/>
              <a:t>.</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14</a:t>
            </a:fld>
            <a:endParaRPr lang="pl-PL"/>
          </a:p>
        </p:txBody>
      </p:sp>
    </p:spTree>
    <p:extLst>
      <p:ext uri="{BB962C8B-B14F-4D97-AF65-F5344CB8AC3E}">
        <p14:creationId xmlns:p14="http://schemas.microsoft.com/office/powerpoint/2010/main" val="418888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Ostatnia wizualizacja pokazuje różnice między </a:t>
            </a:r>
            <a:r>
              <a:rPr lang="pl-PL" dirty="0" err="1"/>
              <a:t>pre-trainowanym</a:t>
            </a:r>
            <a:r>
              <a:rPr lang="pl-PL" dirty="0"/>
              <a:t> klasyfikatorem, a ostatecznym sprawiedliwym modelem. Jak widać otrzymaliśmy praktycznie idealny stosunek dla STP, aczkolwiek nie stało się to kompletnie za darmo. Łatwo zauważyć, że pozostałe metryki uległy pogorszeniu, co jest w pełni logiczne gdyż poprzez sam proces treningu generujemy True i </a:t>
            </a:r>
            <a:r>
              <a:rPr lang="pl-PL" dirty="0" err="1"/>
              <a:t>False</a:t>
            </a:r>
            <a:r>
              <a:rPr lang="pl-PL" dirty="0"/>
              <a:t> </a:t>
            </a:r>
            <a:r>
              <a:rPr lang="pl-PL" dirty="0" err="1"/>
              <a:t>positivy</a:t>
            </a:r>
            <a:r>
              <a:rPr lang="pl-PL" dirty="0"/>
              <a:t> dla klasy kobiet co musi mieć wpływ na pozostałe metryki. Ostatecznie jednak się tym nie przejmujemy, gdyż tak jak mówiłem wcześniej STP jest główną metryką która daje nam najlepszą intuicję na temat sprawiedliwości predykcji. </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15</a:t>
            </a:fld>
            <a:endParaRPr lang="pl-PL"/>
          </a:p>
        </p:txBody>
      </p:sp>
    </p:spTree>
    <p:extLst>
      <p:ext uri="{BB962C8B-B14F-4D97-AF65-F5344CB8AC3E}">
        <p14:creationId xmlns:p14="http://schemas.microsoft.com/office/powerpoint/2010/main" val="1535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Podsumowując, FairPAN jest </a:t>
            </a:r>
            <a:r>
              <a:rPr lang="pl-PL" dirty="0" err="1"/>
              <a:t>kompetetywną</a:t>
            </a:r>
            <a:r>
              <a:rPr lang="pl-PL" dirty="0"/>
              <a:t> techniką </a:t>
            </a:r>
            <a:r>
              <a:rPr lang="pl-PL" dirty="0" err="1"/>
              <a:t>mitygacji</a:t>
            </a:r>
            <a:r>
              <a:rPr lang="pl-PL" dirty="0"/>
              <a:t> </a:t>
            </a:r>
            <a:r>
              <a:rPr lang="pl-PL" dirty="0" err="1"/>
              <a:t>baiasu</a:t>
            </a:r>
            <a:r>
              <a:rPr lang="pl-PL" dirty="0"/>
              <a:t> dzięki małej straty performance, zastosowaniu do sieci neuronowych oraz uzyskiwaniu świetnych wyników w kontekście porównywania rozkładów dla klasy uprzywilejowanej oraz dyskryminowanej.</a:t>
            </a:r>
          </a:p>
          <a:p>
            <a:r>
              <a:rPr lang="pl-PL" dirty="0"/>
              <a:t>Sam koncept jest prosty gdyż opiera się na znanych </a:t>
            </a:r>
            <a:r>
              <a:rPr lang="pl-PL" dirty="0" err="1"/>
              <a:t>GANach</a:t>
            </a:r>
            <a:r>
              <a:rPr lang="pl-PL" dirty="0"/>
              <a:t> i wymaga jedynie dokonania wspomnianych wcześniej podmianek</a:t>
            </a:r>
          </a:p>
          <a:p>
            <a:r>
              <a:rPr lang="pl-PL" dirty="0"/>
              <a:t>Oraz został zaimplementowany w R-owym pakiecie fairpan, który dostępny jest na </a:t>
            </a:r>
            <a:r>
              <a:rPr lang="pl-PL" dirty="0" err="1"/>
              <a:t>githubie</a:t>
            </a:r>
            <a:r>
              <a:rPr lang="pl-PL" dirty="0"/>
              <a:t> Model </a:t>
            </a:r>
            <a:r>
              <a:rPr lang="pl-PL" dirty="0" err="1"/>
              <a:t>Oriented</a:t>
            </a:r>
            <a:r>
              <a:rPr lang="pl-PL" dirty="0"/>
              <a:t>, znajdziecie tam </a:t>
            </a:r>
            <a:r>
              <a:rPr lang="pl-PL" dirty="0" err="1"/>
              <a:t>winiteki</a:t>
            </a:r>
            <a:r>
              <a:rPr lang="pl-PL" dirty="0"/>
              <a:t> z przykładami oraz dokumentację.</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16</a:t>
            </a:fld>
            <a:endParaRPr lang="pl-PL"/>
          </a:p>
        </p:txBody>
      </p:sp>
    </p:spTree>
    <p:extLst>
      <p:ext uri="{BB962C8B-B14F-4D97-AF65-F5344CB8AC3E}">
        <p14:creationId xmlns:p14="http://schemas.microsoft.com/office/powerpoint/2010/main" val="389664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Dla zainteresowanych tematem też mam kilka linków do przeczytania, przy czym podstawą mojej pracy były dwa blogi </a:t>
            </a:r>
            <a:r>
              <a:rPr lang="pl-PL" dirty="0" err="1"/>
              <a:t>Stijn</a:t>
            </a:r>
            <a:r>
              <a:rPr lang="pl-PL" dirty="0"/>
              <a:t> </a:t>
            </a:r>
            <a:r>
              <a:rPr lang="pl-PL" dirty="0" err="1"/>
              <a:t>Tonksa</a:t>
            </a:r>
            <a:r>
              <a:rPr lang="pl-PL" dirty="0"/>
              <a:t> ora Henka </a:t>
            </a:r>
            <a:r>
              <a:rPr lang="pl-PL" dirty="0" err="1"/>
              <a:t>Griffiioena</a:t>
            </a:r>
            <a:r>
              <a:rPr lang="pl-PL" dirty="0"/>
              <a:t>, którzy zaimplementowali to rozwiązanie przede mną w Pythonie, ale nie stworzyli z tego używalnego narzędzia.</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17</a:t>
            </a:fld>
            <a:endParaRPr lang="pl-PL"/>
          </a:p>
        </p:txBody>
      </p:sp>
    </p:spTree>
    <p:extLst>
      <p:ext uri="{BB962C8B-B14F-4D97-AF65-F5344CB8AC3E}">
        <p14:creationId xmlns:p14="http://schemas.microsoft.com/office/powerpoint/2010/main" val="59947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Dziękuję za uwagę</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18</a:t>
            </a:fld>
            <a:endParaRPr lang="pl-PL"/>
          </a:p>
        </p:txBody>
      </p:sp>
    </p:spTree>
    <p:extLst>
      <p:ext uri="{BB962C8B-B14F-4D97-AF65-F5344CB8AC3E}">
        <p14:creationId xmlns:p14="http://schemas.microsoft.com/office/powerpoint/2010/main" val="57231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noProof="0" dirty="0">
                <a:solidFill>
                  <a:srgbClr val="000000"/>
                </a:solidFill>
                <a:effectLst/>
                <a:latin typeface="Roboto" panose="02000000000000000000" pitchFamily="2" charset="0"/>
              </a:rPr>
              <a:t>Na początek przedstawię wam plan prezentacji</a:t>
            </a:r>
          </a:p>
          <a:p>
            <a:r>
              <a:rPr lang="pl-PL" b="0" i="0" noProof="0" dirty="0">
                <a:solidFill>
                  <a:srgbClr val="000000"/>
                </a:solidFill>
                <a:effectLst/>
                <a:latin typeface="Roboto" panose="02000000000000000000" pitchFamily="2" charset="0"/>
              </a:rPr>
              <a:t>Zaczniemy od krótkiego wstępu, który opisuje o czym był ten projekt</a:t>
            </a:r>
          </a:p>
          <a:p>
            <a:r>
              <a:rPr lang="pl-PL" b="0" i="0" noProof="0" dirty="0">
                <a:solidFill>
                  <a:srgbClr val="000000"/>
                </a:solidFill>
                <a:effectLst/>
                <a:latin typeface="Roboto" panose="02000000000000000000" pitchFamily="2" charset="0"/>
              </a:rPr>
              <a:t>Następnie opowiem o dwóch kluczowych koncepcjach na których opiera się działanie </a:t>
            </a:r>
            <a:r>
              <a:rPr lang="pl-PL" b="0" i="0" noProof="0" dirty="0" err="1">
                <a:solidFill>
                  <a:srgbClr val="000000"/>
                </a:solidFill>
                <a:effectLst/>
                <a:latin typeface="Roboto" panose="02000000000000000000" pitchFamily="2" charset="0"/>
              </a:rPr>
              <a:t>FairPANa</a:t>
            </a:r>
            <a:r>
              <a:rPr lang="pl-PL" b="0" i="0" noProof="0" dirty="0">
                <a:solidFill>
                  <a:srgbClr val="000000"/>
                </a:solidFill>
                <a:effectLst/>
                <a:latin typeface="Roboto" panose="02000000000000000000" pitchFamily="2" charset="0"/>
              </a:rPr>
              <a:t>, </a:t>
            </a:r>
            <a:r>
              <a:rPr lang="pl-PL" b="0" i="0" noProof="0" dirty="0" err="1">
                <a:solidFill>
                  <a:srgbClr val="000000"/>
                </a:solidFill>
                <a:effectLst/>
                <a:latin typeface="Roboto" panose="02000000000000000000" pitchFamily="2" charset="0"/>
              </a:rPr>
              <a:t>tj</a:t>
            </a:r>
            <a:r>
              <a:rPr lang="pl-PL" b="0" i="0" noProof="0" dirty="0">
                <a:solidFill>
                  <a:srgbClr val="000000"/>
                </a:solidFill>
                <a:effectLst/>
                <a:latin typeface="Roboto" panose="02000000000000000000" pitchFamily="2" charset="0"/>
              </a:rPr>
              <a:t> na </a:t>
            </a:r>
            <a:r>
              <a:rPr lang="pl-PL" b="0" i="0" noProof="0" dirty="0" err="1">
                <a:solidFill>
                  <a:srgbClr val="000000"/>
                </a:solidFill>
                <a:effectLst/>
                <a:latin typeface="Roboto" panose="02000000000000000000" pitchFamily="2" charset="0"/>
              </a:rPr>
              <a:t>Fairnessie</a:t>
            </a:r>
            <a:r>
              <a:rPr lang="pl-PL" b="0" i="0" noProof="0" dirty="0">
                <a:solidFill>
                  <a:srgbClr val="000000"/>
                </a:solidFill>
                <a:effectLst/>
                <a:latin typeface="Roboto" panose="02000000000000000000" pitchFamily="2" charset="0"/>
              </a:rPr>
              <a:t> oraz </a:t>
            </a:r>
            <a:r>
              <a:rPr lang="pl-PL" b="0" i="0" noProof="0" dirty="0" err="1">
                <a:solidFill>
                  <a:srgbClr val="000000"/>
                </a:solidFill>
                <a:effectLst/>
                <a:latin typeface="Roboto" panose="02000000000000000000" pitchFamily="2" charset="0"/>
              </a:rPr>
              <a:t>GANach</a:t>
            </a:r>
            <a:endParaRPr lang="pl-PL" b="0" i="0" noProof="0" dirty="0">
              <a:solidFill>
                <a:srgbClr val="000000"/>
              </a:solidFill>
              <a:effectLst/>
              <a:latin typeface="Roboto" panose="02000000000000000000" pitchFamily="2" charset="0"/>
            </a:endParaRPr>
          </a:p>
          <a:p>
            <a:r>
              <a:rPr lang="pl-PL" b="0" i="0" noProof="0" dirty="0">
                <a:solidFill>
                  <a:srgbClr val="000000"/>
                </a:solidFill>
                <a:effectLst/>
                <a:latin typeface="Roboto" panose="02000000000000000000" pitchFamily="2" charset="0"/>
              </a:rPr>
              <a:t>Po wstępie teoretycznym opowiem o tym jak działa FairPAN</a:t>
            </a:r>
          </a:p>
          <a:p>
            <a:r>
              <a:rPr lang="pl-PL" b="0" i="0" noProof="0" dirty="0">
                <a:solidFill>
                  <a:srgbClr val="000000"/>
                </a:solidFill>
                <a:effectLst/>
                <a:latin typeface="Roboto" panose="02000000000000000000" pitchFamily="2" charset="0"/>
              </a:rPr>
              <a:t>I czemu jest super narzędziem</a:t>
            </a:r>
          </a:p>
          <a:p>
            <a:r>
              <a:rPr lang="pl-PL" b="0" i="0" noProof="0" dirty="0">
                <a:solidFill>
                  <a:srgbClr val="000000"/>
                </a:solidFill>
                <a:effectLst/>
                <a:latin typeface="Roboto" panose="02000000000000000000" pitchFamily="2" charset="0"/>
              </a:rPr>
              <a:t>Na sam koniec przedstawię jego </a:t>
            </a:r>
            <a:r>
              <a:rPr lang="pl-PL" b="0" i="0" noProof="0" dirty="0" err="1">
                <a:solidFill>
                  <a:srgbClr val="000000"/>
                </a:solidFill>
                <a:effectLst/>
                <a:latin typeface="Roboto" panose="02000000000000000000" pitchFamily="2" charset="0"/>
              </a:rPr>
              <a:t>performence</a:t>
            </a:r>
            <a:r>
              <a:rPr lang="pl-PL" b="0" i="0" noProof="0" dirty="0">
                <a:solidFill>
                  <a:srgbClr val="000000"/>
                </a:solidFill>
                <a:effectLst/>
                <a:latin typeface="Roboto" panose="02000000000000000000" pitchFamily="2" charset="0"/>
              </a:rPr>
              <a:t> i wyniki. Zaczynajmy!</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2</a:t>
            </a:fld>
            <a:endParaRPr lang="pl-PL"/>
          </a:p>
        </p:txBody>
      </p:sp>
    </p:spTree>
    <p:extLst>
      <p:ext uri="{BB962C8B-B14F-4D97-AF65-F5344CB8AC3E}">
        <p14:creationId xmlns:p14="http://schemas.microsoft.com/office/powerpoint/2010/main" val="136463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Tematem moich badań była implementacja oraz dalsze badania na temat otrzymywania sprawiedliwych sieci neuronowych dla danych tabelarycznych. Aby uzyskać takie wyniki zmodyfikowaliśmy koncepcję ganów wymieniając generator na klasyfikator oraz adaptując adwersarz, tak aby rozpoznawał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label</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zmiennej wrażliwej. W ten sposób FairPAN – czyli Fair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Predictive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Adversarial</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Network powinien doprowadzić nas do sprawiedliwych predykcji.</a:t>
            </a: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3</a:t>
            </a:fld>
            <a:endParaRPr lang="pl-PL"/>
          </a:p>
        </p:txBody>
      </p:sp>
    </p:spTree>
    <p:extLst>
      <p:ext uri="{BB962C8B-B14F-4D97-AF65-F5344CB8AC3E}">
        <p14:creationId xmlns:p14="http://schemas.microsoft.com/office/powerpoint/2010/main" val="35445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wspominałem, na początku chcę wam przedstawić czym w ogóle jest </a:t>
            </a:r>
            <a:r>
              <a:rPr lang="pl-PL" dirty="0" err="1"/>
              <a:t>fairness</a:t>
            </a:r>
            <a:r>
              <a:rPr lang="pl-PL" dirty="0"/>
              <a:t>.</a:t>
            </a:r>
          </a:p>
          <a:p>
            <a:r>
              <a:rPr lang="pl-PL" dirty="0"/>
              <a:t>Rozważmy problem klasyfikacji w którym model predykcyjny ma za zadanie określić czy przyznanie kredytu danej osobie jest ryzykowne czy też nie. Taki model uczony jest na danych ze świata prawdziwego – np. zbiorze german </a:t>
            </a:r>
            <a:r>
              <a:rPr lang="pl-PL" dirty="0" err="1"/>
              <a:t>credit</a:t>
            </a:r>
            <a:r>
              <a:rPr lang="pl-PL" dirty="0"/>
              <a:t> data, który historycznie jest </a:t>
            </a:r>
            <a:r>
              <a:rPr lang="pl-PL" dirty="0" err="1"/>
              <a:t>zbaiasowany</a:t>
            </a:r>
            <a:r>
              <a:rPr lang="pl-PL" dirty="0"/>
              <a:t> przeciwko kobietom. W takim przypadku model także nauczy się tej zależności i potraktuje ją jako ważną zmienną. Co więcej informacja o płci nie jest tylko i wyłącznie reprezentowana za pomocą zmiennej płeć, ale może być także ukryta wewnątrz innych zmiennych, zatem jej usunięcie nie sprawi że model od razu stanie się sprawiedliwy. W rezultacie klasyfikator będzie mniej skłonny do przyznawania kredytów kobietom.</a:t>
            </a:r>
          </a:p>
          <a:p>
            <a:r>
              <a:rPr lang="pl-PL" dirty="0"/>
              <a:t>Innym przykładem jest dyskryminacja czarnoskórych w modelu COMPAS który przewidywał czy dany więzień zostanie recydywistą czy też nie. Tam zmienna o kolorze skóry przekazywana była pośrednio poprzez miejsce zamieszkania w danej dzielnicy, więcej info pod tym linkiem.</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4</a:t>
            </a:fld>
            <a:endParaRPr lang="pl-PL"/>
          </a:p>
        </p:txBody>
      </p:sp>
    </p:spTree>
    <p:extLst>
      <p:ext uri="{BB962C8B-B14F-4D97-AF65-F5344CB8AC3E}">
        <p14:creationId xmlns:p14="http://schemas.microsoft.com/office/powerpoint/2010/main" val="516856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Przenieśmy się teraz do bardziej rzeczywistego przykładu zastosowania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fairnessu</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Wyobraźmy sobie że jesteśmy dyrektorem banku, który używa takiego modelu. Osobiście popieramy równouprawnienie,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Natomiast z drugiej strony posiadamy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zbaiasowany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model i nawet o tym nie wiemy. W takich przypadkach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fairness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udowadnia, że jest ważną częścią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XAIa</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ymbol zastępczy numeru slajdu 3"/>
          <p:cNvSpPr>
            <a:spLocks noGrp="1"/>
          </p:cNvSpPr>
          <p:nvPr>
            <p:ph type="sldNum" sz="quarter" idx="5"/>
          </p:nvPr>
        </p:nvSpPr>
        <p:spPr/>
        <p:txBody>
          <a:bodyPr/>
          <a:lstStyle/>
          <a:p>
            <a:fld id="{D310F4BE-0D2D-488F-A3D8-115A2A963716}" type="slidenum">
              <a:rPr lang="pl-PL" smtClean="0"/>
              <a:t>5</a:t>
            </a:fld>
            <a:endParaRPr lang="pl-PL"/>
          </a:p>
        </p:txBody>
      </p:sp>
    </p:spTree>
    <p:extLst>
      <p:ext uri="{BB962C8B-B14F-4D97-AF65-F5344CB8AC3E}">
        <p14:creationId xmlns:p14="http://schemas.microsoft.com/office/powerpoint/2010/main" val="240090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Sama definicja </a:t>
            </a:r>
            <a:r>
              <a:rPr lang="pl-PL" dirty="0" err="1"/>
              <a:t>fairnessu</a:t>
            </a:r>
            <a:r>
              <a:rPr lang="pl-PL" dirty="0"/>
              <a:t> jest jednak trochę zamglona, gdyż nie zawsze potrafimy powiedzieć czy dana zmienna jest zmienną wrażliwą, czy jest po prostu dobrym </a:t>
            </a:r>
            <a:r>
              <a:rPr lang="pl-PL" dirty="0" err="1"/>
              <a:t>predyktorem</a:t>
            </a:r>
            <a:r>
              <a:rPr lang="pl-PL" dirty="0"/>
              <a:t>.</a:t>
            </a:r>
          </a:p>
          <a:p>
            <a:r>
              <a:rPr lang="pl-PL" dirty="0"/>
              <a:t>Osobiście rozumiem </a:t>
            </a:r>
            <a:r>
              <a:rPr lang="pl-PL" dirty="0" err="1"/>
              <a:t>fairness</a:t>
            </a:r>
            <a:r>
              <a:rPr lang="pl-PL" dirty="0"/>
              <a:t> jako narzędzie, które pozwala dopasować model do własnych przekonań, tudzież sprawić że będzie on niejako poprawny politycznie.</a:t>
            </a:r>
          </a:p>
          <a:p>
            <a:r>
              <a:rPr lang="pl-PL" dirty="0"/>
              <a:t>Inaczej mówiąc: </a:t>
            </a:r>
            <a:r>
              <a:rPr lang="pl-PL" dirty="0" err="1"/>
              <a:t>fairness</a:t>
            </a:r>
            <a:r>
              <a:rPr lang="pl-PL" dirty="0"/>
              <a:t> to koncept skupiający się na detekcji oraz </a:t>
            </a:r>
            <a:r>
              <a:rPr lang="pl-PL" dirty="0" err="1"/>
              <a:t>mitygacji</a:t>
            </a:r>
            <a:r>
              <a:rPr lang="pl-PL" dirty="0"/>
              <a:t> </a:t>
            </a:r>
            <a:r>
              <a:rPr lang="pl-PL" dirty="0" err="1"/>
              <a:t>biasu</a:t>
            </a:r>
            <a:r>
              <a:rPr lang="pl-PL" dirty="0"/>
              <a:t> tak aby otrzymać rezultaty sprawiedliwe w rozumieniu użytkownika.</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6</a:t>
            </a:fld>
            <a:endParaRPr lang="pl-PL"/>
          </a:p>
        </p:txBody>
      </p:sp>
    </p:spTree>
    <p:extLst>
      <p:ext uri="{BB962C8B-B14F-4D97-AF65-F5344CB8AC3E}">
        <p14:creationId xmlns:p14="http://schemas.microsoft.com/office/powerpoint/2010/main" val="248523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Kolejną niezbędną podstawą teoretyczną jest działanie </a:t>
            </a:r>
            <a:r>
              <a:rPr lang="pl-PL" dirty="0" err="1"/>
              <a:t>GANów</a:t>
            </a:r>
            <a:r>
              <a:rPr lang="pl-PL" dirty="0"/>
              <a:t>, czyli </a:t>
            </a:r>
            <a:r>
              <a:rPr lang="pl-PL" dirty="0" err="1"/>
              <a:t>Generative</a:t>
            </a:r>
            <a:r>
              <a:rPr lang="pl-PL" dirty="0"/>
              <a:t> </a:t>
            </a:r>
            <a:r>
              <a:rPr lang="pl-PL" dirty="0" err="1"/>
              <a:t>Adversarial</a:t>
            </a:r>
            <a:r>
              <a:rPr lang="pl-PL" dirty="0"/>
              <a:t> Networks. Część z was pewnie się z nimi spotkała więc omówię je trochę pobieżnie.</a:t>
            </a:r>
          </a:p>
          <a:p>
            <a:r>
              <a:rPr lang="pl-PL" dirty="0" err="1"/>
              <a:t>GANem</a:t>
            </a:r>
            <a:r>
              <a:rPr lang="pl-PL" dirty="0"/>
              <a:t> nazwiemy zespół dwóch sieci neuronowych który wspólnie się uczy. Generator ma za zadanie generować nowe obserwacje które są nierozróżnialne od oryginalnych danych natomiast adwersarz ma stwierdzić czy dana obserwacja jest oryginalna czy wygenerowana. W momencie gdy adwersarz dokonuje dobrej predykcji, generator zostaje ukarany. Po takiej zero-sum-</a:t>
            </a:r>
            <a:r>
              <a:rPr lang="pl-PL" dirty="0" err="1"/>
              <a:t>game</a:t>
            </a:r>
            <a:r>
              <a:rPr lang="pl-PL" dirty="0"/>
              <a:t>, generator ostatecznie uczy się tego jak tworzyć obserwacje nierozróżnialne dla adwersarza i jego </a:t>
            </a:r>
            <a:r>
              <a:rPr lang="pl-PL" dirty="0" err="1"/>
              <a:t>accuracy</a:t>
            </a:r>
            <a:r>
              <a:rPr lang="pl-PL" dirty="0"/>
              <a:t> spada do poziomu około 50%, gdzie model zaczyna po prostu strzelać, co oznacza że sztuczne dane są nierozróżnialne od rzeczywistych. Warto zaznaczyć, że podczas procesu uczenia, dyskryminatorowi pogarsza się </a:t>
            </a:r>
            <a:r>
              <a:rPr lang="pl-PL" dirty="0" err="1"/>
              <a:t>accuracy</a:t>
            </a:r>
            <a:r>
              <a:rPr lang="pl-PL" dirty="0"/>
              <a:t>, mimo że wciąż uczy się on aby te predykcje robić jak najlepiej, a nie dlatego, że chcemy wprost pogorszyć ten model.</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7</a:t>
            </a:fld>
            <a:endParaRPr lang="pl-PL"/>
          </a:p>
        </p:txBody>
      </p:sp>
    </p:spTree>
    <p:extLst>
      <p:ext uri="{BB962C8B-B14F-4D97-AF65-F5344CB8AC3E}">
        <p14:creationId xmlns:p14="http://schemas.microsoft.com/office/powerpoint/2010/main" val="219011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solidFill>
                  <a:srgbClr val="191919"/>
                </a:solidFill>
                <a:effectLst/>
                <a:latin typeface="Times New Roman" panose="02020603050405020304" pitchFamily="18" charset="0"/>
                <a:cs typeface="Times New Roman" panose="02020603050405020304" pitchFamily="18" charset="0"/>
              </a:rPr>
              <a:t>FairPAN jest narzędziem którego zadaniem jest wprowadzenie </a:t>
            </a:r>
            <a:r>
              <a:rPr lang="pl-PL" sz="1800" dirty="0" err="1">
                <a:solidFill>
                  <a:srgbClr val="191919"/>
                </a:solidFill>
                <a:effectLst/>
                <a:latin typeface="Times New Roman" panose="02020603050405020304" pitchFamily="18" charset="0"/>
                <a:cs typeface="Times New Roman" panose="02020603050405020304" pitchFamily="18" charset="0"/>
              </a:rPr>
              <a:t>fairnessu</a:t>
            </a:r>
            <a:r>
              <a:rPr lang="pl-PL" sz="1800" dirty="0">
                <a:solidFill>
                  <a:srgbClr val="191919"/>
                </a:solidFill>
                <a:effectLst/>
                <a:latin typeface="Times New Roman" panose="02020603050405020304" pitchFamily="18" charset="0"/>
                <a:cs typeface="Times New Roman" panose="02020603050405020304" pitchFamily="18" charset="0"/>
              </a:rPr>
              <a:t> do sieci neuronowych. Naśladujemy tutaj strukturę ganów poprzez podmiankę generatora z klasyfikatorem, dyskryminator natomiast ma za zadanie przewidywać wartość wrażliwą Z jedynie na podstawie predykcji </a:t>
            </a:r>
            <a:r>
              <a:rPr lang="pl-PL" sz="1800" dirty="0" err="1">
                <a:solidFill>
                  <a:srgbClr val="191919"/>
                </a:solidFill>
                <a:effectLst/>
                <a:latin typeface="Times New Roman" panose="02020603050405020304" pitchFamily="18" charset="0"/>
                <a:cs typeface="Times New Roman" panose="02020603050405020304" pitchFamily="18" charset="0"/>
              </a:rPr>
              <a:t>y_hat</a:t>
            </a:r>
            <a:r>
              <a:rPr lang="pl-PL" sz="1800" dirty="0">
                <a:solidFill>
                  <a:srgbClr val="191919"/>
                </a:solidFill>
                <a:effectLst/>
                <a:latin typeface="Times New Roman" panose="02020603050405020304" pitchFamily="18" charset="0"/>
                <a:cs typeface="Times New Roman" panose="02020603050405020304" pitchFamily="18" charset="0"/>
              </a:rPr>
              <a:t>, która to jest wektorem prawdopodobieństw. Podobnie jak w przypadku </a:t>
            </a:r>
            <a:r>
              <a:rPr lang="pl-PL" sz="1800" dirty="0" err="1">
                <a:solidFill>
                  <a:srgbClr val="191919"/>
                </a:solidFill>
                <a:effectLst/>
                <a:latin typeface="Times New Roman" panose="02020603050405020304" pitchFamily="18" charset="0"/>
                <a:cs typeface="Times New Roman" panose="02020603050405020304" pitchFamily="18" charset="0"/>
              </a:rPr>
              <a:t>GANów</a:t>
            </a:r>
            <a:r>
              <a:rPr lang="pl-PL" sz="1800" dirty="0">
                <a:solidFill>
                  <a:srgbClr val="191919"/>
                </a:solidFill>
                <a:effectLst/>
                <a:latin typeface="Times New Roman" panose="02020603050405020304" pitchFamily="18" charset="0"/>
                <a:cs typeface="Times New Roman" panose="02020603050405020304" pitchFamily="18" charset="0"/>
              </a:rPr>
              <a:t>, w wyniku zero-sum </a:t>
            </a:r>
            <a:r>
              <a:rPr lang="pl-PL" sz="1800" dirty="0" err="1">
                <a:solidFill>
                  <a:srgbClr val="191919"/>
                </a:solidFill>
                <a:effectLst/>
                <a:latin typeface="Times New Roman" panose="02020603050405020304" pitchFamily="18" charset="0"/>
                <a:cs typeface="Times New Roman" panose="02020603050405020304" pitchFamily="18" charset="0"/>
              </a:rPr>
              <a:t>game</a:t>
            </a:r>
            <a:r>
              <a:rPr lang="pl-PL" sz="1800" dirty="0">
                <a:solidFill>
                  <a:srgbClr val="191919"/>
                </a:solidFill>
                <a:effectLst/>
                <a:latin typeface="Times New Roman" panose="02020603050405020304" pitchFamily="18" charset="0"/>
                <a:cs typeface="Times New Roman" panose="02020603050405020304" pitchFamily="18" charset="0"/>
              </a:rPr>
              <a:t> adwersarz nie potrafi rozróżnić między dwoma klasami zmiennej wrażliwej. Oznacza to, że informacja o zmiennej wrażliwej zostaje drastycznie zmniejszona lub wręcz stracona, co sprawia, że model dokonuje sprawiedliwych predykcji.</a:t>
            </a:r>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8</a:t>
            </a:fld>
            <a:endParaRPr lang="pl-PL"/>
          </a:p>
        </p:txBody>
      </p:sp>
    </p:spTree>
    <p:extLst>
      <p:ext uri="{BB962C8B-B14F-4D97-AF65-F5344CB8AC3E}">
        <p14:creationId xmlns:p14="http://schemas.microsoft.com/office/powerpoint/2010/main" val="206869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Kluczową kwestią są funkcje straty klasyfikatora i adwersarza, które opisują zero-sum-</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game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Klasyfikator uczy się minimalizować swój własny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loss</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oraz maksymalizować stratę adwersarza, gdyż lambda jest wartością dodatnią.</a:t>
            </a:r>
          </a:p>
          <a:p>
            <a:pPr algn="just">
              <a:lnSpc>
                <a:spcPct val="150000"/>
              </a:lnSpc>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Dla adwersarza funkcja straty jest prostsza gdyż ma za zadanie jedynie minimalizować swoją własną funkcję straty tak aby jak najlepiej rozpoznawać zmienną wrażliwą Z.</a:t>
            </a:r>
          </a:p>
        </p:txBody>
      </p:sp>
      <p:sp>
        <p:nvSpPr>
          <p:cNvPr id="4" name="Symbol zastępczy numeru slajdu 3"/>
          <p:cNvSpPr>
            <a:spLocks noGrp="1"/>
          </p:cNvSpPr>
          <p:nvPr>
            <p:ph type="sldNum" sz="quarter" idx="5"/>
          </p:nvPr>
        </p:nvSpPr>
        <p:spPr/>
        <p:txBody>
          <a:bodyPr/>
          <a:lstStyle/>
          <a:p>
            <a:fld id="{BCE3D16A-F364-4D50-A590-B83C4B337750}" type="slidenum">
              <a:rPr lang="pl-PL" smtClean="0"/>
              <a:t>9</a:t>
            </a:fld>
            <a:endParaRPr lang="pl-PL"/>
          </a:p>
        </p:txBody>
      </p:sp>
    </p:spTree>
    <p:extLst>
      <p:ext uri="{BB962C8B-B14F-4D97-AF65-F5344CB8AC3E}">
        <p14:creationId xmlns:p14="http://schemas.microsoft.com/office/powerpoint/2010/main" val="334500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82AD00-A05F-4953-B203-077B56B0A80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D5C544F9-A836-4FFE-AB64-A15020CB5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C9742B3-285C-45A2-B631-16851CD04790}"/>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5" name="Symbol zastępczy stopki 4">
            <a:extLst>
              <a:ext uri="{FF2B5EF4-FFF2-40B4-BE49-F238E27FC236}">
                <a16:creationId xmlns:a16="http://schemas.microsoft.com/office/drawing/2014/main" id="{8CC478E9-5386-4567-BE30-5B14C9B852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089B4B-F489-4E3C-9B25-2722531EA4C0}"/>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09482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EBEC0B-8AAD-4747-80BE-79B451B2407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CF990E2-9055-4478-8FD5-549B8B10466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4C0E2B9-6817-497C-B78D-5F18D0CF93DD}"/>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5" name="Symbol zastępczy stopki 4">
            <a:extLst>
              <a:ext uri="{FF2B5EF4-FFF2-40B4-BE49-F238E27FC236}">
                <a16:creationId xmlns:a16="http://schemas.microsoft.com/office/drawing/2014/main" id="{7F8F5E78-141A-43F5-9163-2E3DC0DA6C0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A058AA1-6EFA-409E-BD5A-C25F93114F2A}"/>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99162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816CCAF4-DE78-4F0F-BE2C-1EA52CAAFF0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E377BF8-BD50-418B-A50F-01B6CF755DC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458B565-C4C8-4DDC-AB7D-C684452CCA6C}"/>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5" name="Symbol zastępczy stopki 4">
            <a:extLst>
              <a:ext uri="{FF2B5EF4-FFF2-40B4-BE49-F238E27FC236}">
                <a16:creationId xmlns:a16="http://schemas.microsoft.com/office/drawing/2014/main" id="{55E9B456-9866-49B7-8C19-E1569989F4B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FED1D4B-214E-438B-AFDA-2C02A785F1F2}"/>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3700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AE646-4EC1-4525-A691-B5B1C5273D5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345728CA-A04F-4449-BA58-3B179904A181}"/>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9C9ADE5-B10E-43E7-B442-E6940B26E30F}"/>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5" name="Symbol zastępczy stopki 4">
            <a:extLst>
              <a:ext uri="{FF2B5EF4-FFF2-40B4-BE49-F238E27FC236}">
                <a16:creationId xmlns:a16="http://schemas.microsoft.com/office/drawing/2014/main" id="{E700E0AA-B50A-4BA0-8171-A304B45BE2B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C4F26D0-30FF-4031-ADDE-5284AEDCA2EE}"/>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08759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55881E-AA53-4829-9963-738A69BA439A}"/>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ECE31F85-05C7-4168-AB40-06126650E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01619223-6307-4311-ABD1-700FFA7FBDAB}"/>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5" name="Symbol zastępczy stopki 4">
            <a:extLst>
              <a:ext uri="{FF2B5EF4-FFF2-40B4-BE49-F238E27FC236}">
                <a16:creationId xmlns:a16="http://schemas.microsoft.com/office/drawing/2014/main" id="{B12CDAB9-AFC4-44FB-AD73-D94F37E9E38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1B42192-7CEC-43A2-B851-E3460A13FA23}"/>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27934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A1EED-6B7C-44BB-A4A8-A8DF0BD0CFC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56C6A98-CE1D-4DEB-B5F9-093A70D21D4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ACE09B5B-7D9F-44F8-BA49-482F62C258D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9A9BB936-2AE0-4995-91AC-EF5226900491}"/>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6" name="Symbol zastępczy stopki 5">
            <a:extLst>
              <a:ext uri="{FF2B5EF4-FFF2-40B4-BE49-F238E27FC236}">
                <a16:creationId xmlns:a16="http://schemas.microsoft.com/office/drawing/2014/main" id="{00B586F4-6600-4241-8A04-3A8B4CCC64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F31B48C-7709-490B-9DDB-838A79540271}"/>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29870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162315-8154-4B26-96F9-B33B78B45884}"/>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0C5A446-EA6A-4442-8BEE-B12FAA12E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16C308B-FEC6-42A2-9331-DFCC63EA727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BE690BD-7675-4DB2-BDA1-58D83115F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2AF6A01-6E7E-4FA9-AB0C-46892F7A875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B106E4A-726E-4FCE-8DCE-685FA771EC16}"/>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8" name="Symbol zastępczy stopki 7">
            <a:extLst>
              <a:ext uri="{FF2B5EF4-FFF2-40B4-BE49-F238E27FC236}">
                <a16:creationId xmlns:a16="http://schemas.microsoft.com/office/drawing/2014/main" id="{C9158220-4700-4085-A6DA-BB350162630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9FC7BB03-91BB-4990-9BA8-28240C764B8F}"/>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46383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5BE406-4EE1-4C68-9E20-3A60A83CD1F9}"/>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FC6B22B7-A12E-40AA-A75E-181BDCEF48BD}"/>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4" name="Symbol zastępczy stopki 3">
            <a:extLst>
              <a:ext uri="{FF2B5EF4-FFF2-40B4-BE49-F238E27FC236}">
                <a16:creationId xmlns:a16="http://schemas.microsoft.com/office/drawing/2014/main" id="{D62D092C-2451-45B2-9DBF-90F2EDEF7F88}"/>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F56BE9D-CE91-4440-85EB-8DEFAD0391BF}"/>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239934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229A046-C1EE-4F5E-AC45-311D67932BA8}"/>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3" name="Symbol zastępczy stopki 2">
            <a:extLst>
              <a:ext uri="{FF2B5EF4-FFF2-40B4-BE49-F238E27FC236}">
                <a16:creationId xmlns:a16="http://schemas.microsoft.com/office/drawing/2014/main" id="{5BE6F2E3-03AF-4B73-807D-0CA1DEAC94D2}"/>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49BDD88-8067-4D93-A8E3-92C536522D77}"/>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3692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2FB65A-6841-4658-9751-28558771599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C57997E-2256-4246-8BF9-D9E3E8F03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8ADEC59-F225-495F-8D91-EF4B81AB5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B290AB2-78A5-473C-8583-7C7938C87FA3}"/>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6" name="Symbol zastępczy stopki 5">
            <a:extLst>
              <a:ext uri="{FF2B5EF4-FFF2-40B4-BE49-F238E27FC236}">
                <a16:creationId xmlns:a16="http://schemas.microsoft.com/office/drawing/2014/main" id="{35C81135-1E27-46D2-BE3B-FF041B6502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BD59144-7A8E-4E9E-B1DD-E830718B7F7A}"/>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98589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F150A1-BF9E-4AFF-86F0-B33ABF89304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2392E7F0-2938-4A19-A45D-FA15BB74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C51A0E7-9225-4320-87C0-D11293122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201AD8A-3019-4A3E-8F9F-6AB2252BA4CD}"/>
              </a:ext>
            </a:extLst>
          </p:cNvPr>
          <p:cNvSpPr>
            <a:spLocks noGrp="1"/>
          </p:cNvSpPr>
          <p:nvPr>
            <p:ph type="dt" sz="half" idx="10"/>
          </p:nvPr>
        </p:nvSpPr>
        <p:spPr/>
        <p:txBody>
          <a:bodyPr/>
          <a:lstStyle/>
          <a:p>
            <a:fld id="{AB702880-50C2-4E8E-BECE-5A89D5077A16}" type="datetimeFigureOut">
              <a:rPr lang="pl-PL" smtClean="0"/>
              <a:t>14.11.2022</a:t>
            </a:fld>
            <a:endParaRPr lang="pl-PL"/>
          </a:p>
        </p:txBody>
      </p:sp>
      <p:sp>
        <p:nvSpPr>
          <p:cNvPr id="6" name="Symbol zastępczy stopki 5">
            <a:extLst>
              <a:ext uri="{FF2B5EF4-FFF2-40B4-BE49-F238E27FC236}">
                <a16:creationId xmlns:a16="http://schemas.microsoft.com/office/drawing/2014/main" id="{03DE52EC-6B80-4BC5-9FAC-4CFDB528129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F015DFE-2687-4513-9169-6A0541A58973}"/>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85662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E0F23B6F-FE3A-4A89-B04E-16A855C83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8903F8D-0039-4968-B07F-249E88482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A4FD348-D515-4A34-A002-808FD9A74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02880-50C2-4E8E-BECE-5A89D5077A16}" type="datetimeFigureOut">
              <a:rPr lang="pl-PL" smtClean="0"/>
              <a:t>14.11.2022</a:t>
            </a:fld>
            <a:endParaRPr lang="pl-PL"/>
          </a:p>
        </p:txBody>
      </p:sp>
      <p:sp>
        <p:nvSpPr>
          <p:cNvPr id="5" name="Symbol zastępczy stopki 4">
            <a:extLst>
              <a:ext uri="{FF2B5EF4-FFF2-40B4-BE49-F238E27FC236}">
                <a16:creationId xmlns:a16="http://schemas.microsoft.com/office/drawing/2014/main" id="{2C13E2EC-C643-4A64-9063-55CD9CE5C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D174055-690D-4D45-A254-5CFE420B2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D3C86-03CB-4D5C-941D-6215DD1D7293}" type="slidenum">
              <a:rPr lang="pl-PL" smtClean="0"/>
              <a:t>‹#›</a:t>
            </a:fld>
            <a:endParaRPr lang="pl-PL"/>
          </a:p>
        </p:txBody>
      </p:sp>
    </p:spTree>
    <p:extLst>
      <p:ext uri="{BB962C8B-B14F-4D97-AF65-F5344CB8AC3E}">
        <p14:creationId xmlns:p14="http://schemas.microsoft.com/office/powerpoint/2010/main" val="241052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odelOriented/FairPA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arxiv.org/pdf/2104.00507.pdf" TargetMode="External"/><Relationship Id="rId7" Type="http://schemas.openxmlformats.org/officeDocument/2006/relationships/hyperlink" Target="https://stanford.edu/~cpiech/bio/papers/fairnessAdversary.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odatadriven.com/blog/fairness-in-machine-learning-with-pytorch/" TargetMode="External"/><Relationship Id="rId5" Type="http://schemas.openxmlformats.org/officeDocument/2006/relationships/hyperlink" Target="https://godatadriven.com/blog/towards-fairness-in-ml-with-adversarial-networks/" TargetMode="External"/><Relationship Id="rId4" Type="http://schemas.openxmlformats.org/officeDocument/2006/relationships/hyperlink" Target="https://arxiv.org/pdf/1406.2661.pdf" TargetMode="External"/><Relationship Id="rId9"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sv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BEA8C6-FE4F-4AA9-A283-B5DE1B5E8580}"/>
              </a:ext>
            </a:extLst>
          </p:cNvPr>
          <p:cNvSpPr>
            <a:spLocks noGrp="1"/>
          </p:cNvSpPr>
          <p:nvPr>
            <p:ph type="ctrTitle"/>
          </p:nvPr>
        </p:nvSpPr>
        <p:spPr>
          <a:xfrm>
            <a:off x="4412452" y="2149379"/>
            <a:ext cx="7779547" cy="1465987"/>
          </a:xfrm>
        </p:spPr>
        <p:txBody>
          <a:bodyPr>
            <a:normAutofit fontScale="90000"/>
          </a:bodyPr>
          <a:lstStyle/>
          <a:p>
            <a:pPr algn="l"/>
            <a:r>
              <a:rPr lang="en-US" b="1" i="0" u="none" strike="noStrike" dirty="0" err="1">
                <a:solidFill>
                  <a:srgbClr val="004AAD"/>
                </a:solidFill>
                <a:effectLst/>
              </a:rPr>
              <a:t>FairPAN</a:t>
            </a:r>
            <a:r>
              <a:rPr lang="en-US" b="1" i="0" u="none" strike="noStrike" dirty="0">
                <a:solidFill>
                  <a:srgbClr val="004AAD"/>
                </a:solidFill>
                <a:effectLst/>
              </a:rPr>
              <a:t> – </a:t>
            </a:r>
            <a:r>
              <a:rPr lang="pl-PL" b="1" i="0" u="none" strike="noStrike" dirty="0" err="1">
                <a:solidFill>
                  <a:srgbClr val="004AAD"/>
                </a:solidFill>
                <a:effectLst/>
              </a:rPr>
              <a:t>Achieving</a:t>
            </a:r>
            <a:r>
              <a:rPr lang="pl-PL" b="1" i="0" u="none" strike="noStrike" dirty="0">
                <a:solidFill>
                  <a:srgbClr val="004AAD"/>
                </a:solidFill>
                <a:effectLst/>
              </a:rPr>
              <a:t> </a:t>
            </a:r>
            <a:r>
              <a:rPr lang="pl-PL" b="1" i="0" u="none" strike="noStrike" dirty="0" err="1">
                <a:solidFill>
                  <a:srgbClr val="004AAD"/>
                </a:solidFill>
                <a:effectLst/>
              </a:rPr>
              <a:t>fairness</a:t>
            </a:r>
            <a:r>
              <a:rPr lang="pl-PL" b="1" i="0" u="none" strike="noStrike" dirty="0">
                <a:solidFill>
                  <a:srgbClr val="004AAD"/>
                </a:solidFill>
                <a:effectLst/>
              </a:rPr>
              <a:t> </a:t>
            </a:r>
            <a:r>
              <a:rPr lang="pl-PL" b="1" i="0" u="none" strike="noStrike" dirty="0" err="1">
                <a:solidFill>
                  <a:srgbClr val="004AAD"/>
                </a:solidFill>
                <a:effectLst/>
              </a:rPr>
              <a:t>through</a:t>
            </a:r>
            <a:r>
              <a:rPr lang="pl-PL" b="1" i="0" u="none" strike="noStrike" dirty="0">
                <a:solidFill>
                  <a:srgbClr val="004AAD"/>
                </a:solidFill>
                <a:effectLst/>
              </a:rPr>
              <a:t> </a:t>
            </a:r>
            <a:r>
              <a:rPr lang="pl-PL" b="1" i="0" u="none" strike="noStrike" dirty="0" err="1">
                <a:solidFill>
                  <a:srgbClr val="004AAD"/>
                </a:solidFill>
                <a:effectLst/>
              </a:rPr>
              <a:t>neural</a:t>
            </a:r>
            <a:r>
              <a:rPr lang="pl-PL" b="1" i="0" u="none" strike="noStrike" dirty="0">
                <a:solidFill>
                  <a:srgbClr val="004AAD"/>
                </a:solidFill>
                <a:effectLst/>
              </a:rPr>
              <a:t> networks</a:t>
            </a:r>
            <a:endParaRPr lang="pl-PL" dirty="0"/>
          </a:p>
        </p:txBody>
      </p:sp>
      <p:sp>
        <p:nvSpPr>
          <p:cNvPr id="3" name="Podtytuł 2">
            <a:extLst>
              <a:ext uri="{FF2B5EF4-FFF2-40B4-BE49-F238E27FC236}">
                <a16:creationId xmlns:a16="http://schemas.microsoft.com/office/drawing/2014/main" id="{CA7922F8-945D-433A-A5B9-8A2BC5A81080}"/>
              </a:ext>
            </a:extLst>
          </p:cNvPr>
          <p:cNvSpPr>
            <a:spLocks noGrp="1"/>
          </p:cNvSpPr>
          <p:nvPr>
            <p:ph type="subTitle" idx="1"/>
          </p:nvPr>
        </p:nvSpPr>
        <p:spPr>
          <a:xfrm>
            <a:off x="4412453" y="3851027"/>
            <a:ext cx="3689685" cy="953609"/>
          </a:xfrm>
        </p:spPr>
        <p:txBody>
          <a:bodyPr>
            <a:normAutofit/>
          </a:bodyPr>
          <a:lstStyle/>
          <a:p>
            <a:pPr algn="l"/>
            <a:r>
              <a:rPr lang="pl-PL" dirty="0"/>
              <a:t>Author: Hubert Ruczyński</a:t>
            </a:r>
          </a:p>
          <a:p>
            <a:pPr algn="l"/>
            <a:r>
              <a:rPr lang="pl-PL" dirty="0"/>
              <a:t>Mentor: Jakub Wiśniewski</a:t>
            </a:r>
          </a:p>
        </p:txBody>
      </p:sp>
      <p:pic>
        <p:nvPicPr>
          <p:cNvPr id="18" name="Grafika 17">
            <a:extLst>
              <a:ext uri="{FF2B5EF4-FFF2-40B4-BE49-F238E27FC236}">
                <a16:creationId xmlns:a16="http://schemas.microsoft.com/office/drawing/2014/main" id="{8E6243FA-BA42-46D5-8448-837F14BFB2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77" y="1453564"/>
            <a:ext cx="5768273" cy="3950871"/>
          </a:xfrm>
          <a:prstGeom prst="rect">
            <a:avLst/>
          </a:prstGeom>
        </p:spPr>
      </p:pic>
    </p:spTree>
    <p:extLst>
      <p:ext uri="{BB962C8B-B14F-4D97-AF65-F5344CB8AC3E}">
        <p14:creationId xmlns:p14="http://schemas.microsoft.com/office/powerpoint/2010/main" val="315298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E99D09-09DA-4778-A6AE-6E64F8BC7E68}"/>
              </a:ext>
            </a:extLst>
          </p:cNvPr>
          <p:cNvSpPr>
            <a:spLocks noGrp="1"/>
          </p:cNvSpPr>
          <p:nvPr>
            <p:ph type="title"/>
          </p:nvPr>
        </p:nvSpPr>
        <p:spPr/>
        <p:txBody>
          <a:bodyPr/>
          <a:lstStyle/>
          <a:p>
            <a:r>
              <a:rPr lang="pl-PL" b="1" dirty="0">
                <a:solidFill>
                  <a:srgbClr val="0070C0"/>
                </a:solidFill>
              </a:rPr>
              <a:t>Training </a:t>
            </a:r>
            <a:r>
              <a:rPr lang="pl-PL" b="1" dirty="0" err="1">
                <a:solidFill>
                  <a:srgbClr val="0070C0"/>
                </a:solidFill>
              </a:rPr>
              <a:t>process</a:t>
            </a:r>
            <a:endParaRPr lang="pl-PL" b="1" dirty="0">
              <a:solidFill>
                <a:srgbClr val="0070C0"/>
              </a:solidFill>
            </a:endParaRPr>
          </a:p>
        </p:txBody>
      </p:sp>
      <p:sp>
        <p:nvSpPr>
          <p:cNvPr id="3" name="Symbol zastępczy zawartości 2">
            <a:extLst>
              <a:ext uri="{FF2B5EF4-FFF2-40B4-BE49-F238E27FC236}">
                <a16:creationId xmlns:a16="http://schemas.microsoft.com/office/drawing/2014/main" id="{AF0A9FB4-6E6D-421A-9F61-A665A6CF05B4}"/>
              </a:ext>
            </a:extLst>
          </p:cNvPr>
          <p:cNvSpPr>
            <a:spLocks noGrp="1"/>
          </p:cNvSpPr>
          <p:nvPr>
            <p:ph idx="1"/>
          </p:nvPr>
        </p:nvSpPr>
        <p:spPr/>
        <p:txBody>
          <a:bodyPr/>
          <a:lstStyle/>
          <a:p>
            <a:pPr marL="0" indent="0">
              <a:buNone/>
            </a:pPr>
            <a:r>
              <a:rPr lang="pl-PL" dirty="0">
                <a:solidFill>
                  <a:srgbClr val="0070C0"/>
                </a:solidFill>
              </a:rPr>
              <a:t>1. Pretrain </a:t>
            </a:r>
            <a:r>
              <a:rPr lang="pl-PL" dirty="0" err="1">
                <a:solidFill>
                  <a:srgbClr val="0070C0"/>
                </a:solidFill>
              </a:rPr>
              <a:t>both</a:t>
            </a:r>
            <a:r>
              <a:rPr lang="pl-PL" dirty="0">
                <a:solidFill>
                  <a:srgbClr val="0070C0"/>
                </a:solidFill>
              </a:rPr>
              <a:t> </a:t>
            </a:r>
            <a:r>
              <a:rPr lang="pl-PL" dirty="0" err="1">
                <a:solidFill>
                  <a:srgbClr val="0070C0"/>
                </a:solidFill>
              </a:rPr>
              <a:t>classifier</a:t>
            </a:r>
            <a:r>
              <a:rPr lang="pl-PL" dirty="0">
                <a:solidFill>
                  <a:srgbClr val="0070C0"/>
                </a:solidFill>
              </a:rPr>
              <a:t> and </a:t>
            </a:r>
            <a:r>
              <a:rPr lang="pl-PL" dirty="0" err="1">
                <a:solidFill>
                  <a:srgbClr val="0070C0"/>
                </a:solidFill>
              </a:rPr>
              <a:t>adversarial</a:t>
            </a:r>
            <a:endParaRPr lang="pl-PL" dirty="0">
              <a:solidFill>
                <a:srgbClr val="0070C0"/>
              </a:solidFill>
            </a:endParaRPr>
          </a:p>
          <a:p>
            <a:pPr lvl="1"/>
            <a:r>
              <a:rPr lang="pl-PL" dirty="0" err="1">
                <a:solidFill>
                  <a:srgbClr val="0070C0"/>
                </a:solidFill>
              </a:rPr>
              <a:t>Use</a:t>
            </a:r>
            <a:r>
              <a:rPr lang="pl-PL" dirty="0">
                <a:solidFill>
                  <a:srgbClr val="0070C0"/>
                </a:solidFill>
              </a:rPr>
              <a:t> a </a:t>
            </a:r>
            <a:r>
              <a:rPr lang="pl-PL" dirty="0" err="1">
                <a:solidFill>
                  <a:srgbClr val="0070C0"/>
                </a:solidFill>
              </a:rPr>
              <a:t>balanced</a:t>
            </a:r>
            <a:r>
              <a:rPr lang="pl-PL" dirty="0">
                <a:solidFill>
                  <a:srgbClr val="0070C0"/>
                </a:solidFill>
              </a:rPr>
              <a:t> </a:t>
            </a:r>
            <a:r>
              <a:rPr lang="pl-PL" dirty="0" err="1">
                <a:solidFill>
                  <a:srgbClr val="0070C0"/>
                </a:solidFill>
              </a:rPr>
              <a:t>dataset</a:t>
            </a:r>
            <a:endParaRPr lang="pl-PL" dirty="0">
              <a:solidFill>
                <a:srgbClr val="0070C0"/>
              </a:solidFill>
            </a:endParaRPr>
          </a:p>
          <a:p>
            <a:pPr lvl="1"/>
            <a:r>
              <a:rPr lang="pl-PL" dirty="0" err="1">
                <a:solidFill>
                  <a:srgbClr val="0070C0"/>
                </a:solidFill>
              </a:rPr>
              <a:t>Adversarials</a:t>
            </a:r>
            <a:r>
              <a:rPr lang="pl-PL" dirty="0">
                <a:solidFill>
                  <a:srgbClr val="0070C0"/>
                </a:solidFill>
              </a:rPr>
              <a:t> </a:t>
            </a:r>
            <a:r>
              <a:rPr lang="pl-PL" dirty="0" err="1">
                <a:solidFill>
                  <a:srgbClr val="0070C0"/>
                </a:solidFill>
              </a:rPr>
              <a:t>input</a:t>
            </a:r>
            <a:r>
              <a:rPr lang="pl-PL" dirty="0">
                <a:solidFill>
                  <a:srgbClr val="0070C0"/>
                </a:solidFill>
              </a:rPr>
              <a:t> </a:t>
            </a:r>
            <a:r>
              <a:rPr lang="pl-PL" dirty="0" err="1">
                <a:solidFill>
                  <a:srgbClr val="0070C0"/>
                </a:solidFill>
              </a:rPr>
              <a:t>is</a:t>
            </a:r>
            <a:r>
              <a:rPr lang="pl-PL" dirty="0">
                <a:solidFill>
                  <a:srgbClr val="0070C0"/>
                </a:solidFill>
              </a:rPr>
              <a:t> a single </a:t>
            </a:r>
            <a:r>
              <a:rPr lang="pl-PL" dirty="0" err="1">
                <a:solidFill>
                  <a:srgbClr val="0070C0"/>
                </a:solidFill>
              </a:rPr>
              <a:t>vector</a:t>
            </a:r>
            <a:r>
              <a:rPr lang="pl-PL" dirty="0">
                <a:solidFill>
                  <a:srgbClr val="0070C0"/>
                </a:solidFill>
              </a:rPr>
              <a:t> of </a:t>
            </a:r>
            <a:r>
              <a:rPr lang="pl-PL" dirty="0" err="1">
                <a:solidFill>
                  <a:srgbClr val="0070C0"/>
                </a:solidFill>
              </a:rPr>
              <a:t>probabilities</a:t>
            </a:r>
            <a:endParaRPr lang="pl-PL" dirty="0">
              <a:solidFill>
                <a:srgbClr val="0070C0"/>
              </a:solidFill>
            </a:endParaRPr>
          </a:p>
          <a:p>
            <a:pPr marL="0" indent="0">
              <a:buNone/>
            </a:pPr>
            <a:r>
              <a:rPr lang="pl-PL" dirty="0">
                <a:solidFill>
                  <a:srgbClr val="0070C0"/>
                </a:solidFill>
              </a:rPr>
              <a:t>2. </a:t>
            </a:r>
            <a:r>
              <a:rPr lang="pl-PL" dirty="0" err="1">
                <a:solidFill>
                  <a:srgbClr val="0070C0"/>
                </a:solidFill>
              </a:rPr>
              <a:t>Fairtrain</a:t>
            </a:r>
            <a:r>
              <a:rPr lang="pl-PL" dirty="0">
                <a:solidFill>
                  <a:srgbClr val="0070C0"/>
                </a:solidFill>
              </a:rPr>
              <a:t> </a:t>
            </a:r>
            <a:r>
              <a:rPr lang="pl-PL" dirty="0" err="1">
                <a:solidFill>
                  <a:srgbClr val="0070C0"/>
                </a:solidFill>
              </a:rPr>
              <a:t>both</a:t>
            </a:r>
            <a:r>
              <a:rPr lang="pl-PL" dirty="0">
                <a:solidFill>
                  <a:srgbClr val="0070C0"/>
                </a:solidFill>
              </a:rPr>
              <a:t> </a:t>
            </a:r>
            <a:r>
              <a:rPr lang="pl-PL" dirty="0" err="1">
                <a:solidFill>
                  <a:srgbClr val="0070C0"/>
                </a:solidFill>
              </a:rPr>
              <a:t>models</a:t>
            </a:r>
            <a:r>
              <a:rPr lang="pl-PL" dirty="0">
                <a:solidFill>
                  <a:srgbClr val="0070C0"/>
                </a:solidFill>
              </a:rPr>
              <a:t> in a zero-sum </a:t>
            </a:r>
            <a:r>
              <a:rPr lang="pl-PL" dirty="0" err="1">
                <a:solidFill>
                  <a:srgbClr val="0070C0"/>
                </a:solidFill>
              </a:rPr>
              <a:t>game</a:t>
            </a:r>
            <a:endParaRPr lang="pl-PL" dirty="0">
              <a:solidFill>
                <a:srgbClr val="0070C0"/>
              </a:solidFill>
            </a:endParaRPr>
          </a:p>
          <a:p>
            <a:pPr lvl="1"/>
            <a:r>
              <a:rPr lang="pl-PL" dirty="0">
                <a:solidFill>
                  <a:srgbClr val="0070C0"/>
                </a:solidFill>
              </a:rPr>
              <a:t>Train </a:t>
            </a:r>
            <a:r>
              <a:rPr lang="pl-PL" dirty="0" err="1">
                <a:solidFill>
                  <a:srgbClr val="0070C0"/>
                </a:solidFill>
              </a:rPr>
              <a:t>adversarial</a:t>
            </a:r>
            <a:endParaRPr lang="pl-PL" dirty="0">
              <a:solidFill>
                <a:srgbClr val="0070C0"/>
              </a:solidFill>
            </a:endParaRPr>
          </a:p>
          <a:p>
            <a:pPr lvl="1"/>
            <a:r>
              <a:rPr lang="pl-PL" dirty="0" err="1">
                <a:solidFill>
                  <a:srgbClr val="0070C0"/>
                </a:solidFill>
              </a:rPr>
              <a:t>Provide</a:t>
            </a:r>
            <a:r>
              <a:rPr lang="pl-PL" dirty="0">
                <a:solidFill>
                  <a:srgbClr val="0070C0"/>
                </a:solidFill>
              </a:rPr>
              <a:t> </a:t>
            </a:r>
            <a:r>
              <a:rPr lang="pl-PL" dirty="0" err="1">
                <a:solidFill>
                  <a:srgbClr val="0070C0"/>
                </a:solidFill>
              </a:rPr>
              <a:t>loss</a:t>
            </a:r>
            <a:r>
              <a:rPr lang="pl-PL" dirty="0">
                <a:solidFill>
                  <a:srgbClr val="0070C0"/>
                </a:solidFill>
              </a:rPr>
              <a:t> to the </a:t>
            </a:r>
            <a:r>
              <a:rPr lang="pl-PL" dirty="0" err="1">
                <a:solidFill>
                  <a:srgbClr val="0070C0"/>
                </a:solidFill>
              </a:rPr>
              <a:t>classifier</a:t>
            </a:r>
            <a:endParaRPr lang="pl-PL" dirty="0">
              <a:solidFill>
                <a:srgbClr val="0070C0"/>
              </a:solidFill>
            </a:endParaRPr>
          </a:p>
          <a:p>
            <a:pPr lvl="1"/>
            <a:r>
              <a:rPr lang="pl-PL" dirty="0">
                <a:solidFill>
                  <a:srgbClr val="0070C0"/>
                </a:solidFill>
              </a:rPr>
              <a:t>Train </a:t>
            </a:r>
            <a:r>
              <a:rPr lang="pl-PL" dirty="0" err="1">
                <a:solidFill>
                  <a:srgbClr val="0070C0"/>
                </a:solidFill>
              </a:rPr>
              <a:t>classifier</a:t>
            </a:r>
            <a:r>
              <a:rPr lang="pl-PL" dirty="0">
                <a:solidFill>
                  <a:srgbClr val="0070C0"/>
                </a:solidFill>
              </a:rPr>
              <a:t> on a single, </a:t>
            </a:r>
            <a:r>
              <a:rPr lang="pl-PL" dirty="0" err="1">
                <a:solidFill>
                  <a:srgbClr val="0070C0"/>
                </a:solidFill>
              </a:rPr>
              <a:t>random</a:t>
            </a:r>
            <a:r>
              <a:rPr lang="pl-PL" dirty="0">
                <a:solidFill>
                  <a:srgbClr val="0070C0"/>
                </a:solidFill>
              </a:rPr>
              <a:t> </a:t>
            </a:r>
            <a:r>
              <a:rPr lang="pl-PL" dirty="0" err="1">
                <a:solidFill>
                  <a:srgbClr val="0070C0"/>
                </a:solidFill>
              </a:rPr>
              <a:t>minibatch</a:t>
            </a:r>
            <a:endParaRPr lang="pl-PL" dirty="0">
              <a:solidFill>
                <a:srgbClr val="0070C0"/>
              </a:solidFill>
            </a:endParaRPr>
          </a:p>
          <a:p>
            <a:pPr lvl="1"/>
            <a:r>
              <a:rPr lang="pl-PL" dirty="0" err="1">
                <a:solidFill>
                  <a:srgbClr val="0070C0"/>
                </a:solidFill>
              </a:rPr>
              <a:t>Repeat</a:t>
            </a:r>
            <a:r>
              <a:rPr lang="pl-PL" dirty="0">
                <a:solidFill>
                  <a:srgbClr val="0070C0"/>
                </a:solidFill>
              </a:rPr>
              <a:t> </a:t>
            </a:r>
            <a:r>
              <a:rPr lang="pl-PL" dirty="0" err="1">
                <a:solidFill>
                  <a:srgbClr val="0070C0"/>
                </a:solidFill>
              </a:rPr>
              <a:t>untill</a:t>
            </a:r>
            <a:r>
              <a:rPr lang="pl-PL" dirty="0">
                <a:solidFill>
                  <a:srgbClr val="0070C0"/>
                </a:solidFill>
              </a:rPr>
              <a:t> </a:t>
            </a:r>
            <a:r>
              <a:rPr lang="pl-PL" dirty="0" err="1">
                <a:solidFill>
                  <a:srgbClr val="0070C0"/>
                </a:solidFill>
              </a:rPr>
              <a:t>satisying</a:t>
            </a:r>
            <a:r>
              <a:rPr lang="pl-PL" dirty="0">
                <a:solidFill>
                  <a:srgbClr val="0070C0"/>
                </a:solidFill>
              </a:rPr>
              <a:t> </a:t>
            </a:r>
            <a:r>
              <a:rPr lang="pl-PL" dirty="0" err="1">
                <a:solidFill>
                  <a:srgbClr val="0070C0"/>
                </a:solidFill>
              </a:rPr>
              <a:t>outcome</a:t>
            </a:r>
            <a:endParaRPr lang="pl-PL" dirty="0">
              <a:solidFill>
                <a:srgbClr val="0070C0"/>
              </a:solidFill>
            </a:endParaRPr>
          </a:p>
        </p:txBody>
      </p:sp>
      <p:pic>
        <p:nvPicPr>
          <p:cNvPr id="5" name="Grafika 4">
            <a:extLst>
              <a:ext uri="{FF2B5EF4-FFF2-40B4-BE49-F238E27FC236}">
                <a16:creationId xmlns:a16="http://schemas.microsoft.com/office/drawing/2014/main" id="{3697BBA3-D16F-4155-A5F2-713FBAA48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5164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F794E8-A3C4-4348-90CE-8C1FD9F79025}"/>
              </a:ext>
            </a:extLst>
          </p:cNvPr>
          <p:cNvSpPr>
            <a:spLocks noGrp="1"/>
          </p:cNvSpPr>
          <p:nvPr>
            <p:ph type="title"/>
          </p:nvPr>
        </p:nvSpPr>
        <p:spPr>
          <a:xfrm>
            <a:off x="838200" y="2002631"/>
            <a:ext cx="10515600" cy="2852737"/>
          </a:xfrm>
        </p:spPr>
        <p:txBody>
          <a:bodyPr>
            <a:normAutofit/>
          </a:bodyPr>
          <a:lstStyle/>
          <a:p>
            <a:pPr algn="ctr"/>
            <a:r>
              <a:rPr lang="pl-PL" sz="19900" b="1" dirty="0" err="1">
                <a:solidFill>
                  <a:srgbClr val="004AAD"/>
                </a:solidFill>
              </a:rPr>
              <a:t>FairWHY</a:t>
            </a:r>
            <a:r>
              <a:rPr lang="pl-PL" sz="19900" b="1" dirty="0">
                <a:solidFill>
                  <a:srgbClr val="004AAD"/>
                </a:solidFill>
              </a:rPr>
              <a:t> ?</a:t>
            </a:r>
            <a:endParaRPr lang="pl-PL" sz="16600" b="1" dirty="0">
              <a:solidFill>
                <a:srgbClr val="004AAD"/>
              </a:solidFill>
            </a:endParaRPr>
          </a:p>
        </p:txBody>
      </p:sp>
      <p:pic>
        <p:nvPicPr>
          <p:cNvPr id="4" name="Grafika 3">
            <a:extLst>
              <a:ext uri="{FF2B5EF4-FFF2-40B4-BE49-F238E27FC236}">
                <a16:creationId xmlns:a16="http://schemas.microsoft.com/office/drawing/2014/main" id="{FB2ABD03-78C2-43C7-B264-485D144146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73052"/>
            <a:ext cx="2748150" cy="1226853"/>
          </a:xfrm>
          <a:prstGeom prst="rect">
            <a:avLst/>
          </a:prstGeom>
        </p:spPr>
      </p:pic>
    </p:spTree>
    <p:extLst>
      <p:ext uri="{BB962C8B-B14F-4D97-AF65-F5344CB8AC3E}">
        <p14:creationId xmlns:p14="http://schemas.microsoft.com/office/powerpoint/2010/main" val="280913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4D2E97-1A9C-4665-8EA7-A8D1E98C6B83}"/>
              </a:ext>
            </a:extLst>
          </p:cNvPr>
          <p:cNvSpPr>
            <a:spLocks noGrp="1"/>
          </p:cNvSpPr>
          <p:nvPr>
            <p:ph type="title"/>
          </p:nvPr>
        </p:nvSpPr>
        <p:spPr/>
        <p:txBody>
          <a:bodyPr/>
          <a:lstStyle/>
          <a:p>
            <a:r>
              <a:rPr lang="pl-PL" b="1" dirty="0" err="1">
                <a:solidFill>
                  <a:srgbClr val="0070C0"/>
                </a:solidFill>
              </a:rPr>
              <a:t>FairWHY</a:t>
            </a:r>
            <a:r>
              <a:rPr lang="pl-PL" b="1" dirty="0">
                <a:solidFill>
                  <a:srgbClr val="0070C0"/>
                </a:solidFill>
              </a:rPr>
              <a:t>?</a:t>
            </a:r>
          </a:p>
        </p:txBody>
      </p:sp>
      <p:sp>
        <p:nvSpPr>
          <p:cNvPr id="3" name="Symbol zastępczy zawartości 2">
            <a:extLst>
              <a:ext uri="{FF2B5EF4-FFF2-40B4-BE49-F238E27FC236}">
                <a16:creationId xmlns:a16="http://schemas.microsoft.com/office/drawing/2014/main" id="{CC417674-7E90-4F5E-8427-734151F1A751}"/>
              </a:ext>
            </a:extLst>
          </p:cNvPr>
          <p:cNvSpPr>
            <a:spLocks noGrp="1"/>
          </p:cNvSpPr>
          <p:nvPr>
            <p:ph idx="1"/>
          </p:nvPr>
        </p:nvSpPr>
        <p:spPr/>
        <p:txBody>
          <a:bodyPr/>
          <a:lstStyle/>
          <a:p>
            <a:r>
              <a:rPr lang="pl-PL" dirty="0" err="1">
                <a:solidFill>
                  <a:srgbClr val="0070C0"/>
                </a:solidFill>
              </a:rPr>
              <a:t>Smaller</a:t>
            </a:r>
            <a:r>
              <a:rPr lang="pl-PL" dirty="0">
                <a:solidFill>
                  <a:srgbClr val="0070C0"/>
                </a:solidFill>
              </a:rPr>
              <a:t> performance </a:t>
            </a:r>
            <a:r>
              <a:rPr lang="pl-PL" dirty="0" err="1">
                <a:solidFill>
                  <a:srgbClr val="0070C0"/>
                </a:solidFill>
              </a:rPr>
              <a:t>loses</a:t>
            </a:r>
            <a:r>
              <a:rPr lang="pl-PL" dirty="0">
                <a:solidFill>
                  <a:srgbClr val="0070C0"/>
                </a:solidFill>
              </a:rPr>
              <a:t> in </a:t>
            </a:r>
            <a:r>
              <a:rPr lang="pl-PL" dirty="0" err="1">
                <a:solidFill>
                  <a:srgbClr val="0070C0"/>
                </a:solidFill>
              </a:rPr>
              <a:t>comparison</a:t>
            </a:r>
            <a:r>
              <a:rPr lang="pl-PL" dirty="0">
                <a:solidFill>
                  <a:srgbClr val="0070C0"/>
                </a:solidFill>
              </a:rPr>
              <a:t> to </a:t>
            </a:r>
            <a:r>
              <a:rPr lang="pl-PL" dirty="0" err="1">
                <a:solidFill>
                  <a:srgbClr val="0070C0"/>
                </a:solidFill>
              </a:rPr>
              <a:t>regular</a:t>
            </a:r>
            <a:r>
              <a:rPr lang="pl-PL" dirty="0">
                <a:solidFill>
                  <a:srgbClr val="0070C0"/>
                </a:solidFill>
              </a:rPr>
              <a:t> </a:t>
            </a:r>
            <a:r>
              <a:rPr lang="pl-PL" dirty="0" err="1">
                <a:solidFill>
                  <a:srgbClr val="0070C0"/>
                </a:solidFill>
              </a:rPr>
              <a:t>methods</a:t>
            </a:r>
            <a:endParaRPr lang="pl-PL" dirty="0">
              <a:solidFill>
                <a:srgbClr val="0070C0"/>
              </a:solidFill>
            </a:endParaRPr>
          </a:p>
          <a:p>
            <a:endParaRPr lang="pl-PL" dirty="0">
              <a:solidFill>
                <a:srgbClr val="0070C0"/>
              </a:solidFill>
            </a:endParaRPr>
          </a:p>
          <a:p>
            <a:r>
              <a:rPr lang="pl-PL" dirty="0">
                <a:solidFill>
                  <a:srgbClr val="0070C0"/>
                </a:solidFill>
              </a:rPr>
              <a:t>High </a:t>
            </a:r>
            <a:r>
              <a:rPr lang="pl-PL" dirty="0" err="1">
                <a:solidFill>
                  <a:srgbClr val="0070C0"/>
                </a:solidFill>
              </a:rPr>
              <a:t>flexibility</a:t>
            </a:r>
            <a:r>
              <a:rPr lang="pl-PL" dirty="0">
                <a:solidFill>
                  <a:srgbClr val="0070C0"/>
                </a:solidFill>
              </a:rPr>
              <a:t> of the </a:t>
            </a:r>
            <a:r>
              <a:rPr lang="pl-PL" dirty="0" err="1">
                <a:solidFill>
                  <a:srgbClr val="0070C0"/>
                </a:solidFill>
              </a:rPr>
              <a:t>package</a:t>
            </a:r>
            <a:endParaRPr lang="pl-PL" dirty="0">
              <a:solidFill>
                <a:srgbClr val="0070C0"/>
              </a:solidFill>
            </a:endParaRPr>
          </a:p>
          <a:p>
            <a:endParaRPr lang="pl-PL" dirty="0">
              <a:solidFill>
                <a:srgbClr val="0070C0"/>
              </a:solidFill>
            </a:endParaRPr>
          </a:p>
          <a:p>
            <a:r>
              <a:rPr lang="pl-PL" dirty="0" err="1">
                <a:solidFill>
                  <a:srgbClr val="0070C0"/>
                </a:solidFill>
              </a:rPr>
              <a:t>Outcomes</a:t>
            </a:r>
            <a:r>
              <a:rPr lang="pl-PL" dirty="0">
                <a:solidFill>
                  <a:srgbClr val="0070C0"/>
                </a:solidFill>
              </a:rPr>
              <a:t> </a:t>
            </a:r>
            <a:r>
              <a:rPr lang="pl-PL" dirty="0" err="1">
                <a:solidFill>
                  <a:srgbClr val="0070C0"/>
                </a:solidFill>
              </a:rPr>
              <a:t>compatibile</a:t>
            </a:r>
            <a:r>
              <a:rPr lang="pl-PL" dirty="0">
                <a:solidFill>
                  <a:srgbClr val="0070C0"/>
                </a:solidFill>
              </a:rPr>
              <a:t> with DALEX and fairmodels</a:t>
            </a:r>
          </a:p>
          <a:p>
            <a:endParaRPr lang="pl-PL" dirty="0">
              <a:solidFill>
                <a:srgbClr val="0070C0"/>
              </a:solidFill>
            </a:endParaRPr>
          </a:p>
          <a:p>
            <a:r>
              <a:rPr lang="pl-PL" dirty="0" err="1">
                <a:solidFill>
                  <a:srgbClr val="0070C0"/>
                </a:solidFill>
              </a:rPr>
              <a:t>Intuitive</a:t>
            </a:r>
            <a:r>
              <a:rPr lang="pl-PL" dirty="0">
                <a:solidFill>
                  <a:srgbClr val="0070C0"/>
                </a:solidFill>
              </a:rPr>
              <a:t> and </a:t>
            </a:r>
            <a:r>
              <a:rPr lang="pl-PL" dirty="0" err="1">
                <a:solidFill>
                  <a:srgbClr val="0070C0"/>
                </a:solidFill>
              </a:rPr>
              <a:t>clean</a:t>
            </a:r>
            <a:r>
              <a:rPr lang="pl-PL" dirty="0">
                <a:solidFill>
                  <a:srgbClr val="0070C0"/>
                </a:solidFill>
              </a:rPr>
              <a:t> </a:t>
            </a:r>
            <a:r>
              <a:rPr lang="pl-PL" dirty="0" err="1">
                <a:solidFill>
                  <a:srgbClr val="0070C0"/>
                </a:solidFill>
              </a:rPr>
              <a:t>package</a:t>
            </a:r>
            <a:r>
              <a:rPr lang="pl-PL" dirty="0">
                <a:solidFill>
                  <a:srgbClr val="0070C0"/>
                </a:solidFill>
              </a:rPr>
              <a:t> </a:t>
            </a:r>
            <a:r>
              <a:rPr lang="pl-PL" dirty="0" err="1">
                <a:solidFill>
                  <a:srgbClr val="0070C0"/>
                </a:solidFill>
              </a:rPr>
              <a:t>workflow</a:t>
            </a:r>
            <a:endParaRPr lang="pl-PL" dirty="0">
              <a:solidFill>
                <a:srgbClr val="0070C0"/>
              </a:solidFill>
            </a:endParaRPr>
          </a:p>
          <a:p>
            <a:endParaRPr lang="pl-PL" dirty="0">
              <a:solidFill>
                <a:srgbClr val="0070C0"/>
              </a:solidFill>
            </a:endParaRPr>
          </a:p>
          <a:p>
            <a:endParaRPr lang="pl-PL" dirty="0">
              <a:solidFill>
                <a:srgbClr val="0070C0"/>
              </a:solidFill>
            </a:endParaRPr>
          </a:p>
        </p:txBody>
      </p:sp>
      <p:pic>
        <p:nvPicPr>
          <p:cNvPr id="5" name="Grafika 4">
            <a:extLst>
              <a:ext uri="{FF2B5EF4-FFF2-40B4-BE49-F238E27FC236}">
                <a16:creationId xmlns:a16="http://schemas.microsoft.com/office/drawing/2014/main" id="{A8B9BD71-E6DB-4635-9DCB-024F3A832A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875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40A205-0375-4B3B-B6AD-5FBBC8D21801}"/>
              </a:ext>
            </a:extLst>
          </p:cNvPr>
          <p:cNvSpPr>
            <a:spLocks noGrp="1"/>
          </p:cNvSpPr>
          <p:nvPr>
            <p:ph type="title"/>
          </p:nvPr>
        </p:nvSpPr>
        <p:spPr>
          <a:xfrm>
            <a:off x="838200" y="722526"/>
            <a:ext cx="10515600" cy="1325563"/>
          </a:xfrm>
        </p:spPr>
        <p:txBody>
          <a:bodyPr/>
          <a:lstStyle/>
          <a:p>
            <a:r>
              <a:rPr lang="pl-PL" b="1" dirty="0" err="1">
                <a:solidFill>
                  <a:srgbClr val="0070C0"/>
                </a:solidFill>
              </a:rPr>
              <a:t>Fairness</a:t>
            </a:r>
            <a:r>
              <a:rPr lang="pl-PL" b="1" dirty="0">
                <a:solidFill>
                  <a:srgbClr val="0070C0"/>
                </a:solidFill>
              </a:rPr>
              <a:t> </a:t>
            </a:r>
            <a:r>
              <a:rPr lang="pl-PL" b="1" dirty="0" err="1">
                <a:solidFill>
                  <a:srgbClr val="0070C0"/>
                </a:solidFill>
              </a:rPr>
              <a:t>check</a:t>
            </a:r>
            <a:r>
              <a:rPr lang="pl-PL" b="1" dirty="0">
                <a:solidFill>
                  <a:srgbClr val="0070C0"/>
                </a:solidFill>
              </a:rPr>
              <a:t> </a:t>
            </a:r>
            <a:r>
              <a:rPr lang="pl-PL" b="1" dirty="0" err="1">
                <a:solidFill>
                  <a:srgbClr val="0070C0"/>
                </a:solidFill>
              </a:rPr>
              <a:t>metrics</a:t>
            </a:r>
            <a:r>
              <a:rPr lang="pl-PL" b="1" dirty="0">
                <a:solidFill>
                  <a:srgbClr val="0070C0"/>
                </a:solidFill>
              </a:rPr>
              <a:t> and </a:t>
            </a:r>
            <a:br>
              <a:rPr lang="pl-PL" b="1" dirty="0">
                <a:solidFill>
                  <a:srgbClr val="0070C0"/>
                </a:solidFill>
              </a:rPr>
            </a:br>
            <a:r>
              <a:rPr lang="pl-PL" b="1" dirty="0">
                <a:solidFill>
                  <a:srgbClr val="0070C0"/>
                </a:solidFill>
              </a:rPr>
              <a:t>pretrain </a:t>
            </a:r>
            <a:r>
              <a:rPr lang="pl-PL" b="1" dirty="0" err="1">
                <a:solidFill>
                  <a:srgbClr val="0070C0"/>
                </a:solidFill>
              </a:rPr>
              <a:t>Classifier</a:t>
            </a:r>
            <a:endParaRPr lang="pl-PL" b="1" dirty="0">
              <a:solidFill>
                <a:srgbClr val="0070C0"/>
              </a:solidFill>
            </a:endParaRPr>
          </a:p>
        </p:txBody>
      </p:sp>
      <p:pic>
        <p:nvPicPr>
          <p:cNvPr id="5" name="Symbol zastępczy zawartości 4">
            <a:extLst>
              <a:ext uri="{FF2B5EF4-FFF2-40B4-BE49-F238E27FC236}">
                <a16:creationId xmlns:a16="http://schemas.microsoft.com/office/drawing/2014/main" id="{2DA053EE-C2BD-4896-9DFC-2478B23E8B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7312" y="2048089"/>
            <a:ext cx="9177376" cy="4588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4CBF81EA-CB71-40DD-975F-7C93187145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14574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0A10BC-4695-4B0E-8BCA-BD4B84008DE8}"/>
              </a:ext>
            </a:extLst>
          </p:cNvPr>
          <p:cNvSpPr>
            <a:spLocks noGrp="1"/>
          </p:cNvSpPr>
          <p:nvPr>
            <p:ph type="title"/>
          </p:nvPr>
        </p:nvSpPr>
        <p:spPr/>
        <p:txBody>
          <a:bodyPr/>
          <a:lstStyle/>
          <a:p>
            <a:r>
              <a:rPr lang="pl-PL" b="1" dirty="0" err="1">
                <a:solidFill>
                  <a:srgbClr val="0070C0"/>
                </a:solidFill>
              </a:rPr>
              <a:t>Monitored</a:t>
            </a:r>
            <a:r>
              <a:rPr lang="pl-PL" b="1" dirty="0">
                <a:solidFill>
                  <a:srgbClr val="0070C0"/>
                </a:solidFill>
              </a:rPr>
              <a:t> learning </a:t>
            </a:r>
            <a:r>
              <a:rPr lang="pl-PL" b="1" dirty="0" err="1">
                <a:solidFill>
                  <a:srgbClr val="0070C0"/>
                </a:solidFill>
              </a:rPr>
              <a:t>metrics</a:t>
            </a:r>
            <a:endParaRPr lang="pl-PL" b="1" dirty="0">
              <a:solidFill>
                <a:srgbClr val="0070C0"/>
              </a:solidFill>
            </a:endParaRPr>
          </a:p>
        </p:txBody>
      </p:sp>
      <p:pic>
        <p:nvPicPr>
          <p:cNvPr id="5" name="Symbol zastępczy zawartości 4">
            <a:extLst>
              <a:ext uri="{FF2B5EF4-FFF2-40B4-BE49-F238E27FC236}">
                <a16:creationId xmlns:a16="http://schemas.microsoft.com/office/drawing/2014/main" id="{DDA46D9A-7E9F-4ACB-8430-3E0AD90A70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0018" y="1690688"/>
            <a:ext cx="9691964" cy="4845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trzałka: w prawo 7">
            <a:extLst>
              <a:ext uri="{FF2B5EF4-FFF2-40B4-BE49-F238E27FC236}">
                <a16:creationId xmlns:a16="http://schemas.microsoft.com/office/drawing/2014/main" id="{33EAA5BF-900B-4151-897C-689F36DF7777}"/>
              </a:ext>
            </a:extLst>
          </p:cNvPr>
          <p:cNvSpPr/>
          <p:nvPr/>
        </p:nvSpPr>
        <p:spPr>
          <a:xfrm>
            <a:off x="547820" y="3958344"/>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trzałka: w prawo 8">
            <a:extLst>
              <a:ext uri="{FF2B5EF4-FFF2-40B4-BE49-F238E27FC236}">
                <a16:creationId xmlns:a16="http://schemas.microsoft.com/office/drawing/2014/main" id="{871FE598-89F9-4D0E-ADE7-8721BF3FC86A}"/>
              </a:ext>
            </a:extLst>
          </p:cNvPr>
          <p:cNvSpPr/>
          <p:nvPr/>
        </p:nvSpPr>
        <p:spPr>
          <a:xfrm>
            <a:off x="5591299" y="1557549"/>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prawo 9">
            <a:extLst>
              <a:ext uri="{FF2B5EF4-FFF2-40B4-BE49-F238E27FC236}">
                <a16:creationId xmlns:a16="http://schemas.microsoft.com/office/drawing/2014/main" id="{7AB68843-867D-4468-95E2-A31B6A4A4D42}"/>
              </a:ext>
            </a:extLst>
          </p:cNvPr>
          <p:cNvSpPr/>
          <p:nvPr/>
        </p:nvSpPr>
        <p:spPr>
          <a:xfrm>
            <a:off x="547820" y="1557548"/>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prawo 10">
            <a:extLst>
              <a:ext uri="{FF2B5EF4-FFF2-40B4-BE49-F238E27FC236}">
                <a16:creationId xmlns:a16="http://schemas.microsoft.com/office/drawing/2014/main" id="{CE7B66F4-379D-4A2C-8261-365323FD27A0}"/>
              </a:ext>
            </a:extLst>
          </p:cNvPr>
          <p:cNvSpPr/>
          <p:nvPr/>
        </p:nvSpPr>
        <p:spPr>
          <a:xfrm>
            <a:off x="5591299" y="3958344"/>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2" name="Grafika 11">
            <a:extLst>
              <a:ext uri="{FF2B5EF4-FFF2-40B4-BE49-F238E27FC236}">
                <a16:creationId xmlns:a16="http://schemas.microsoft.com/office/drawing/2014/main" id="{33FF3190-CFF3-4DA0-9F23-214AD0C14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35564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B540FF-32F6-430E-B222-EF9BDFBEC6CD}"/>
              </a:ext>
            </a:extLst>
          </p:cNvPr>
          <p:cNvSpPr>
            <a:spLocks noGrp="1"/>
          </p:cNvSpPr>
          <p:nvPr>
            <p:ph type="title"/>
          </p:nvPr>
        </p:nvSpPr>
        <p:spPr>
          <a:xfrm>
            <a:off x="759823" y="739594"/>
            <a:ext cx="10515600" cy="1325563"/>
          </a:xfrm>
        </p:spPr>
        <p:txBody>
          <a:bodyPr/>
          <a:lstStyle/>
          <a:p>
            <a:r>
              <a:rPr lang="pl-PL" b="1" dirty="0" err="1">
                <a:solidFill>
                  <a:srgbClr val="0070C0"/>
                </a:solidFill>
              </a:rPr>
              <a:t>Comparison</a:t>
            </a:r>
            <a:r>
              <a:rPr lang="pl-PL" b="1" dirty="0">
                <a:solidFill>
                  <a:srgbClr val="0070C0"/>
                </a:solidFill>
              </a:rPr>
              <a:t> </a:t>
            </a:r>
            <a:r>
              <a:rPr lang="pl-PL" b="1" dirty="0" err="1">
                <a:solidFill>
                  <a:srgbClr val="0070C0"/>
                </a:solidFill>
              </a:rPr>
              <a:t>between</a:t>
            </a:r>
            <a:r>
              <a:rPr lang="pl-PL" b="1" dirty="0">
                <a:solidFill>
                  <a:srgbClr val="0070C0"/>
                </a:solidFill>
              </a:rPr>
              <a:t> </a:t>
            </a:r>
            <a:r>
              <a:rPr lang="pl-PL" b="1" dirty="0" err="1">
                <a:solidFill>
                  <a:srgbClr val="0070C0"/>
                </a:solidFill>
              </a:rPr>
              <a:t>Classifier</a:t>
            </a:r>
            <a:r>
              <a:rPr lang="pl-PL" b="1" dirty="0">
                <a:solidFill>
                  <a:srgbClr val="0070C0"/>
                </a:solidFill>
              </a:rPr>
              <a:t> </a:t>
            </a:r>
            <a:br>
              <a:rPr lang="pl-PL" b="1" dirty="0">
                <a:solidFill>
                  <a:srgbClr val="0070C0"/>
                </a:solidFill>
              </a:rPr>
            </a:br>
            <a:r>
              <a:rPr lang="pl-PL" b="1" dirty="0">
                <a:solidFill>
                  <a:srgbClr val="0070C0"/>
                </a:solidFill>
              </a:rPr>
              <a:t>and FairPAN</a:t>
            </a:r>
          </a:p>
        </p:txBody>
      </p:sp>
      <p:pic>
        <p:nvPicPr>
          <p:cNvPr id="5" name="Symbol zastępczy zawartości 4">
            <a:extLst>
              <a:ext uri="{FF2B5EF4-FFF2-40B4-BE49-F238E27FC236}">
                <a16:creationId xmlns:a16="http://schemas.microsoft.com/office/drawing/2014/main" id="{CF4BBBAA-F16A-451B-ABC2-CF9DABA5F1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9263" y="2065157"/>
            <a:ext cx="9093474" cy="454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82FBB668-0FC1-4542-8F5A-2F05C0C115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04284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F22FD0-1A30-46C6-AF54-D81B87A48FD9}"/>
              </a:ext>
            </a:extLst>
          </p:cNvPr>
          <p:cNvSpPr>
            <a:spLocks noGrp="1"/>
          </p:cNvSpPr>
          <p:nvPr>
            <p:ph type="title"/>
          </p:nvPr>
        </p:nvSpPr>
        <p:spPr/>
        <p:txBody>
          <a:bodyPr/>
          <a:lstStyle/>
          <a:p>
            <a:r>
              <a:rPr lang="pl-PL" b="1" dirty="0">
                <a:solidFill>
                  <a:srgbClr val="0070C0"/>
                </a:solidFill>
              </a:rPr>
              <a:t>FairPAN </a:t>
            </a:r>
            <a:r>
              <a:rPr lang="pl-PL" b="1" dirty="0" err="1">
                <a:solidFill>
                  <a:srgbClr val="0070C0"/>
                </a:solidFill>
              </a:rPr>
              <a:t>summary</a:t>
            </a:r>
            <a:endParaRPr lang="pl-PL" b="1" dirty="0">
              <a:solidFill>
                <a:srgbClr val="0070C0"/>
              </a:solidFill>
            </a:endParaRPr>
          </a:p>
        </p:txBody>
      </p:sp>
      <p:sp>
        <p:nvSpPr>
          <p:cNvPr id="3" name="Symbol zastępczy zawartości 2">
            <a:extLst>
              <a:ext uri="{FF2B5EF4-FFF2-40B4-BE49-F238E27FC236}">
                <a16:creationId xmlns:a16="http://schemas.microsoft.com/office/drawing/2014/main" id="{5496742A-DFE3-4B87-9842-324992B37633}"/>
              </a:ext>
            </a:extLst>
          </p:cNvPr>
          <p:cNvSpPr>
            <a:spLocks noGrp="1"/>
          </p:cNvSpPr>
          <p:nvPr>
            <p:ph idx="1"/>
          </p:nvPr>
        </p:nvSpPr>
        <p:spPr/>
        <p:txBody>
          <a:bodyPr>
            <a:normAutofit lnSpcReduction="10000"/>
          </a:bodyPr>
          <a:lstStyle/>
          <a:p>
            <a:r>
              <a:rPr lang="pl-PL" dirty="0">
                <a:solidFill>
                  <a:srgbClr val="0070C0"/>
                </a:solidFill>
              </a:rPr>
              <a:t>A </a:t>
            </a:r>
            <a:r>
              <a:rPr lang="pl-PL" dirty="0" err="1">
                <a:solidFill>
                  <a:srgbClr val="0070C0"/>
                </a:solidFill>
              </a:rPr>
              <a:t>competitive</a:t>
            </a:r>
            <a:r>
              <a:rPr lang="pl-PL" dirty="0">
                <a:solidFill>
                  <a:srgbClr val="0070C0"/>
                </a:solidFill>
              </a:rPr>
              <a:t> </a:t>
            </a:r>
            <a:r>
              <a:rPr lang="pl-PL" dirty="0" err="1">
                <a:solidFill>
                  <a:srgbClr val="0070C0"/>
                </a:solidFill>
              </a:rPr>
              <a:t>bias</a:t>
            </a:r>
            <a:r>
              <a:rPr lang="pl-PL" dirty="0">
                <a:solidFill>
                  <a:srgbClr val="0070C0"/>
                </a:solidFill>
              </a:rPr>
              <a:t> </a:t>
            </a:r>
            <a:r>
              <a:rPr lang="pl-PL" dirty="0" err="1">
                <a:solidFill>
                  <a:srgbClr val="0070C0"/>
                </a:solidFill>
              </a:rPr>
              <a:t>mitigation</a:t>
            </a:r>
            <a:r>
              <a:rPr lang="pl-PL" dirty="0">
                <a:solidFill>
                  <a:srgbClr val="0070C0"/>
                </a:solidFill>
              </a:rPr>
              <a:t> </a:t>
            </a:r>
            <a:r>
              <a:rPr lang="pl-PL" dirty="0" err="1">
                <a:solidFill>
                  <a:srgbClr val="0070C0"/>
                </a:solidFill>
              </a:rPr>
              <a:t>technique</a:t>
            </a:r>
            <a:r>
              <a:rPr lang="pl-PL" dirty="0">
                <a:solidFill>
                  <a:srgbClr val="0070C0"/>
                </a:solidFill>
              </a:rPr>
              <a:t>, </a:t>
            </a:r>
            <a:r>
              <a:rPr lang="pl-PL" dirty="0" err="1">
                <a:solidFill>
                  <a:srgbClr val="0070C0"/>
                </a:solidFill>
              </a:rPr>
              <a:t>due</a:t>
            </a:r>
            <a:r>
              <a:rPr lang="pl-PL" dirty="0">
                <a:solidFill>
                  <a:srgbClr val="0070C0"/>
                </a:solidFill>
              </a:rPr>
              <a:t> to:</a:t>
            </a:r>
          </a:p>
          <a:p>
            <a:pPr lvl="1"/>
            <a:r>
              <a:rPr lang="pl-PL" dirty="0" err="1">
                <a:solidFill>
                  <a:srgbClr val="0070C0"/>
                </a:solidFill>
              </a:rPr>
              <a:t>Low</a:t>
            </a:r>
            <a:r>
              <a:rPr lang="pl-PL" dirty="0">
                <a:solidFill>
                  <a:srgbClr val="0070C0"/>
                </a:solidFill>
              </a:rPr>
              <a:t> </a:t>
            </a:r>
            <a:r>
              <a:rPr lang="pl-PL" dirty="0" err="1">
                <a:solidFill>
                  <a:srgbClr val="0070C0"/>
                </a:solidFill>
              </a:rPr>
              <a:t>performace</a:t>
            </a:r>
            <a:r>
              <a:rPr lang="pl-PL" dirty="0">
                <a:solidFill>
                  <a:srgbClr val="0070C0"/>
                </a:solidFill>
              </a:rPr>
              <a:t> </a:t>
            </a:r>
            <a:r>
              <a:rPr lang="pl-PL" dirty="0" err="1">
                <a:solidFill>
                  <a:srgbClr val="0070C0"/>
                </a:solidFill>
              </a:rPr>
              <a:t>losses</a:t>
            </a:r>
            <a:endParaRPr lang="pl-PL" dirty="0">
              <a:solidFill>
                <a:srgbClr val="0070C0"/>
              </a:solidFill>
            </a:endParaRPr>
          </a:p>
          <a:p>
            <a:pPr lvl="1"/>
            <a:r>
              <a:rPr lang="pl-PL" dirty="0" err="1">
                <a:solidFill>
                  <a:srgbClr val="0070C0"/>
                </a:solidFill>
              </a:rPr>
              <a:t>Applicability</a:t>
            </a:r>
            <a:r>
              <a:rPr lang="pl-PL" dirty="0">
                <a:solidFill>
                  <a:srgbClr val="0070C0"/>
                </a:solidFill>
              </a:rPr>
              <a:t> to </a:t>
            </a:r>
            <a:r>
              <a:rPr lang="pl-PL" dirty="0" err="1">
                <a:solidFill>
                  <a:srgbClr val="0070C0"/>
                </a:solidFill>
              </a:rPr>
              <a:t>neural</a:t>
            </a:r>
            <a:r>
              <a:rPr lang="pl-PL" dirty="0">
                <a:solidFill>
                  <a:srgbClr val="0070C0"/>
                </a:solidFill>
              </a:rPr>
              <a:t> networks</a:t>
            </a:r>
          </a:p>
          <a:p>
            <a:pPr lvl="1"/>
            <a:r>
              <a:rPr lang="pl-PL" dirty="0">
                <a:solidFill>
                  <a:srgbClr val="0070C0"/>
                </a:solidFill>
              </a:rPr>
              <a:t>Great </a:t>
            </a:r>
            <a:r>
              <a:rPr lang="pl-PL" dirty="0" err="1">
                <a:solidFill>
                  <a:srgbClr val="0070C0"/>
                </a:solidFill>
              </a:rPr>
              <a:t>results</a:t>
            </a:r>
            <a:r>
              <a:rPr lang="pl-PL" dirty="0">
                <a:solidFill>
                  <a:srgbClr val="0070C0"/>
                </a:solidFill>
              </a:rPr>
              <a:t> in </a:t>
            </a:r>
            <a:r>
              <a:rPr lang="pl-PL" dirty="0" err="1">
                <a:solidFill>
                  <a:srgbClr val="0070C0"/>
                </a:solidFill>
              </a:rPr>
              <a:t>terms</a:t>
            </a:r>
            <a:r>
              <a:rPr lang="pl-PL" dirty="0">
                <a:solidFill>
                  <a:srgbClr val="0070C0"/>
                </a:solidFill>
              </a:rPr>
              <a:t> of </a:t>
            </a:r>
            <a:r>
              <a:rPr lang="pl-PL" dirty="0" err="1">
                <a:solidFill>
                  <a:srgbClr val="0070C0"/>
                </a:solidFill>
              </a:rPr>
              <a:t>distributions</a:t>
            </a:r>
            <a:endParaRPr lang="pl-PL" dirty="0">
              <a:solidFill>
                <a:srgbClr val="0070C0"/>
              </a:solidFill>
            </a:endParaRPr>
          </a:p>
          <a:p>
            <a:r>
              <a:rPr lang="pl-PL" dirty="0" err="1">
                <a:solidFill>
                  <a:srgbClr val="0070C0"/>
                </a:solidFill>
              </a:rPr>
              <a:t>Intuitive</a:t>
            </a:r>
            <a:r>
              <a:rPr lang="pl-PL" dirty="0">
                <a:solidFill>
                  <a:srgbClr val="0070C0"/>
                </a:solidFill>
              </a:rPr>
              <a:t> </a:t>
            </a:r>
            <a:r>
              <a:rPr lang="pl-PL" dirty="0" err="1">
                <a:solidFill>
                  <a:srgbClr val="0070C0"/>
                </a:solidFill>
              </a:rPr>
              <a:t>concept</a:t>
            </a:r>
            <a:r>
              <a:rPr lang="pl-PL" dirty="0">
                <a:solidFill>
                  <a:srgbClr val="0070C0"/>
                </a:solidFill>
              </a:rPr>
              <a:t> </a:t>
            </a:r>
            <a:r>
              <a:rPr lang="pl-PL" dirty="0" err="1">
                <a:solidFill>
                  <a:srgbClr val="0070C0"/>
                </a:solidFill>
              </a:rPr>
              <a:t>based</a:t>
            </a:r>
            <a:r>
              <a:rPr lang="pl-PL" dirty="0">
                <a:solidFill>
                  <a:srgbClr val="0070C0"/>
                </a:solidFill>
              </a:rPr>
              <a:t> on </a:t>
            </a:r>
            <a:r>
              <a:rPr lang="pl-PL" dirty="0" err="1">
                <a:solidFill>
                  <a:srgbClr val="0070C0"/>
                </a:solidFill>
              </a:rPr>
              <a:t>GANs</a:t>
            </a:r>
            <a:endParaRPr lang="pl-PL" dirty="0">
              <a:solidFill>
                <a:srgbClr val="0070C0"/>
              </a:solidFill>
            </a:endParaRPr>
          </a:p>
          <a:p>
            <a:pPr lvl="1"/>
            <a:r>
              <a:rPr lang="pl-PL" dirty="0" err="1">
                <a:solidFill>
                  <a:srgbClr val="0070C0"/>
                </a:solidFill>
              </a:rPr>
              <a:t>Swapping</a:t>
            </a:r>
            <a:r>
              <a:rPr lang="pl-PL" dirty="0">
                <a:solidFill>
                  <a:srgbClr val="0070C0"/>
                </a:solidFill>
              </a:rPr>
              <a:t> generator with </a:t>
            </a:r>
            <a:r>
              <a:rPr lang="pl-PL" dirty="0" err="1">
                <a:solidFill>
                  <a:srgbClr val="0070C0"/>
                </a:solidFill>
              </a:rPr>
              <a:t>classifier</a:t>
            </a:r>
            <a:endParaRPr lang="pl-PL" dirty="0">
              <a:solidFill>
                <a:srgbClr val="0070C0"/>
              </a:solidFill>
            </a:endParaRPr>
          </a:p>
          <a:p>
            <a:pPr lvl="1"/>
            <a:r>
              <a:rPr lang="pl-PL" dirty="0" err="1">
                <a:solidFill>
                  <a:srgbClr val="0070C0"/>
                </a:solidFill>
              </a:rPr>
              <a:t>Adversarial</a:t>
            </a:r>
            <a:r>
              <a:rPr lang="pl-PL" dirty="0">
                <a:solidFill>
                  <a:srgbClr val="0070C0"/>
                </a:solidFill>
              </a:rPr>
              <a:t> </a:t>
            </a:r>
            <a:r>
              <a:rPr lang="pl-PL" dirty="0" err="1">
                <a:solidFill>
                  <a:srgbClr val="0070C0"/>
                </a:solidFill>
              </a:rPr>
              <a:t>predicts</a:t>
            </a:r>
            <a:r>
              <a:rPr lang="pl-PL" dirty="0">
                <a:solidFill>
                  <a:srgbClr val="0070C0"/>
                </a:solidFill>
              </a:rPr>
              <a:t> </a:t>
            </a:r>
            <a:r>
              <a:rPr lang="pl-PL" dirty="0" err="1">
                <a:solidFill>
                  <a:srgbClr val="0070C0"/>
                </a:solidFill>
              </a:rPr>
              <a:t>sensitive</a:t>
            </a:r>
            <a:r>
              <a:rPr lang="pl-PL" dirty="0">
                <a:solidFill>
                  <a:srgbClr val="0070C0"/>
                </a:solidFill>
              </a:rPr>
              <a:t> </a:t>
            </a:r>
            <a:r>
              <a:rPr lang="pl-PL" dirty="0" err="1">
                <a:solidFill>
                  <a:srgbClr val="0070C0"/>
                </a:solidFill>
              </a:rPr>
              <a:t>class</a:t>
            </a:r>
            <a:endParaRPr lang="pl-PL" dirty="0">
              <a:solidFill>
                <a:srgbClr val="0070C0"/>
              </a:solidFill>
            </a:endParaRPr>
          </a:p>
          <a:p>
            <a:r>
              <a:rPr lang="pl-PL" dirty="0" err="1">
                <a:solidFill>
                  <a:srgbClr val="0070C0"/>
                </a:solidFill>
              </a:rPr>
              <a:t>Implemented</a:t>
            </a:r>
            <a:r>
              <a:rPr lang="pl-PL" dirty="0">
                <a:solidFill>
                  <a:srgbClr val="0070C0"/>
                </a:solidFill>
              </a:rPr>
              <a:t> in R </a:t>
            </a:r>
            <a:r>
              <a:rPr lang="pl-PL" dirty="0" err="1">
                <a:solidFill>
                  <a:srgbClr val="0070C0"/>
                </a:solidFill>
              </a:rPr>
              <a:t>package</a:t>
            </a:r>
            <a:r>
              <a:rPr lang="pl-PL" dirty="0">
                <a:solidFill>
                  <a:srgbClr val="0070C0"/>
                </a:solidFill>
              </a:rPr>
              <a:t> </a:t>
            </a:r>
            <a:r>
              <a:rPr lang="pl-PL" dirty="0" err="1">
                <a:solidFill>
                  <a:srgbClr val="0070C0"/>
                </a:solidFill>
              </a:rPr>
              <a:t>called</a:t>
            </a:r>
            <a:r>
              <a:rPr lang="pl-PL" dirty="0">
                <a:solidFill>
                  <a:srgbClr val="0070C0"/>
                </a:solidFill>
              </a:rPr>
              <a:t> ’</a:t>
            </a:r>
            <a:r>
              <a:rPr lang="pl-PL" dirty="0" err="1">
                <a:solidFill>
                  <a:srgbClr val="0070C0"/>
                </a:solidFill>
              </a:rPr>
              <a:t>fairpan</a:t>
            </a:r>
            <a:r>
              <a:rPr lang="pl-PL" dirty="0">
                <a:solidFill>
                  <a:srgbClr val="0070C0"/>
                </a:solidFill>
              </a:rPr>
              <a:t>’</a:t>
            </a:r>
          </a:p>
          <a:p>
            <a:pPr lvl="1"/>
            <a:r>
              <a:rPr lang="pl-PL" dirty="0" err="1">
                <a:solidFill>
                  <a:srgbClr val="0070C0"/>
                </a:solidFill>
              </a:rPr>
              <a:t>Intuitive</a:t>
            </a:r>
            <a:r>
              <a:rPr lang="pl-PL" dirty="0">
                <a:solidFill>
                  <a:srgbClr val="0070C0"/>
                </a:solidFill>
              </a:rPr>
              <a:t> </a:t>
            </a:r>
            <a:r>
              <a:rPr lang="pl-PL" dirty="0" err="1">
                <a:solidFill>
                  <a:srgbClr val="0070C0"/>
                </a:solidFill>
              </a:rPr>
              <a:t>workflow</a:t>
            </a:r>
            <a:endParaRPr lang="pl-PL" dirty="0">
              <a:solidFill>
                <a:srgbClr val="0070C0"/>
              </a:solidFill>
            </a:endParaRPr>
          </a:p>
          <a:p>
            <a:pPr lvl="1"/>
            <a:r>
              <a:rPr lang="pl-PL" dirty="0" err="1">
                <a:solidFill>
                  <a:srgbClr val="0070C0"/>
                </a:solidFill>
              </a:rPr>
              <a:t>Flexible</a:t>
            </a:r>
            <a:r>
              <a:rPr lang="pl-PL" dirty="0">
                <a:solidFill>
                  <a:srgbClr val="0070C0"/>
                </a:solidFill>
              </a:rPr>
              <a:t> </a:t>
            </a:r>
            <a:r>
              <a:rPr lang="pl-PL" dirty="0" err="1">
                <a:solidFill>
                  <a:srgbClr val="0070C0"/>
                </a:solidFill>
              </a:rPr>
              <a:t>functions</a:t>
            </a:r>
            <a:endParaRPr lang="pl-PL" dirty="0">
              <a:solidFill>
                <a:srgbClr val="0070C0"/>
              </a:solidFill>
            </a:endParaRPr>
          </a:p>
          <a:p>
            <a:pPr lvl="1"/>
            <a:r>
              <a:rPr lang="pl-PL" dirty="0" err="1">
                <a:solidFill>
                  <a:srgbClr val="0070C0"/>
                </a:solidFill>
              </a:rPr>
              <a:t>Avaiable</a:t>
            </a:r>
            <a:r>
              <a:rPr lang="pl-PL" dirty="0">
                <a:solidFill>
                  <a:srgbClr val="0070C0"/>
                </a:solidFill>
              </a:rPr>
              <a:t> </a:t>
            </a:r>
            <a:r>
              <a:rPr lang="pl-PL" dirty="0" err="1">
                <a:solidFill>
                  <a:srgbClr val="0070C0"/>
                </a:solidFill>
              </a:rPr>
              <a:t>at</a:t>
            </a:r>
            <a:r>
              <a:rPr lang="pl-PL" dirty="0">
                <a:solidFill>
                  <a:srgbClr val="0070C0"/>
                </a:solidFill>
              </a:rPr>
              <a:t>: </a:t>
            </a:r>
            <a:r>
              <a:rPr lang="pl-PL" dirty="0">
                <a:hlinkClick r:id="rId3">
                  <a:extLst>
                    <a:ext uri="{A12FA001-AC4F-418D-AE19-62706E023703}">
                      <ahyp:hlinkClr xmlns:ahyp="http://schemas.microsoft.com/office/drawing/2018/hyperlinkcolor" val="tx"/>
                    </a:ext>
                  </a:extLst>
                </a:hlinkClick>
              </a:rPr>
              <a:t>https://github.com/ModelOriented/FairPAN</a:t>
            </a:r>
            <a:endParaRPr lang="pl-PL" dirty="0"/>
          </a:p>
          <a:p>
            <a:pPr lvl="1"/>
            <a:endParaRPr lang="pl-PL" dirty="0">
              <a:solidFill>
                <a:srgbClr val="0070C0"/>
              </a:solidFill>
            </a:endParaRPr>
          </a:p>
        </p:txBody>
      </p:sp>
      <p:pic>
        <p:nvPicPr>
          <p:cNvPr id="5" name="Grafika 4">
            <a:extLst>
              <a:ext uri="{FF2B5EF4-FFF2-40B4-BE49-F238E27FC236}">
                <a16:creationId xmlns:a16="http://schemas.microsoft.com/office/drawing/2014/main" id="{972D5408-58E3-44A6-A57F-12E0A52120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5563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6C34C1-8B74-4CD0-B7BB-BFE0047D0144}"/>
              </a:ext>
            </a:extLst>
          </p:cNvPr>
          <p:cNvSpPr>
            <a:spLocks noGrp="1"/>
          </p:cNvSpPr>
          <p:nvPr>
            <p:ph type="title"/>
          </p:nvPr>
        </p:nvSpPr>
        <p:spPr/>
        <p:txBody>
          <a:bodyPr/>
          <a:lstStyle/>
          <a:p>
            <a:r>
              <a:rPr lang="pl-PL" b="1" dirty="0" err="1">
                <a:solidFill>
                  <a:srgbClr val="0070C0"/>
                </a:solidFill>
              </a:rPr>
              <a:t>Further</a:t>
            </a:r>
            <a:r>
              <a:rPr lang="pl-PL" b="1" dirty="0">
                <a:solidFill>
                  <a:srgbClr val="0070C0"/>
                </a:solidFill>
              </a:rPr>
              <a:t> Read</a:t>
            </a:r>
          </a:p>
        </p:txBody>
      </p:sp>
      <p:sp>
        <p:nvSpPr>
          <p:cNvPr id="3" name="Symbol zastępczy zawartości 2">
            <a:extLst>
              <a:ext uri="{FF2B5EF4-FFF2-40B4-BE49-F238E27FC236}">
                <a16:creationId xmlns:a16="http://schemas.microsoft.com/office/drawing/2014/main" id="{30110AAB-A647-427C-8E77-EDE785F3D2BA}"/>
              </a:ext>
            </a:extLst>
          </p:cNvPr>
          <p:cNvSpPr>
            <a:spLocks noGrp="1"/>
          </p:cNvSpPr>
          <p:nvPr>
            <p:ph idx="1"/>
          </p:nvPr>
        </p:nvSpPr>
        <p:spPr>
          <a:xfrm>
            <a:off x="838200" y="1472540"/>
            <a:ext cx="10515600" cy="5106390"/>
          </a:xfrm>
        </p:spPr>
        <p:txBody>
          <a:bodyPr>
            <a:normAutofit fontScale="92500" lnSpcReduction="10000"/>
          </a:bodyPr>
          <a:lstStyle/>
          <a:p>
            <a:r>
              <a:rPr lang="en-US" dirty="0" err="1">
                <a:solidFill>
                  <a:srgbClr val="0070C0"/>
                </a:solidFill>
              </a:rPr>
              <a:t>fairmodels</a:t>
            </a:r>
            <a:r>
              <a:rPr lang="en-US" dirty="0">
                <a:solidFill>
                  <a:srgbClr val="0070C0"/>
                </a:solidFill>
              </a:rPr>
              <a:t>: A Flexible Tool For Bias Detection, Visualization, And Mitigation</a:t>
            </a:r>
            <a:r>
              <a:rPr lang="pl-PL" dirty="0">
                <a:solidFill>
                  <a:srgbClr val="0070C0"/>
                </a:solidFill>
              </a:rPr>
              <a:t>, </a:t>
            </a:r>
            <a:r>
              <a:rPr lang="pl-PL" i="1" dirty="0">
                <a:solidFill>
                  <a:srgbClr val="0070C0"/>
                </a:solidFill>
              </a:rPr>
              <a:t>Jakub Wiśniewski, Przemysław </a:t>
            </a:r>
            <a:r>
              <a:rPr lang="pl-PL" i="1" dirty="0" err="1">
                <a:solidFill>
                  <a:srgbClr val="0070C0"/>
                </a:solidFill>
              </a:rPr>
              <a:t>Biecek</a:t>
            </a:r>
            <a:r>
              <a:rPr lang="pl-PL" i="1" dirty="0">
                <a:solidFill>
                  <a:srgbClr val="0070C0"/>
                </a:solidFill>
              </a:rPr>
              <a:t> </a:t>
            </a:r>
            <a:r>
              <a:rPr lang="pl-PL" dirty="0">
                <a:solidFill>
                  <a:srgbClr val="0070C0"/>
                </a:solidFill>
              </a:rPr>
              <a:t>: </a:t>
            </a:r>
            <a:r>
              <a:rPr lang="pl-PL" dirty="0">
                <a:hlinkClick r:id="rId3">
                  <a:extLst>
                    <a:ext uri="{A12FA001-AC4F-418D-AE19-62706E023703}">
                      <ahyp:hlinkClr xmlns:ahyp="http://schemas.microsoft.com/office/drawing/2018/hyperlinkcolor" val="tx"/>
                    </a:ext>
                  </a:extLst>
                </a:hlinkClick>
              </a:rPr>
              <a:t>https://arxiv.org/pdf/2104.00507.pdf</a:t>
            </a:r>
            <a:endParaRPr lang="pl-PL" dirty="0"/>
          </a:p>
          <a:p>
            <a:r>
              <a:rPr lang="pl-PL" dirty="0" err="1">
                <a:solidFill>
                  <a:srgbClr val="0070C0"/>
                </a:solidFill>
              </a:rPr>
              <a:t>Generative</a:t>
            </a:r>
            <a:r>
              <a:rPr lang="pl-PL" dirty="0">
                <a:solidFill>
                  <a:srgbClr val="0070C0"/>
                </a:solidFill>
              </a:rPr>
              <a:t> </a:t>
            </a:r>
            <a:r>
              <a:rPr lang="pl-PL" dirty="0" err="1">
                <a:solidFill>
                  <a:srgbClr val="0070C0"/>
                </a:solidFill>
              </a:rPr>
              <a:t>Adversarial</a:t>
            </a:r>
            <a:r>
              <a:rPr lang="pl-PL" dirty="0">
                <a:solidFill>
                  <a:srgbClr val="0070C0"/>
                </a:solidFill>
              </a:rPr>
              <a:t> </a:t>
            </a:r>
            <a:r>
              <a:rPr lang="pl-PL" dirty="0" err="1">
                <a:solidFill>
                  <a:srgbClr val="0070C0"/>
                </a:solidFill>
              </a:rPr>
              <a:t>Nets</a:t>
            </a:r>
            <a:r>
              <a:rPr lang="pl-PL" dirty="0">
                <a:solidFill>
                  <a:srgbClr val="0070C0"/>
                </a:solidFill>
              </a:rPr>
              <a:t>, </a:t>
            </a:r>
            <a:r>
              <a:rPr lang="pl-PL" i="1" dirty="0" err="1">
                <a:solidFill>
                  <a:srgbClr val="0070C0"/>
                </a:solidFill>
              </a:rPr>
              <a:t>Ian</a:t>
            </a:r>
            <a:r>
              <a:rPr lang="pl-PL" i="1" dirty="0">
                <a:solidFill>
                  <a:srgbClr val="0070C0"/>
                </a:solidFill>
              </a:rPr>
              <a:t> J. </a:t>
            </a:r>
            <a:r>
              <a:rPr lang="pl-PL" i="1" dirty="0" err="1">
                <a:solidFill>
                  <a:srgbClr val="0070C0"/>
                </a:solidFill>
              </a:rPr>
              <a:t>Goodfellow</a:t>
            </a:r>
            <a:r>
              <a:rPr lang="pl-PL" dirty="0">
                <a:solidFill>
                  <a:srgbClr val="0070C0"/>
                </a:solidFill>
              </a:rPr>
              <a:t>: </a:t>
            </a:r>
            <a:r>
              <a:rPr lang="pl-PL" dirty="0">
                <a:hlinkClick r:id="rId4">
                  <a:extLst>
                    <a:ext uri="{A12FA001-AC4F-418D-AE19-62706E023703}">
                      <ahyp:hlinkClr xmlns:ahyp="http://schemas.microsoft.com/office/drawing/2018/hyperlinkcolor" val="tx"/>
                    </a:ext>
                  </a:extLst>
                </a:hlinkClick>
              </a:rPr>
              <a:t>https://arxiv.org/pdf/1406.2661.pdf</a:t>
            </a:r>
            <a:endParaRPr lang="pl-PL" dirty="0"/>
          </a:p>
          <a:p>
            <a:r>
              <a:rPr lang="en-US" dirty="0">
                <a:solidFill>
                  <a:srgbClr val="0070C0"/>
                </a:solidFill>
              </a:rPr>
              <a:t>Towards fairness in ML with adversarial networks</a:t>
            </a:r>
            <a:r>
              <a:rPr lang="pl-PL" dirty="0">
                <a:solidFill>
                  <a:srgbClr val="0070C0"/>
                </a:solidFill>
              </a:rPr>
              <a:t>, </a:t>
            </a:r>
            <a:r>
              <a:rPr lang="pl-PL" i="1" dirty="0" err="1">
                <a:solidFill>
                  <a:srgbClr val="0070C0"/>
                </a:solidFill>
              </a:rPr>
              <a:t>Stijn</a:t>
            </a:r>
            <a:r>
              <a:rPr lang="pl-PL" i="1" dirty="0">
                <a:solidFill>
                  <a:srgbClr val="0070C0"/>
                </a:solidFill>
              </a:rPr>
              <a:t> </a:t>
            </a:r>
            <a:r>
              <a:rPr lang="pl-PL" i="1" dirty="0" err="1">
                <a:solidFill>
                  <a:srgbClr val="0070C0"/>
                </a:solidFill>
              </a:rPr>
              <a:t>Tonks</a:t>
            </a:r>
            <a:r>
              <a:rPr lang="pl-PL" dirty="0">
                <a:solidFill>
                  <a:srgbClr val="0070C0"/>
                </a:solidFill>
              </a:rPr>
              <a:t>: </a:t>
            </a:r>
            <a:r>
              <a:rPr lang="pl-PL" dirty="0">
                <a:hlinkClick r:id="rId5">
                  <a:extLst>
                    <a:ext uri="{A12FA001-AC4F-418D-AE19-62706E023703}">
                      <ahyp:hlinkClr xmlns:ahyp="http://schemas.microsoft.com/office/drawing/2018/hyperlinkcolor" val="tx"/>
                    </a:ext>
                  </a:extLst>
                </a:hlinkClick>
              </a:rPr>
              <a:t>https://godatadriven.com/blog/towards-fairness-in-ml-with-adversarial-networks/</a:t>
            </a:r>
            <a:endParaRPr lang="pl-PL" dirty="0"/>
          </a:p>
          <a:p>
            <a:r>
              <a:rPr lang="en-US" dirty="0">
                <a:solidFill>
                  <a:srgbClr val="0070C0"/>
                </a:solidFill>
              </a:rPr>
              <a:t>Fairness in Machine Learning with </a:t>
            </a:r>
            <a:r>
              <a:rPr lang="en-US" dirty="0" err="1">
                <a:solidFill>
                  <a:srgbClr val="0070C0"/>
                </a:solidFill>
              </a:rPr>
              <a:t>PyTorch</a:t>
            </a:r>
            <a:r>
              <a:rPr lang="pl-PL" dirty="0">
                <a:solidFill>
                  <a:srgbClr val="0070C0"/>
                </a:solidFill>
              </a:rPr>
              <a:t>, </a:t>
            </a:r>
            <a:r>
              <a:rPr lang="pl-PL" i="1" dirty="0">
                <a:solidFill>
                  <a:srgbClr val="0070C0"/>
                </a:solidFill>
              </a:rPr>
              <a:t>Henk </a:t>
            </a:r>
            <a:r>
              <a:rPr lang="pl-PL" i="1" dirty="0" err="1">
                <a:solidFill>
                  <a:srgbClr val="0070C0"/>
                </a:solidFill>
              </a:rPr>
              <a:t>Griffioen</a:t>
            </a:r>
            <a:r>
              <a:rPr lang="pl-PL" dirty="0">
                <a:solidFill>
                  <a:srgbClr val="0070C0"/>
                </a:solidFill>
              </a:rPr>
              <a:t>: </a:t>
            </a:r>
            <a:r>
              <a:rPr lang="pl-PL" dirty="0">
                <a:hlinkClick r:id="rId6">
                  <a:extLst>
                    <a:ext uri="{A12FA001-AC4F-418D-AE19-62706E023703}">
                      <ahyp:hlinkClr xmlns:ahyp="http://schemas.microsoft.com/office/drawing/2018/hyperlinkcolor" val="tx"/>
                    </a:ext>
                  </a:extLst>
                </a:hlinkClick>
              </a:rPr>
              <a:t>https://godatadriven.com/blog/fairness-in-machine-learning-with-pytorch/</a:t>
            </a:r>
            <a:endParaRPr lang="pl-PL" dirty="0"/>
          </a:p>
          <a:p>
            <a:r>
              <a:rPr lang="en-US" dirty="0">
                <a:solidFill>
                  <a:srgbClr val="0070C0"/>
                </a:solidFill>
              </a:rPr>
              <a:t>Achieving Fairness through Adversarial Learning: an Application to Recidivism Prediction</a:t>
            </a:r>
            <a:r>
              <a:rPr lang="pl-PL" dirty="0">
                <a:solidFill>
                  <a:srgbClr val="0070C0"/>
                </a:solidFill>
              </a:rPr>
              <a:t>, </a:t>
            </a:r>
            <a:r>
              <a:rPr lang="pl-PL" i="1" dirty="0">
                <a:solidFill>
                  <a:srgbClr val="0070C0"/>
                </a:solidFill>
              </a:rPr>
              <a:t>Christina </a:t>
            </a:r>
            <a:r>
              <a:rPr lang="pl-PL" i="1" dirty="0" err="1">
                <a:solidFill>
                  <a:srgbClr val="0070C0"/>
                </a:solidFill>
              </a:rPr>
              <a:t>Wadsworth</a:t>
            </a:r>
            <a:r>
              <a:rPr lang="pl-PL" i="1" dirty="0">
                <a:solidFill>
                  <a:srgbClr val="0070C0"/>
                </a:solidFill>
              </a:rPr>
              <a:t>, Francesca </a:t>
            </a:r>
            <a:r>
              <a:rPr lang="pl-PL" i="1" dirty="0" err="1">
                <a:solidFill>
                  <a:srgbClr val="0070C0"/>
                </a:solidFill>
              </a:rPr>
              <a:t>Vera</a:t>
            </a:r>
            <a:r>
              <a:rPr lang="pl-PL" i="1" dirty="0">
                <a:solidFill>
                  <a:srgbClr val="0070C0"/>
                </a:solidFill>
              </a:rPr>
              <a:t>, Chris Piech</a:t>
            </a:r>
            <a:r>
              <a:rPr lang="pl-PL" dirty="0">
                <a:solidFill>
                  <a:srgbClr val="0070C0"/>
                </a:solidFill>
              </a:rPr>
              <a:t>: </a:t>
            </a:r>
            <a:r>
              <a:rPr lang="pl-PL" dirty="0">
                <a:hlinkClick r:id="rId7">
                  <a:extLst>
                    <a:ext uri="{A12FA001-AC4F-418D-AE19-62706E023703}">
                      <ahyp:hlinkClr xmlns:ahyp="http://schemas.microsoft.com/office/drawing/2018/hyperlinkcolor" val="tx"/>
                    </a:ext>
                  </a:extLst>
                </a:hlinkClick>
              </a:rPr>
              <a:t>https://stanford.edu/~cpiech/bio/papers/fairnessAdversary.pdf</a:t>
            </a:r>
            <a:endParaRPr lang="pl-PL" dirty="0"/>
          </a:p>
          <a:p>
            <a:endParaRPr lang="pl-PL" dirty="0"/>
          </a:p>
        </p:txBody>
      </p:sp>
      <p:pic>
        <p:nvPicPr>
          <p:cNvPr id="5" name="Grafika 4">
            <a:extLst>
              <a:ext uri="{FF2B5EF4-FFF2-40B4-BE49-F238E27FC236}">
                <a16:creationId xmlns:a16="http://schemas.microsoft.com/office/drawing/2014/main" id="{EBCE104D-B025-492F-BB1D-B8D17F4430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02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0DDF33-77F9-4B52-9B27-F035A27AF8DC}"/>
              </a:ext>
            </a:extLst>
          </p:cNvPr>
          <p:cNvSpPr>
            <a:spLocks noGrp="1"/>
          </p:cNvSpPr>
          <p:nvPr>
            <p:ph type="ctrTitle"/>
          </p:nvPr>
        </p:nvSpPr>
        <p:spPr>
          <a:xfrm>
            <a:off x="4220719" y="2223325"/>
            <a:ext cx="7459226" cy="2387600"/>
          </a:xfrm>
        </p:spPr>
        <p:txBody>
          <a:bodyPr>
            <a:normAutofit/>
          </a:bodyPr>
          <a:lstStyle/>
          <a:p>
            <a:pPr algn="l"/>
            <a:r>
              <a:rPr lang="pl-PL" sz="7200" b="1" dirty="0" err="1">
                <a:solidFill>
                  <a:srgbClr val="0070C0"/>
                </a:solidFill>
              </a:rPr>
              <a:t>Thank</a:t>
            </a:r>
            <a:r>
              <a:rPr lang="pl-PL" sz="7200" b="1" dirty="0">
                <a:solidFill>
                  <a:srgbClr val="0070C0"/>
                </a:solidFill>
              </a:rPr>
              <a:t> </a:t>
            </a:r>
            <a:r>
              <a:rPr lang="pl-PL" sz="7200" b="1" dirty="0" err="1">
                <a:solidFill>
                  <a:srgbClr val="0070C0"/>
                </a:solidFill>
              </a:rPr>
              <a:t>you</a:t>
            </a:r>
            <a:r>
              <a:rPr lang="pl-PL" sz="7200" b="1" dirty="0">
                <a:solidFill>
                  <a:srgbClr val="0070C0"/>
                </a:solidFill>
              </a:rPr>
              <a:t> for </a:t>
            </a:r>
            <a:r>
              <a:rPr lang="pl-PL" sz="7200" b="1" dirty="0" err="1">
                <a:solidFill>
                  <a:srgbClr val="0070C0"/>
                </a:solidFill>
              </a:rPr>
              <a:t>your</a:t>
            </a:r>
            <a:r>
              <a:rPr lang="pl-PL" sz="7200" b="1" dirty="0">
                <a:solidFill>
                  <a:srgbClr val="0070C0"/>
                </a:solidFill>
              </a:rPr>
              <a:t> </a:t>
            </a:r>
            <a:r>
              <a:rPr lang="pl-PL" sz="7200" b="1" dirty="0" err="1">
                <a:solidFill>
                  <a:srgbClr val="0070C0"/>
                </a:solidFill>
              </a:rPr>
              <a:t>attention</a:t>
            </a:r>
            <a:endParaRPr lang="pl-PL" sz="7200" b="1" dirty="0">
              <a:solidFill>
                <a:srgbClr val="0070C0"/>
              </a:solidFill>
            </a:endParaRPr>
          </a:p>
        </p:txBody>
      </p:sp>
      <p:pic>
        <p:nvPicPr>
          <p:cNvPr id="4" name="Grafika 3">
            <a:extLst>
              <a:ext uri="{FF2B5EF4-FFF2-40B4-BE49-F238E27FC236}">
                <a16:creationId xmlns:a16="http://schemas.microsoft.com/office/drawing/2014/main" id="{02B690CC-4CD3-446A-967B-3EBF52E72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299" y="1947553"/>
            <a:ext cx="4872009" cy="3336992"/>
          </a:xfrm>
          <a:prstGeom prst="rect">
            <a:avLst/>
          </a:prstGeom>
        </p:spPr>
      </p:pic>
    </p:spTree>
    <p:extLst>
      <p:ext uri="{BB962C8B-B14F-4D97-AF65-F5344CB8AC3E}">
        <p14:creationId xmlns:p14="http://schemas.microsoft.com/office/powerpoint/2010/main" val="15290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C8920E-F75D-4C36-BD94-6A7D5D1B77AB}"/>
              </a:ext>
            </a:extLst>
          </p:cNvPr>
          <p:cNvSpPr>
            <a:spLocks noGrp="1"/>
          </p:cNvSpPr>
          <p:nvPr>
            <p:ph type="title"/>
          </p:nvPr>
        </p:nvSpPr>
        <p:spPr/>
        <p:txBody>
          <a:bodyPr/>
          <a:lstStyle/>
          <a:p>
            <a:r>
              <a:rPr lang="pl-PL" b="1" dirty="0">
                <a:solidFill>
                  <a:srgbClr val="0070C0"/>
                </a:solidFill>
              </a:rPr>
              <a:t>Presentation plan</a:t>
            </a:r>
          </a:p>
        </p:txBody>
      </p:sp>
      <p:sp>
        <p:nvSpPr>
          <p:cNvPr id="3" name="Symbol zastępczy zawartości 2">
            <a:extLst>
              <a:ext uri="{FF2B5EF4-FFF2-40B4-BE49-F238E27FC236}">
                <a16:creationId xmlns:a16="http://schemas.microsoft.com/office/drawing/2014/main" id="{C3D7F9DF-124F-468A-91BC-47F6A07AEF97}"/>
              </a:ext>
            </a:extLst>
          </p:cNvPr>
          <p:cNvSpPr>
            <a:spLocks noGrp="1"/>
          </p:cNvSpPr>
          <p:nvPr>
            <p:ph idx="1"/>
          </p:nvPr>
        </p:nvSpPr>
        <p:spPr/>
        <p:txBody>
          <a:bodyPr/>
          <a:lstStyle/>
          <a:p>
            <a:pPr marL="514350" indent="-514350">
              <a:buFont typeface="+mj-lt"/>
              <a:buAutoNum type="arabicPeriod"/>
            </a:pPr>
            <a:r>
              <a:rPr lang="pl-PL" dirty="0" err="1">
                <a:solidFill>
                  <a:srgbClr val="0070C0"/>
                </a:solidFill>
              </a:rPr>
              <a:t>Introduction</a:t>
            </a:r>
            <a:endParaRPr lang="pl-PL" dirty="0">
              <a:solidFill>
                <a:srgbClr val="0070C0"/>
              </a:solidFill>
            </a:endParaRPr>
          </a:p>
          <a:p>
            <a:pPr marL="514350" indent="-514350">
              <a:buFont typeface="+mj-lt"/>
              <a:buAutoNum type="arabicPeriod"/>
            </a:pPr>
            <a:r>
              <a:rPr lang="pl-PL" dirty="0" err="1">
                <a:solidFill>
                  <a:srgbClr val="0070C0"/>
                </a:solidFill>
              </a:rPr>
              <a:t>About</a:t>
            </a:r>
            <a:r>
              <a:rPr lang="pl-PL" dirty="0">
                <a:solidFill>
                  <a:srgbClr val="0070C0"/>
                </a:solidFill>
              </a:rPr>
              <a:t> </a:t>
            </a:r>
            <a:r>
              <a:rPr lang="pl-PL" dirty="0" err="1">
                <a:solidFill>
                  <a:srgbClr val="0070C0"/>
                </a:solidFill>
              </a:rPr>
              <a:t>Fairness</a:t>
            </a:r>
            <a:endParaRPr lang="pl-PL" dirty="0">
              <a:solidFill>
                <a:srgbClr val="0070C0"/>
              </a:solidFill>
            </a:endParaRPr>
          </a:p>
          <a:p>
            <a:pPr marL="514350" indent="-514350">
              <a:buFont typeface="+mj-lt"/>
              <a:buAutoNum type="arabicPeriod"/>
            </a:pPr>
            <a:r>
              <a:rPr lang="pl-PL" dirty="0" err="1">
                <a:solidFill>
                  <a:srgbClr val="0070C0"/>
                </a:solidFill>
              </a:rPr>
              <a:t>About</a:t>
            </a:r>
            <a:r>
              <a:rPr lang="pl-PL" dirty="0">
                <a:solidFill>
                  <a:srgbClr val="0070C0"/>
                </a:solidFill>
              </a:rPr>
              <a:t> </a:t>
            </a:r>
            <a:r>
              <a:rPr lang="pl-PL" dirty="0" err="1">
                <a:solidFill>
                  <a:srgbClr val="0070C0"/>
                </a:solidFill>
              </a:rPr>
              <a:t>GANs</a:t>
            </a:r>
            <a:endParaRPr lang="pl-PL" dirty="0">
              <a:solidFill>
                <a:srgbClr val="0070C0"/>
              </a:solidFill>
            </a:endParaRPr>
          </a:p>
          <a:p>
            <a:pPr marL="514350" indent="-514350">
              <a:buFont typeface="+mj-lt"/>
              <a:buAutoNum type="arabicPeriod"/>
            </a:pPr>
            <a:r>
              <a:rPr lang="pl-PL" dirty="0" err="1">
                <a:solidFill>
                  <a:srgbClr val="0070C0"/>
                </a:solidFill>
              </a:rPr>
              <a:t>Concept</a:t>
            </a:r>
            <a:r>
              <a:rPr lang="pl-PL" dirty="0">
                <a:solidFill>
                  <a:srgbClr val="0070C0"/>
                </a:solidFill>
              </a:rPr>
              <a:t> of FairPAN</a:t>
            </a:r>
          </a:p>
          <a:p>
            <a:pPr marL="514350" indent="-514350">
              <a:buFont typeface="+mj-lt"/>
              <a:buAutoNum type="arabicPeriod"/>
            </a:pPr>
            <a:r>
              <a:rPr lang="pl-PL" dirty="0" err="1">
                <a:solidFill>
                  <a:srgbClr val="0070C0"/>
                </a:solidFill>
              </a:rPr>
              <a:t>Why</a:t>
            </a:r>
            <a:r>
              <a:rPr lang="pl-PL" dirty="0">
                <a:solidFill>
                  <a:srgbClr val="0070C0"/>
                </a:solidFill>
              </a:rPr>
              <a:t> </a:t>
            </a:r>
            <a:r>
              <a:rPr lang="pl-PL" dirty="0" err="1">
                <a:solidFill>
                  <a:srgbClr val="0070C0"/>
                </a:solidFill>
              </a:rPr>
              <a:t>is</a:t>
            </a:r>
            <a:r>
              <a:rPr lang="pl-PL" dirty="0">
                <a:solidFill>
                  <a:srgbClr val="0070C0"/>
                </a:solidFill>
              </a:rPr>
              <a:t> FairPAN </a:t>
            </a:r>
            <a:r>
              <a:rPr lang="pl-PL" dirty="0" err="1">
                <a:solidFill>
                  <a:srgbClr val="0070C0"/>
                </a:solidFill>
              </a:rPr>
              <a:t>great</a:t>
            </a:r>
            <a:r>
              <a:rPr lang="pl-PL" dirty="0">
                <a:solidFill>
                  <a:srgbClr val="0070C0"/>
                </a:solidFill>
              </a:rPr>
              <a:t>?</a:t>
            </a:r>
          </a:p>
          <a:p>
            <a:pPr marL="514350" indent="-514350">
              <a:buFont typeface="+mj-lt"/>
              <a:buAutoNum type="arabicPeriod"/>
            </a:pPr>
            <a:r>
              <a:rPr lang="pl-PL" dirty="0">
                <a:solidFill>
                  <a:srgbClr val="0070C0"/>
                </a:solidFill>
              </a:rPr>
              <a:t>Performance and </a:t>
            </a:r>
            <a:r>
              <a:rPr lang="pl-PL" dirty="0" err="1">
                <a:solidFill>
                  <a:srgbClr val="0070C0"/>
                </a:solidFill>
              </a:rPr>
              <a:t>outcomes</a:t>
            </a:r>
            <a:endParaRPr lang="pl-PL" dirty="0"/>
          </a:p>
          <a:p>
            <a:pPr marL="514350" indent="-514350">
              <a:buFont typeface="+mj-lt"/>
              <a:buAutoNum type="arabicPeriod"/>
            </a:pPr>
            <a:endParaRPr lang="pl-PL" dirty="0"/>
          </a:p>
        </p:txBody>
      </p:sp>
      <p:pic>
        <p:nvPicPr>
          <p:cNvPr id="6" name="Grafika 5">
            <a:extLst>
              <a:ext uri="{FF2B5EF4-FFF2-40B4-BE49-F238E27FC236}">
                <a16:creationId xmlns:a16="http://schemas.microsoft.com/office/drawing/2014/main" id="{5EF198A2-4AA0-4EEF-9419-F9CF1DFF54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4516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afika 6">
            <a:extLst>
              <a:ext uri="{FF2B5EF4-FFF2-40B4-BE49-F238E27FC236}">
                <a16:creationId xmlns:a16="http://schemas.microsoft.com/office/drawing/2014/main" id="{0C12F7FD-927A-4BFA-887E-51871926E640}"/>
              </a:ext>
            </a:extLst>
          </p:cNvPr>
          <p:cNvGrpSpPr/>
          <p:nvPr/>
        </p:nvGrpSpPr>
        <p:grpSpPr>
          <a:xfrm>
            <a:off x="757626" y="1565146"/>
            <a:ext cx="10676746" cy="4927729"/>
            <a:chOff x="749413" y="948709"/>
            <a:chExt cx="10676746" cy="4927729"/>
          </a:xfrm>
        </p:grpSpPr>
        <p:sp>
          <p:nvSpPr>
            <p:cNvPr id="12" name="Dowolny kształt: kształt 11">
              <a:extLst>
                <a:ext uri="{FF2B5EF4-FFF2-40B4-BE49-F238E27FC236}">
                  <a16:creationId xmlns:a16="http://schemas.microsoft.com/office/drawing/2014/main" id="{E6D332D7-ECE1-40F4-AFF1-7C84557390EC}"/>
                </a:ext>
              </a:extLst>
            </p:cNvPr>
            <p:cNvSpPr/>
            <p:nvPr/>
          </p:nvSpPr>
          <p:spPr>
            <a:xfrm>
              <a:off x="3246129" y="948709"/>
              <a:ext cx="2792380" cy="985545"/>
            </a:xfrm>
            <a:custGeom>
              <a:avLst/>
              <a:gdLst>
                <a:gd name="connsiteX0" fmla="*/ 0 w 2792380"/>
                <a:gd name="connsiteY0" fmla="*/ 0 h 985545"/>
                <a:gd name="connsiteX1" fmla="*/ 2792380 w 2792380"/>
                <a:gd name="connsiteY1" fmla="*/ 0 h 985545"/>
                <a:gd name="connsiteX2" fmla="*/ 2792380 w 2792380"/>
                <a:gd name="connsiteY2" fmla="*/ 739159 h 985545"/>
                <a:gd name="connsiteX3" fmla="*/ 2628123 w 2792380"/>
                <a:gd name="connsiteY3" fmla="*/ 985546 h 985545"/>
                <a:gd name="connsiteX4" fmla="*/ 0 w 2792380"/>
                <a:gd name="connsiteY4" fmla="*/ 985546 h 985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80" h="985545">
                  <a:moveTo>
                    <a:pt x="0" y="0"/>
                  </a:moveTo>
                  <a:lnTo>
                    <a:pt x="2792380" y="0"/>
                  </a:lnTo>
                  <a:lnTo>
                    <a:pt x="2792380" y="739159"/>
                  </a:lnTo>
                  <a:lnTo>
                    <a:pt x="2628123" y="985546"/>
                  </a:lnTo>
                  <a:lnTo>
                    <a:pt x="0" y="985546"/>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3" name="Dowolny kształt: kształt 12">
              <a:extLst>
                <a:ext uri="{FF2B5EF4-FFF2-40B4-BE49-F238E27FC236}">
                  <a16:creationId xmlns:a16="http://schemas.microsoft.com/office/drawing/2014/main" id="{9E8C8ACF-206B-4071-BA0A-93406E82A9FA}"/>
                </a:ext>
              </a:extLst>
            </p:cNvPr>
            <p:cNvSpPr/>
            <p:nvPr/>
          </p:nvSpPr>
          <p:spPr>
            <a:xfrm>
              <a:off x="3246129" y="948709"/>
              <a:ext cx="5913275" cy="3285152"/>
            </a:xfrm>
            <a:custGeom>
              <a:avLst/>
              <a:gdLst>
                <a:gd name="connsiteX0" fmla="*/ 2792380 w 5913275"/>
                <a:gd name="connsiteY0" fmla="*/ 0 h 3285152"/>
                <a:gd name="connsiteX1" fmla="*/ 5913276 w 5913275"/>
                <a:gd name="connsiteY1" fmla="*/ 0 h 3285152"/>
                <a:gd name="connsiteX2" fmla="*/ 5913276 w 5913275"/>
                <a:gd name="connsiteY2" fmla="*/ 3285153 h 3285152"/>
                <a:gd name="connsiteX3" fmla="*/ 0 w 5913275"/>
                <a:gd name="connsiteY3" fmla="*/ 3285153 h 3285152"/>
                <a:gd name="connsiteX4" fmla="*/ 0 w 5913275"/>
                <a:gd name="connsiteY4" fmla="*/ 985546 h 328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3275" h="3285152">
                  <a:moveTo>
                    <a:pt x="2792380" y="0"/>
                  </a:moveTo>
                  <a:lnTo>
                    <a:pt x="5913276" y="0"/>
                  </a:lnTo>
                  <a:lnTo>
                    <a:pt x="5913276" y="3285153"/>
                  </a:lnTo>
                  <a:lnTo>
                    <a:pt x="0" y="3285153"/>
                  </a:lnTo>
                  <a:lnTo>
                    <a:pt x="0" y="985546"/>
                  </a:lnTo>
                </a:path>
              </a:pathLst>
            </a:custGeom>
            <a:noFill/>
            <a:ln w="16416" cap="flat">
              <a:solidFill>
                <a:srgbClr val="000000"/>
              </a:solidFill>
              <a:prstDash val="solid"/>
              <a:miter/>
            </a:ln>
          </p:spPr>
          <p:txBody>
            <a:bodyPr rtlCol="0" anchor="ctr"/>
            <a:lstStyle/>
            <a:p>
              <a:endParaRPr lang="pl-PL"/>
            </a:p>
          </p:txBody>
        </p:sp>
        <p:sp>
          <p:nvSpPr>
            <p:cNvPr id="14" name="pole tekstowe 13">
              <a:extLst>
                <a:ext uri="{FF2B5EF4-FFF2-40B4-BE49-F238E27FC236}">
                  <a16:creationId xmlns:a16="http://schemas.microsoft.com/office/drawing/2014/main" id="{60B5BA8E-040D-4D68-8518-7B622A6D8318}"/>
                </a:ext>
              </a:extLst>
            </p:cNvPr>
            <p:cNvSpPr txBox="1"/>
            <p:nvPr/>
          </p:nvSpPr>
          <p:spPr>
            <a:xfrm>
              <a:off x="3667696" y="1148167"/>
              <a:ext cx="1773242" cy="584775"/>
            </a:xfrm>
            <a:prstGeom prst="rect">
              <a:avLst/>
            </a:prstGeom>
            <a:noFill/>
          </p:spPr>
          <p:txBody>
            <a:bodyPr wrap="none" rtlCol="0">
              <a:spAutoFit/>
            </a:bodyPr>
            <a:lstStyle/>
            <a:p>
              <a:pPr algn="l"/>
              <a:r>
                <a:rPr lang="pl-PL" sz="3200" b="1" spc="0" baseline="0" dirty="0">
                  <a:solidFill>
                    <a:srgbClr val="000000"/>
                  </a:solidFill>
                  <a:latin typeface="Helvetica"/>
                  <a:cs typeface="Helvetica"/>
                  <a:sym typeface="Helvetica"/>
                  <a:rtl val="0"/>
                </a:rPr>
                <a:t>FairPAN</a:t>
              </a:r>
            </a:p>
          </p:txBody>
        </p:sp>
        <p:sp>
          <p:nvSpPr>
            <p:cNvPr id="15" name="Dowolny kształt: kształt 14">
              <a:extLst>
                <a:ext uri="{FF2B5EF4-FFF2-40B4-BE49-F238E27FC236}">
                  <a16:creationId xmlns:a16="http://schemas.microsoft.com/office/drawing/2014/main" id="{ECF70C0F-7D20-4F73-B2EF-80638C04FD29}"/>
                </a:ext>
              </a:extLst>
            </p:cNvPr>
            <p:cNvSpPr/>
            <p:nvPr/>
          </p:nvSpPr>
          <p:spPr>
            <a:xfrm>
              <a:off x="6991203" y="2591285"/>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6" name="pole tekstowe 15">
              <a:extLst>
                <a:ext uri="{FF2B5EF4-FFF2-40B4-BE49-F238E27FC236}">
                  <a16:creationId xmlns:a16="http://schemas.microsoft.com/office/drawing/2014/main" id="{461C778F-BF9E-415C-A9F1-6C99237AE6AE}"/>
                </a:ext>
              </a:extLst>
            </p:cNvPr>
            <p:cNvSpPr txBox="1"/>
            <p:nvPr/>
          </p:nvSpPr>
          <p:spPr>
            <a:xfrm>
              <a:off x="7293982" y="2816590"/>
              <a:ext cx="1184851" cy="337826"/>
            </a:xfrm>
            <a:prstGeom prst="rect">
              <a:avLst/>
            </a:prstGeom>
            <a:noFill/>
          </p:spPr>
          <p:txBody>
            <a:bodyPr wrap="none" rtlCol="0">
              <a:spAutoFit/>
            </a:bodyPr>
            <a:lstStyle/>
            <a:p>
              <a:pPr algn="l"/>
              <a:r>
                <a:rPr lang="pl-PL" sz="1552" spc="0" baseline="0">
                  <a:solidFill>
                    <a:srgbClr val="000000"/>
                  </a:solidFill>
                  <a:latin typeface="Helvetica"/>
                  <a:cs typeface="Helvetica"/>
                  <a:sym typeface="Helvetica"/>
                  <a:rtl val="0"/>
                </a:rPr>
                <a:t>Adversarial</a:t>
              </a:r>
            </a:p>
          </p:txBody>
        </p:sp>
        <p:sp>
          <p:nvSpPr>
            <p:cNvPr id="17" name="Dowolny kształt: kształt 16">
              <a:extLst>
                <a:ext uri="{FF2B5EF4-FFF2-40B4-BE49-F238E27FC236}">
                  <a16:creationId xmlns:a16="http://schemas.microsoft.com/office/drawing/2014/main" id="{0BF3079E-79CB-4CAF-8AF8-107475E89E5A}"/>
                </a:ext>
              </a:extLst>
            </p:cNvPr>
            <p:cNvSpPr/>
            <p:nvPr/>
          </p:nvSpPr>
          <p:spPr>
            <a:xfrm>
              <a:off x="3541793" y="2591285"/>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8" name="pole tekstowe 17">
              <a:extLst>
                <a:ext uri="{FF2B5EF4-FFF2-40B4-BE49-F238E27FC236}">
                  <a16:creationId xmlns:a16="http://schemas.microsoft.com/office/drawing/2014/main" id="{41F48929-2A86-43DD-A931-8E9308759842}"/>
                </a:ext>
              </a:extLst>
            </p:cNvPr>
            <p:cNvSpPr txBox="1"/>
            <p:nvPr/>
          </p:nvSpPr>
          <p:spPr>
            <a:xfrm>
              <a:off x="3872278" y="2735312"/>
              <a:ext cx="1111202" cy="570028"/>
            </a:xfrm>
            <a:prstGeom prst="rect">
              <a:avLst/>
            </a:prstGeom>
            <a:noFill/>
          </p:spPr>
          <p:txBody>
            <a:bodyPr wrap="none" rtlCol="0">
              <a:spAutoFit/>
            </a:bodyPr>
            <a:lstStyle/>
            <a:p>
              <a:pPr algn="l"/>
              <a:r>
                <a:rPr lang="pl-PL" sz="1552" spc="0" baseline="0" dirty="0" err="1">
                  <a:solidFill>
                    <a:srgbClr val="000000"/>
                  </a:solidFill>
                  <a:latin typeface="Helvetica"/>
                  <a:cs typeface="Helvetica"/>
                  <a:sym typeface="Helvetica"/>
                  <a:rtl val="0"/>
                </a:rPr>
                <a:t>Classifier</a:t>
              </a:r>
              <a:endParaRPr lang="pl-PL" sz="1552" dirty="0">
                <a:solidFill>
                  <a:srgbClr val="000000"/>
                </a:solidFill>
                <a:latin typeface="Helvetica"/>
                <a:cs typeface="Helvetica"/>
                <a:sym typeface="Helvetica"/>
                <a:rtl val="0"/>
              </a:endParaRPr>
            </a:p>
            <a:p>
              <a:pPr algn="l"/>
              <a:r>
                <a:rPr lang="pl-PL" sz="1552" spc="0" baseline="0" dirty="0">
                  <a:solidFill>
                    <a:srgbClr val="000000"/>
                  </a:solidFill>
                  <a:latin typeface="Helvetica"/>
                  <a:cs typeface="Helvetica"/>
                  <a:sym typeface="Helvetica"/>
                  <a:rtl val="0"/>
                </a:rPr>
                <a:t>(</a:t>
              </a:r>
              <a:r>
                <a:rPr lang="pl-PL" sz="1552" spc="0" baseline="0" dirty="0" err="1">
                  <a:solidFill>
                    <a:srgbClr val="000000"/>
                  </a:solidFill>
                  <a:latin typeface="Helvetica"/>
                  <a:cs typeface="Helvetica"/>
                  <a:sym typeface="Helvetica"/>
                  <a:rtl val="0"/>
                </a:rPr>
                <a:t>Predictor</a:t>
              </a:r>
              <a:r>
                <a:rPr lang="pl-PL" sz="1552" spc="0" baseline="0" dirty="0">
                  <a:solidFill>
                    <a:srgbClr val="000000"/>
                  </a:solidFill>
                  <a:latin typeface="Helvetica"/>
                  <a:cs typeface="Helvetica"/>
                  <a:sym typeface="Helvetica"/>
                  <a:rtl val="0"/>
                </a:rPr>
                <a:t>)</a:t>
              </a:r>
            </a:p>
          </p:txBody>
        </p:sp>
        <p:sp>
          <p:nvSpPr>
            <p:cNvPr id="19" name="Dowolny kształt: kształt 18">
              <a:extLst>
                <a:ext uri="{FF2B5EF4-FFF2-40B4-BE49-F238E27FC236}">
                  <a16:creationId xmlns:a16="http://schemas.microsoft.com/office/drawing/2014/main" id="{F470E7B0-AC25-44E7-8CF0-568572B2F7F2}"/>
                </a:ext>
              </a:extLst>
            </p:cNvPr>
            <p:cNvSpPr/>
            <p:nvPr/>
          </p:nvSpPr>
          <p:spPr>
            <a:xfrm>
              <a:off x="3541793" y="5055150"/>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20" name="pole tekstowe 19">
              <a:extLst>
                <a:ext uri="{FF2B5EF4-FFF2-40B4-BE49-F238E27FC236}">
                  <a16:creationId xmlns:a16="http://schemas.microsoft.com/office/drawing/2014/main" id="{CF2D5CD7-E6D0-4D70-BE60-B38529520870}"/>
                </a:ext>
              </a:extLst>
            </p:cNvPr>
            <p:cNvSpPr txBox="1"/>
            <p:nvPr/>
          </p:nvSpPr>
          <p:spPr>
            <a:xfrm>
              <a:off x="3893848" y="5280455"/>
              <a:ext cx="1086297" cy="337826"/>
            </a:xfrm>
            <a:prstGeom prst="rect">
              <a:avLst/>
            </a:prstGeom>
            <a:noFill/>
          </p:spPr>
          <p:txBody>
            <a:bodyPr wrap="none" rtlCol="0">
              <a:spAutoFit/>
            </a:bodyPr>
            <a:lstStyle/>
            <a:p>
              <a:pPr algn="l"/>
              <a:r>
                <a:rPr lang="pl-PL" sz="1552" spc="0" baseline="0">
                  <a:solidFill>
                    <a:srgbClr val="000000"/>
                  </a:solidFill>
                  <a:latin typeface="Helvetica"/>
                  <a:cs typeface="Helvetica"/>
                  <a:sym typeface="Helvetica"/>
                  <a:rtl val="0"/>
                </a:rPr>
                <a:t>Generator</a:t>
              </a:r>
            </a:p>
          </p:txBody>
        </p:sp>
        <p:sp>
          <p:nvSpPr>
            <p:cNvPr id="21" name="Dowolny kształt: kształt 20">
              <a:extLst>
                <a:ext uri="{FF2B5EF4-FFF2-40B4-BE49-F238E27FC236}">
                  <a16:creationId xmlns:a16="http://schemas.microsoft.com/office/drawing/2014/main" id="{8B776F13-87DA-4C95-B8D0-6EFC6868905A}"/>
                </a:ext>
              </a:extLst>
            </p:cNvPr>
            <p:cNvSpPr/>
            <p:nvPr/>
          </p:nvSpPr>
          <p:spPr>
            <a:xfrm>
              <a:off x="4896918" y="3412573"/>
              <a:ext cx="16425" cy="1605782"/>
            </a:xfrm>
            <a:custGeom>
              <a:avLst/>
              <a:gdLst>
                <a:gd name="connsiteX0" fmla="*/ 0 w 16425"/>
                <a:gd name="connsiteY0" fmla="*/ 0 h 1605782"/>
                <a:gd name="connsiteX1" fmla="*/ 0 w 16425"/>
                <a:gd name="connsiteY1" fmla="*/ 1605783 h 1605782"/>
              </a:gdLst>
              <a:ahLst/>
              <a:cxnLst>
                <a:cxn ang="0">
                  <a:pos x="connsiteX0" y="connsiteY0"/>
                </a:cxn>
                <a:cxn ang="0">
                  <a:pos x="connsiteX1" y="connsiteY1"/>
                </a:cxn>
              </a:cxnLst>
              <a:rect l="l" t="t" r="r" b="b"/>
              <a:pathLst>
                <a:path w="16425" h="1605782">
                  <a:moveTo>
                    <a:pt x="0" y="0"/>
                  </a:moveTo>
                  <a:lnTo>
                    <a:pt x="0" y="1605783"/>
                  </a:lnTo>
                </a:path>
              </a:pathLst>
            </a:custGeom>
            <a:noFill/>
            <a:ln w="16416" cap="flat">
              <a:solidFill>
                <a:srgbClr val="000000"/>
              </a:solidFill>
              <a:prstDash val="solid"/>
              <a:miter/>
            </a:ln>
          </p:spPr>
          <p:txBody>
            <a:bodyPr rtlCol="0" anchor="ctr"/>
            <a:lstStyle/>
            <a:p>
              <a:endParaRPr lang="pl-PL"/>
            </a:p>
          </p:txBody>
        </p:sp>
        <p:sp>
          <p:nvSpPr>
            <p:cNvPr id="22" name="Dowolny kształt: kształt 21">
              <a:extLst>
                <a:ext uri="{FF2B5EF4-FFF2-40B4-BE49-F238E27FC236}">
                  <a16:creationId xmlns:a16="http://schemas.microsoft.com/office/drawing/2014/main" id="{449BFF8E-DD92-49B5-ABC3-D85D41007EF1}"/>
                </a:ext>
              </a:extLst>
            </p:cNvPr>
            <p:cNvSpPr/>
            <p:nvPr/>
          </p:nvSpPr>
          <p:spPr>
            <a:xfrm>
              <a:off x="4790151" y="4823218"/>
              <a:ext cx="213534" cy="213534"/>
            </a:xfrm>
            <a:custGeom>
              <a:avLst/>
              <a:gdLst>
                <a:gd name="connsiteX0" fmla="*/ 0 w 213534"/>
                <a:gd name="connsiteY0" fmla="*/ 0 h 213534"/>
                <a:gd name="connsiteX1" fmla="*/ 106767 w 213534"/>
                <a:gd name="connsiteY1" fmla="*/ 213535 h 213534"/>
                <a:gd name="connsiteX2" fmla="*/ 213535 w 213534"/>
                <a:gd name="connsiteY2" fmla="*/ 0 h 213534"/>
              </a:gdLst>
              <a:ahLst/>
              <a:cxnLst>
                <a:cxn ang="0">
                  <a:pos x="connsiteX0" y="connsiteY0"/>
                </a:cxn>
                <a:cxn ang="0">
                  <a:pos x="connsiteX1" y="connsiteY1"/>
                </a:cxn>
                <a:cxn ang="0">
                  <a:pos x="connsiteX2" y="connsiteY2"/>
                </a:cxn>
              </a:cxnLst>
              <a:rect l="l" t="t" r="r" b="b"/>
              <a:pathLst>
                <a:path w="213534" h="213534">
                  <a:moveTo>
                    <a:pt x="0" y="0"/>
                  </a:moveTo>
                  <a:lnTo>
                    <a:pt x="106767" y="213535"/>
                  </a:lnTo>
                  <a:lnTo>
                    <a:pt x="213535" y="0"/>
                  </a:lnTo>
                </a:path>
              </a:pathLst>
            </a:custGeom>
            <a:noFill/>
            <a:ln w="16416" cap="flat">
              <a:solidFill>
                <a:srgbClr val="000000"/>
              </a:solidFill>
              <a:prstDash val="solid"/>
              <a:miter/>
            </a:ln>
          </p:spPr>
          <p:txBody>
            <a:bodyPr rtlCol="0" anchor="ctr"/>
            <a:lstStyle/>
            <a:p>
              <a:endParaRPr lang="pl-PL"/>
            </a:p>
          </p:txBody>
        </p:sp>
        <p:sp>
          <p:nvSpPr>
            <p:cNvPr id="23" name="Dowolny kształt: kształt 22">
              <a:extLst>
                <a:ext uri="{FF2B5EF4-FFF2-40B4-BE49-F238E27FC236}">
                  <a16:creationId xmlns:a16="http://schemas.microsoft.com/office/drawing/2014/main" id="{A165D9B2-4681-490B-A7AD-502D5EED32BC}"/>
                </a:ext>
              </a:extLst>
            </p:cNvPr>
            <p:cNvSpPr/>
            <p:nvPr/>
          </p:nvSpPr>
          <p:spPr>
            <a:xfrm>
              <a:off x="3993501" y="3449367"/>
              <a:ext cx="16425" cy="1605782"/>
            </a:xfrm>
            <a:custGeom>
              <a:avLst/>
              <a:gdLst>
                <a:gd name="connsiteX0" fmla="*/ 0 w 16425"/>
                <a:gd name="connsiteY0" fmla="*/ 1605783 h 1605782"/>
                <a:gd name="connsiteX1" fmla="*/ 0 w 16425"/>
                <a:gd name="connsiteY1" fmla="*/ 0 h 1605782"/>
              </a:gdLst>
              <a:ahLst/>
              <a:cxnLst>
                <a:cxn ang="0">
                  <a:pos x="connsiteX0" y="connsiteY0"/>
                </a:cxn>
                <a:cxn ang="0">
                  <a:pos x="connsiteX1" y="connsiteY1"/>
                </a:cxn>
              </a:cxnLst>
              <a:rect l="l" t="t" r="r" b="b"/>
              <a:pathLst>
                <a:path w="16425" h="1605782">
                  <a:moveTo>
                    <a:pt x="0" y="1605783"/>
                  </a:moveTo>
                  <a:lnTo>
                    <a:pt x="0" y="0"/>
                  </a:lnTo>
                </a:path>
              </a:pathLst>
            </a:custGeom>
            <a:noFill/>
            <a:ln w="16416" cap="flat">
              <a:solidFill>
                <a:srgbClr val="000000"/>
              </a:solidFill>
              <a:prstDash val="solid"/>
              <a:miter/>
            </a:ln>
          </p:spPr>
          <p:txBody>
            <a:bodyPr rtlCol="0" anchor="ctr"/>
            <a:lstStyle/>
            <a:p>
              <a:endParaRPr lang="pl-PL"/>
            </a:p>
          </p:txBody>
        </p:sp>
        <p:sp>
          <p:nvSpPr>
            <p:cNvPr id="24" name="Dowolny kształt: kształt 23">
              <a:extLst>
                <a:ext uri="{FF2B5EF4-FFF2-40B4-BE49-F238E27FC236}">
                  <a16:creationId xmlns:a16="http://schemas.microsoft.com/office/drawing/2014/main" id="{C9AB3171-EC9C-4BE1-9119-FCB2DC5FE52F}"/>
                </a:ext>
              </a:extLst>
            </p:cNvPr>
            <p:cNvSpPr/>
            <p:nvPr/>
          </p:nvSpPr>
          <p:spPr>
            <a:xfrm>
              <a:off x="3886734" y="3430970"/>
              <a:ext cx="213534" cy="213534"/>
            </a:xfrm>
            <a:custGeom>
              <a:avLst/>
              <a:gdLst>
                <a:gd name="connsiteX0" fmla="*/ 213535 w 213534"/>
                <a:gd name="connsiteY0" fmla="*/ 213535 h 213534"/>
                <a:gd name="connsiteX1" fmla="*/ 106767 w 213534"/>
                <a:gd name="connsiteY1" fmla="*/ 0 h 213534"/>
                <a:gd name="connsiteX2" fmla="*/ 0 w 213534"/>
                <a:gd name="connsiteY2" fmla="*/ 213535 h 213534"/>
              </a:gdLst>
              <a:ahLst/>
              <a:cxnLst>
                <a:cxn ang="0">
                  <a:pos x="connsiteX0" y="connsiteY0"/>
                </a:cxn>
                <a:cxn ang="0">
                  <a:pos x="connsiteX1" y="connsiteY1"/>
                </a:cxn>
                <a:cxn ang="0">
                  <a:pos x="connsiteX2" y="connsiteY2"/>
                </a:cxn>
              </a:cxnLst>
              <a:rect l="l" t="t" r="r" b="b"/>
              <a:pathLst>
                <a:path w="213534" h="213534">
                  <a:moveTo>
                    <a:pt x="213535" y="213535"/>
                  </a:moveTo>
                  <a:lnTo>
                    <a:pt x="106767" y="0"/>
                  </a:lnTo>
                  <a:lnTo>
                    <a:pt x="0" y="213535"/>
                  </a:lnTo>
                </a:path>
              </a:pathLst>
            </a:custGeom>
            <a:noFill/>
            <a:ln w="16416" cap="flat">
              <a:solidFill>
                <a:srgbClr val="000000"/>
              </a:solidFill>
              <a:prstDash val="solid"/>
              <a:miter/>
            </a:ln>
          </p:spPr>
          <p:txBody>
            <a:bodyPr rtlCol="0" anchor="ctr"/>
            <a:lstStyle/>
            <a:p>
              <a:endParaRPr lang="pl-PL"/>
            </a:p>
          </p:txBody>
        </p:sp>
        <p:sp>
          <p:nvSpPr>
            <p:cNvPr id="25" name="Dowolny kształt: kształt 24">
              <a:extLst>
                <a:ext uri="{FF2B5EF4-FFF2-40B4-BE49-F238E27FC236}">
                  <a16:creationId xmlns:a16="http://schemas.microsoft.com/office/drawing/2014/main" id="{98C53572-6E9E-4BE1-8BBA-20563A5DC99A}"/>
                </a:ext>
              </a:extLst>
            </p:cNvPr>
            <p:cNvSpPr/>
            <p:nvPr/>
          </p:nvSpPr>
          <p:spPr>
            <a:xfrm>
              <a:off x="5385420" y="3207251"/>
              <a:ext cx="1605782" cy="16425"/>
            </a:xfrm>
            <a:custGeom>
              <a:avLst/>
              <a:gdLst>
                <a:gd name="connsiteX0" fmla="*/ 1605783 w 1605782"/>
                <a:gd name="connsiteY0" fmla="*/ 0 h 16425"/>
                <a:gd name="connsiteX1" fmla="*/ 0 w 1605782"/>
                <a:gd name="connsiteY1" fmla="*/ 0 h 16425"/>
              </a:gdLst>
              <a:ahLst/>
              <a:cxnLst>
                <a:cxn ang="0">
                  <a:pos x="connsiteX0" y="connsiteY0"/>
                </a:cxn>
                <a:cxn ang="0">
                  <a:pos x="connsiteX1" y="connsiteY1"/>
                </a:cxn>
              </a:cxnLst>
              <a:rect l="l" t="t" r="r" b="b"/>
              <a:pathLst>
                <a:path w="1605782" h="16425">
                  <a:moveTo>
                    <a:pt x="1605783" y="0"/>
                  </a:moveTo>
                  <a:lnTo>
                    <a:pt x="0" y="0"/>
                  </a:lnTo>
                </a:path>
              </a:pathLst>
            </a:custGeom>
            <a:noFill/>
            <a:ln w="16416" cap="flat">
              <a:solidFill>
                <a:srgbClr val="000000"/>
              </a:solidFill>
              <a:custDash>
                <a:ds d="225000" sp="225000"/>
              </a:custDash>
              <a:miter/>
            </a:ln>
          </p:spPr>
          <p:txBody>
            <a:bodyPr rtlCol="0" anchor="ctr"/>
            <a:lstStyle/>
            <a:p>
              <a:endParaRPr lang="pl-PL"/>
            </a:p>
          </p:txBody>
        </p:sp>
        <p:sp>
          <p:nvSpPr>
            <p:cNvPr id="26" name="Dowolny kształt: kształt 25">
              <a:extLst>
                <a:ext uri="{FF2B5EF4-FFF2-40B4-BE49-F238E27FC236}">
                  <a16:creationId xmlns:a16="http://schemas.microsoft.com/office/drawing/2014/main" id="{66D7EAAF-9531-4798-B264-1A7E7C6D8B38}"/>
                </a:ext>
              </a:extLst>
            </p:cNvPr>
            <p:cNvSpPr/>
            <p:nvPr/>
          </p:nvSpPr>
          <p:spPr>
            <a:xfrm>
              <a:off x="5367023" y="3133335"/>
              <a:ext cx="147831" cy="147831"/>
            </a:xfrm>
            <a:custGeom>
              <a:avLst/>
              <a:gdLst>
                <a:gd name="connsiteX0" fmla="*/ 147832 w 147831"/>
                <a:gd name="connsiteY0" fmla="*/ 0 h 147831"/>
                <a:gd name="connsiteX1" fmla="*/ 0 w 147831"/>
                <a:gd name="connsiteY1" fmla="*/ 73916 h 147831"/>
                <a:gd name="connsiteX2" fmla="*/ 147832 w 147831"/>
                <a:gd name="connsiteY2" fmla="*/ 147832 h 147831"/>
              </a:gdLst>
              <a:ahLst/>
              <a:cxnLst>
                <a:cxn ang="0">
                  <a:pos x="connsiteX0" y="connsiteY0"/>
                </a:cxn>
                <a:cxn ang="0">
                  <a:pos x="connsiteX1" y="connsiteY1"/>
                </a:cxn>
                <a:cxn ang="0">
                  <a:pos x="connsiteX2" y="connsiteY2"/>
                </a:cxn>
              </a:cxnLst>
              <a:rect l="l" t="t" r="r" b="b"/>
              <a:pathLst>
                <a:path w="147831" h="147831">
                  <a:moveTo>
                    <a:pt x="147832" y="0"/>
                  </a:moveTo>
                  <a:lnTo>
                    <a:pt x="0" y="73916"/>
                  </a:lnTo>
                  <a:lnTo>
                    <a:pt x="147832" y="147832"/>
                  </a:lnTo>
                </a:path>
              </a:pathLst>
            </a:custGeom>
            <a:noFill/>
            <a:ln w="16416" cap="flat">
              <a:solidFill>
                <a:srgbClr val="000000"/>
              </a:solidFill>
              <a:prstDash val="solid"/>
              <a:miter/>
            </a:ln>
          </p:spPr>
          <p:txBody>
            <a:bodyPr rtlCol="0" anchor="ctr"/>
            <a:lstStyle/>
            <a:p>
              <a:endParaRPr lang="pl-PL"/>
            </a:p>
          </p:txBody>
        </p:sp>
        <p:sp>
          <p:nvSpPr>
            <p:cNvPr id="27" name="Dowolny kształt: kształt 26">
              <a:extLst>
                <a:ext uri="{FF2B5EF4-FFF2-40B4-BE49-F238E27FC236}">
                  <a16:creationId xmlns:a16="http://schemas.microsoft.com/office/drawing/2014/main" id="{A76CA3C0-53E4-499D-A49B-3F50E6D4427C}"/>
                </a:ext>
              </a:extLst>
            </p:cNvPr>
            <p:cNvSpPr/>
            <p:nvPr/>
          </p:nvSpPr>
          <p:spPr>
            <a:xfrm>
              <a:off x="5348627" y="2796607"/>
              <a:ext cx="1605782" cy="16425"/>
            </a:xfrm>
            <a:custGeom>
              <a:avLst/>
              <a:gdLst>
                <a:gd name="connsiteX0" fmla="*/ 0 w 1605782"/>
                <a:gd name="connsiteY0" fmla="*/ 0 h 16425"/>
                <a:gd name="connsiteX1" fmla="*/ 1605783 w 1605782"/>
                <a:gd name="connsiteY1" fmla="*/ 0 h 16425"/>
              </a:gdLst>
              <a:ahLst/>
              <a:cxnLst>
                <a:cxn ang="0">
                  <a:pos x="connsiteX0" y="connsiteY0"/>
                </a:cxn>
                <a:cxn ang="0">
                  <a:pos x="connsiteX1" y="connsiteY1"/>
                </a:cxn>
              </a:cxnLst>
              <a:rect l="l" t="t" r="r" b="b"/>
              <a:pathLst>
                <a:path w="1605782" h="16425">
                  <a:moveTo>
                    <a:pt x="0" y="0"/>
                  </a:moveTo>
                  <a:lnTo>
                    <a:pt x="1605783" y="0"/>
                  </a:lnTo>
                </a:path>
              </a:pathLst>
            </a:custGeom>
            <a:noFill/>
            <a:ln w="16416" cap="flat">
              <a:solidFill>
                <a:srgbClr val="000000"/>
              </a:solidFill>
              <a:custDash>
                <a:ds d="225000" sp="225000"/>
              </a:custDash>
              <a:miter/>
            </a:ln>
          </p:spPr>
          <p:txBody>
            <a:bodyPr rtlCol="0" anchor="ctr"/>
            <a:lstStyle/>
            <a:p>
              <a:endParaRPr lang="pl-PL"/>
            </a:p>
          </p:txBody>
        </p:sp>
        <p:sp>
          <p:nvSpPr>
            <p:cNvPr id="28" name="Dowolny kształt: kształt 27">
              <a:extLst>
                <a:ext uri="{FF2B5EF4-FFF2-40B4-BE49-F238E27FC236}">
                  <a16:creationId xmlns:a16="http://schemas.microsoft.com/office/drawing/2014/main" id="{39B49092-CAAC-414F-9DFF-791DDFF32930}"/>
                </a:ext>
              </a:extLst>
            </p:cNvPr>
            <p:cNvSpPr/>
            <p:nvPr/>
          </p:nvSpPr>
          <p:spPr>
            <a:xfrm>
              <a:off x="6824975" y="2722691"/>
              <a:ext cx="147831" cy="147831"/>
            </a:xfrm>
            <a:custGeom>
              <a:avLst/>
              <a:gdLst>
                <a:gd name="connsiteX0" fmla="*/ 0 w 147831"/>
                <a:gd name="connsiteY0" fmla="*/ 147832 h 147831"/>
                <a:gd name="connsiteX1" fmla="*/ 147832 w 147831"/>
                <a:gd name="connsiteY1" fmla="*/ 73916 h 147831"/>
                <a:gd name="connsiteX2" fmla="*/ 0 w 147831"/>
                <a:gd name="connsiteY2" fmla="*/ 0 h 147831"/>
              </a:gdLst>
              <a:ahLst/>
              <a:cxnLst>
                <a:cxn ang="0">
                  <a:pos x="connsiteX0" y="connsiteY0"/>
                </a:cxn>
                <a:cxn ang="0">
                  <a:pos x="connsiteX1" y="connsiteY1"/>
                </a:cxn>
                <a:cxn ang="0">
                  <a:pos x="connsiteX2" y="connsiteY2"/>
                </a:cxn>
              </a:cxnLst>
              <a:rect l="l" t="t" r="r" b="b"/>
              <a:pathLst>
                <a:path w="147831" h="147831">
                  <a:moveTo>
                    <a:pt x="0" y="147832"/>
                  </a:moveTo>
                  <a:lnTo>
                    <a:pt x="147832" y="73916"/>
                  </a:lnTo>
                  <a:lnTo>
                    <a:pt x="0" y="0"/>
                  </a:lnTo>
                </a:path>
              </a:pathLst>
            </a:custGeom>
            <a:noFill/>
            <a:ln w="16416" cap="flat">
              <a:solidFill>
                <a:srgbClr val="000000"/>
              </a:solidFill>
              <a:prstDash val="solid"/>
              <a:miter/>
            </a:ln>
          </p:spPr>
          <p:txBody>
            <a:bodyPr rtlCol="0" anchor="ctr"/>
            <a:lstStyle/>
            <a:p>
              <a:endParaRPr lang="pl-PL"/>
            </a:p>
          </p:txBody>
        </p:sp>
        <p:sp>
          <p:nvSpPr>
            <p:cNvPr id="29" name="pole tekstowe 28">
              <a:extLst>
                <a:ext uri="{FF2B5EF4-FFF2-40B4-BE49-F238E27FC236}">
                  <a16:creationId xmlns:a16="http://schemas.microsoft.com/office/drawing/2014/main" id="{29466B3E-6DA9-4A16-8671-6F61B3EA0A8E}"/>
                </a:ext>
              </a:extLst>
            </p:cNvPr>
            <p:cNvSpPr txBox="1"/>
            <p:nvPr/>
          </p:nvSpPr>
          <p:spPr>
            <a:xfrm>
              <a:off x="5446083" y="2520926"/>
              <a:ext cx="1431238" cy="321400"/>
            </a:xfrm>
            <a:prstGeom prst="rect">
              <a:avLst/>
            </a:prstGeom>
            <a:noFill/>
          </p:spPr>
          <p:txBody>
            <a:bodyPr wrap="none" rtlCol="0">
              <a:spAutoFit/>
            </a:bodyPr>
            <a:lstStyle/>
            <a:p>
              <a:pPr algn="l"/>
              <a:r>
                <a:rPr lang="pl-PL" sz="1423" spc="0" baseline="0" dirty="0">
                  <a:solidFill>
                    <a:srgbClr val="000000"/>
                  </a:solidFill>
                  <a:latin typeface="Helvetica"/>
                  <a:cs typeface="Helvetica"/>
                  <a:sym typeface="Helvetica"/>
                  <a:rtl val="0"/>
                </a:rPr>
                <a:t>Zero-sum </a:t>
              </a:r>
              <a:r>
                <a:rPr lang="pl-PL" sz="1423" spc="0" baseline="0" dirty="0" err="1">
                  <a:solidFill>
                    <a:srgbClr val="000000"/>
                  </a:solidFill>
                  <a:latin typeface="Helvetica"/>
                  <a:cs typeface="Helvetica"/>
                  <a:sym typeface="Helvetica"/>
                  <a:rtl val="0"/>
                </a:rPr>
                <a:t>game</a:t>
              </a:r>
              <a:endParaRPr lang="pl-PL" sz="1423" spc="0" baseline="0" dirty="0">
                <a:solidFill>
                  <a:srgbClr val="000000"/>
                </a:solidFill>
                <a:latin typeface="Helvetica"/>
                <a:cs typeface="Helvetica"/>
                <a:sym typeface="Helvetica"/>
                <a:rtl val="0"/>
              </a:endParaRPr>
            </a:p>
          </p:txBody>
        </p:sp>
        <p:sp>
          <p:nvSpPr>
            <p:cNvPr id="30" name="Dowolny kształt: kształt 29">
              <a:extLst>
                <a:ext uri="{FF2B5EF4-FFF2-40B4-BE49-F238E27FC236}">
                  <a16:creationId xmlns:a16="http://schemas.microsoft.com/office/drawing/2014/main" id="{08B57F98-B884-4BA3-A040-379A91227D5E}"/>
                </a:ext>
              </a:extLst>
            </p:cNvPr>
            <p:cNvSpPr/>
            <p:nvPr/>
          </p:nvSpPr>
          <p:spPr>
            <a:xfrm>
              <a:off x="1242185" y="3001929"/>
              <a:ext cx="2166229" cy="16425"/>
            </a:xfrm>
            <a:custGeom>
              <a:avLst/>
              <a:gdLst>
                <a:gd name="connsiteX0" fmla="*/ 0 w 2166229"/>
                <a:gd name="connsiteY0" fmla="*/ 0 h 16425"/>
                <a:gd name="connsiteX1" fmla="*/ 2166230 w 2166229"/>
                <a:gd name="connsiteY1" fmla="*/ 0 h 16425"/>
              </a:gdLst>
              <a:ahLst/>
              <a:cxnLst>
                <a:cxn ang="0">
                  <a:pos x="connsiteX0" y="connsiteY0"/>
                </a:cxn>
                <a:cxn ang="0">
                  <a:pos x="connsiteX1" y="connsiteY1"/>
                </a:cxn>
              </a:cxnLst>
              <a:rect l="l" t="t" r="r" b="b"/>
              <a:pathLst>
                <a:path w="2166229" h="16425">
                  <a:moveTo>
                    <a:pt x="0" y="0"/>
                  </a:moveTo>
                  <a:lnTo>
                    <a:pt x="2166230" y="0"/>
                  </a:lnTo>
                </a:path>
              </a:pathLst>
            </a:custGeom>
            <a:noFill/>
            <a:ln w="16416" cap="flat">
              <a:solidFill>
                <a:srgbClr val="000000"/>
              </a:solidFill>
              <a:prstDash val="solid"/>
              <a:miter/>
            </a:ln>
          </p:spPr>
          <p:txBody>
            <a:bodyPr rtlCol="0" anchor="ctr"/>
            <a:lstStyle/>
            <a:p>
              <a:endParaRPr lang="pl-PL"/>
            </a:p>
          </p:txBody>
        </p:sp>
        <p:sp>
          <p:nvSpPr>
            <p:cNvPr id="31" name="Dowolny kształt: kształt 30">
              <a:extLst>
                <a:ext uri="{FF2B5EF4-FFF2-40B4-BE49-F238E27FC236}">
                  <a16:creationId xmlns:a16="http://schemas.microsoft.com/office/drawing/2014/main" id="{7C2991D5-E740-47B6-BF66-2461D486A3A8}"/>
                </a:ext>
              </a:extLst>
            </p:cNvPr>
            <p:cNvSpPr/>
            <p:nvPr/>
          </p:nvSpPr>
          <p:spPr>
            <a:xfrm>
              <a:off x="3408415" y="2944439"/>
              <a:ext cx="114980" cy="114980"/>
            </a:xfrm>
            <a:custGeom>
              <a:avLst/>
              <a:gdLst>
                <a:gd name="connsiteX0" fmla="*/ 114980 w 114980"/>
                <a:gd name="connsiteY0" fmla="*/ 57490 h 114980"/>
                <a:gd name="connsiteX1" fmla="*/ 0 w 114980"/>
                <a:gd name="connsiteY1" fmla="*/ 114980 h 114980"/>
                <a:gd name="connsiteX2" fmla="*/ 0 w 114980"/>
                <a:gd name="connsiteY2" fmla="*/ 0 h 114980"/>
              </a:gdLst>
              <a:ahLst/>
              <a:cxnLst>
                <a:cxn ang="0">
                  <a:pos x="connsiteX0" y="connsiteY0"/>
                </a:cxn>
                <a:cxn ang="0">
                  <a:pos x="connsiteX1" y="connsiteY1"/>
                </a:cxn>
                <a:cxn ang="0">
                  <a:pos x="connsiteX2" y="connsiteY2"/>
                </a:cxn>
              </a:cxnLst>
              <a:rect l="l" t="t" r="r" b="b"/>
              <a:pathLst>
                <a:path w="114980" h="114980">
                  <a:moveTo>
                    <a:pt x="114980" y="57490"/>
                  </a:moveTo>
                  <a:lnTo>
                    <a:pt x="0" y="114980"/>
                  </a:lnTo>
                  <a:lnTo>
                    <a:pt x="0" y="0"/>
                  </a:lnTo>
                  <a:close/>
                </a:path>
              </a:pathLst>
            </a:custGeom>
            <a:solidFill>
              <a:srgbClr val="000000"/>
            </a:solidFill>
            <a:ln w="16416" cap="flat">
              <a:solidFill>
                <a:srgbClr val="000000"/>
              </a:solidFill>
              <a:prstDash val="solid"/>
              <a:miter/>
            </a:ln>
          </p:spPr>
          <p:txBody>
            <a:bodyPr rtlCol="0" anchor="ctr"/>
            <a:lstStyle/>
            <a:p>
              <a:endParaRPr lang="pl-PL"/>
            </a:p>
          </p:txBody>
        </p:sp>
        <p:sp>
          <p:nvSpPr>
            <p:cNvPr id="32" name="pole tekstowe 31">
              <a:extLst>
                <a:ext uri="{FF2B5EF4-FFF2-40B4-BE49-F238E27FC236}">
                  <a16:creationId xmlns:a16="http://schemas.microsoft.com/office/drawing/2014/main" id="{984FEC26-AAB6-40C9-B9CA-0FD47BCB8343}"/>
                </a:ext>
              </a:extLst>
            </p:cNvPr>
            <p:cNvSpPr txBox="1"/>
            <p:nvPr/>
          </p:nvSpPr>
          <p:spPr>
            <a:xfrm>
              <a:off x="1394667" y="2718036"/>
              <a:ext cx="1754006" cy="311304"/>
            </a:xfrm>
            <a:prstGeom prst="rect">
              <a:avLst/>
            </a:prstGeom>
            <a:noFill/>
          </p:spPr>
          <p:txBody>
            <a:bodyPr wrap="none" rtlCol="0">
              <a:spAutoFit/>
            </a:bodyPr>
            <a:lstStyle/>
            <a:p>
              <a:pPr algn="l"/>
              <a:r>
                <a:rPr lang="pl-PL" sz="1423" spc="0" baseline="0" dirty="0" err="1">
                  <a:solidFill>
                    <a:srgbClr val="000000"/>
                  </a:solidFill>
                  <a:latin typeface="Helvetica"/>
                  <a:cs typeface="Helvetica"/>
                  <a:sym typeface="Helvetica"/>
                  <a:rtl val="0"/>
                </a:rPr>
                <a:t>Biased</a:t>
              </a:r>
              <a:r>
                <a:rPr lang="pl-PL" sz="1423" spc="0" baseline="0" dirty="0">
                  <a:solidFill>
                    <a:srgbClr val="000000"/>
                  </a:solidFill>
                  <a:latin typeface="Helvetica"/>
                  <a:cs typeface="Helvetica"/>
                  <a:sym typeface="Helvetica"/>
                  <a:rtl val="0"/>
                </a:rPr>
                <a:t> </a:t>
              </a:r>
              <a:r>
                <a:rPr lang="pl-PL" sz="1423" spc="0" baseline="0" dirty="0" err="1">
                  <a:solidFill>
                    <a:srgbClr val="000000"/>
                  </a:solidFill>
                  <a:latin typeface="Helvetica"/>
                  <a:cs typeface="Helvetica"/>
                  <a:sym typeface="Helvetica"/>
                  <a:rtl val="0"/>
                </a:rPr>
                <a:t>tabular</a:t>
              </a:r>
              <a:r>
                <a:rPr lang="pl-PL" sz="1423" dirty="0">
                  <a:solidFill>
                    <a:srgbClr val="000000"/>
                  </a:solidFill>
                  <a:latin typeface="Helvetica"/>
                  <a:cs typeface="Helvetica"/>
                  <a:sym typeface="Helvetica"/>
                  <a:rtl val="0"/>
                </a:rPr>
                <a:t> data</a:t>
              </a:r>
              <a:endParaRPr lang="pl-PL" sz="1423" spc="0" baseline="0" dirty="0">
                <a:solidFill>
                  <a:srgbClr val="000000"/>
                </a:solidFill>
                <a:latin typeface="Helvetica"/>
                <a:cs typeface="Helvetica"/>
                <a:sym typeface="Helvetica"/>
                <a:rtl val="0"/>
              </a:endParaRPr>
            </a:p>
          </p:txBody>
        </p:sp>
        <p:sp>
          <p:nvSpPr>
            <p:cNvPr id="33" name="Dowolny kształt: kształt 32">
              <a:extLst>
                <a:ext uri="{FF2B5EF4-FFF2-40B4-BE49-F238E27FC236}">
                  <a16:creationId xmlns:a16="http://schemas.microsoft.com/office/drawing/2014/main" id="{5BD79859-6A50-4915-BD32-416667CECE13}"/>
                </a:ext>
              </a:extLst>
            </p:cNvPr>
            <p:cNvSpPr/>
            <p:nvPr/>
          </p:nvSpPr>
          <p:spPr>
            <a:xfrm>
              <a:off x="8798037" y="2997823"/>
              <a:ext cx="2193660" cy="4106"/>
            </a:xfrm>
            <a:custGeom>
              <a:avLst/>
              <a:gdLst>
                <a:gd name="connsiteX0" fmla="*/ 0 w 2193660"/>
                <a:gd name="connsiteY0" fmla="*/ 4106 h 4106"/>
                <a:gd name="connsiteX1" fmla="*/ 2193661 w 2193660"/>
                <a:gd name="connsiteY1" fmla="*/ 0 h 4106"/>
              </a:gdLst>
              <a:ahLst/>
              <a:cxnLst>
                <a:cxn ang="0">
                  <a:pos x="connsiteX0" y="connsiteY0"/>
                </a:cxn>
                <a:cxn ang="0">
                  <a:pos x="connsiteX1" y="connsiteY1"/>
                </a:cxn>
              </a:cxnLst>
              <a:rect l="l" t="t" r="r" b="b"/>
              <a:pathLst>
                <a:path w="2193660" h="4106">
                  <a:moveTo>
                    <a:pt x="0" y="4106"/>
                  </a:moveTo>
                  <a:lnTo>
                    <a:pt x="2193661" y="0"/>
                  </a:lnTo>
                </a:path>
              </a:pathLst>
            </a:custGeom>
            <a:noFill/>
            <a:ln w="16416" cap="flat">
              <a:solidFill>
                <a:srgbClr val="000000"/>
              </a:solidFill>
              <a:prstDash val="solid"/>
              <a:miter/>
            </a:ln>
          </p:spPr>
          <p:txBody>
            <a:bodyPr rtlCol="0" anchor="ctr"/>
            <a:lstStyle/>
            <a:p>
              <a:endParaRPr lang="pl-PL"/>
            </a:p>
          </p:txBody>
        </p:sp>
        <p:sp>
          <p:nvSpPr>
            <p:cNvPr id="34" name="Dowolny kształt: kształt 33">
              <a:extLst>
                <a:ext uri="{FF2B5EF4-FFF2-40B4-BE49-F238E27FC236}">
                  <a16:creationId xmlns:a16="http://schemas.microsoft.com/office/drawing/2014/main" id="{5C4CB5EF-E5F2-464D-A686-9AAC84CEE1C8}"/>
                </a:ext>
              </a:extLst>
            </p:cNvPr>
            <p:cNvSpPr/>
            <p:nvPr/>
          </p:nvSpPr>
          <p:spPr>
            <a:xfrm>
              <a:off x="10991698" y="2940332"/>
              <a:ext cx="114980" cy="114980"/>
            </a:xfrm>
            <a:custGeom>
              <a:avLst/>
              <a:gdLst>
                <a:gd name="connsiteX0" fmla="*/ 114980 w 114980"/>
                <a:gd name="connsiteY0" fmla="*/ 57162 h 114980"/>
                <a:gd name="connsiteX1" fmla="*/ 164 w 114980"/>
                <a:gd name="connsiteY1" fmla="*/ 114980 h 114980"/>
                <a:gd name="connsiteX2" fmla="*/ 0 w 114980"/>
                <a:gd name="connsiteY2" fmla="*/ 0 h 114980"/>
              </a:gdLst>
              <a:ahLst/>
              <a:cxnLst>
                <a:cxn ang="0">
                  <a:pos x="connsiteX0" y="connsiteY0"/>
                </a:cxn>
                <a:cxn ang="0">
                  <a:pos x="connsiteX1" y="connsiteY1"/>
                </a:cxn>
                <a:cxn ang="0">
                  <a:pos x="connsiteX2" y="connsiteY2"/>
                </a:cxn>
              </a:cxnLst>
              <a:rect l="l" t="t" r="r" b="b"/>
              <a:pathLst>
                <a:path w="114980" h="114980">
                  <a:moveTo>
                    <a:pt x="114980" y="57162"/>
                  </a:moveTo>
                  <a:lnTo>
                    <a:pt x="164" y="114980"/>
                  </a:lnTo>
                  <a:lnTo>
                    <a:pt x="0" y="0"/>
                  </a:lnTo>
                  <a:close/>
                </a:path>
              </a:pathLst>
            </a:custGeom>
            <a:solidFill>
              <a:srgbClr val="000000"/>
            </a:solidFill>
            <a:ln w="16416" cap="flat">
              <a:solidFill>
                <a:srgbClr val="000000"/>
              </a:solidFill>
              <a:prstDash val="solid"/>
              <a:miter/>
            </a:ln>
          </p:spPr>
          <p:txBody>
            <a:bodyPr rtlCol="0" anchor="ctr"/>
            <a:lstStyle/>
            <a:p>
              <a:endParaRPr lang="pl-PL"/>
            </a:p>
          </p:txBody>
        </p:sp>
        <p:sp>
          <p:nvSpPr>
            <p:cNvPr id="35" name="pole tekstowe 34">
              <a:extLst>
                <a:ext uri="{FF2B5EF4-FFF2-40B4-BE49-F238E27FC236}">
                  <a16:creationId xmlns:a16="http://schemas.microsoft.com/office/drawing/2014/main" id="{0C3A3811-91CE-46DE-89C5-453276C5D7BB}"/>
                </a:ext>
              </a:extLst>
            </p:cNvPr>
            <p:cNvSpPr txBox="1"/>
            <p:nvPr/>
          </p:nvSpPr>
          <p:spPr>
            <a:xfrm>
              <a:off x="9256860" y="2718036"/>
              <a:ext cx="1398386" cy="321400"/>
            </a:xfrm>
            <a:prstGeom prst="rect">
              <a:avLst/>
            </a:prstGeom>
            <a:noFill/>
          </p:spPr>
          <p:txBody>
            <a:bodyPr wrap="none" rtlCol="0">
              <a:spAutoFit/>
            </a:bodyPr>
            <a:lstStyle/>
            <a:p>
              <a:pPr algn="l"/>
              <a:r>
                <a:rPr lang="pl-PL" sz="1423" spc="0" baseline="0">
                  <a:solidFill>
                    <a:srgbClr val="000000"/>
                  </a:solidFill>
                  <a:latin typeface="Helvetica"/>
                  <a:cs typeface="Helvetica"/>
                  <a:sym typeface="Helvetica"/>
                  <a:rtl val="0"/>
                </a:rPr>
                <a:t>Fair predictions</a:t>
              </a:r>
            </a:p>
          </p:txBody>
        </p:sp>
        <p:sp>
          <p:nvSpPr>
            <p:cNvPr id="36" name="Dowolny kształt: kształt 35">
              <a:extLst>
                <a:ext uri="{FF2B5EF4-FFF2-40B4-BE49-F238E27FC236}">
                  <a16:creationId xmlns:a16="http://schemas.microsoft.com/office/drawing/2014/main" id="{F69D8758-B7D6-4DB7-AD52-7FF432D35C3C}"/>
                </a:ext>
              </a:extLst>
            </p:cNvPr>
            <p:cNvSpPr/>
            <p:nvPr/>
          </p:nvSpPr>
          <p:spPr>
            <a:xfrm>
              <a:off x="749413" y="2755543"/>
              <a:ext cx="492772" cy="492772"/>
            </a:xfrm>
            <a:custGeom>
              <a:avLst/>
              <a:gdLst>
                <a:gd name="connsiteX0" fmla="*/ 492773 w 492772"/>
                <a:gd name="connsiteY0" fmla="*/ 246386 h 492772"/>
                <a:gd name="connsiteX1" fmla="*/ 246386 w 492772"/>
                <a:gd name="connsiteY1" fmla="*/ 492773 h 492772"/>
                <a:gd name="connsiteX2" fmla="*/ 0 w 492772"/>
                <a:gd name="connsiteY2" fmla="*/ 246386 h 492772"/>
                <a:gd name="connsiteX3" fmla="*/ 246386 w 492772"/>
                <a:gd name="connsiteY3" fmla="*/ 0 h 492772"/>
                <a:gd name="connsiteX4" fmla="*/ 492773 w 492772"/>
                <a:gd name="connsiteY4" fmla="*/ 246386 h 492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72" h="492772">
                  <a:moveTo>
                    <a:pt x="492773" y="246386"/>
                  </a:moveTo>
                  <a:cubicBezTo>
                    <a:pt x="492773" y="382462"/>
                    <a:pt x="382462" y="492773"/>
                    <a:pt x="246386" y="492773"/>
                  </a:cubicBezTo>
                  <a:cubicBezTo>
                    <a:pt x="110311" y="492773"/>
                    <a:pt x="0" y="382462"/>
                    <a:pt x="0" y="246386"/>
                  </a:cubicBezTo>
                  <a:cubicBezTo>
                    <a:pt x="0" y="110311"/>
                    <a:pt x="110311" y="0"/>
                    <a:pt x="246386" y="0"/>
                  </a:cubicBezTo>
                  <a:cubicBezTo>
                    <a:pt x="382462" y="0"/>
                    <a:pt x="492773" y="110311"/>
                    <a:pt x="492773" y="246386"/>
                  </a:cubicBezTo>
                  <a:close/>
                </a:path>
              </a:pathLst>
            </a:custGeom>
            <a:solidFill>
              <a:srgbClr val="FFFFFF"/>
            </a:solidFill>
            <a:ln w="16416" cap="flat">
              <a:solidFill>
                <a:srgbClr val="000000"/>
              </a:solidFill>
              <a:prstDash val="solid"/>
              <a:miter/>
            </a:ln>
          </p:spPr>
          <p:txBody>
            <a:bodyPr rtlCol="0" anchor="ctr"/>
            <a:lstStyle/>
            <a:p>
              <a:endParaRPr lang="pl-PL"/>
            </a:p>
          </p:txBody>
        </p:sp>
        <p:sp>
          <p:nvSpPr>
            <p:cNvPr id="37" name="Dowolny kształt: kształt 36">
              <a:extLst>
                <a:ext uri="{FF2B5EF4-FFF2-40B4-BE49-F238E27FC236}">
                  <a16:creationId xmlns:a16="http://schemas.microsoft.com/office/drawing/2014/main" id="{2F1BBD4C-FDDA-4A5A-871F-D3907DF84108}"/>
                </a:ext>
              </a:extLst>
            </p:cNvPr>
            <p:cNvSpPr/>
            <p:nvPr/>
          </p:nvSpPr>
          <p:spPr>
            <a:xfrm>
              <a:off x="10933387" y="2755543"/>
              <a:ext cx="492772" cy="492772"/>
            </a:xfrm>
            <a:custGeom>
              <a:avLst/>
              <a:gdLst>
                <a:gd name="connsiteX0" fmla="*/ 492773 w 492772"/>
                <a:gd name="connsiteY0" fmla="*/ 0 h 492772"/>
                <a:gd name="connsiteX1" fmla="*/ 0 w 492772"/>
                <a:gd name="connsiteY1" fmla="*/ 492773 h 492772"/>
                <a:gd name="connsiteX2" fmla="*/ 0 w 492772"/>
                <a:gd name="connsiteY2" fmla="*/ 0 h 492772"/>
                <a:gd name="connsiteX3" fmla="*/ 492773 w 492772"/>
                <a:gd name="connsiteY3" fmla="*/ 492773 h 492772"/>
              </a:gdLst>
              <a:ahLst/>
              <a:cxnLst>
                <a:cxn ang="0">
                  <a:pos x="connsiteX0" y="connsiteY0"/>
                </a:cxn>
                <a:cxn ang="0">
                  <a:pos x="connsiteX1" y="connsiteY1"/>
                </a:cxn>
                <a:cxn ang="0">
                  <a:pos x="connsiteX2" y="connsiteY2"/>
                </a:cxn>
                <a:cxn ang="0">
                  <a:pos x="connsiteX3" y="connsiteY3"/>
                </a:cxn>
              </a:cxnLst>
              <a:rect l="l" t="t" r="r" b="b"/>
              <a:pathLst>
                <a:path w="492772" h="492772">
                  <a:moveTo>
                    <a:pt x="492773" y="0"/>
                  </a:moveTo>
                  <a:lnTo>
                    <a:pt x="0" y="492773"/>
                  </a:lnTo>
                  <a:moveTo>
                    <a:pt x="0" y="0"/>
                  </a:moveTo>
                  <a:lnTo>
                    <a:pt x="492773" y="492773"/>
                  </a:lnTo>
                </a:path>
              </a:pathLst>
            </a:custGeom>
            <a:noFill/>
            <a:ln w="16416" cap="flat">
              <a:solidFill>
                <a:srgbClr val="000000"/>
              </a:solidFill>
              <a:prstDash val="solid"/>
              <a:miter/>
            </a:ln>
          </p:spPr>
          <p:txBody>
            <a:bodyPr rtlCol="0" anchor="ctr"/>
            <a:lstStyle/>
            <a:p>
              <a:endParaRPr lang="pl-PL"/>
            </a:p>
          </p:txBody>
        </p:sp>
        <p:sp>
          <p:nvSpPr>
            <p:cNvPr id="38" name="Dowolny kształt: kształt 37">
              <a:extLst>
                <a:ext uri="{FF2B5EF4-FFF2-40B4-BE49-F238E27FC236}">
                  <a16:creationId xmlns:a16="http://schemas.microsoft.com/office/drawing/2014/main" id="{D30FE0AA-8F11-49D3-9F15-5CF11D6340C4}"/>
                </a:ext>
              </a:extLst>
            </p:cNvPr>
            <p:cNvSpPr/>
            <p:nvPr/>
          </p:nvSpPr>
          <p:spPr>
            <a:xfrm>
              <a:off x="5713936" y="5547923"/>
              <a:ext cx="784494" cy="16425"/>
            </a:xfrm>
            <a:custGeom>
              <a:avLst/>
              <a:gdLst>
                <a:gd name="connsiteX0" fmla="*/ 784495 w 784494"/>
                <a:gd name="connsiteY0" fmla="*/ 0 h 16425"/>
                <a:gd name="connsiteX1" fmla="*/ 0 w 784494"/>
                <a:gd name="connsiteY1" fmla="*/ 0 h 16425"/>
              </a:gdLst>
              <a:ahLst/>
              <a:cxnLst>
                <a:cxn ang="0">
                  <a:pos x="connsiteX0" y="connsiteY0"/>
                </a:cxn>
                <a:cxn ang="0">
                  <a:pos x="connsiteX1" y="connsiteY1"/>
                </a:cxn>
              </a:cxnLst>
              <a:rect l="l" t="t" r="r" b="b"/>
              <a:pathLst>
                <a:path w="784494" h="16425">
                  <a:moveTo>
                    <a:pt x="784495" y="0"/>
                  </a:moveTo>
                  <a:lnTo>
                    <a:pt x="0" y="0"/>
                  </a:lnTo>
                </a:path>
              </a:pathLst>
            </a:custGeom>
            <a:noFill/>
            <a:ln w="16416" cap="flat">
              <a:solidFill>
                <a:srgbClr val="000000"/>
              </a:solidFill>
              <a:prstDash val="solid"/>
              <a:miter/>
            </a:ln>
          </p:spPr>
          <p:txBody>
            <a:bodyPr rtlCol="0" anchor="ctr"/>
            <a:lstStyle/>
            <a:p>
              <a:endParaRPr lang="pl-PL"/>
            </a:p>
          </p:txBody>
        </p:sp>
        <p:sp>
          <p:nvSpPr>
            <p:cNvPr id="39" name="Dowolny kształt: kształt 38">
              <a:extLst>
                <a:ext uri="{FF2B5EF4-FFF2-40B4-BE49-F238E27FC236}">
                  <a16:creationId xmlns:a16="http://schemas.microsoft.com/office/drawing/2014/main" id="{B902C65A-038C-4886-8461-86E6E4123646}"/>
                </a:ext>
              </a:extLst>
            </p:cNvPr>
            <p:cNvSpPr/>
            <p:nvPr/>
          </p:nvSpPr>
          <p:spPr>
            <a:xfrm>
              <a:off x="5695539" y="5441155"/>
              <a:ext cx="213534" cy="213534"/>
            </a:xfrm>
            <a:custGeom>
              <a:avLst/>
              <a:gdLst>
                <a:gd name="connsiteX0" fmla="*/ 213535 w 213534"/>
                <a:gd name="connsiteY0" fmla="*/ 0 h 213534"/>
                <a:gd name="connsiteX1" fmla="*/ 0 w 213534"/>
                <a:gd name="connsiteY1" fmla="*/ 106767 h 213534"/>
                <a:gd name="connsiteX2" fmla="*/ 213535 w 213534"/>
                <a:gd name="connsiteY2" fmla="*/ 213535 h 213534"/>
              </a:gdLst>
              <a:ahLst/>
              <a:cxnLst>
                <a:cxn ang="0">
                  <a:pos x="connsiteX0" y="connsiteY0"/>
                </a:cxn>
                <a:cxn ang="0">
                  <a:pos x="connsiteX1" y="connsiteY1"/>
                </a:cxn>
                <a:cxn ang="0">
                  <a:pos x="connsiteX2" y="connsiteY2"/>
                </a:cxn>
              </a:cxnLst>
              <a:rect l="l" t="t" r="r" b="b"/>
              <a:pathLst>
                <a:path w="213534" h="213534">
                  <a:moveTo>
                    <a:pt x="213535" y="0"/>
                  </a:moveTo>
                  <a:lnTo>
                    <a:pt x="0" y="106767"/>
                  </a:lnTo>
                  <a:lnTo>
                    <a:pt x="213535" y="213535"/>
                  </a:lnTo>
                </a:path>
              </a:pathLst>
            </a:custGeom>
            <a:noFill/>
            <a:ln w="16416" cap="flat">
              <a:solidFill>
                <a:srgbClr val="000000"/>
              </a:solidFill>
              <a:prstDash val="solid"/>
              <a:miter/>
            </a:ln>
          </p:spPr>
          <p:txBody>
            <a:bodyPr rtlCol="0" anchor="ctr"/>
            <a:lstStyle/>
            <a:p>
              <a:endParaRPr lang="pl-PL"/>
            </a:p>
          </p:txBody>
        </p:sp>
        <p:sp>
          <p:nvSpPr>
            <p:cNvPr id="40" name="Dowolny kształt: kształt 39">
              <a:extLst>
                <a:ext uri="{FF2B5EF4-FFF2-40B4-BE49-F238E27FC236}">
                  <a16:creationId xmlns:a16="http://schemas.microsoft.com/office/drawing/2014/main" id="{6F6C44DF-F1AD-4055-871A-81377520CBA9}"/>
                </a:ext>
              </a:extLst>
            </p:cNvPr>
            <p:cNvSpPr/>
            <p:nvPr/>
          </p:nvSpPr>
          <p:spPr>
            <a:xfrm>
              <a:off x="6662688" y="5383665"/>
              <a:ext cx="1314061" cy="427069"/>
            </a:xfrm>
            <a:custGeom>
              <a:avLst/>
              <a:gdLst>
                <a:gd name="connsiteX0" fmla="*/ 0 w 1314061"/>
                <a:gd name="connsiteY0" fmla="*/ 0 h 427069"/>
                <a:gd name="connsiteX1" fmla="*/ 1314061 w 1314061"/>
                <a:gd name="connsiteY1" fmla="*/ 0 h 427069"/>
                <a:gd name="connsiteX2" fmla="*/ 1314061 w 1314061"/>
                <a:gd name="connsiteY2" fmla="*/ 427070 h 427069"/>
                <a:gd name="connsiteX3" fmla="*/ 0 w 1314061"/>
                <a:gd name="connsiteY3" fmla="*/ 427070 h 427069"/>
              </a:gdLst>
              <a:ahLst/>
              <a:cxnLst>
                <a:cxn ang="0">
                  <a:pos x="connsiteX0" y="connsiteY0"/>
                </a:cxn>
                <a:cxn ang="0">
                  <a:pos x="connsiteX1" y="connsiteY1"/>
                </a:cxn>
                <a:cxn ang="0">
                  <a:pos x="connsiteX2" y="connsiteY2"/>
                </a:cxn>
                <a:cxn ang="0">
                  <a:pos x="connsiteX3" y="connsiteY3"/>
                </a:cxn>
              </a:cxnLst>
              <a:rect l="l" t="t" r="r" b="b"/>
              <a:pathLst>
                <a:path w="1314061" h="427069">
                  <a:moveTo>
                    <a:pt x="0" y="0"/>
                  </a:moveTo>
                  <a:lnTo>
                    <a:pt x="1314061" y="0"/>
                  </a:lnTo>
                  <a:lnTo>
                    <a:pt x="1314061" y="427070"/>
                  </a:lnTo>
                  <a:lnTo>
                    <a:pt x="0" y="427070"/>
                  </a:lnTo>
                  <a:close/>
                </a:path>
              </a:pathLst>
            </a:custGeom>
            <a:noFill/>
            <a:ln w="16416" cap="flat">
              <a:noFill/>
              <a:prstDash val="solid"/>
              <a:miter/>
            </a:ln>
          </p:spPr>
          <p:txBody>
            <a:bodyPr rtlCol="0" anchor="ctr"/>
            <a:lstStyle/>
            <a:p>
              <a:endParaRPr lang="pl-PL"/>
            </a:p>
          </p:txBody>
        </p:sp>
        <p:grpSp>
          <p:nvGrpSpPr>
            <p:cNvPr id="41" name="Grafika 6">
              <a:extLst>
                <a:ext uri="{FF2B5EF4-FFF2-40B4-BE49-F238E27FC236}">
                  <a16:creationId xmlns:a16="http://schemas.microsoft.com/office/drawing/2014/main" id="{DB4B6643-05F6-41EE-8037-EDE875FF2AE4}"/>
                </a:ext>
              </a:extLst>
            </p:cNvPr>
            <p:cNvGrpSpPr/>
            <p:nvPr/>
          </p:nvGrpSpPr>
          <p:grpSpPr>
            <a:xfrm>
              <a:off x="6769455" y="5359026"/>
              <a:ext cx="1084100" cy="476347"/>
              <a:chOff x="6769455" y="5359026"/>
              <a:chExt cx="1084100" cy="476347"/>
            </a:xfrm>
            <a:solidFill>
              <a:srgbClr val="000000"/>
            </a:solidFill>
          </p:grpSpPr>
          <p:sp>
            <p:nvSpPr>
              <p:cNvPr id="42" name="pole tekstowe 41">
                <a:extLst>
                  <a:ext uri="{FF2B5EF4-FFF2-40B4-BE49-F238E27FC236}">
                    <a16:creationId xmlns:a16="http://schemas.microsoft.com/office/drawing/2014/main" id="{E002A7F4-C29E-4458-8132-3D70F4F1CE73}"/>
                  </a:ext>
                </a:extLst>
              </p:cNvPr>
              <p:cNvSpPr txBox="1"/>
              <p:nvPr/>
            </p:nvSpPr>
            <p:spPr>
              <a:xfrm>
                <a:off x="6678015" y="5313306"/>
                <a:ext cx="1266980" cy="337826"/>
              </a:xfrm>
              <a:prstGeom prst="rect">
                <a:avLst/>
              </a:prstGeom>
              <a:noFill/>
            </p:spPr>
            <p:txBody>
              <a:bodyPr wrap="none" rtlCol="0">
                <a:spAutoFit/>
              </a:bodyPr>
              <a:lstStyle/>
              <a:p>
                <a:pPr algn="l"/>
                <a:r>
                  <a:rPr lang="pl-PL" sz="1552" b="1" spc="0" baseline="0" dirty="0" err="1">
                    <a:solidFill>
                      <a:srgbClr val="000000"/>
                    </a:solidFill>
                    <a:latin typeface="Helvetica"/>
                    <a:cs typeface="Helvetica"/>
                    <a:sym typeface="Helvetica"/>
                    <a:rtl val="0"/>
                  </a:rPr>
                  <a:t>Originally</a:t>
                </a:r>
                <a:r>
                  <a:rPr lang="pl-PL" sz="1552" b="1" spc="0" baseline="0" dirty="0">
                    <a:solidFill>
                      <a:srgbClr val="000000"/>
                    </a:solidFill>
                    <a:latin typeface="Helvetica"/>
                    <a:cs typeface="Helvetica"/>
                    <a:sym typeface="Helvetica"/>
                    <a:rtl val="0"/>
                  </a:rPr>
                  <a:t> in</a:t>
                </a:r>
              </a:p>
            </p:txBody>
          </p:sp>
          <p:sp>
            <p:nvSpPr>
              <p:cNvPr id="43" name="pole tekstowe 42">
                <a:extLst>
                  <a:ext uri="{FF2B5EF4-FFF2-40B4-BE49-F238E27FC236}">
                    <a16:creationId xmlns:a16="http://schemas.microsoft.com/office/drawing/2014/main" id="{5B7F7767-80D3-4B1B-A58B-FFCC2450C6BA}"/>
                  </a:ext>
                </a:extLst>
              </p:cNvPr>
              <p:cNvSpPr txBox="1"/>
              <p:nvPr/>
            </p:nvSpPr>
            <p:spPr>
              <a:xfrm>
                <a:off x="7022956" y="5543267"/>
                <a:ext cx="577098" cy="337826"/>
              </a:xfrm>
              <a:prstGeom prst="rect">
                <a:avLst/>
              </a:prstGeom>
              <a:noFill/>
            </p:spPr>
            <p:txBody>
              <a:bodyPr wrap="none" rtlCol="0">
                <a:spAutoFit/>
              </a:bodyPr>
              <a:lstStyle/>
              <a:p>
                <a:pPr algn="l"/>
                <a:r>
                  <a:rPr lang="pl-PL" sz="1552" b="1" spc="0" baseline="0">
                    <a:solidFill>
                      <a:srgbClr val="000000"/>
                    </a:solidFill>
                    <a:latin typeface="Helvetica"/>
                    <a:cs typeface="Helvetica"/>
                    <a:sym typeface="Helvetica"/>
                    <a:rtl val="0"/>
                  </a:rPr>
                  <a:t>GAN</a:t>
                </a:r>
              </a:p>
            </p:txBody>
          </p:sp>
        </p:grpSp>
      </p:grpSp>
      <p:sp>
        <p:nvSpPr>
          <p:cNvPr id="47" name="Tytuł 1">
            <a:extLst>
              <a:ext uri="{FF2B5EF4-FFF2-40B4-BE49-F238E27FC236}">
                <a16:creationId xmlns:a16="http://schemas.microsoft.com/office/drawing/2014/main" id="{DA5E69C6-2F22-450A-99B1-75873117E3AE}"/>
              </a:ext>
            </a:extLst>
          </p:cNvPr>
          <p:cNvSpPr>
            <a:spLocks noGrp="1"/>
          </p:cNvSpPr>
          <p:nvPr>
            <p:ph type="title"/>
          </p:nvPr>
        </p:nvSpPr>
        <p:spPr>
          <a:xfrm>
            <a:off x="838200" y="365125"/>
            <a:ext cx="10515600" cy="1325563"/>
          </a:xfrm>
        </p:spPr>
        <p:txBody>
          <a:bodyPr/>
          <a:lstStyle/>
          <a:p>
            <a:r>
              <a:rPr lang="pl-PL" b="1" dirty="0">
                <a:solidFill>
                  <a:srgbClr val="0070C0"/>
                </a:solidFill>
              </a:rPr>
              <a:t>FairPAN – </a:t>
            </a:r>
            <a:r>
              <a:rPr lang="pl-PL" b="1" dirty="0" err="1">
                <a:solidFill>
                  <a:srgbClr val="0070C0"/>
                </a:solidFill>
              </a:rPr>
              <a:t>simplified</a:t>
            </a:r>
            <a:r>
              <a:rPr lang="pl-PL" b="1" dirty="0">
                <a:solidFill>
                  <a:srgbClr val="0070C0"/>
                </a:solidFill>
              </a:rPr>
              <a:t> </a:t>
            </a:r>
            <a:r>
              <a:rPr lang="pl-PL" b="1" dirty="0" err="1">
                <a:solidFill>
                  <a:srgbClr val="0070C0"/>
                </a:solidFill>
              </a:rPr>
              <a:t>architecture</a:t>
            </a:r>
            <a:endParaRPr lang="pl-PL" b="1" dirty="0">
              <a:solidFill>
                <a:srgbClr val="0070C0"/>
              </a:solidFill>
            </a:endParaRPr>
          </a:p>
        </p:txBody>
      </p:sp>
      <p:pic>
        <p:nvPicPr>
          <p:cNvPr id="45" name="Grafika 44">
            <a:extLst>
              <a:ext uri="{FF2B5EF4-FFF2-40B4-BE49-F238E27FC236}">
                <a16:creationId xmlns:a16="http://schemas.microsoft.com/office/drawing/2014/main" id="{062524CC-72B5-4769-B20F-DE8A1DA3C9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162235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07EC55-7EF0-4A4E-8C8D-A16D7E41578A}"/>
              </a:ext>
            </a:extLst>
          </p:cNvPr>
          <p:cNvSpPr>
            <a:spLocks noGrp="1"/>
          </p:cNvSpPr>
          <p:nvPr>
            <p:ph type="title"/>
          </p:nvPr>
        </p:nvSpPr>
        <p:spPr/>
        <p:txBody>
          <a:bodyPr/>
          <a:lstStyle/>
          <a:p>
            <a:r>
              <a:rPr lang="pl-PL" b="1" dirty="0" err="1">
                <a:solidFill>
                  <a:srgbClr val="0070C0"/>
                </a:solidFill>
              </a:rPr>
              <a:t>Unfairness</a:t>
            </a:r>
            <a:r>
              <a:rPr lang="pl-PL" b="1" dirty="0">
                <a:solidFill>
                  <a:srgbClr val="0070C0"/>
                </a:solidFill>
              </a:rPr>
              <a:t> </a:t>
            </a:r>
            <a:r>
              <a:rPr lang="pl-PL" b="1" dirty="0" err="1">
                <a:solidFill>
                  <a:srgbClr val="0070C0"/>
                </a:solidFill>
              </a:rPr>
              <a:t>example</a:t>
            </a:r>
            <a:endParaRPr lang="pl-PL" b="1" dirty="0">
              <a:solidFill>
                <a:srgbClr val="0070C0"/>
              </a:solidFill>
            </a:endParaRPr>
          </a:p>
        </p:txBody>
      </p:sp>
      <p:pic>
        <p:nvPicPr>
          <p:cNvPr id="12" name="Picture 4">
            <a:extLst>
              <a:ext uri="{FF2B5EF4-FFF2-40B4-BE49-F238E27FC236}">
                <a16:creationId xmlns:a16="http://schemas.microsoft.com/office/drawing/2014/main" id="{23725895-A03C-4E35-AAA4-6BEEB4DC581E}"/>
              </a:ext>
            </a:extLst>
          </p:cNvPr>
          <p:cNvPicPr>
            <a:picLocks noChangeAspect="1"/>
          </p:cNvPicPr>
          <p:nvPr/>
        </p:nvPicPr>
        <p:blipFill>
          <a:blip r:embed="rId3"/>
          <a:stretch>
            <a:fillRect/>
          </a:stretch>
        </p:blipFill>
        <p:spPr>
          <a:xfrm>
            <a:off x="838200" y="2821668"/>
            <a:ext cx="11188648" cy="1413180"/>
          </a:xfrm>
          <a:prstGeom prst="rect">
            <a:avLst/>
          </a:prstGeom>
          <a:effectLst>
            <a:outerShdw blurRad="50800" dist="38100" dir="2700000" algn="tl" rotWithShape="0">
              <a:prstClr val="black">
                <a:alpha val="40000"/>
              </a:prstClr>
            </a:outerShdw>
          </a:effectLst>
        </p:spPr>
      </p:pic>
      <p:cxnSp>
        <p:nvCxnSpPr>
          <p:cNvPr id="13" name="Connector: Elbow 16">
            <a:extLst>
              <a:ext uri="{FF2B5EF4-FFF2-40B4-BE49-F238E27FC236}">
                <a16:creationId xmlns:a16="http://schemas.microsoft.com/office/drawing/2014/main" id="{C0CE7EAF-B488-4E66-A611-B12610DC6AA7}"/>
              </a:ext>
            </a:extLst>
          </p:cNvPr>
          <p:cNvCxnSpPr>
            <a:cxnSpLocks/>
          </p:cNvCxnSpPr>
          <p:nvPr/>
        </p:nvCxnSpPr>
        <p:spPr>
          <a:xfrm flipV="1">
            <a:off x="888303" y="4379969"/>
            <a:ext cx="418214" cy="249931"/>
          </a:xfrm>
          <a:prstGeom prst="bentConnector3">
            <a:avLst>
              <a:gd name="adj1" fmla="val 1008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21">
            <a:extLst>
              <a:ext uri="{FF2B5EF4-FFF2-40B4-BE49-F238E27FC236}">
                <a16:creationId xmlns:a16="http://schemas.microsoft.com/office/drawing/2014/main" id="{1C6C46C7-4219-4D72-B980-9440D8C7CC94}"/>
              </a:ext>
            </a:extLst>
          </p:cNvPr>
          <p:cNvCxnSpPr>
            <a:cxnSpLocks/>
          </p:cNvCxnSpPr>
          <p:nvPr/>
        </p:nvCxnSpPr>
        <p:spPr>
          <a:xfrm rot="10800000">
            <a:off x="2022616" y="4393498"/>
            <a:ext cx="737191" cy="249931"/>
          </a:xfrm>
          <a:prstGeom prst="bentConnector3">
            <a:avLst>
              <a:gd name="adj1" fmla="val 10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24">
            <a:extLst>
              <a:ext uri="{FF2B5EF4-FFF2-40B4-BE49-F238E27FC236}">
                <a16:creationId xmlns:a16="http://schemas.microsoft.com/office/drawing/2014/main" id="{13FA7E34-926C-4E28-A74B-1780D612D641}"/>
              </a:ext>
            </a:extLst>
          </p:cNvPr>
          <p:cNvSpPr txBox="1"/>
          <p:nvPr/>
        </p:nvSpPr>
        <p:spPr>
          <a:xfrm>
            <a:off x="276" y="4460623"/>
            <a:ext cx="1034902" cy="338554"/>
          </a:xfrm>
          <a:prstGeom prst="rect">
            <a:avLst/>
          </a:prstGeom>
          <a:noFill/>
        </p:spPr>
        <p:txBody>
          <a:bodyPr wrap="square" rtlCol="0">
            <a:spAutoFit/>
          </a:bodyPr>
          <a:lstStyle/>
          <a:p>
            <a:r>
              <a:rPr lang="en-US" sz="1600" dirty="0"/>
              <a:t>Target (y)</a:t>
            </a:r>
            <a:endParaRPr lang="pl-PL" sz="1600" dirty="0"/>
          </a:p>
        </p:txBody>
      </p:sp>
      <p:sp>
        <p:nvSpPr>
          <p:cNvPr id="16" name="TextBox 25">
            <a:extLst>
              <a:ext uri="{FF2B5EF4-FFF2-40B4-BE49-F238E27FC236}">
                <a16:creationId xmlns:a16="http://schemas.microsoft.com/office/drawing/2014/main" id="{5D992285-C3BE-44B7-8316-BEC4D65903C3}"/>
              </a:ext>
            </a:extLst>
          </p:cNvPr>
          <p:cNvSpPr txBox="1"/>
          <p:nvPr/>
        </p:nvSpPr>
        <p:spPr>
          <a:xfrm>
            <a:off x="2759806" y="4501368"/>
            <a:ext cx="2096643" cy="338554"/>
          </a:xfrm>
          <a:prstGeom prst="rect">
            <a:avLst/>
          </a:prstGeom>
          <a:noFill/>
        </p:spPr>
        <p:txBody>
          <a:bodyPr wrap="square" rtlCol="0">
            <a:spAutoFit/>
          </a:bodyPr>
          <a:lstStyle/>
          <a:p>
            <a:r>
              <a:rPr lang="pl-PL" sz="1600" dirty="0" err="1"/>
              <a:t>Sensitive</a:t>
            </a:r>
            <a:r>
              <a:rPr lang="en-US" sz="1600" dirty="0"/>
              <a:t> </a:t>
            </a:r>
            <a:r>
              <a:rPr lang="pl-PL" sz="1600" dirty="0" err="1"/>
              <a:t>variables</a:t>
            </a:r>
            <a:endParaRPr lang="pl-PL" sz="1600" dirty="0"/>
          </a:p>
        </p:txBody>
      </p:sp>
      <p:pic>
        <p:nvPicPr>
          <p:cNvPr id="9" name="Grafika 8">
            <a:extLst>
              <a:ext uri="{FF2B5EF4-FFF2-40B4-BE49-F238E27FC236}">
                <a16:creationId xmlns:a16="http://schemas.microsoft.com/office/drawing/2014/main" id="{B0403E4B-BE45-45AF-B0C1-0392D7962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
        <p:nvSpPr>
          <p:cNvPr id="3" name="pole tekstowe 2">
            <a:extLst>
              <a:ext uri="{FF2B5EF4-FFF2-40B4-BE49-F238E27FC236}">
                <a16:creationId xmlns:a16="http://schemas.microsoft.com/office/drawing/2014/main" id="{951A2C83-A793-4277-9FC5-B96C6AD1AA1D}"/>
              </a:ext>
            </a:extLst>
          </p:cNvPr>
          <p:cNvSpPr txBox="1"/>
          <p:nvPr/>
        </p:nvSpPr>
        <p:spPr>
          <a:xfrm>
            <a:off x="2022615" y="5842966"/>
            <a:ext cx="10101943" cy="369332"/>
          </a:xfrm>
          <a:prstGeom prst="rect">
            <a:avLst/>
          </a:prstGeom>
          <a:noFill/>
        </p:spPr>
        <p:txBody>
          <a:bodyPr wrap="square" rtlCol="0">
            <a:spAutoFit/>
          </a:bodyPr>
          <a:lstStyle/>
          <a:p>
            <a:r>
              <a:rPr lang="pl-PL"/>
              <a:t>https://www.propublica.org/article/machine-bias-risk-assessments-in-criminal-sentencing</a:t>
            </a:r>
            <a:endParaRPr lang="pl-PL" dirty="0"/>
          </a:p>
        </p:txBody>
      </p:sp>
    </p:spTree>
    <p:extLst>
      <p:ext uri="{BB962C8B-B14F-4D97-AF65-F5344CB8AC3E}">
        <p14:creationId xmlns:p14="http://schemas.microsoft.com/office/powerpoint/2010/main" val="17308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raz 14">
            <a:extLst>
              <a:ext uri="{FF2B5EF4-FFF2-40B4-BE49-F238E27FC236}">
                <a16:creationId xmlns:a16="http://schemas.microsoft.com/office/drawing/2014/main" id="{6DD70CE9-FE28-4969-9F1B-AEFD54ED8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779" y="689385"/>
            <a:ext cx="5479229" cy="5479229"/>
          </a:xfrm>
          <a:prstGeom prst="rect">
            <a:avLst/>
          </a:prstGeom>
        </p:spPr>
      </p:pic>
      <p:sp>
        <p:nvSpPr>
          <p:cNvPr id="2" name="Tytuł 1">
            <a:extLst>
              <a:ext uri="{FF2B5EF4-FFF2-40B4-BE49-F238E27FC236}">
                <a16:creationId xmlns:a16="http://schemas.microsoft.com/office/drawing/2014/main" id="{DB433A9C-AA55-4DE6-8E30-36BF136D6DD4}"/>
              </a:ext>
            </a:extLst>
          </p:cNvPr>
          <p:cNvSpPr>
            <a:spLocks noGrp="1"/>
          </p:cNvSpPr>
          <p:nvPr>
            <p:ph type="title"/>
          </p:nvPr>
        </p:nvSpPr>
        <p:spPr/>
        <p:txBody>
          <a:bodyPr/>
          <a:lstStyle/>
          <a:p>
            <a:r>
              <a:rPr lang="pl-PL" b="1" dirty="0" err="1">
                <a:solidFill>
                  <a:srgbClr val="0070C0"/>
                </a:solidFill>
              </a:rPr>
              <a:t>When</a:t>
            </a:r>
            <a:r>
              <a:rPr lang="pl-PL" b="1" dirty="0">
                <a:solidFill>
                  <a:srgbClr val="0070C0"/>
                </a:solidFill>
              </a:rPr>
              <a:t> do we </a:t>
            </a:r>
            <a:r>
              <a:rPr lang="pl-PL" b="1" dirty="0" err="1">
                <a:solidFill>
                  <a:srgbClr val="0070C0"/>
                </a:solidFill>
              </a:rPr>
              <a:t>use</a:t>
            </a:r>
            <a:r>
              <a:rPr lang="pl-PL" b="1" dirty="0">
                <a:solidFill>
                  <a:srgbClr val="0070C0"/>
                </a:solidFill>
              </a:rPr>
              <a:t> </a:t>
            </a:r>
            <a:r>
              <a:rPr lang="pl-PL" b="1" dirty="0" err="1">
                <a:solidFill>
                  <a:srgbClr val="0070C0"/>
                </a:solidFill>
              </a:rPr>
              <a:t>fairness</a:t>
            </a:r>
            <a:r>
              <a:rPr lang="pl-PL" b="1" dirty="0">
                <a:solidFill>
                  <a:srgbClr val="0070C0"/>
                </a:solidFill>
              </a:rPr>
              <a:t>?</a:t>
            </a:r>
          </a:p>
        </p:txBody>
      </p:sp>
      <p:pic>
        <p:nvPicPr>
          <p:cNvPr id="8" name="Symbol zastępczy zawartości 7">
            <a:extLst>
              <a:ext uri="{FF2B5EF4-FFF2-40B4-BE49-F238E27FC236}">
                <a16:creationId xmlns:a16="http://schemas.microsoft.com/office/drawing/2014/main" id="{F642DC8C-06EE-438A-A7FE-56D33BB8BC4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5692" y="2281560"/>
            <a:ext cx="3627933" cy="3627933"/>
          </a:xfrm>
        </p:spPr>
      </p:pic>
      <p:pic>
        <p:nvPicPr>
          <p:cNvPr id="10" name="Obraz 9">
            <a:extLst>
              <a:ext uri="{FF2B5EF4-FFF2-40B4-BE49-F238E27FC236}">
                <a16:creationId xmlns:a16="http://schemas.microsoft.com/office/drawing/2014/main" id="{64B621C5-AA4E-4212-BAFC-DCD0A03DF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8958" y="2946865"/>
            <a:ext cx="758601" cy="758601"/>
          </a:xfrm>
          <a:prstGeom prst="rect">
            <a:avLst/>
          </a:prstGeom>
        </p:spPr>
      </p:pic>
      <p:pic>
        <p:nvPicPr>
          <p:cNvPr id="13" name="Obraz 12" descr="Obraz zawierający jasne, nocne niebo&#10;&#10;Opis wygenerowany automatycznie">
            <a:extLst>
              <a:ext uri="{FF2B5EF4-FFF2-40B4-BE49-F238E27FC236}">
                <a16:creationId xmlns:a16="http://schemas.microsoft.com/office/drawing/2014/main" id="{183F1DD4-7CAE-46C6-A7FF-F7412AE81C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4100" y="3705466"/>
            <a:ext cx="807054" cy="807054"/>
          </a:xfrm>
          <a:prstGeom prst="rect">
            <a:avLst/>
          </a:prstGeom>
        </p:spPr>
      </p:pic>
      <p:sp>
        <p:nvSpPr>
          <p:cNvPr id="16" name="pole tekstowe 15">
            <a:extLst>
              <a:ext uri="{FF2B5EF4-FFF2-40B4-BE49-F238E27FC236}">
                <a16:creationId xmlns:a16="http://schemas.microsoft.com/office/drawing/2014/main" id="{B38C3C4D-9561-4218-A2E2-8159423FB1B5}"/>
              </a:ext>
            </a:extLst>
          </p:cNvPr>
          <p:cNvSpPr txBox="1"/>
          <p:nvPr/>
        </p:nvSpPr>
        <p:spPr>
          <a:xfrm>
            <a:off x="10390126" y="6478845"/>
            <a:ext cx="2173448" cy="276999"/>
          </a:xfrm>
          <a:prstGeom prst="rect">
            <a:avLst/>
          </a:prstGeom>
          <a:noFill/>
        </p:spPr>
        <p:txBody>
          <a:bodyPr wrap="square" rtlCol="0">
            <a:spAutoFit/>
          </a:bodyPr>
          <a:lstStyle/>
          <a:p>
            <a:r>
              <a:rPr lang="pl-PL" sz="1200" dirty="0" err="1"/>
              <a:t>Icons</a:t>
            </a:r>
            <a:r>
              <a:rPr lang="pl-PL" sz="1200" dirty="0"/>
              <a:t> </a:t>
            </a:r>
            <a:r>
              <a:rPr lang="pl-PL" sz="1200" dirty="0" err="1"/>
              <a:t>created</a:t>
            </a:r>
            <a:r>
              <a:rPr lang="pl-PL" sz="1200" dirty="0"/>
              <a:t> by </a:t>
            </a:r>
            <a:r>
              <a:rPr lang="pl-PL" sz="1200" dirty="0" err="1"/>
              <a:t>Freepik</a:t>
            </a:r>
            <a:endParaRPr lang="pl-PL" sz="1200" dirty="0"/>
          </a:p>
        </p:txBody>
      </p:sp>
      <p:pic>
        <p:nvPicPr>
          <p:cNvPr id="9" name="Grafika 8">
            <a:extLst>
              <a:ext uri="{FF2B5EF4-FFF2-40B4-BE49-F238E27FC236}">
                <a16:creationId xmlns:a16="http://schemas.microsoft.com/office/drawing/2014/main" id="{473BB9BA-1361-4D35-92C9-36B2888AE2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20681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D32233-2A0D-48A5-952F-5CFFB7180399}"/>
              </a:ext>
            </a:extLst>
          </p:cNvPr>
          <p:cNvSpPr>
            <a:spLocks noGrp="1"/>
          </p:cNvSpPr>
          <p:nvPr>
            <p:ph type="title"/>
          </p:nvPr>
        </p:nvSpPr>
        <p:spPr/>
        <p:txBody>
          <a:bodyPr/>
          <a:lstStyle/>
          <a:p>
            <a:r>
              <a:rPr lang="pl-PL" b="1" dirty="0" err="1">
                <a:solidFill>
                  <a:srgbClr val="0070C0"/>
                </a:solidFill>
              </a:rPr>
              <a:t>What</a:t>
            </a:r>
            <a:r>
              <a:rPr lang="pl-PL" b="1" dirty="0">
                <a:solidFill>
                  <a:srgbClr val="0070C0"/>
                </a:solidFill>
              </a:rPr>
              <a:t> </a:t>
            </a:r>
            <a:r>
              <a:rPr lang="pl-PL" b="1" dirty="0" err="1">
                <a:solidFill>
                  <a:srgbClr val="0070C0"/>
                </a:solidFill>
              </a:rPr>
              <a:t>is</a:t>
            </a:r>
            <a:r>
              <a:rPr lang="pl-PL" b="1" dirty="0">
                <a:solidFill>
                  <a:srgbClr val="0070C0"/>
                </a:solidFill>
              </a:rPr>
              <a:t> </a:t>
            </a:r>
            <a:r>
              <a:rPr lang="pl-PL" b="1" dirty="0" err="1">
                <a:solidFill>
                  <a:srgbClr val="0070C0"/>
                </a:solidFill>
              </a:rPr>
              <a:t>fairness</a:t>
            </a:r>
            <a:r>
              <a:rPr lang="pl-PL" b="1" dirty="0">
                <a:solidFill>
                  <a:srgbClr val="0070C0"/>
                </a:solidFill>
              </a:rPr>
              <a:t>?</a:t>
            </a:r>
          </a:p>
        </p:txBody>
      </p:sp>
      <p:sp>
        <p:nvSpPr>
          <p:cNvPr id="3" name="Symbol zastępczy zawartości 2">
            <a:extLst>
              <a:ext uri="{FF2B5EF4-FFF2-40B4-BE49-F238E27FC236}">
                <a16:creationId xmlns:a16="http://schemas.microsoft.com/office/drawing/2014/main" id="{20F76358-9D2D-4DEA-AE38-38DFF7365CA2}"/>
              </a:ext>
            </a:extLst>
          </p:cNvPr>
          <p:cNvSpPr>
            <a:spLocks noGrp="1"/>
          </p:cNvSpPr>
          <p:nvPr>
            <p:ph idx="1"/>
          </p:nvPr>
        </p:nvSpPr>
        <p:spPr>
          <a:xfrm>
            <a:off x="775692" y="2444777"/>
            <a:ext cx="4648200" cy="2693109"/>
          </a:xfrm>
        </p:spPr>
        <p:txBody>
          <a:bodyPr>
            <a:normAutofit lnSpcReduction="10000"/>
          </a:bodyPr>
          <a:lstStyle/>
          <a:p>
            <a:pPr marL="0" indent="0">
              <a:buNone/>
            </a:pPr>
            <a:r>
              <a:rPr lang="pl-PL" sz="3200" i="1" dirty="0">
                <a:solidFill>
                  <a:srgbClr val="0070C0"/>
                </a:solidFill>
              </a:rPr>
              <a:t>`</a:t>
            </a:r>
            <a:r>
              <a:rPr lang="pl-PL" sz="3200" i="1" dirty="0" err="1">
                <a:solidFill>
                  <a:srgbClr val="0070C0"/>
                </a:solidFill>
              </a:rPr>
              <a:t>Fairness</a:t>
            </a:r>
            <a:r>
              <a:rPr lang="pl-PL" sz="3200" i="1" dirty="0">
                <a:solidFill>
                  <a:srgbClr val="0070C0"/>
                </a:solidFill>
              </a:rPr>
              <a:t> </a:t>
            </a:r>
            <a:r>
              <a:rPr lang="pl-PL" sz="3200" i="1" dirty="0" err="1">
                <a:solidFill>
                  <a:srgbClr val="0070C0"/>
                </a:solidFill>
              </a:rPr>
              <a:t>is</a:t>
            </a:r>
            <a:r>
              <a:rPr lang="pl-PL" sz="3200" i="1" dirty="0">
                <a:solidFill>
                  <a:srgbClr val="0070C0"/>
                </a:solidFill>
              </a:rPr>
              <a:t> a </a:t>
            </a:r>
            <a:r>
              <a:rPr lang="pl-PL" sz="3200" i="1" dirty="0" err="1">
                <a:solidFill>
                  <a:srgbClr val="0070C0"/>
                </a:solidFill>
              </a:rPr>
              <a:t>concept</a:t>
            </a:r>
            <a:r>
              <a:rPr lang="pl-PL" sz="3200" i="1" dirty="0">
                <a:solidFill>
                  <a:srgbClr val="0070C0"/>
                </a:solidFill>
              </a:rPr>
              <a:t> </a:t>
            </a:r>
            <a:r>
              <a:rPr lang="pl-PL" sz="3200" i="1" dirty="0" err="1">
                <a:solidFill>
                  <a:srgbClr val="0070C0"/>
                </a:solidFill>
              </a:rPr>
              <a:t>which</a:t>
            </a:r>
            <a:r>
              <a:rPr lang="pl-PL" sz="3200" i="1" dirty="0">
                <a:solidFill>
                  <a:srgbClr val="0070C0"/>
                </a:solidFill>
              </a:rPr>
              <a:t> </a:t>
            </a:r>
            <a:r>
              <a:rPr lang="pl-PL" sz="3200" i="1" dirty="0" err="1">
                <a:solidFill>
                  <a:srgbClr val="0070C0"/>
                </a:solidFill>
              </a:rPr>
              <a:t>focuses</a:t>
            </a:r>
            <a:r>
              <a:rPr lang="pl-PL" sz="3200" i="1" dirty="0">
                <a:solidFill>
                  <a:srgbClr val="0070C0"/>
                </a:solidFill>
              </a:rPr>
              <a:t> on </a:t>
            </a:r>
            <a:r>
              <a:rPr lang="pl-PL" sz="3200" i="1" dirty="0" err="1">
                <a:solidFill>
                  <a:srgbClr val="0070C0"/>
                </a:solidFill>
              </a:rPr>
              <a:t>bias</a:t>
            </a:r>
            <a:r>
              <a:rPr lang="pl-PL" sz="3200" i="1" dirty="0">
                <a:solidFill>
                  <a:srgbClr val="0070C0"/>
                </a:solidFill>
              </a:rPr>
              <a:t> </a:t>
            </a:r>
            <a:r>
              <a:rPr lang="pl-PL" sz="3200" i="1" dirty="0" err="1">
                <a:solidFill>
                  <a:srgbClr val="0070C0"/>
                </a:solidFill>
              </a:rPr>
              <a:t>detection</a:t>
            </a:r>
            <a:r>
              <a:rPr lang="pl-PL" sz="3200" i="1" dirty="0">
                <a:solidFill>
                  <a:srgbClr val="0070C0"/>
                </a:solidFill>
              </a:rPr>
              <a:t> and </a:t>
            </a:r>
            <a:r>
              <a:rPr lang="pl-PL" sz="3200" i="1" dirty="0" err="1">
                <a:solidFill>
                  <a:srgbClr val="0070C0"/>
                </a:solidFill>
              </a:rPr>
              <a:t>mitigation</a:t>
            </a:r>
            <a:r>
              <a:rPr lang="pl-PL" sz="3200" i="1" dirty="0">
                <a:solidFill>
                  <a:srgbClr val="0070C0"/>
                </a:solidFill>
              </a:rPr>
              <a:t> in order to </a:t>
            </a:r>
            <a:r>
              <a:rPr lang="pl-PL" sz="3200" i="1" dirty="0" err="1">
                <a:solidFill>
                  <a:srgbClr val="0070C0"/>
                </a:solidFill>
              </a:rPr>
              <a:t>achieve</a:t>
            </a:r>
            <a:r>
              <a:rPr lang="pl-PL" sz="3200" i="1" dirty="0">
                <a:solidFill>
                  <a:srgbClr val="0070C0"/>
                </a:solidFill>
              </a:rPr>
              <a:t> </a:t>
            </a:r>
            <a:r>
              <a:rPr lang="pl-PL" sz="3200" i="1" dirty="0" err="1">
                <a:solidFill>
                  <a:srgbClr val="0070C0"/>
                </a:solidFill>
              </a:rPr>
              <a:t>outcomes</a:t>
            </a:r>
            <a:r>
              <a:rPr lang="pl-PL" sz="3200" i="1" dirty="0">
                <a:solidFill>
                  <a:srgbClr val="0070C0"/>
                </a:solidFill>
              </a:rPr>
              <a:t> fair in the </a:t>
            </a:r>
            <a:r>
              <a:rPr lang="pl-PL" sz="3200" i="1" dirty="0" err="1">
                <a:solidFill>
                  <a:srgbClr val="0070C0"/>
                </a:solidFill>
              </a:rPr>
              <a:t>understanding</a:t>
            </a:r>
            <a:r>
              <a:rPr lang="pl-PL" sz="3200" i="1" dirty="0">
                <a:solidFill>
                  <a:srgbClr val="0070C0"/>
                </a:solidFill>
              </a:rPr>
              <a:t> of the </a:t>
            </a:r>
            <a:r>
              <a:rPr lang="pl-PL" sz="3200" i="1" dirty="0" err="1">
                <a:solidFill>
                  <a:srgbClr val="0070C0"/>
                </a:solidFill>
              </a:rPr>
              <a:t>user</a:t>
            </a:r>
            <a:r>
              <a:rPr lang="pl-PL" sz="3200" i="1" dirty="0">
                <a:solidFill>
                  <a:srgbClr val="0070C0"/>
                </a:solidFill>
              </a:rPr>
              <a:t>`</a:t>
            </a:r>
          </a:p>
        </p:txBody>
      </p:sp>
      <p:pic>
        <p:nvPicPr>
          <p:cNvPr id="6" name="Picture 4" descr="A picture containing text, clock&#10;&#10;Description automatically generated">
            <a:extLst>
              <a:ext uri="{FF2B5EF4-FFF2-40B4-BE49-F238E27FC236}">
                <a16:creationId xmlns:a16="http://schemas.microsoft.com/office/drawing/2014/main" id="{2985E17E-6797-4088-87AE-1051DCAF5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989" y="2313897"/>
            <a:ext cx="5909741" cy="29548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D375FEDE-58D3-4103-99C0-478FDAA9C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28265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468FF6-FEF3-4C07-8AC3-0A01704DC76F}"/>
              </a:ext>
            </a:extLst>
          </p:cNvPr>
          <p:cNvSpPr>
            <a:spLocks noGrp="1"/>
          </p:cNvSpPr>
          <p:nvPr>
            <p:ph type="title"/>
          </p:nvPr>
        </p:nvSpPr>
        <p:spPr/>
        <p:txBody>
          <a:bodyPr/>
          <a:lstStyle/>
          <a:p>
            <a:r>
              <a:rPr lang="pl-PL" b="1" dirty="0">
                <a:solidFill>
                  <a:srgbClr val="0070C0"/>
                </a:solidFill>
              </a:rPr>
              <a:t>GAN </a:t>
            </a:r>
            <a:r>
              <a:rPr lang="pl-PL" b="1" dirty="0" err="1">
                <a:solidFill>
                  <a:srgbClr val="0070C0"/>
                </a:solidFill>
              </a:rPr>
              <a:t>architecture</a:t>
            </a:r>
            <a:endParaRPr lang="pl-PL" b="1" dirty="0">
              <a:solidFill>
                <a:srgbClr val="0070C0"/>
              </a:solidFill>
            </a:endParaRPr>
          </a:p>
        </p:txBody>
      </p:sp>
      <p:grpSp>
        <p:nvGrpSpPr>
          <p:cNvPr id="39" name="Grafika 4">
            <a:extLst>
              <a:ext uri="{FF2B5EF4-FFF2-40B4-BE49-F238E27FC236}">
                <a16:creationId xmlns:a16="http://schemas.microsoft.com/office/drawing/2014/main" id="{6B6F4C3C-F706-4C80-999B-DEF88253A78A}"/>
              </a:ext>
            </a:extLst>
          </p:cNvPr>
          <p:cNvGrpSpPr/>
          <p:nvPr/>
        </p:nvGrpSpPr>
        <p:grpSpPr>
          <a:xfrm>
            <a:off x="775692" y="1626712"/>
            <a:ext cx="10640614" cy="4953390"/>
            <a:chOff x="766519" y="943132"/>
            <a:chExt cx="10640614" cy="4953390"/>
          </a:xfrm>
        </p:grpSpPr>
        <p:sp>
          <p:nvSpPr>
            <p:cNvPr id="40" name="Dowolny kształt: kształt 39">
              <a:extLst>
                <a:ext uri="{FF2B5EF4-FFF2-40B4-BE49-F238E27FC236}">
                  <a16:creationId xmlns:a16="http://schemas.microsoft.com/office/drawing/2014/main" id="{EBBB3A43-1B20-4F95-B509-829635EF7A8C}"/>
                </a:ext>
              </a:extLst>
            </p:cNvPr>
            <p:cNvSpPr/>
            <p:nvPr/>
          </p:nvSpPr>
          <p:spPr>
            <a:xfrm>
              <a:off x="2968025" y="943132"/>
              <a:ext cx="1834588" cy="917294"/>
            </a:xfrm>
            <a:custGeom>
              <a:avLst/>
              <a:gdLst>
                <a:gd name="connsiteX0" fmla="*/ 0 w 1834588"/>
                <a:gd name="connsiteY0" fmla="*/ 0 h 917294"/>
                <a:gd name="connsiteX1" fmla="*/ 1834589 w 1834588"/>
                <a:gd name="connsiteY1" fmla="*/ 0 h 917294"/>
                <a:gd name="connsiteX2" fmla="*/ 1834589 w 1834588"/>
                <a:gd name="connsiteY2" fmla="*/ 642106 h 917294"/>
                <a:gd name="connsiteX3" fmla="*/ 1651130 w 1834588"/>
                <a:gd name="connsiteY3" fmla="*/ 917294 h 917294"/>
                <a:gd name="connsiteX4" fmla="*/ 0 w 1834588"/>
                <a:gd name="connsiteY4" fmla="*/ 917294 h 917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4588" h="917294">
                  <a:moveTo>
                    <a:pt x="0" y="0"/>
                  </a:moveTo>
                  <a:lnTo>
                    <a:pt x="1834589" y="0"/>
                  </a:lnTo>
                  <a:lnTo>
                    <a:pt x="1834589" y="642106"/>
                  </a:lnTo>
                  <a:lnTo>
                    <a:pt x="1651130"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41" name="Dowolny kształt: kształt 40">
              <a:extLst>
                <a:ext uri="{FF2B5EF4-FFF2-40B4-BE49-F238E27FC236}">
                  <a16:creationId xmlns:a16="http://schemas.microsoft.com/office/drawing/2014/main" id="{EAF656F7-7A6F-4358-B564-EF0192A6543F}"/>
                </a:ext>
              </a:extLst>
            </p:cNvPr>
            <p:cNvSpPr/>
            <p:nvPr/>
          </p:nvSpPr>
          <p:spPr>
            <a:xfrm>
              <a:off x="2968025" y="943132"/>
              <a:ext cx="8439108" cy="4953390"/>
            </a:xfrm>
            <a:custGeom>
              <a:avLst/>
              <a:gdLst>
                <a:gd name="connsiteX0" fmla="*/ 1834589 w 8439108"/>
                <a:gd name="connsiteY0" fmla="*/ 0 h 4953390"/>
                <a:gd name="connsiteX1" fmla="*/ 8439109 w 8439108"/>
                <a:gd name="connsiteY1" fmla="*/ 0 h 4953390"/>
                <a:gd name="connsiteX2" fmla="*/ 8439109 w 8439108"/>
                <a:gd name="connsiteY2" fmla="*/ 4953390 h 4953390"/>
                <a:gd name="connsiteX3" fmla="*/ 0 w 8439108"/>
                <a:gd name="connsiteY3" fmla="*/ 4953390 h 4953390"/>
                <a:gd name="connsiteX4" fmla="*/ 0 w 8439108"/>
                <a:gd name="connsiteY4" fmla="*/ 917294 h 4953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108" h="4953390">
                  <a:moveTo>
                    <a:pt x="1834589" y="0"/>
                  </a:moveTo>
                  <a:lnTo>
                    <a:pt x="8439109" y="0"/>
                  </a:lnTo>
                  <a:lnTo>
                    <a:pt x="8439109" y="4953390"/>
                  </a:lnTo>
                  <a:lnTo>
                    <a:pt x="0" y="4953390"/>
                  </a:lnTo>
                  <a:lnTo>
                    <a:pt x="0" y="917294"/>
                  </a:lnTo>
                </a:path>
              </a:pathLst>
            </a:custGeom>
            <a:noFill/>
            <a:ln w="18345" cap="flat">
              <a:solidFill>
                <a:srgbClr val="000000"/>
              </a:solidFill>
              <a:prstDash val="solid"/>
              <a:miter/>
            </a:ln>
          </p:spPr>
          <p:txBody>
            <a:bodyPr rtlCol="0" anchor="ctr"/>
            <a:lstStyle/>
            <a:p>
              <a:endParaRPr lang="pl-PL"/>
            </a:p>
          </p:txBody>
        </p:sp>
        <p:sp>
          <p:nvSpPr>
            <p:cNvPr id="42" name="pole tekstowe 41">
              <a:extLst>
                <a:ext uri="{FF2B5EF4-FFF2-40B4-BE49-F238E27FC236}">
                  <a16:creationId xmlns:a16="http://schemas.microsoft.com/office/drawing/2014/main" id="{564B7CC4-4EEA-48D6-A83A-15CDB1876234}"/>
                </a:ext>
              </a:extLst>
            </p:cNvPr>
            <p:cNvSpPr txBox="1"/>
            <p:nvPr/>
          </p:nvSpPr>
          <p:spPr>
            <a:xfrm>
              <a:off x="3450744" y="1128461"/>
              <a:ext cx="869149" cy="461665"/>
            </a:xfrm>
            <a:prstGeom prst="rect">
              <a:avLst/>
            </a:prstGeom>
            <a:noFill/>
          </p:spPr>
          <p:txBody>
            <a:bodyPr wrap="none" rtlCol="0">
              <a:spAutoFit/>
            </a:bodyPr>
            <a:lstStyle/>
            <a:p>
              <a:pPr algn="l"/>
              <a:r>
                <a:rPr lang="pl-PL" sz="2400" b="1" spc="0" baseline="0" dirty="0">
                  <a:solidFill>
                    <a:srgbClr val="000000"/>
                  </a:solidFill>
                  <a:latin typeface="Helvetica"/>
                  <a:cs typeface="Helvetica"/>
                  <a:sym typeface="Helvetica"/>
                  <a:rtl val="0"/>
                </a:rPr>
                <a:t>GAN</a:t>
              </a:r>
            </a:p>
          </p:txBody>
        </p:sp>
        <p:sp>
          <p:nvSpPr>
            <p:cNvPr id="43" name="Dowolny kształt: kształt 42">
              <a:extLst>
                <a:ext uri="{FF2B5EF4-FFF2-40B4-BE49-F238E27FC236}">
                  <a16:creationId xmlns:a16="http://schemas.microsoft.com/office/drawing/2014/main" id="{C3F469A5-70BF-4699-AA07-3A91AE1AF37F}"/>
                </a:ext>
              </a:extLst>
            </p:cNvPr>
            <p:cNvSpPr/>
            <p:nvPr/>
          </p:nvSpPr>
          <p:spPr>
            <a:xfrm>
              <a:off x="1225166" y="4172008"/>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44" name="Dowolny kształt: kształt 43">
              <a:extLst>
                <a:ext uri="{FF2B5EF4-FFF2-40B4-BE49-F238E27FC236}">
                  <a16:creationId xmlns:a16="http://schemas.microsoft.com/office/drawing/2014/main" id="{72FECA4E-E953-4BF8-B53A-98691F7D385A}"/>
                </a:ext>
              </a:extLst>
            </p:cNvPr>
            <p:cNvSpPr/>
            <p:nvPr/>
          </p:nvSpPr>
          <p:spPr>
            <a:xfrm>
              <a:off x="3334943" y="2227344"/>
              <a:ext cx="2201506" cy="917294"/>
            </a:xfrm>
            <a:custGeom>
              <a:avLst/>
              <a:gdLst>
                <a:gd name="connsiteX0" fmla="*/ 0 w 2201506"/>
                <a:gd name="connsiteY0" fmla="*/ 0 h 917294"/>
                <a:gd name="connsiteX1" fmla="*/ 2201507 w 2201506"/>
                <a:gd name="connsiteY1" fmla="*/ 0 h 917294"/>
                <a:gd name="connsiteX2" fmla="*/ 2201507 w 2201506"/>
                <a:gd name="connsiteY2" fmla="*/ 917294 h 917294"/>
                <a:gd name="connsiteX3" fmla="*/ 0 w 2201506"/>
                <a:gd name="connsiteY3" fmla="*/ 917294 h 917294"/>
              </a:gdLst>
              <a:ahLst/>
              <a:cxnLst>
                <a:cxn ang="0">
                  <a:pos x="connsiteX0" y="connsiteY0"/>
                </a:cxn>
                <a:cxn ang="0">
                  <a:pos x="connsiteX1" y="connsiteY1"/>
                </a:cxn>
                <a:cxn ang="0">
                  <a:pos x="connsiteX2" y="connsiteY2"/>
                </a:cxn>
                <a:cxn ang="0">
                  <a:pos x="connsiteX3" y="connsiteY3"/>
                </a:cxn>
              </a:cxnLst>
              <a:rect l="l" t="t" r="r" b="b"/>
              <a:pathLst>
                <a:path w="2201506" h="917294">
                  <a:moveTo>
                    <a:pt x="0" y="0"/>
                  </a:moveTo>
                  <a:lnTo>
                    <a:pt x="2201507" y="0"/>
                  </a:lnTo>
                  <a:lnTo>
                    <a:pt x="2201507"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45" name="pole tekstowe 44">
              <a:extLst>
                <a:ext uri="{FF2B5EF4-FFF2-40B4-BE49-F238E27FC236}">
                  <a16:creationId xmlns:a16="http://schemas.microsoft.com/office/drawing/2014/main" id="{839E5D20-C715-4455-B4CA-C535F5E34A94}"/>
                </a:ext>
              </a:extLst>
            </p:cNvPr>
            <p:cNvSpPr txBox="1"/>
            <p:nvPr/>
          </p:nvSpPr>
          <p:spPr>
            <a:xfrm>
              <a:off x="3830571" y="2502677"/>
              <a:ext cx="1191903" cy="348282"/>
            </a:xfrm>
            <a:prstGeom prst="rect">
              <a:avLst/>
            </a:prstGeom>
            <a:noFill/>
          </p:spPr>
          <p:txBody>
            <a:bodyPr wrap="none" rtlCol="0">
              <a:spAutoFit/>
            </a:bodyPr>
            <a:lstStyle/>
            <a:p>
              <a:pPr algn="l"/>
              <a:r>
                <a:rPr lang="pl-PL" sz="1733" spc="0" baseline="0">
                  <a:solidFill>
                    <a:srgbClr val="000000"/>
                  </a:solidFill>
                  <a:latin typeface="Helvetica"/>
                  <a:cs typeface="Helvetica"/>
                  <a:sym typeface="Helvetica"/>
                  <a:rtl val="0"/>
                </a:rPr>
                <a:t>Generator</a:t>
              </a:r>
            </a:p>
          </p:txBody>
        </p:sp>
        <p:sp>
          <p:nvSpPr>
            <p:cNvPr id="46" name="Dowolny kształt: kształt 45">
              <a:extLst>
                <a:ext uri="{FF2B5EF4-FFF2-40B4-BE49-F238E27FC236}">
                  <a16:creationId xmlns:a16="http://schemas.microsoft.com/office/drawing/2014/main" id="{542490F8-760E-4853-9AD5-BB891A333DFB}"/>
                </a:ext>
              </a:extLst>
            </p:cNvPr>
            <p:cNvSpPr/>
            <p:nvPr/>
          </p:nvSpPr>
          <p:spPr>
            <a:xfrm>
              <a:off x="766519" y="3695015"/>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47" name="pole tekstowe 46">
              <a:extLst>
                <a:ext uri="{FF2B5EF4-FFF2-40B4-BE49-F238E27FC236}">
                  <a16:creationId xmlns:a16="http://schemas.microsoft.com/office/drawing/2014/main" id="{81EE5938-7832-4EE0-9F86-85FA89524BB5}"/>
                </a:ext>
              </a:extLst>
            </p:cNvPr>
            <p:cNvSpPr txBox="1"/>
            <p:nvPr/>
          </p:nvSpPr>
          <p:spPr>
            <a:xfrm>
              <a:off x="904402" y="3768543"/>
              <a:ext cx="1173557"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Real Data</a:t>
              </a:r>
            </a:p>
          </p:txBody>
        </p:sp>
        <p:sp>
          <p:nvSpPr>
            <p:cNvPr id="48" name="Dowolny kształt: kształt 47">
              <a:extLst>
                <a:ext uri="{FF2B5EF4-FFF2-40B4-BE49-F238E27FC236}">
                  <a16:creationId xmlns:a16="http://schemas.microsoft.com/office/drawing/2014/main" id="{74FD9BDC-4C2B-4AFF-A11F-B65057F0049A}"/>
                </a:ext>
              </a:extLst>
            </p:cNvPr>
            <p:cNvSpPr/>
            <p:nvPr/>
          </p:nvSpPr>
          <p:spPr>
            <a:xfrm>
              <a:off x="1225166" y="2374111"/>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49" name="Dowolny kształt: kształt 48">
              <a:extLst>
                <a:ext uri="{FF2B5EF4-FFF2-40B4-BE49-F238E27FC236}">
                  <a16:creationId xmlns:a16="http://schemas.microsoft.com/office/drawing/2014/main" id="{D8036679-A63D-4443-9C26-CFFE069A5684}"/>
                </a:ext>
              </a:extLst>
            </p:cNvPr>
            <p:cNvSpPr/>
            <p:nvPr/>
          </p:nvSpPr>
          <p:spPr>
            <a:xfrm>
              <a:off x="766519" y="1860426"/>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50" name="pole tekstowe 49">
              <a:extLst>
                <a:ext uri="{FF2B5EF4-FFF2-40B4-BE49-F238E27FC236}">
                  <a16:creationId xmlns:a16="http://schemas.microsoft.com/office/drawing/2014/main" id="{76223A3B-E145-4D53-8091-1139CE1CFD53}"/>
                </a:ext>
              </a:extLst>
            </p:cNvPr>
            <p:cNvSpPr txBox="1"/>
            <p:nvPr/>
          </p:nvSpPr>
          <p:spPr>
            <a:xfrm>
              <a:off x="775981" y="1933954"/>
              <a:ext cx="1430400"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Noised Data</a:t>
              </a:r>
            </a:p>
          </p:txBody>
        </p:sp>
        <p:sp>
          <p:nvSpPr>
            <p:cNvPr id="51" name="Dowolny kształt: kształt 50">
              <a:extLst>
                <a:ext uri="{FF2B5EF4-FFF2-40B4-BE49-F238E27FC236}">
                  <a16:creationId xmlns:a16="http://schemas.microsoft.com/office/drawing/2014/main" id="{CD5916B5-CB77-4756-8C99-35B29C78726B}"/>
                </a:ext>
              </a:extLst>
            </p:cNvPr>
            <p:cNvSpPr/>
            <p:nvPr/>
          </p:nvSpPr>
          <p:spPr>
            <a:xfrm>
              <a:off x="1775542" y="2649299"/>
              <a:ext cx="1518305" cy="35774"/>
            </a:xfrm>
            <a:custGeom>
              <a:avLst/>
              <a:gdLst>
                <a:gd name="connsiteX0" fmla="*/ 0 w 1518305"/>
                <a:gd name="connsiteY0" fmla="*/ 0 h 35774"/>
                <a:gd name="connsiteX1" fmla="*/ 1518306 w 1518305"/>
                <a:gd name="connsiteY1" fmla="*/ 35774 h 35774"/>
              </a:gdLst>
              <a:ahLst/>
              <a:cxnLst>
                <a:cxn ang="0">
                  <a:pos x="connsiteX0" y="connsiteY0"/>
                </a:cxn>
                <a:cxn ang="0">
                  <a:pos x="connsiteX1" y="connsiteY1"/>
                </a:cxn>
              </a:cxnLst>
              <a:rect l="l" t="t" r="r" b="b"/>
              <a:pathLst>
                <a:path w="1518305" h="35774">
                  <a:moveTo>
                    <a:pt x="0" y="0"/>
                  </a:moveTo>
                  <a:lnTo>
                    <a:pt x="1518306" y="35774"/>
                  </a:lnTo>
                </a:path>
              </a:pathLst>
            </a:custGeom>
            <a:noFill/>
            <a:ln w="18345" cap="flat">
              <a:solidFill>
                <a:srgbClr val="000000"/>
              </a:solidFill>
              <a:prstDash val="solid"/>
              <a:miter/>
            </a:ln>
          </p:spPr>
          <p:txBody>
            <a:bodyPr rtlCol="0" anchor="ctr"/>
            <a:lstStyle/>
            <a:p>
              <a:endParaRPr lang="pl-PL"/>
            </a:p>
          </p:txBody>
        </p:sp>
        <p:sp>
          <p:nvSpPr>
            <p:cNvPr id="52" name="Dowolny kształt: kształt 51">
              <a:extLst>
                <a:ext uri="{FF2B5EF4-FFF2-40B4-BE49-F238E27FC236}">
                  <a16:creationId xmlns:a16="http://schemas.microsoft.com/office/drawing/2014/main" id="{1F372B68-7D2A-45E0-9F91-1A5BE9A6CD8D}"/>
                </a:ext>
              </a:extLst>
            </p:cNvPr>
            <p:cNvSpPr/>
            <p:nvPr/>
          </p:nvSpPr>
          <p:spPr>
            <a:xfrm>
              <a:off x="3073147" y="2560689"/>
              <a:ext cx="241248" cy="238496"/>
            </a:xfrm>
            <a:custGeom>
              <a:avLst/>
              <a:gdLst>
                <a:gd name="connsiteX0" fmla="*/ 0 w 241248"/>
                <a:gd name="connsiteY0" fmla="*/ 238497 h 238496"/>
                <a:gd name="connsiteX1" fmla="*/ 241248 w 241248"/>
                <a:gd name="connsiteY1" fmla="*/ 124752 h 238496"/>
                <a:gd name="connsiteX2" fmla="*/ 5687 w 241248"/>
                <a:gd name="connsiteY2" fmla="*/ 0 h 238496"/>
              </a:gdLst>
              <a:ahLst/>
              <a:cxnLst>
                <a:cxn ang="0">
                  <a:pos x="connsiteX0" y="connsiteY0"/>
                </a:cxn>
                <a:cxn ang="0">
                  <a:pos x="connsiteX1" y="connsiteY1"/>
                </a:cxn>
                <a:cxn ang="0">
                  <a:pos x="connsiteX2" y="connsiteY2"/>
                </a:cxn>
              </a:cxnLst>
              <a:rect l="l" t="t" r="r" b="b"/>
              <a:pathLst>
                <a:path w="241248" h="238496">
                  <a:moveTo>
                    <a:pt x="0" y="238497"/>
                  </a:moveTo>
                  <a:lnTo>
                    <a:pt x="241248" y="124752"/>
                  </a:lnTo>
                  <a:lnTo>
                    <a:pt x="5687" y="0"/>
                  </a:lnTo>
                </a:path>
              </a:pathLst>
            </a:custGeom>
            <a:noFill/>
            <a:ln w="18345" cap="flat">
              <a:solidFill>
                <a:srgbClr val="000000"/>
              </a:solidFill>
              <a:prstDash val="solid"/>
              <a:miter/>
            </a:ln>
          </p:spPr>
          <p:txBody>
            <a:bodyPr rtlCol="0" anchor="ctr"/>
            <a:lstStyle/>
            <a:p>
              <a:endParaRPr lang="pl-PL"/>
            </a:p>
          </p:txBody>
        </p:sp>
        <p:sp>
          <p:nvSpPr>
            <p:cNvPr id="53" name="Dowolny kształt: kształt 52">
              <a:extLst>
                <a:ext uri="{FF2B5EF4-FFF2-40B4-BE49-F238E27FC236}">
                  <a16:creationId xmlns:a16="http://schemas.microsoft.com/office/drawing/2014/main" id="{D816B45F-ED4E-470F-A426-A76CED31649F}"/>
                </a:ext>
              </a:extLst>
            </p:cNvPr>
            <p:cNvSpPr/>
            <p:nvPr/>
          </p:nvSpPr>
          <p:spPr>
            <a:xfrm>
              <a:off x="1775542" y="4447196"/>
              <a:ext cx="3719812" cy="18345"/>
            </a:xfrm>
            <a:custGeom>
              <a:avLst/>
              <a:gdLst>
                <a:gd name="connsiteX0" fmla="*/ 0 w 3719812"/>
                <a:gd name="connsiteY0" fmla="*/ 0 h 18345"/>
                <a:gd name="connsiteX1" fmla="*/ 3719813 w 3719812"/>
                <a:gd name="connsiteY1" fmla="*/ 0 h 18345"/>
              </a:gdLst>
              <a:ahLst/>
              <a:cxnLst>
                <a:cxn ang="0">
                  <a:pos x="connsiteX0" y="connsiteY0"/>
                </a:cxn>
                <a:cxn ang="0">
                  <a:pos x="connsiteX1" y="connsiteY1"/>
                </a:cxn>
              </a:cxnLst>
              <a:rect l="l" t="t" r="r" b="b"/>
              <a:pathLst>
                <a:path w="3719812" h="18345">
                  <a:moveTo>
                    <a:pt x="0" y="0"/>
                  </a:moveTo>
                  <a:lnTo>
                    <a:pt x="3719813" y="0"/>
                  </a:lnTo>
                </a:path>
              </a:pathLst>
            </a:custGeom>
            <a:noFill/>
            <a:ln w="18345" cap="flat">
              <a:solidFill>
                <a:srgbClr val="000000"/>
              </a:solidFill>
              <a:prstDash val="solid"/>
              <a:miter/>
            </a:ln>
          </p:spPr>
          <p:txBody>
            <a:bodyPr rtlCol="0" anchor="ctr"/>
            <a:lstStyle/>
            <a:p>
              <a:endParaRPr lang="pl-PL"/>
            </a:p>
          </p:txBody>
        </p:sp>
        <p:sp>
          <p:nvSpPr>
            <p:cNvPr id="54" name="Dowolny kształt: kształt 53">
              <a:extLst>
                <a:ext uri="{FF2B5EF4-FFF2-40B4-BE49-F238E27FC236}">
                  <a16:creationId xmlns:a16="http://schemas.microsoft.com/office/drawing/2014/main" id="{ECC3DCC6-5B2D-41B8-8E13-BF48EBB61864}"/>
                </a:ext>
              </a:extLst>
            </p:cNvPr>
            <p:cNvSpPr/>
            <p:nvPr/>
          </p:nvSpPr>
          <p:spPr>
            <a:xfrm>
              <a:off x="5277406" y="4327948"/>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55" name="Dowolny kształt: kształt 54">
              <a:extLst>
                <a:ext uri="{FF2B5EF4-FFF2-40B4-BE49-F238E27FC236}">
                  <a16:creationId xmlns:a16="http://schemas.microsoft.com/office/drawing/2014/main" id="{DE67E676-C558-4BA7-AFE4-5D6A40EA1C6F}"/>
                </a:ext>
              </a:extLst>
            </p:cNvPr>
            <p:cNvSpPr/>
            <p:nvPr/>
          </p:nvSpPr>
          <p:spPr>
            <a:xfrm>
              <a:off x="6362014" y="2410803"/>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56" name="Dowolny kształt: kształt 55">
              <a:extLst>
                <a:ext uri="{FF2B5EF4-FFF2-40B4-BE49-F238E27FC236}">
                  <a16:creationId xmlns:a16="http://schemas.microsoft.com/office/drawing/2014/main" id="{CD58F562-BEE5-4D07-89A5-A5AFA9C2D81D}"/>
                </a:ext>
              </a:extLst>
            </p:cNvPr>
            <p:cNvSpPr/>
            <p:nvPr/>
          </p:nvSpPr>
          <p:spPr>
            <a:xfrm>
              <a:off x="5811638" y="1860426"/>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57" name="pole tekstowe 56">
              <a:extLst>
                <a:ext uri="{FF2B5EF4-FFF2-40B4-BE49-F238E27FC236}">
                  <a16:creationId xmlns:a16="http://schemas.microsoft.com/office/drawing/2014/main" id="{C65EA53E-BA41-4414-B0AD-F92CFBE47651}"/>
                </a:ext>
              </a:extLst>
            </p:cNvPr>
            <p:cNvSpPr txBox="1"/>
            <p:nvPr/>
          </p:nvSpPr>
          <p:spPr>
            <a:xfrm>
              <a:off x="5931175" y="1933954"/>
              <a:ext cx="1210249"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Fake Data</a:t>
              </a:r>
            </a:p>
          </p:txBody>
        </p:sp>
        <p:sp>
          <p:nvSpPr>
            <p:cNvPr id="58" name="Dowolny kształt: kształt 57">
              <a:extLst>
                <a:ext uri="{FF2B5EF4-FFF2-40B4-BE49-F238E27FC236}">
                  <a16:creationId xmlns:a16="http://schemas.microsoft.com/office/drawing/2014/main" id="{A47D8A4A-B1F2-43D3-AFC7-74F253ACCE45}"/>
                </a:ext>
              </a:extLst>
            </p:cNvPr>
            <p:cNvSpPr/>
            <p:nvPr/>
          </p:nvSpPr>
          <p:spPr>
            <a:xfrm>
              <a:off x="5536449" y="3988549"/>
              <a:ext cx="2201506" cy="917294"/>
            </a:xfrm>
            <a:custGeom>
              <a:avLst/>
              <a:gdLst>
                <a:gd name="connsiteX0" fmla="*/ 0 w 2201506"/>
                <a:gd name="connsiteY0" fmla="*/ 0 h 917294"/>
                <a:gd name="connsiteX1" fmla="*/ 2201507 w 2201506"/>
                <a:gd name="connsiteY1" fmla="*/ 0 h 917294"/>
                <a:gd name="connsiteX2" fmla="*/ 2201507 w 2201506"/>
                <a:gd name="connsiteY2" fmla="*/ 917294 h 917294"/>
                <a:gd name="connsiteX3" fmla="*/ 0 w 2201506"/>
                <a:gd name="connsiteY3" fmla="*/ 917294 h 917294"/>
              </a:gdLst>
              <a:ahLst/>
              <a:cxnLst>
                <a:cxn ang="0">
                  <a:pos x="connsiteX0" y="connsiteY0"/>
                </a:cxn>
                <a:cxn ang="0">
                  <a:pos x="connsiteX1" y="connsiteY1"/>
                </a:cxn>
                <a:cxn ang="0">
                  <a:pos x="connsiteX2" y="connsiteY2"/>
                </a:cxn>
                <a:cxn ang="0">
                  <a:pos x="connsiteX3" y="connsiteY3"/>
                </a:cxn>
              </a:cxnLst>
              <a:rect l="l" t="t" r="r" b="b"/>
              <a:pathLst>
                <a:path w="2201506" h="917294">
                  <a:moveTo>
                    <a:pt x="0" y="0"/>
                  </a:moveTo>
                  <a:lnTo>
                    <a:pt x="2201507" y="0"/>
                  </a:lnTo>
                  <a:lnTo>
                    <a:pt x="2201507"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59" name="pole tekstowe 58">
              <a:extLst>
                <a:ext uri="{FF2B5EF4-FFF2-40B4-BE49-F238E27FC236}">
                  <a16:creationId xmlns:a16="http://schemas.microsoft.com/office/drawing/2014/main" id="{9CD0DCA5-B5E2-4BC4-8F66-ABC5FA1C6F1F}"/>
                </a:ext>
              </a:extLst>
            </p:cNvPr>
            <p:cNvSpPr txBox="1"/>
            <p:nvPr/>
          </p:nvSpPr>
          <p:spPr>
            <a:xfrm>
              <a:off x="5823517" y="4143526"/>
              <a:ext cx="1627369" cy="625684"/>
            </a:xfrm>
            <a:prstGeom prst="rect">
              <a:avLst/>
            </a:prstGeom>
            <a:noFill/>
          </p:spPr>
          <p:txBody>
            <a:bodyPr wrap="none" rtlCol="0">
              <a:spAutoFit/>
            </a:bodyPr>
            <a:lstStyle/>
            <a:p>
              <a:pPr algn="ctr"/>
              <a:r>
                <a:rPr lang="pl-PL" sz="1733" spc="0" baseline="0" dirty="0" err="1">
                  <a:solidFill>
                    <a:srgbClr val="000000"/>
                  </a:solidFill>
                  <a:latin typeface="Helvetica"/>
                  <a:cs typeface="Helvetica"/>
                  <a:sym typeface="Helvetica"/>
                  <a:rtl val="0"/>
                </a:rPr>
                <a:t>Adversarial</a:t>
              </a:r>
              <a:endParaRPr lang="pl-PL" sz="1733" dirty="0">
                <a:solidFill>
                  <a:srgbClr val="000000"/>
                </a:solidFill>
                <a:latin typeface="Helvetica"/>
                <a:cs typeface="Helvetica"/>
                <a:sym typeface="Helvetica"/>
                <a:rtl val="0"/>
              </a:endParaRPr>
            </a:p>
            <a:p>
              <a:pPr algn="ctr"/>
              <a:r>
                <a:rPr lang="pl-PL" sz="1733" spc="0" baseline="0" dirty="0">
                  <a:solidFill>
                    <a:srgbClr val="000000"/>
                  </a:solidFill>
                  <a:latin typeface="Helvetica"/>
                  <a:cs typeface="Helvetica"/>
                  <a:sym typeface="Helvetica"/>
                  <a:rtl val="0"/>
                </a:rPr>
                <a:t>(</a:t>
              </a:r>
              <a:r>
                <a:rPr lang="pl-PL" sz="1733" spc="0" baseline="0" dirty="0" err="1">
                  <a:solidFill>
                    <a:srgbClr val="000000"/>
                  </a:solidFill>
                  <a:latin typeface="Helvetica"/>
                  <a:cs typeface="Helvetica"/>
                  <a:sym typeface="Helvetica"/>
                  <a:rtl val="0"/>
                </a:rPr>
                <a:t>Discriminator</a:t>
              </a:r>
              <a:r>
                <a:rPr lang="pl-PL" sz="1733" spc="0" baseline="0" dirty="0">
                  <a:solidFill>
                    <a:srgbClr val="000000"/>
                  </a:solidFill>
                  <a:latin typeface="Helvetica"/>
                  <a:cs typeface="Helvetica"/>
                  <a:sym typeface="Helvetica"/>
                  <a:rtl val="0"/>
                </a:rPr>
                <a:t>)</a:t>
              </a:r>
            </a:p>
          </p:txBody>
        </p:sp>
        <p:sp>
          <p:nvSpPr>
            <p:cNvPr id="60" name="Dowolny kształt: kształt 59">
              <a:extLst>
                <a:ext uri="{FF2B5EF4-FFF2-40B4-BE49-F238E27FC236}">
                  <a16:creationId xmlns:a16="http://schemas.microsoft.com/office/drawing/2014/main" id="{5C7EEDE3-56CE-4F1D-96E7-B9230AC0A8FD}"/>
                </a:ext>
              </a:extLst>
            </p:cNvPr>
            <p:cNvSpPr/>
            <p:nvPr/>
          </p:nvSpPr>
          <p:spPr>
            <a:xfrm>
              <a:off x="5536449" y="2685991"/>
              <a:ext cx="784470" cy="18345"/>
            </a:xfrm>
            <a:custGeom>
              <a:avLst/>
              <a:gdLst>
                <a:gd name="connsiteX0" fmla="*/ 0 w 784470"/>
                <a:gd name="connsiteY0" fmla="*/ 0 h 18345"/>
                <a:gd name="connsiteX1" fmla="*/ 784470 w 784470"/>
                <a:gd name="connsiteY1" fmla="*/ 0 h 18345"/>
              </a:gdLst>
              <a:ahLst/>
              <a:cxnLst>
                <a:cxn ang="0">
                  <a:pos x="connsiteX0" y="connsiteY0"/>
                </a:cxn>
                <a:cxn ang="0">
                  <a:pos x="connsiteX1" y="connsiteY1"/>
                </a:cxn>
              </a:cxnLst>
              <a:rect l="l" t="t" r="r" b="b"/>
              <a:pathLst>
                <a:path w="784470" h="18345">
                  <a:moveTo>
                    <a:pt x="0" y="0"/>
                  </a:moveTo>
                  <a:lnTo>
                    <a:pt x="784470" y="0"/>
                  </a:lnTo>
                </a:path>
              </a:pathLst>
            </a:custGeom>
            <a:noFill/>
            <a:ln w="18345" cap="flat">
              <a:solidFill>
                <a:srgbClr val="000000"/>
              </a:solidFill>
              <a:prstDash val="solid"/>
              <a:miter/>
            </a:ln>
          </p:spPr>
          <p:txBody>
            <a:bodyPr rtlCol="0" anchor="ctr"/>
            <a:lstStyle/>
            <a:p>
              <a:endParaRPr lang="pl-PL"/>
            </a:p>
          </p:txBody>
        </p:sp>
        <p:sp>
          <p:nvSpPr>
            <p:cNvPr id="61" name="Dowolny kształt: kształt 60">
              <a:extLst>
                <a:ext uri="{FF2B5EF4-FFF2-40B4-BE49-F238E27FC236}">
                  <a16:creationId xmlns:a16="http://schemas.microsoft.com/office/drawing/2014/main" id="{B4072262-A87E-4399-9B60-5F956C1DA65F}"/>
                </a:ext>
              </a:extLst>
            </p:cNvPr>
            <p:cNvSpPr/>
            <p:nvPr/>
          </p:nvSpPr>
          <p:spPr>
            <a:xfrm>
              <a:off x="6102971" y="2566743"/>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62" name="Dowolny kształt: kształt 61">
              <a:extLst>
                <a:ext uri="{FF2B5EF4-FFF2-40B4-BE49-F238E27FC236}">
                  <a16:creationId xmlns:a16="http://schemas.microsoft.com/office/drawing/2014/main" id="{579060FE-AD91-47A4-947F-E6F04AA94EF9}"/>
                </a:ext>
              </a:extLst>
            </p:cNvPr>
            <p:cNvSpPr/>
            <p:nvPr/>
          </p:nvSpPr>
          <p:spPr>
            <a:xfrm>
              <a:off x="6637203" y="2961179"/>
              <a:ext cx="18345" cy="986274"/>
            </a:xfrm>
            <a:custGeom>
              <a:avLst/>
              <a:gdLst>
                <a:gd name="connsiteX0" fmla="*/ 0 w 18345"/>
                <a:gd name="connsiteY0" fmla="*/ 0 h 986274"/>
                <a:gd name="connsiteX1" fmla="*/ 0 w 18345"/>
                <a:gd name="connsiteY1" fmla="*/ 986275 h 986274"/>
              </a:gdLst>
              <a:ahLst/>
              <a:cxnLst>
                <a:cxn ang="0">
                  <a:pos x="connsiteX0" y="connsiteY0"/>
                </a:cxn>
                <a:cxn ang="0">
                  <a:pos x="connsiteX1" y="connsiteY1"/>
                </a:cxn>
              </a:cxnLst>
              <a:rect l="l" t="t" r="r" b="b"/>
              <a:pathLst>
                <a:path w="18345" h="986274">
                  <a:moveTo>
                    <a:pt x="0" y="0"/>
                  </a:moveTo>
                  <a:lnTo>
                    <a:pt x="0" y="986275"/>
                  </a:lnTo>
                </a:path>
              </a:pathLst>
            </a:custGeom>
            <a:noFill/>
            <a:ln w="18345" cap="flat">
              <a:solidFill>
                <a:srgbClr val="000000"/>
              </a:solidFill>
              <a:prstDash val="solid"/>
              <a:miter/>
            </a:ln>
          </p:spPr>
          <p:txBody>
            <a:bodyPr rtlCol="0" anchor="ctr"/>
            <a:lstStyle/>
            <a:p>
              <a:endParaRPr lang="pl-PL"/>
            </a:p>
          </p:txBody>
        </p:sp>
        <p:sp>
          <p:nvSpPr>
            <p:cNvPr id="63" name="Dowolny kształt: kształt 62">
              <a:extLst>
                <a:ext uri="{FF2B5EF4-FFF2-40B4-BE49-F238E27FC236}">
                  <a16:creationId xmlns:a16="http://schemas.microsoft.com/office/drawing/2014/main" id="{B4FAAF7C-8BAD-45DF-992A-91521042A42D}"/>
                </a:ext>
              </a:extLst>
            </p:cNvPr>
            <p:cNvSpPr/>
            <p:nvPr/>
          </p:nvSpPr>
          <p:spPr>
            <a:xfrm>
              <a:off x="6517954" y="3729505"/>
              <a:ext cx="238496" cy="238496"/>
            </a:xfrm>
            <a:custGeom>
              <a:avLst/>
              <a:gdLst>
                <a:gd name="connsiteX0" fmla="*/ 0 w 238496"/>
                <a:gd name="connsiteY0" fmla="*/ 0 h 238496"/>
                <a:gd name="connsiteX1" fmla="*/ 119248 w 238496"/>
                <a:gd name="connsiteY1" fmla="*/ 238497 h 238496"/>
                <a:gd name="connsiteX2" fmla="*/ 238497 w 238496"/>
                <a:gd name="connsiteY2" fmla="*/ 0 h 238496"/>
              </a:gdLst>
              <a:ahLst/>
              <a:cxnLst>
                <a:cxn ang="0">
                  <a:pos x="connsiteX0" y="connsiteY0"/>
                </a:cxn>
                <a:cxn ang="0">
                  <a:pos x="connsiteX1" y="connsiteY1"/>
                </a:cxn>
                <a:cxn ang="0">
                  <a:pos x="connsiteX2" y="connsiteY2"/>
                </a:cxn>
              </a:cxnLst>
              <a:rect l="l" t="t" r="r" b="b"/>
              <a:pathLst>
                <a:path w="238496" h="238496">
                  <a:moveTo>
                    <a:pt x="0" y="0"/>
                  </a:moveTo>
                  <a:lnTo>
                    <a:pt x="119248" y="238497"/>
                  </a:lnTo>
                  <a:lnTo>
                    <a:pt x="238497" y="0"/>
                  </a:lnTo>
                </a:path>
              </a:pathLst>
            </a:custGeom>
            <a:noFill/>
            <a:ln w="18345" cap="flat">
              <a:solidFill>
                <a:srgbClr val="000000"/>
              </a:solidFill>
              <a:prstDash val="solid"/>
              <a:miter/>
            </a:ln>
          </p:spPr>
          <p:txBody>
            <a:bodyPr rtlCol="0" anchor="ctr"/>
            <a:lstStyle/>
            <a:p>
              <a:endParaRPr lang="pl-PL"/>
            </a:p>
          </p:txBody>
        </p:sp>
        <p:sp>
          <p:nvSpPr>
            <p:cNvPr id="64" name="Dowolny kształt: kształt 63">
              <a:extLst>
                <a:ext uri="{FF2B5EF4-FFF2-40B4-BE49-F238E27FC236}">
                  <a16:creationId xmlns:a16="http://schemas.microsoft.com/office/drawing/2014/main" id="{468861DF-C707-418C-99FA-B06C3777AD89}"/>
                </a:ext>
              </a:extLst>
            </p:cNvPr>
            <p:cNvSpPr/>
            <p:nvPr/>
          </p:nvSpPr>
          <p:spPr>
            <a:xfrm>
              <a:off x="7737956" y="4447196"/>
              <a:ext cx="692740" cy="18345"/>
            </a:xfrm>
            <a:custGeom>
              <a:avLst/>
              <a:gdLst>
                <a:gd name="connsiteX0" fmla="*/ 0 w 692740"/>
                <a:gd name="connsiteY0" fmla="*/ 0 h 18345"/>
                <a:gd name="connsiteX1" fmla="*/ 692741 w 692740"/>
                <a:gd name="connsiteY1" fmla="*/ 0 h 18345"/>
              </a:gdLst>
              <a:ahLst/>
              <a:cxnLst>
                <a:cxn ang="0">
                  <a:pos x="connsiteX0" y="connsiteY0"/>
                </a:cxn>
                <a:cxn ang="0">
                  <a:pos x="connsiteX1" y="connsiteY1"/>
                </a:cxn>
              </a:cxnLst>
              <a:rect l="l" t="t" r="r" b="b"/>
              <a:pathLst>
                <a:path w="692740" h="18345">
                  <a:moveTo>
                    <a:pt x="0" y="0"/>
                  </a:moveTo>
                  <a:lnTo>
                    <a:pt x="692741" y="0"/>
                  </a:lnTo>
                </a:path>
              </a:pathLst>
            </a:custGeom>
            <a:noFill/>
            <a:ln w="18345" cap="flat">
              <a:solidFill>
                <a:srgbClr val="000000"/>
              </a:solidFill>
              <a:prstDash val="solid"/>
              <a:miter/>
            </a:ln>
          </p:spPr>
          <p:txBody>
            <a:bodyPr rtlCol="0" anchor="ctr"/>
            <a:lstStyle/>
            <a:p>
              <a:endParaRPr lang="pl-PL"/>
            </a:p>
          </p:txBody>
        </p:sp>
        <p:sp>
          <p:nvSpPr>
            <p:cNvPr id="65" name="Dowolny kształt: kształt 64">
              <a:extLst>
                <a:ext uri="{FF2B5EF4-FFF2-40B4-BE49-F238E27FC236}">
                  <a16:creationId xmlns:a16="http://schemas.microsoft.com/office/drawing/2014/main" id="{A34F497D-A3DE-43E2-AFD4-83681DC05C5F}"/>
                </a:ext>
              </a:extLst>
            </p:cNvPr>
            <p:cNvSpPr/>
            <p:nvPr/>
          </p:nvSpPr>
          <p:spPr>
            <a:xfrm>
              <a:off x="8212748" y="4327948"/>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66" name="Dowolny kształt: kształt 65">
              <a:extLst>
                <a:ext uri="{FF2B5EF4-FFF2-40B4-BE49-F238E27FC236}">
                  <a16:creationId xmlns:a16="http://schemas.microsoft.com/office/drawing/2014/main" id="{2CD6AFD5-B935-475E-8DBA-CEBACB28F5AC}"/>
                </a:ext>
              </a:extLst>
            </p:cNvPr>
            <p:cNvSpPr/>
            <p:nvPr/>
          </p:nvSpPr>
          <p:spPr>
            <a:xfrm>
              <a:off x="8471792" y="4080279"/>
              <a:ext cx="2201506" cy="733835"/>
            </a:xfrm>
            <a:custGeom>
              <a:avLst/>
              <a:gdLst>
                <a:gd name="connsiteX0" fmla="*/ 2109777 w 2201506"/>
                <a:gd name="connsiteY0" fmla="*/ 0 h 733835"/>
                <a:gd name="connsiteX1" fmla="*/ 2201507 w 2201506"/>
                <a:gd name="connsiteY1" fmla="*/ 91729 h 733835"/>
                <a:gd name="connsiteX2" fmla="*/ 2201507 w 2201506"/>
                <a:gd name="connsiteY2" fmla="*/ 642106 h 733835"/>
                <a:gd name="connsiteX3" fmla="*/ 2109777 w 2201506"/>
                <a:gd name="connsiteY3" fmla="*/ 733836 h 733835"/>
                <a:gd name="connsiteX4" fmla="*/ 91729 w 2201506"/>
                <a:gd name="connsiteY4" fmla="*/ 733836 h 733835"/>
                <a:gd name="connsiteX5" fmla="*/ 0 w 2201506"/>
                <a:gd name="connsiteY5" fmla="*/ 642106 h 733835"/>
                <a:gd name="connsiteX6" fmla="*/ 0 w 2201506"/>
                <a:gd name="connsiteY6" fmla="*/ 91729 h 733835"/>
                <a:gd name="connsiteX7" fmla="*/ 91729 w 2201506"/>
                <a:gd name="connsiteY7" fmla="*/ 0 h 73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506" h="733835">
                  <a:moveTo>
                    <a:pt x="2109777" y="0"/>
                  </a:moveTo>
                  <a:cubicBezTo>
                    <a:pt x="2160438" y="0"/>
                    <a:pt x="2201507" y="41069"/>
                    <a:pt x="2201507" y="91729"/>
                  </a:cubicBezTo>
                  <a:lnTo>
                    <a:pt x="2201507" y="642106"/>
                  </a:lnTo>
                  <a:cubicBezTo>
                    <a:pt x="2201507" y="692767"/>
                    <a:pt x="2160438" y="733836"/>
                    <a:pt x="2109777" y="733836"/>
                  </a:cubicBezTo>
                  <a:lnTo>
                    <a:pt x="91729" y="733836"/>
                  </a:lnTo>
                  <a:cubicBezTo>
                    <a:pt x="41069" y="733836"/>
                    <a:pt x="0" y="692767"/>
                    <a:pt x="0" y="642106"/>
                  </a:cubicBezTo>
                  <a:lnTo>
                    <a:pt x="0" y="91729"/>
                  </a:lnTo>
                  <a:cubicBezTo>
                    <a:pt x="0" y="41069"/>
                    <a:pt x="41069" y="0"/>
                    <a:pt x="91729" y="0"/>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67" name="pole tekstowe 66">
              <a:extLst>
                <a:ext uri="{FF2B5EF4-FFF2-40B4-BE49-F238E27FC236}">
                  <a16:creationId xmlns:a16="http://schemas.microsoft.com/office/drawing/2014/main" id="{048ACD97-1667-499D-ACB8-7097019478BA}"/>
                </a:ext>
              </a:extLst>
            </p:cNvPr>
            <p:cNvSpPr txBox="1"/>
            <p:nvPr/>
          </p:nvSpPr>
          <p:spPr>
            <a:xfrm>
              <a:off x="8757632" y="4273055"/>
              <a:ext cx="1595513" cy="348282"/>
            </a:xfrm>
            <a:prstGeom prst="rect">
              <a:avLst/>
            </a:prstGeom>
            <a:noFill/>
          </p:spPr>
          <p:txBody>
            <a:bodyPr wrap="none" rtlCol="0">
              <a:spAutoFit/>
            </a:bodyPr>
            <a:lstStyle/>
            <a:p>
              <a:pPr algn="l"/>
              <a:r>
                <a:rPr lang="pl-PL" sz="1733" spc="0" baseline="0" dirty="0">
                  <a:solidFill>
                    <a:srgbClr val="000000"/>
                  </a:solidFill>
                  <a:latin typeface="Helvetica"/>
                  <a:cs typeface="Helvetica"/>
                  <a:sym typeface="Helvetica"/>
                  <a:rtl val="0"/>
                </a:rPr>
                <a:t>Real </a:t>
              </a:r>
              <a:r>
                <a:rPr lang="pl-PL" sz="1733" spc="0" baseline="0" dirty="0" err="1">
                  <a:solidFill>
                    <a:srgbClr val="000000"/>
                  </a:solidFill>
                  <a:latin typeface="Helvetica"/>
                  <a:cs typeface="Helvetica"/>
                  <a:sym typeface="Helvetica"/>
                  <a:rtl val="0"/>
                </a:rPr>
                <a:t>or</a:t>
              </a:r>
              <a:r>
                <a:rPr lang="pl-PL" sz="1733" spc="0" baseline="0" dirty="0">
                  <a:solidFill>
                    <a:srgbClr val="000000"/>
                  </a:solidFill>
                  <a:latin typeface="Helvetica"/>
                  <a:cs typeface="Helvetica"/>
                  <a:sym typeface="Helvetica"/>
                  <a:rtl val="0"/>
                </a:rPr>
                <a:t> </a:t>
              </a:r>
              <a:r>
                <a:rPr lang="pl-PL" sz="1733" spc="0" baseline="0" dirty="0" err="1">
                  <a:solidFill>
                    <a:srgbClr val="000000"/>
                  </a:solidFill>
                  <a:latin typeface="Helvetica"/>
                  <a:cs typeface="Helvetica"/>
                  <a:sym typeface="Helvetica"/>
                  <a:rtl val="0"/>
                </a:rPr>
                <a:t>Fake</a:t>
              </a:r>
              <a:r>
                <a:rPr lang="pl-PL" sz="1733" spc="0" baseline="0" dirty="0">
                  <a:solidFill>
                    <a:srgbClr val="000000"/>
                  </a:solidFill>
                  <a:latin typeface="Helvetica"/>
                  <a:cs typeface="Helvetica"/>
                  <a:sym typeface="Helvetica"/>
                  <a:rtl val="0"/>
                </a:rPr>
                <a:t>?</a:t>
              </a:r>
            </a:p>
          </p:txBody>
        </p:sp>
        <p:sp>
          <p:nvSpPr>
            <p:cNvPr id="68" name="Dowolny kształt: kształt 67">
              <a:extLst>
                <a:ext uri="{FF2B5EF4-FFF2-40B4-BE49-F238E27FC236}">
                  <a16:creationId xmlns:a16="http://schemas.microsoft.com/office/drawing/2014/main" id="{2872F7BD-C6E6-4D66-B802-91D782964ED9}"/>
                </a:ext>
              </a:extLst>
            </p:cNvPr>
            <p:cNvSpPr/>
            <p:nvPr/>
          </p:nvSpPr>
          <p:spPr>
            <a:xfrm>
              <a:off x="5169532" y="1493508"/>
              <a:ext cx="4403013" cy="2586770"/>
            </a:xfrm>
            <a:custGeom>
              <a:avLst/>
              <a:gdLst>
                <a:gd name="connsiteX0" fmla="*/ 4403013 w 4403013"/>
                <a:gd name="connsiteY0" fmla="*/ 2586771 h 2586770"/>
                <a:gd name="connsiteX1" fmla="*/ 4403013 w 4403013"/>
                <a:gd name="connsiteY1" fmla="*/ 183459 h 2586770"/>
                <a:gd name="connsiteX2" fmla="*/ 4219555 w 4403013"/>
                <a:gd name="connsiteY2" fmla="*/ 0 h 2586770"/>
                <a:gd name="connsiteX3" fmla="*/ 183459 w 4403013"/>
                <a:gd name="connsiteY3" fmla="*/ 0 h 2586770"/>
                <a:gd name="connsiteX4" fmla="*/ 0 w 4403013"/>
                <a:gd name="connsiteY4" fmla="*/ 183459 h 2586770"/>
                <a:gd name="connsiteX5" fmla="*/ 0 w 4403013"/>
                <a:gd name="connsiteY5" fmla="*/ 692741 h 258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3013" h="2586770">
                  <a:moveTo>
                    <a:pt x="4403013" y="2586771"/>
                  </a:moveTo>
                  <a:lnTo>
                    <a:pt x="4403013" y="183459"/>
                  </a:lnTo>
                  <a:cubicBezTo>
                    <a:pt x="4403013" y="61152"/>
                    <a:pt x="4341866" y="0"/>
                    <a:pt x="4219555" y="0"/>
                  </a:cubicBezTo>
                  <a:lnTo>
                    <a:pt x="183459" y="0"/>
                  </a:lnTo>
                  <a:cubicBezTo>
                    <a:pt x="61147" y="0"/>
                    <a:pt x="0" y="61152"/>
                    <a:pt x="0" y="183459"/>
                  </a:cubicBezTo>
                  <a:lnTo>
                    <a:pt x="0" y="692741"/>
                  </a:lnTo>
                </a:path>
              </a:pathLst>
            </a:custGeom>
            <a:noFill/>
            <a:ln w="18345" cap="flat">
              <a:solidFill>
                <a:srgbClr val="000000"/>
              </a:solidFill>
              <a:prstDash val="solid"/>
              <a:miter/>
            </a:ln>
          </p:spPr>
          <p:txBody>
            <a:bodyPr rtlCol="0" anchor="ctr"/>
            <a:lstStyle/>
            <a:p>
              <a:endParaRPr lang="pl-PL"/>
            </a:p>
          </p:txBody>
        </p:sp>
        <p:sp>
          <p:nvSpPr>
            <p:cNvPr id="69" name="Dowolny kształt: kształt 68">
              <a:extLst>
                <a:ext uri="{FF2B5EF4-FFF2-40B4-BE49-F238E27FC236}">
                  <a16:creationId xmlns:a16="http://schemas.microsoft.com/office/drawing/2014/main" id="{6BD0D8DA-F1C2-4FAA-8394-645C0B6FA6C1}"/>
                </a:ext>
              </a:extLst>
            </p:cNvPr>
            <p:cNvSpPr/>
            <p:nvPr/>
          </p:nvSpPr>
          <p:spPr>
            <a:xfrm>
              <a:off x="5050283" y="1968300"/>
              <a:ext cx="238496" cy="238496"/>
            </a:xfrm>
            <a:custGeom>
              <a:avLst/>
              <a:gdLst>
                <a:gd name="connsiteX0" fmla="*/ 0 w 238496"/>
                <a:gd name="connsiteY0" fmla="*/ 0 h 238496"/>
                <a:gd name="connsiteX1" fmla="*/ 119248 w 238496"/>
                <a:gd name="connsiteY1" fmla="*/ 238496 h 238496"/>
                <a:gd name="connsiteX2" fmla="*/ 238497 w 238496"/>
                <a:gd name="connsiteY2" fmla="*/ 0 h 238496"/>
              </a:gdLst>
              <a:ahLst/>
              <a:cxnLst>
                <a:cxn ang="0">
                  <a:pos x="connsiteX0" y="connsiteY0"/>
                </a:cxn>
                <a:cxn ang="0">
                  <a:pos x="connsiteX1" y="connsiteY1"/>
                </a:cxn>
                <a:cxn ang="0">
                  <a:pos x="connsiteX2" y="connsiteY2"/>
                </a:cxn>
              </a:cxnLst>
              <a:rect l="l" t="t" r="r" b="b"/>
              <a:pathLst>
                <a:path w="238496" h="238496">
                  <a:moveTo>
                    <a:pt x="0" y="0"/>
                  </a:moveTo>
                  <a:lnTo>
                    <a:pt x="119248" y="238496"/>
                  </a:lnTo>
                  <a:lnTo>
                    <a:pt x="238497" y="0"/>
                  </a:lnTo>
                </a:path>
              </a:pathLst>
            </a:custGeom>
            <a:noFill/>
            <a:ln w="18345" cap="flat">
              <a:solidFill>
                <a:srgbClr val="000000"/>
              </a:solidFill>
              <a:prstDash val="solid"/>
              <a:miter/>
            </a:ln>
          </p:spPr>
          <p:txBody>
            <a:bodyPr rtlCol="0" anchor="ctr"/>
            <a:lstStyle/>
            <a:p>
              <a:endParaRPr lang="pl-PL"/>
            </a:p>
          </p:txBody>
        </p:sp>
        <p:sp>
          <p:nvSpPr>
            <p:cNvPr id="70" name="Dowolny kształt: kształt 69">
              <a:extLst>
                <a:ext uri="{FF2B5EF4-FFF2-40B4-BE49-F238E27FC236}">
                  <a16:creationId xmlns:a16="http://schemas.microsoft.com/office/drawing/2014/main" id="{1ECC169F-E203-4E7A-9A89-A8E4EC5653B3}"/>
                </a:ext>
              </a:extLst>
            </p:cNvPr>
            <p:cNvSpPr/>
            <p:nvPr/>
          </p:nvSpPr>
          <p:spPr>
            <a:xfrm>
              <a:off x="9572545" y="3328097"/>
              <a:ext cx="1100753" cy="476993"/>
            </a:xfrm>
            <a:custGeom>
              <a:avLst/>
              <a:gdLst>
                <a:gd name="connsiteX0" fmla="*/ 0 w 1100753"/>
                <a:gd name="connsiteY0" fmla="*/ 0 h 476993"/>
                <a:gd name="connsiteX1" fmla="*/ 1100753 w 1100753"/>
                <a:gd name="connsiteY1" fmla="*/ 0 h 476993"/>
                <a:gd name="connsiteX2" fmla="*/ 1100753 w 1100753"/>
                <a:gd name="connsiteY2" fmla="*/ 476993 h 476993"/>
                <a:gd name="connsiteX3" fmla="*/ 0 w 1100753"/>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100753" h="476993">
                  <a:moveTo>
                    <a:pt x="0" y="0"/>
                  </a:moveTo>
                  <a:lnTo>
                    <a:pt x="1100753" y="0"/>
                  </a:lnTo>
                  <a:lnTo>
                    <a:pt x="1100753" y="476993"/>
                  </a:lnTo>
                  <a:lnTo>
                    <a:pt x="0" y="476993"/>
                  </a:lnTo>
                  <a:close/>
                </a:path>
              </a:pathLst>
            </a:custGeom>
            <a:noFill/>
            <a:ln w="18345" cap="flat">
              <a:noFill/>
              <a:prstDash val="solid"/>
              <a:miter/>
            </a:ln>
          </p:spPr>
          <p:txBody>
            <a:bodyPr rtlCol="0" anchor="ctr"/>
            <a:lstStyle/>
            <a:p>
              <a:endParaRPr lang="pl-PL"/>
            </a:p>
          </p:txBody>
        </p:sp>
        <p:sp>
          <p:nvSpPr>
            <p:cNvPr id="71" name="pole tekstowe 70">
              <a:extLst>
                <a:ext uri="{FF2B5EF4-FFF2-40B4-BE49-F238E27FC236}">
                  <a16:creationId xmlns:a16="http://schemas.microsoft.com/office/drawing/2014/main" id="{841DFAD3-D7CB-40FD-92A9-1AE5C6C88C35}"/>
                </a:ext>
              </a:extLst>
            </p:cNvPr>
            <p:cNvSpPr txBox="1"/>
            <p:nvPr/>
          </p:nvSpPr>
          <p:spPr>
            <a:xfrm>
              <a:off x="9627872" y="3401625"/>
              <a:ext cx="971753"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Correct</a:t>
              </a:r>
            </a:p>
          </p:txBody>
        </p:sp>
        <p:sp>
          <p:nvSpPr>
            <p:cNvPr id="72" name="Dowolny kształt: kształt 71">
              <a:extLst>
                <a:ext uri="{FF2B5EF4-FFF2-40B4-BE49-F238E27FC236}">
                  <a16:creationId xmlns:a16="http://schemas.microsoft.com/office/drawing/2014/main" id="{DF62CB13-C32F-4332-BD55-6981668BD376}"/>
                </a:ext>
              </a:extLst>
            </p:cNvPr>
            <p:cNvSpPr/>
            <p:nvPr/>
          </p:nvSpPr>
          <p:spPr>
            <a:xfrm>
              <a:off x="5903367" y="1126590"/>
              <a:ext cx="2935342" cy="476993"/>
            </a:xfrm>
            <a:custGeom>
              <a:avLst/>
              <a:gdLst>
                <a:gd name="connsiteX0" fmla="*/ 0 w 2935342"/>
                <a:gd name="connsiteY0" fmla="*/ 0 h 476993"/>
                <a:gd name="connsiteX1" fmla="*/ 2935342 w 2935342"/>
                <a:gd name="connsiteY1" fmla="*/ 0 h 476993"/>
                <a:gd name="connsiteX2" fmla="*/ 2935342 w 2935342"/>
                <a:gd name="connsiteY2" fmla="*/ 476993 h 476993"/>
                <a:gd name="connsiteX3" fmla="*/ 0 w 2935342"/>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2935342" h="476993">
                  <a:moveTo>
                    <a:pt x="0" y="0"/>
                  </a:moveTo>
                  <a:lnTo>
                    <a:pt x="2935342" y="0"/>
                  </a:lnTo>
                  <a:lnTo>
                    <a:pt x="2935342" y="476993"/>
                  </a:lnTo>
                  <a:lnTo>
                    <a:pt x="0" y="476993"/>
                  </a:lnTo>
                  <a:close/>
                </a:path>
              </a:pathLst>
            </a:custGeom>
            <a:noFill/>
            <a:ln w="18345" cap="flat">
              <a:noFill/>
              <a:prstDash val="solid"/>
              <a:miter/>
            </a:ln>
          </p:spPr>
          <p:txBody>
            <a:bodyPr rtlCol="0" anchor="ctr"/>
            <a:lstStyle/>
            <a:p>
              <a:endParaRPr lang="pl-PL"/>
            </a:p>
          </p:txBody>
        </p:sp>
        <p:sp>
          <p:nvSpPr>
            <p:cNvPr id="73" name="pole tekstowe 72">
              <a:extLst>
                <a:ext uri="{FF2B5EF4-FFF2-40B4-BE49-F238E27FC236}">
                  <a16:creationId xmlns:a16="http://schemas.microsoft.com/office/drawing/2014/main" id="{22488887-D7D0-444B-9DA8-0E482DC44EF5}"/>
                </a:ext>
              </a:extLst>
            </p:cNvPr>
            <p:cNvSpPr txBox="1"/>
            <p:nvPr/>
          </p:nvSpPr>
          <p:spPr>
            <a:xfrm>
              <a:off x="6362304" y="1200119"/>
              <a:ext cx="1999122"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Punish Generator</a:t>
              </a:r>
            </a:p>
          </p:txBody>
        </p:sp>
      </p:grpSp>
      <p:pic>
        <p:nvPicPr>
          <p:cNvPr id="74" name="Grafika 73">
            <a:extLst>
              <a:ext uri="{FF2B5EF4-FFF2-40B4-BE49-F238E27FC236}">
                <a16:creationId xmlns:a16="http://schemas.microsoft.com/office/drawing/2014/main" id="{C00A3A47-86D2-4A12-8C9B-14F05B1C3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89608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4ED5EC-5246-4963-9AF3-48D8522E5F42}"/>
              </a:ext>
            </a:extLst>
          </p:cNvPr>
          <p:cNvSpPr>
            <a:spLocks noGrp="1"/>
          </p:cNvSpPr>
          <p:nvPr>
            <p:ph type="title"/>
          </p:nvPr>
        </p:nvSpPr>
        <p:spPr/>
        <p:txBody>
          <a:bodyPr/>
          <a:lstStyle/>
          <a:p>
            <a:r>
              <a:rPr lang="pl-PL" b="1" dirty="0">
                <a:solidFill>
                  <a:srgbClr val="0070C0"/>
                </a:solidFill>
              </a:rPr>
              <a:t>FairPAN </a:t>
            </a:r>
            <a:r>
              <a:rPr lang="pl-PL" b="1" dirty="0" err="1">
                <a:solidFill>
                  <a:srgbClr val="0070C0"/>
                </a:solidFill>
              </a:rPr>
              <a:t>architecture</a:t>
            </a:r>
            <a:endParaRPr lang="pl-PL" b="1" dirty="0">
              <a:solidFill>
                <a:srgbClr val="0070C0"/>
              </a:solidFill>
            </a:endParaRPr>
          </a:p>
        </p:txBody>
      </p:sp>
      <p:grpSp>
        <p:nvGrpSpPr>
          <p:cNvPr id="89" name="Grafika 93">
            <a:extLst>
              <a:ext uri="{FF2B5EF4-FFF2-40B4-BE49-F238E27FC236}">
                <a16:creationId xmlns:a16="http://schemas.microsoft.com/office/drawing/2014/main" id="{C2980665-8176-4646-997B-84C8E436AA96}"/>
              </a:ext>
            </a:extLst>
          </p:cNvPr>
          <p:cNvGrpSpPr/>
          <p:nvPr/>
        </p:nvGrpSpPr>
        <p:grpSpPr>
          <a:xfrm>
            <a:off x="7301" y="1899042"/>
            <a:ext cx="12184699" cy="4018007"/>
            <a:chOff x="-1709" y="1179950"/>
            <a:chExt cx="12184699" cy="4018007"/>
          </a:xfrm>
        </p:grpSpPr>
        <p:sp>
          <p:nvSpPr>
            <p:cNvPr id="90" name="Dowolny kształt: kształt 89">
              <a:extLst>
                <a:ext uri="{FF2B5EF4-FFF2-40B4-BE49-F238E27FC236}">
                  <a16:creationId xmlns:a16="http://schemas.microsoft.com/office/drawing/2014/main" id="{DBD027B5-DA31-4C83-A466-83CE2C75A329}"/>
                </a:ext>
              </a:extLst>
            </p:cNvPr>
            <p:cNvSpPr/>
            <p:nvPr/>
          </p:nvSpPr>
          <p:spPr>
            <a:xfrm>
              <a:off x="841734" y="2439304"/>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1" name="Dowolny kształt: kształt 90">
              <a:extLst>
                <a:ext uri="{FF2B5EF4-FFF2-40B4-BE49-F238E27FC236}">
                  <a16:creationId xmlns:a16="http://schemas.microsoft.com/office/drawing/2014/main" id="{F837AFB7-F562-45B7-8237-3F5EB30B3796}"/>
                </a:ext>
              </a:extLst>
            </p:cNvPr>
            <p:cNvSpPr/>
            <p:nvPr/>
          </p:nvSpPr>
          <p:spPr>
            <a:xfrm>
              <a:off x="841734"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2" name="Dowolny kształt: kształt 91">
              <a:extLst>
                <a:ext uri="{FF2B5EF4-FFF2-40B4-BE49-F238E27FC236}">
                  <a16:creationId xmlns:a16="http://schemas.microsoft.com/office/drawing/2014/main" id="{7A12BD53-7CC8-4BC2-8361-2088ED92DBB6}"/>
                </a:ext>
              </a:extLst>
            </p:cNvPr>
            <p:cNvSpPr/>
            <p:nvPr/>
          </p:nvSpPr>
          <p:spPr>
            <a:xfrm>
              <a:off x="841734" y="3754514"/>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3" name="Dowolny kształt: kształt 92">
              <a:extLst>
                <a:ext uri="{FF2B5EF4-FFF2-40B4-BE49-F238E27FC236}">
                  <a16:creationId xmlns:a16="http://schemas.microsoft.com/office/drawing/2014/main" id="{31131B46-74F2-40D9-89D7-D28D375A1638}"/>
                </a:ext>
              </a:extLst>
            </p:cNvPr>
            <p:cNvSpPr/>
            <p:nvPr/>
          </p:nvSpPr>
          <p:spPr>
            <a:xfrm>
              <a:off x="1893902"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4" name="Dowolny kształt: kształt 93">
              <a:extLst>
                <a:ext uri="{FF2B5EF4-FFF2-40B4-BE49-F238E27FC236}">
                  <a16:creationId xmlns:a16="http://schemas.microsoft.com/office/drawing/2014/main" id="{DFA37DE2-3B0A-46BD-ADA9-76258DA9512B}"/>
                </a:ext>
              </a:extLst>
            </p:cNvPr>
            <p:cNvSpPr/>
            <p:nvPr/>
          </p:nvSpPr>
          <p:spPr>
            <a:xfrm>
              <a:off x="1893902"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5" name="Dowolny kształt: kształt 94">
              <a:extLst>
                <a:ext uri="{FF2B5EF4-FFF2-40B4-BE49-F238E27FC236}">
                  <a16:creationId xmlns:a16="http://schemas.microsoft.com/office/drawing/2014/main" id="{1B235BEF-D21D-42ED-A8FC-6084F8534C01}"/>
                </a:ext>
              </a:extLst>
            </p:cNvPr>
            <p:cNvSpPr/>
            <p:nvPr/>
          </p:nvSpPr>
          <p:spPr>
            <a:xfrm>
              <a:off x="1893902"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6" name="Dowolny kształt: kształt 95">
              <a:extLst>
                <a:ext uri="{FF2B5EF4-FFF2-40B4-BE49-F238E27FC236}">
                  <a16:creationId xmlns:a16="http://schemas.microsoft.com/office/drawing/2014/main" id="{1F41DA4A-6AF3-4715-914D-E6AD926E6231}"/>
                </a:ext>
              </a:extLst>
            </p:cNvPr>
            <p:cNvSpPr/>
            <p:nvPr/>
          </p:nvSpPr>
          <p:spPr>
            <a:xfrm>
              <a:off x="1893902"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7" name="Dowolny kształt: kształt 96">
              <a:extLst>
                <a:ext uri="{FF2B5EF4-FFF2-40B4-BE49-F238E27FC236}">
                  <a16:creationId xmlns:a16="http://schemas.microsoft.com/office/drawing/2014/main" id="{64E38568-3D21-484B-BEAC-F951C998B202}"/>
                </a:ext>
              </a:extLst>
            </p:cNvPr>
            <p:cNvSpPr/>
            <p:nvPr/>
          </p:nvSpPr>
          <p:spPr>
            <a:xfrm>
              <a:off x="3209113"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8" name="Dowolny kształt: kształt 97">
              <a:extLst>
                <a:ext uri="{FF2B5EF4-FFF2-40B4-BE49-F238E27FC236}">
                  <a16:creationId xmlns:a16="http://schemas.microsoft.com/office/drawing/2014/main" id="{3C98F6DA-3CF3-4550-8C93-DB4A84A40BC0}"/>
                </a:ext>
              </a:extLst>
            </p:cNvPr>
            <p:cNvSpPr/>
            <p:nvPr/>
          </p:nvSpPr>
          <p:spPr>
            <a:xfrm>
              <a:off x="3209113"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9" name="Dowolny kształt: kształt 98">
              <a:extLst>
                <a:ext uri="{FF2B5EF4-FFF2-40B4-BE49-F238E27FC236}">
                  <a16:creationId xmlns:a16="http://schemas.microsoft.com/office/drawing/2014/main" id="{2F3B1274-7857-4A49-A330-3BA36807F952}"/>
                </a:ext>
              </a:extLst>
            </p:cNvPr>
            <p:cNvSpPr/>
            <p:nvPr/>
          </p:nvSpPr>
          <p:spPr>
            <a:xfrm>
              <a:off x="3209113"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0" name="Dowolny kształt: kształt 99">
              <a:extLst>
                <a:ext uri="{FF2B5EF4-FFF2-40B4-BE49-F238E27FC236}">
                  <a16:creationId xmlns:a16="http://schemas.microsoft.com/office/drawing/2014/main" id="{B4004A00-70A2-442F-B13F-CC3FCC67342E}"/>
                </a:ext>
              </a:extLst>
            </p:cNvPr>
            <p:cNvSpPr/>
            <p:nvPr/>
          </p:nvSpPr>
          <p:spPr>
            <a:xfrm>
              <a:off x="3209113"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1" name="Dowolny kształt: kształt 100">
              <a:extLst>
                <a:ext uri="{FF2B5EF4-FFF2-40B4-BE49-F238E27FC236}">
                  <a16:creationId xmlns:a16="http://schemas.microsoft.com/office/drawing/2014/main" id="{5C86BDED-37DF-4CB0-9FD5-5B4A5F651E75}"/>
                </a:ext>
              </a:extLst>
            </p:cNvPr>
            <p:cNvSpPr/>
            <p:nvPr/>
          </p:nvSpPr>
          <p:spPr>
            <a:xfrm>
              <a:off x="4261281"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2" name="Dowolny kształt: kształt 101">
              <a:extLst>
                <a:ext uri="{FF2B5EF4-FFF2-40B4-BE49-F238E27FC236}">
                  <a16:creationId xmlns:a16="http://schemas.microsoft.com/office/drawing/2014/main" id="{7C911E31-3853-430F-A93A-6E6F5176EFEF}"/>
                </a:ext>
              </a:extLst>
            </p:cNvPr>
            <p:cNvSpPr/>
            <p:nvPr/>
          </p:nvSpPr>
          <p:spPr>
            <a:xfrm>
              <a:off x="1355850" y="4096008"/>
              <a:ext cx="550152" cy="171569"/>
            </a:xfrm>
            <a:custGeom>
              <a:avLst/>
              <a:gdLst>
                <a:gd name="connsiteX0" fmla="*/ 550153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3" y="171569"/>
                  </a:moveTo>
                  <a:lnTo>
                    <a:pt x="0" y="0"/>
                  </a:lnTo>
                </a:path>
              </a:pathLst>
            </a:custGeom>
            <a:noFill/>
            <a:ln w="6576" cap="flat">
              <a:solidFill>
                <a:srgbClr val="000000"/>
              </a:solidFill>
              <a:prstDash val="solid"/>
              <a:miter/>
            </a:ln>
          </p:spPr>
          <p:txBody>
            <a:bodyPr rtlCol="0" anchor="ctr"/>
            <a:lstStyle/>
            <a:p>
              <a:endParaRPr lang="pl-PL"/>
            </a:p>
          </p:txBody>
        </p:sp>
        <p:sp>
          <p:nvSpPr>
            <p:cNvPr id="103" name="Dowolny kształt: kształt 102">
              <a:extLst>
                <a:ext uri="{FF2B5EF4-FFF2-40B4-BE49-F238E27FC236}">
                  <a16:creationId xmlns:a16="http://schemas.microsoft.com/office/drawing/2014/main" id="{72329F9F-597C-4176-8377-0B195BA7F32B}"/>
                </a:ext>
              </a:extLst>
            </p:cNvPr>
            <p:cNvSpPr/>
            <p:nvPr/>
          </p:nvSpPr>
          <p:spPr>
            <a:xfrm>
              <a:off x="1355850" y="3767535"/>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04" name="Dowolny kształt: kształt 103">
              <a:extLst>
                <a:ext uri="{FF2B5EF4-FFF2-40B4-BE49-F238E27FC236}">
                  <a16:creationId xmlns:a16="http://schemas.microsoft.com/office/drawing/2014/main" id="{6709987B-1BA6-462A-B3B4-84B0F8A563C0}"/>
                </a:ext>
              </a:extLst>
            </p:cNvPr>
            <p:cNvSpPr/>
            <p:nvPr/>
          </p:nvSpPr>
          <p:spPr>
            <a:xfrm>
              <a:off x="1296665" y="3211135"/>
              <a:ext cx="668455" cy="626500"/>
            </a:xfrm>
            <a:custGeom>
              <a:avLst/>
              <a:gdLst>
                <a:gd name="connsiteX0" fmla="*/ 668456 w 668455"/>
                <a:gd name="connsiteY0" fmla="*/ 0 h 626500"/>
                <a:gd name="connsiteX1" fmla="*/ 0 w 668455"/>
                <a:gd name="connsiteY1" fmla="*/ 626501 h 626500"/>
              </a:gdLst>
              <a:ahLst/>
              <a:cxnLst>
                <a:cxn ang="0">
                  <a:pos x="connsiteX0" y="connsiteY0"/>
                </a:cxn>
                <a:cxn ang="0">
                  <a:pos x="connsiteX1" y="connsiteY1"/>
                </a:cxn>
              </a:cxnLst>
              <a:rect l="l" t="t" r="r" b="b"/>
              <a:pathLst>
                <a:path w="668455" h="626500">
                  <a:moveTo>
                    <a:pt x="668456" y="0"/>
                  </a:moveTo>
                  <a:lnTo>
                    <a:pt x="0" y="626501"/>
                  </a:lnTo>
                </a:path>
              </a:pathLst>
            </a:custGeom>
            <a:noFill/>
            <a:ln w="6576" cap="flat">
              <a:solidFill>
                <a:srgbClr val="000000"/>
              </a:solidFill>
              <a:prstDash val="solid"/>
              <a:miter/>
            </a:ln>
          </p:spPr>
          <p:txBody>
            <a:bodyPr rtlCol="0" anchor="ctr"/>
            <a:lstStyle/>
            <a:p>
              <a:endParaRPr lang="pl-PL"/>
            </a:p>
          </p:txBody>
        </p:sp>
        <p:sp>
          <p:nvSpPr>
            <p:cNvPr id="105" name="Dowolny kształt: kształt 104">
              <a:extLst>
                <a:ext uri="{FF2B5EF4-FFF2-40B4-BE49-F238E27FC236}">
                  <a16:creationId xmlns:a16="http://schemas.microsoft.com/office/drawing/2014/main" id="{133DE934-E2D7-420B-BD86-7C3CBAC405C2}"/>
                </a:ext>
              </a:extLst>
            </p:cNvPr>
            <p:cNvSpPr/>
            <p:nvPr/>
          </p:nvSpPr>
          <p:spPr>
            <a:xfrm>
              <a:off x="1246424" y="2595090"/>
              <a:ext cx="768740" cy="1200787"/>
            </a:xfrm>
            <a:custGeom>
              <a:avLst/>
              <a:gdLst>
                <a:gd name="connsiteX0" fmla="*/ 0 w 768740"/>
                <a:gd name="connsiteY0" fmla="*/ 1200787 h 1200787"/>
                <a:gd name="connsiteX1" fmla="*/ 768741 w 768740"/>
                <a:gd name="connsiteY1" fmla="*/ 0 h 1200787"/>
              </a:gdLst>
              <a:ahLst/>
              <a:cxnLst>
                <a:cxn ang="0">
                  <a:pos x="connsiteX0" y="connsiteY0"/>
                </a:cxn>
                <a:cxn ang="0">
                  <a:pos x="connsiteX1" y="connsiteY1"/>
                </a:cxn>
              </a:cxnLst>
              <a:rect l="l" t="t" r="r" b="b"/>
              <a:pathLst>
                <a:path w="768740" h="1200787">
                  <a:moveTo>
                    <a:pt x="0" y="1200787"/>
                  </a:moveTo>
                  <a:lnTo>
                    <a:pt x="768741" y="0"/>
                  </a:lnTo>
                </a:path>
              </a:pathLst>
            </a:custGeom>
            <a:noFill/>
            <a:ln w="6576" cap="flat">
              <a:solidFill>
                <a:srgbClr val="000000"/>
              </a:solidFill>
              <a:prstDash val="solid"/>
              <a:miter/>
            </a:ln>
          </p:spPr>
          <p:txBody>
            <a:bodyPr rtlCol="0" anchor="ctr"/>
            <a:lstStyle/>
            <a:p>
              <a:endParaRPr lang="pl-PL"/>
            </a:p>
          </p:txBody>
        </p:sp>
        <p:sp>
          <p:nvSpPr>
            <p:cNvPr id="106" name="Dowolny kształt: kształt 105">
              <a:extLst>
                <a:ext uri="{FF2B5EF4-FFF2-40B4-BE49-F238E27FC236}">
                  <a16:creationId xmlns:a16="http://schemas.microsoft.com/office/drawing/2014/main" id="{B4B6135D-5A0D-4B79-A573-533158039CF0}"/>
                </a:ext>
              </a:extLst>
            </p:cNvPr>
            <p:cNvSpPr/>
            <p:nvPr/>
          </p:nvSpPr>
          <p:spPr>
            <a:xfrm>
              <a:off x="1246556" y="2923893"/>
              <a:ext cx="768740" cy="1200787"/>
            </a:xfrm>
            <a:custGeom>
              <a:avLst/>
              <a:gdLst>
                <a:gd name="connsiteX0" fmla="*/ 768740 w 768740"/>
                <a:gd name="connsiteY0" fmla="*/ 1200787 h 1200787"/>
                <a:gd name="connsiteX1" fmla="*/ 0 w 768740"/>
                <a:gd name="connsiteY1" fmla="*/ 0 h 1200787"/>
              </a:gdLst>
              <a:ahLst/>
              <a:cxnLst>
                <a:cxn ang="0">
                  <a:pos x="connsiteX0" y="connsiteY0"/>
                </a:cxn>
                <a:cxn ang="0">
                  <a:pos x="connsiteX1" y="connsiteY1"/>
                </a:cxn>
              </a:cxnLst>
              <a:rect l="l" t="t" r="r" b="b"/>
              <a:pathLst>
                <a:path w="768740" h="1200787">
                  <a:moveTo>
                    <a:pt x="768740" y="1200787"/>
                  </a:moveTo>
                  <a:lnTo>
                    <a:pt x="0" y="0"/>
                  </a:lnTo>
                </a:path>
              </a:pathLst>
            </a:custGeom>
            <a:noFill/>
            <a:ln w="6576" cap="flat">
              <a:solidFill>
                <a:srgbClr val="000000"/>
              </a:solidFill>
              <a:prstDash val="solid"/>
              <a:miter/>
            </a:ln>
          </p:spPr>
          <p:txBody>
            <a:bodyPr rtlCol="0" anchor="ctr"/>
            <a:lstStyle/>
            <a:p>
              <a:endParaRPr lang="pl-PL"/>
            </a:p>
          </p:txBody>
        </p:sp>
        <p:sp>
          <p:nvSpPr>
            <p:cNvPr id="107" name="Dowolny kształt: kształt 106">
              <a:extLst>
                <a:ext uri="{FF2B5EF4-FFF2-40B4-BE49-F238E27FC236}">
                  <a16:creationId xmlns:a16="http://schemas.microsoft.com/office/drawing/2014/main" id="{5F291189-2FEC-4616-B0B7-A2899382B294}"/>
                </a:ext>
              </a:extLst>
            </p:cNvPr>
            <p:cNvSpPr/>
            <p:nvPr/>
          </p:nvSpPr>
          <p:spPr>
            <a:xfrm>
              <a:off x="1296665" y="2553530"/>
              <a:ext cx="668455" cy="626500"/>
            </a:xfrm>
            <a:custGeom>
              <a:avLst/>
              <a:gdLst>
                <a:gd name="connsiteX0" fmla="*/ 668456 w 668455"/>
                <a:gd name="connsiteY0" fmla="*/ 0 h 626500"/>
                <a:gd name="connsiteX1" fmla="*/ 0 w 668455"/>
                <a:gd name="connsiteY1" fmla="*/ 626501 h 626500"/>
              </a:gdLst>
              <a:ahLst/>
              <a:cxnLst>
                <a:cxn ang="0">
                  <a:pos x="connsiteX0" y="connsiteY0"/>
                </a:cxn>
                <a:cxn ang="0">
                  <a:pos x="connsiteX1" y="connsiteY1"/>
                </a:cxn>
              </a:cxnLst>
              <a:rect l="l" t="t" r="r" b="b"/>
              <a:pathLst>
                <a:path w="668455" h="626500">
                  <a:moveTo>
                    <a:pt x="668456" y="0"/>
                  </a:moveTo>
                  <a:lnTo>
                    <a:pt x="0" y="626501"/>
                  </a:lnTo>
                </a:path>
              </a:pathLst>
            </a:custGeom>
            <a:noFill/>
            <a:ln w="6576" cap="flat">
              <a:solidFill>
                <a:srgbClr val="000000"/>
              </a:solidFill>
              <a:prstDash val="solid"/>
              <a:miter/>
            </a:ln>
          </p:spPr>
          <p:txBody>
            <a:bodyPr rtlCol="0" anchor="ctr"/>
            <a:lstStyle/>
            <a:p>
              <a:endParaRPr lang="pl-PL"/>
            </a:p>
          </p:txBody>
        </p:sp>
        <p:sp>
          <p:nvSpPr>
            <p:cNvPr id="108" name="Dowolny kształt: kształt 107">
              <a:extLst>
                <a:ext uri="{FF2B5EF4-FFF2-40B4-BE49-F238E27FC236}">
                  <a16:creationId xmlns:a16="http://schemas.microsoft.com/office/drawing/2014/main" id="{CBA4A8B7-4727-4672-A0A3-4B6F40FE1B14}"/>
                </a:ext>
              </a:extLst>
            </p:cNvPr>
            <p:cNvSpPr/>
            <p:nvPr/>
          </p:nvSpPr>
          <p:spPr>
            <a:xfrm>
              <a:off x="1355850" y="3109929"/>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09" name="Dowolny kształt: kształt 108">
              <a:extLst>
                <a:ext uri="{FF2B5EF4-FFF2-40B4-BE49-F238E27FC236}">
                  <a16:creationId xmlns:a16="http://schemas.microsoft.com/office/drawing/2014/main" id="{D738FC4C-3E21-4AF5-B654-98D6283610FD}"/>
                </a:ext>
              </a:extLst>
            </p:cNvPr>
            <p:cNvSpPr/>
            <p:nvPr/>
          </p:nvSpPr>
          <p:spPr>
            <a:xfrm>
              <a:off x="1355850" y="3438403"/>
              <a:ext cx="550152" cy="171569"/>
            </a:xfrm>
            <a:custGeom>
              <a:avLst/>
              <a:gdLst>
                <a:gd name="connsiteX0" fmla="*/ 550153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3" y="171569"/>
                  </a:moveTo>
                  <a:lnTo>
                    <a:pt x="0" y="0"/>
                  </a:lnTo>
                </a:path>
              </a:pathLst>
            </a:custGeom>
            <a:noFill/>
            <a:ln w="6576" cap="flat">
              <a:solidFill>
                <a:srgbClr val="000000"/>
              </a:solidFill>
              <a:prstDash val="solid"/>
              <a:miter/>
            </a:ln>
          </p:spPr>
          <p:txBody>
            <a:bodyPr rtlCol="0" anchor="ctr"/>
            <a:lstStyle/>
            <a:p>
              <a:endParaRPr lang="pl-PL"/>
            </a:p>
          </p:txBody>
        </p:sp>
        <p:sp>
          <p:nvSpPr>
            <p:cNvPr id="110" name="Dowolny kształt: kształt 109">
              <a:extLst>
                <a:ext uri="{FF2B5EF4-FFF2-40B4-BE49-F238E27FC236}">
                  <a16:creationId xmlns:a16="http://schemas.microsoft.com/office/drawing/2014/main" id="{340F6CC5-CF0D-426D-A836-4D5284592E52}"/>
                </a:ext>
              </a:extLst>
            </p:cNvPr>
            <p:cNvSpPr/>
            <p:nvPr/>
          </p:nvSpPr>
          <p:spPr>
            <a:xfrm>
              <a:off x="1296665" y="3539872"/>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11" name="Dowolny kształt: kształt 110">
              <a:extLst>
                <a:ext uri="{FF2B5EF4-FFF2-40B4-BE49-F238E27FC236}">
                  <a16:creationId xmlns:a16="http://schemas.microsoft.com/office/drawing/2014/main" id="{8BAACF11-5270-4635-9F53-6F9F4A0718FC}"/>
                </a:ext>
              </a:extLst>
            </p:cNvPr>
            <p:cNvSpPr/>
            <p:nvPr/>
          </p:nvSpPr>
          <p:spPr>
            <a:xfrm>
              <a:off x="1296665" y="2882267"/>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12" name="Dowolny kształt: kształt 111">
              <a:extLst>
                <a:ext uri="{FF2B5EF4-FFF2-40B4-BE49-F238E27FC236}">
                  <a16:creationId xmlns:a16="http://schemas.microsoft.com/office/drawing/2014/main" id="{15F88223-6BCF-4114-92C5-EB5CE0FDA8BF}"/>
                </a:ext>
              </a:extLst>
            </p:cNvPr>
            <p:cNvSpPr/>
            <p:nvPr/>
          </p:nvSpPr>
          <p:spPr>
            <a:xfrm>
              <a:off x="1355718" y="2781127"/>
              <a:ext cx="550152" cy="171569"/>
            </a:xfrm>
            <a:custGeom>
              <a:avLst/>
              <a:gdLst>
                <a:gd name="connsiteX0" fmla="*/ 0 w 550152"/>
                <a:gd name="connsiteY0" fmla="*/ 0 h 171569"/>
                <a:gd name="connsiteX1" fmla="*/ 550153 w 550152"/>
                <a:gd name="connsiteY1" fmla="*/ 171569 h 171569"/>
              </a:gdLst>
              <a:ahLst/>
              <a:cxnLst>
                <a:cxn ang="0">
                  <a:pos x="connsiteX0" y="connsiteY0"/>
                </a:cxn>
                <a:cxn ang="0">
                  <a:pos x="connsiteX1" y="connsiteY1"/>
                </a:cxn>
              </a:cxnLst>
              <a:rect l="l" t="t" r="r" b="b"/>
              <a:pathLst>
                <a:path w="550152" h="171569">
                  <a:moveTo>
                    <a:pt x="0" y="0"/>
                  </a:moveTo>
                  <a:lnTo>
                    <a:pt x="550153" y="171569"/>
                  </a:lnTo>
                </a:path>
              </a:pathLst>
            </a:custGeom>
            <a:noFill/>
            <a:ln w="6576" cap="flat">
              <a:solidFill>
                <a:srgbClr val="000000"/>
              </a:solidFill>
              <a:prstDash val="solid"/>
              <a:miter/>
            </a:ln>
          </p:spPr>
          <p:txBody>
            <a:bodyPr rtlCol="0" anchor="ctr"/>
            <a:lstStyle/>
            <a:p>
              <a:endParaRPr lang="pl-PL"/>
            </a:p>
          </p:txBody>
        </p:sp>
        <p:sp>
          <p:nvSpPr>
            <p:cNvPr id="113" name="Dowolny kształt: kształt 112">
              <a:extLst>
                <a:ext uri="{FF2B5EF4-FFF2-40B4-BE49-F238E27FC236}">
                  <a16:creationId xmlns:a16="http://schemas.microsoft.com/office/drawing/2014/main" id="{FA39667C-AF16-4400-88CC-2A323F953924}"/>
                </a:ext>
              </a:extLst>
            </p:cNvPr>
            <p:cNvSpPr/>
            <p:nvPr/>
          </p:nvSpPr>
          <p:spPr>
            <a:xfrm>
              <a:off x="1355850" y="2452324"/>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14" name="Dowolny kształt: kształt 113">
              <a:extLst>
                <a:ext uri="{FF2B5EF4-FFF2-40B4-BE49-F238E27FC236}">
                  <a16:creationId xmlns:a16="http://schemas.microsoft.com/office/drawing/2014/main" id="{21B92B90-4992-4A96-9702-CB9266B94451}"/>
                </a:ext>
              </a:extLst>
            </p:cNvPr>
            <p:cNvSpPr/>
            <p:nvPr/>
          </p:nvSpPr>
          <p:spPr>
            <a:xfrm>
              <a:off x="2419987" y="3359951"/>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5" name="Dowolny kształt: kształt 114">
              <a:extLst>
                <a:ext uri="{FF2B5EF4-FFF2-40B4-BE49-F238E27FC236}">
                  <a16:creationId xmlns:a16="http://schemas.microsoft.com/office/drawing/2014/main" id="{D9D32B4B-5246-4705-AD98-233B8DBB5612}"/>
                </a:ext>
              </a:extLst>
            </p:cNvPr>
            <p:cNvSpPr/>
            <p:nvPr/>
          </p:nvSpPr>
          <p:spPr>
            <a:xfrm>
              <a:off x="2419987" y="401426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6" name="Dowolny kształt: kształt 115">
              <a:extLst>
                <a:ext uri="{FF2B5EF4-FFF2-40B4-BE49-F238E27FC236}">
                  <a16:creationId xmlns:a16="http://schemas.microsoft.com/office/drawing/2014/main" id="{577A3F07-DAC7-447B-8C59-26598860D6CC}"/>
                </a:ext>
              </a:extLst>
            </p:cNvPr>
            <p:cNvSpPr/>
            <p:nvPr/>
          </p:nvSpPr>
          <p:spPr>
            <a:xfrm>
              <a:off x="2419987" y="269905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7" name="Dowolny kształt: kształt 116">
              <a:extLst>
                <a:ext uri="{FF2B5EF4-FFF2-40B4-BE49-F238E27FC236}">
                  <a16:creationId xmlns:a16="http://schemas.microsoft.com/office/drawing/2014/main" id="{ACDE75FD-29FF-454C-BAEF-C321CE819C3E}"/>
                </a:ext>
              </a:extLst>
            </p:cNvPr>
            <p:cNvSpPr/>
            <p:nvPr/>
          </p:nvSpPr>
          <p:spPr>
            <a:xfrm>
              <a:off x="3663978" y="3539872"/>
              <a:ext cx="668455" cy="626500"/>
            </a:xfrm>
            <a:custGeom>
              <a:avLst/>
              <a:gdLst>
                <a:gd name="connsiteX0" fmla="*/ 0 w 668455"/>
                <a:gd name="connsiteY0" fmla="*/ 626501 h 626500"/>
                <a:gd name="connsiteX1" fmla="*/ 668456 w 668455"/>
                <a:gd name="connsiteY1" fmla="*/ 0 h 626500"/>
              </a:gdLst>
              <a:ahLst/>
              <a:cxnLst>
                <a:cxn ang="0">
                  <a:pos x="connsiteX0" y="connsiteY0"/>
                </a:cxn>
                <a:cxn ang="0">
                  <a:pos x="connsiteX1" y="connsiteY1"/>
                </a:cxn>
              </a:cxnLst>
              <a:rect l="l" t="t" r="r" b="b"/>
              <a:pathLst>
                <a:path w="668455" h="626500">
                  <a:moveTo>
                    <a:pt x="0" y="626501"/>
                  </a:moveTo>
                  <a:lnTo>
                    <a:pt x="668456" y="0"/>
                  </a:lnTo>
                </a:path>
              </a:pathLst>
            </a:custGeom>
            <a:noFill/>
            <a:ln w="6576" cap="flat">
              <a:solidFill>
                <a:srgbClr val="000000"/>
              </a:solidFill>
              <a:prstDash val="solid"/>
              <a:miter/>
            </a:ln>
          </p:spPr>
          <p:txBody>
            <a:bodyPr rtlCol="0" anchor="ctr"/>
            <a:lstStyle/>
            <a:p>
              <a:endParaRPr lang="pl-PL"/>
            </a:p>
          </p:txBody>
        </p:sp>
        <p:sp>
          <p:nvSpPr>
            <p:cNvPr id="118" name="Dowolny kształt: kształt 117">
              <a:extLst>
                <a:ext uri="{FF2B5EF4-FFF2-40B4-BE49-F238E27FC236}">
                  <a16:creationId xmlns:a16="http://schemas.microsoft.com/office/drawing/2014/main" id="{1A59FE67-80D5-4C9D-8FB7-4B659E2DF407}"/>
                </a:ext>
              </a:extLst>
            </p:cNvPr>
            <p:cNvSpPr/>
            <p:nvPr/>
          </p:nvSpPr>
          <p:spPr>
            <a:xfrm>
              <a:off x="3723097" y="3438403"/>
              <a:ext cx="550152" cy="171569"/>
            </a:xfrm>
            <a:custGeom>
              <a:avLst/>
              <a:gdLst>
                <a:gd name="connsiteX0" fmla="*/ 0 w 550152"/>
                <a:gd name="connsiteY0" fmla="*/ 171569 h 171569"/>
                <a:gd name="connsiteX1" fmla="*/ 550153 w 550152"/>
                <a:gd name="connsiteY1" fmla="*/ 0 h 171569"/>
              </a:gdLst>
              <a:ahLst/>
              <a:cxnLst>
                <a:cxn ang="0">
                  <a:pos x="connsiteX0" y="connsiteY0"/>
                </a:cxn>
                <a:cxn ang="0">
                  <a:pos x="connsiteX1" y="connsiteY1"/>
                </a:cxn>
              </a:cxnLst>
              <a:rect l="l" t="t" r="r" b="b"/>
              <a:pathLst>
                <a:path w="550152" h="171569">
                  <a:moveTo>
                    <a:pt x="0" y="171569"/>
                  </a:moveTo>
                  <a:lnTo>
                    <a:pt x="550153" y="0"/>
                  </a:lnTo>
                </a:path>
              </a:pathLst>
            </a:custGeom>
            <a:noFill/>
            <a:ln w="6576" cap="flat">
              <a:solidFill>
                <a:srgbClr val="000000"/>
              </a:solidFill>
              <a:prstDash val="solid"/>
              <a:miter/>
            </a:ln>
          </p:spPr>
          <p:txBody>
            <a:bodyPr rtlCol="0" anchor="ctr"/>
            <a:lstStyle/>
            <a:p>
              <a:endParaRPr lang="pl-PL"/>
            </a:p>
          </p:txBody>
        </p:sp>
        <p:sp>
          <p:nvSpPr>
            <p:cNvPr id="119" name="Dowolny kształt: kształt 118">
              <a:extLst>
                <a:ext uri="{FF2B5EF4-FFF2-40B4-BE49-F238E27FC236}">
                  <a16:creationId xmlns:a16="http://schemas.microsoft.com/office/drawing/2014/main" id="{B23F2F72-FF7E-46BD-AED2-A1C9C50C63C9}"/>
                </a:ext>
              </a:extLst>
            </p:cNvPr>
            <p:cNvSpPr/>
            <p:nvPr/>
          </p:nvSpPr>
          <p:spPr>
            <a:xfrm>
              <a:off x="3723097" y="3109929"/>
              <a:ext cx="550152" cy="171569"/>
            </a:xfrm>
            <a:custGeom>
              <a:avLst/>
              <a:gdLst>
                <a:gd name="connsiteX0" fmla="*/ 0 w 550152"/>
                <a:gd name="connsiteY0" fmla="*/ 0 h 171569"/>
                <a:gd name="connsiteX1" fmla="*/ 550153 w 550152"/>
                <a:gd name="connsiteY1" fmla="*/ 171569 h 171569"/>
              </a:gdLst>
              <a:ahLst/>
              <a:cxnLst>
                <a:cxn ang="0">
                  <a:pos x="connsiteX0" y="connsiteY0"/>
                </a:cxn>
                <a:cxn ang="0">
                  <a:pos x="connsiteX1" y="connsiteY1"/>
                </a:cxn>
              </a:cxnLst>
              <a:rect l="l" t="t" r="r" b="b"/>
              <a:pathLst>
                <a:path w="550152" h="171569">
                  <a:moveTo>
                    <a:pt x="0" y="0"/>
                  </a:moveTo>
                  <a:lnTo>
                    <a:pt x="550153" y="171569"/>
                  </a:lnTo>
                </a:path>
              </a:pathLst>
            </a:custGeom>
            <a:noFill/>
            <a:ln w="6576" cap="flat">
              <a:solidFill>
                <a:srgbClr val="000000"/>
              </a:solidFill>
              <a:prstDash val="solid"/>
              <a:miter/>
            </a:ln>
          </p:spPr>
          <p:txBody>
            <a:bodyPr rtlCol="0" anchor="ctr"/>
            <a:lstStyle/>
            <a:p>
              <a:endParaRPr lang="pl-PL"/>
            </a:p>
          </p:txBody>
        </p:sp>
        <p:sp>
          <p:nvSpPr>
            <p:cNvPr id="120" name="Dowolny kształt: kształt 119">
              <a:extLst>
                <a:ext uri="{FF2B5EF4-FFF2-40B4-BE49-F238E27FC236}">
                  <a16:creationId xmlns:a16="http://schemas.microsoft.com/office/drawing/2014/main" id="{1ADC52B5-4691-4E14-A048-457DF8AC3577}"/>
                </a:ext>
              </a:extLst>
            </p:cNvPr>
            <p:cNvSpPr/>
            <p:nvPr/>
          </p:nvSpPr>
          <p:spPr>
            <a:xfrm>
              <a:off x="3664044" y="2553464"/>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21" name="Dowolny kształt: kształt 120">
              <a:extLst>
                <a:ext uri="{FF2B5EF4-FFF2-40B4-BE49-F238E27FC236}">
                  <a16:creationId xmlns:a16="http://schemas.microsoft.com/office/drawing/2014/main" id="{8F2C58FC-BB34-42E6-9CD9-801BB9EA6F2B}"/>
                </a:ext>
              </a:extLst>
            </p:cNvPr>
            <p:cNvSpPr/>
            <p:nvPr/>
          </p:nvSpPr>
          <p:spPr>
            <a:xfrm>
              <a:off x="578692" y="2044741"/>
              <a:ext cx="4471715" cy="6576"/>
            </a:xfrm>
            <a:custGeom>
              <a:avLst/>
              <a:gdLst>
                <a:gd name="connsiteX0" fmla="*/ 0 w 4471715"/>
                <a:gd name="connsiteY0" fmla="*/ 0 h 6576"/>
                <a:gd name="connsiteX1" fmla="*/ 0 w 4471715"/>
                <a:gd name="connsiteY1" fmla="*/ 0 h 6576"/>
                <a:gd name="connsiteX2" fmla="*/ 4471715 w 4471715"/>
                <a:gd name="connsiteY2" fmla="*/ 0 h 6576"/>
                <a:gd name="connsiteX3" fmla="*/ 4471715 w 4471715"/>
                <a:gd name="connsiteY3" fmla="*/ 0 h 6576"/>
              </a:gdLst>
              <a:ahLst/>
              <a:cxnLst>
                <a:cxn ang="0">
                  <a:pos x="connsiteX0" y="connsiteY0"/>
                </a:cxn>
                <a:cxn ang="0">
                  <a:pos x="connsiteX1" y="connsiteY1"/>
                </a:cxn>
                <a:cxn ang="0">
                  <a:pos x="connsiteX2" y="connsiteY2"/>
                </a:cxn>
                <a:cxn ang="0">
                  <a:pos x="connsiteX3" y="connsiteY3"/>
                </a:cxn>
              </a:cxnLst>
              <a:rect l="l" t="t" r="r" b="b"/>
              <a:pathLst>
                <a:path w="4471715" h="6576">
                  <a:moveTo>
                    <a:pt x="0" y="0"/>
                  </a:moveTo>
                  <a:lnTo>
                    <a:pt x="0" y="0"/>
                  </a:lnTo>
                  <a:lnTo>
                    <a:pt x="4471715" y="0"/>
                  </a:lnTo>
                  <a:lnTo>
                    <a:pt x="4471715" y="0"/>
                  </a:lnTo>
                </a:path>
              </a:pathLst>
            </a:custGeom>
            <a:solidFill>
              <a:srgbClr val="FFFFFF"/>
            </a:solidFill>
            <a:ln w="6576" cap="flat">
              <a:solidFill>
                <a:srgbClr val="000000"/>
              </a:solidFill>
              <a:prstDash val="solid"/>
              <a:miter/>
            </a:ln>
          </p:spPr>
          <p:txBody>
            <a:bodyPr rtlCol="0" anchor="ctr"/>
            <a:lstStyle/>
            <a:p>
              <a:endParaRPr lang="pl-PL"/>
            </a:p>
          </p:txBody>
        </p:sp>
        <p:sp>
          <p:nvSpPr>
            <p:cNvPr id="122" name="Dowolny kształt: kształt 121">
              <a:extLst>
                <a:ext uri="{FF2B5EF4-FFF2-40B4-BE49-F238E27FC236}">
                  <a16:creationId xmlns:a16="http://schemas.microsoft.com/office/drawing/2014/main" id="{B982AB56-3F0D-48C5-8402-94E9F4D1DB54}"/>
                </a:ext>
              </a:extLst>
            </p:cNvPr>
            <p:cNvSpPr/>
            <p:nvPr/>
          </p:nvSpPr>
          <p:spPr>
            <a:xfrm>
              <a:off x="578692" y="2044741"/>
              <a:ext cx="4471715" cy="2630420"/>
            </a:xfrm>
            <a:custGeom>
              <a:avLst/>
              <a:gdLst>
                <a:gd name="connsiteX0" fmla="*/ 0 w 4471715"/>
                <a:gd name="connsiteY0" fmla="*/ 0 h 2630420"/>
                <a:gd name="connsiteX1" fmla="*/ 0 w 4471715"/>
                <a:gd name="connsiteY1" fmla="*/ 2630421 h 2630420"/>
                <a:gd name="connsiteX2" fmla="*/ 4471715 w 4471715"/>
                <a:gd name="connsiteY2" fmla="*/ 2630421 h 2630420"/>
                <a:gd name="connsiteX3" fmla="*/ 4471715 w 4471715"/>
                <a:gd name="connsiteY3" fmla="*/ 0 h 2630420"/>
              </a:gdLst>
              <a:ahLst/>
              <a:cxnLst>
                <a:cxn ang="0">
                  <a:pos x="connsiteX0" y="connsiteY0"/>
                </a:cxn>
                <a:cxn ang="0">
                  <a:pos x="connsiteX1" y="connsiteY1"/>
                </a:cxn>
                <a:cxn ang="0">
                  <a:pos x="connsiteX2" y="connsiteY2"/>
                </a:cxn>
                <a:cxn ang="0">
                  <a:pos x="connsiteX3" y="connsiteY3"/>
                </a:cxn>
              </a:cxnLst>
              <a:rect l="l" t="t" r="r" b="b"/>
              <a:pathLst>
                <a:path w="4471715" h="2630420">
                  <a:moveTo>
                    <a:pt x="0" y="0"/>
                  </a:moveTo>
                  <a:lnTo>
                    <a:pt x="0" y="2630421"/>
                  </a:lnTo>
                  <a:lnTo>
                    <a:pt x="4471715" y="2630421"/>
                  </a:lnTo>
                  <a:lnTo>
                    <a:pt x="4471715" y="0"/>
                  </a:lnTo>
                </a:path>
              </a:pathLst>
            </a:custGeom>
            <a:noFill/>
            <a:ln w="6576" cap="flat">
              <a:solidFill>
                <a:srgbClr val="000000"/>
              </a:solidFill>
              <a:prstDash val="solid"/>
              <a:miter/>
            </a:ln>
          </p:spPr>
          <p:txBody>
            <a:bodyPr rtlCol="0" anchor="ctr"/>
            <a:lstStyle/>
            <a:p>
              <a:endParaRPr lang="pl-PL"/>
            </a:p>
          </p:txBody>
        </p:sp>
        <p:sp>
          <p:nvSpPr>
            <p:cNvPr id="123" name="Dowolny kształt: kształt 122">
              <a:extLst>
                <a:ext uri="{FF2B5EF4-FFF2-40B4-BE49-F238E27FC236}">
                  <a16:creationId xmlns:a16="http://schemas.microsoft.com/office/drawing/2014/main" id="{98423F43-CC41-4E1C-BBA1-AE028F554210}"/>
                </a:ext>
              </a:extLst>
            </p:cNvPr>
            <p:cNvSpPr/>
            <p:nvPr/>
          </p:nvSpPr>
          <p:spPr>
            <a:xfrm>
              <a:off x="578692" y="2044741"/>
              <a:ext cx="4471715" cy="6576"/>
            </a:xfrm>
            <a:custGeom>
              <a:avLst/>
              <a:gdLst>
                <a:gd name="connsiteX0" fmla="*/ 0 w 4471715"/>
                <a:gd name="connsiteY0" fmla="*/ 0 h 6576"/>
                <a:gd name="connsiteX1" fmla="*/ 4471715 w 4471715"/>
                <a:gd name="connsiteY1" fmla="*/ 0 h 6576"/>
              </a:gdLst>
              <a:ahLst/>
              <a:cxnLst>
                <a:cxn ang="0">
                  <a:pos x="connsiteX0" y="connsiteY0"/>
                </a:cxn>
                <a:cxn ang="0">
                  <a:pos x="connsiteX1" y="connsiteY1"/>
                </a:cxn>
              </a:cxnLst>
              <a:rect l="l" t="t" r="r" b="b"/>
              <a:pathLst>
                <a:path w="4471715" h="6576">
                  <a:moveTo>
                    <a:pt x="0" y="0"/>
                  </a:moveTo>
                  <a:lnTo>
                    <a:pt x="4471715" y="0"/>
                  </a:lnTo>
                </a:path>
              </a:pathLst>
            </a:custGeom>
            <a:noFill/>
            <a:ln w="6576" cap="flat">
              <a:solidFill>
                <a:srgbClr val="000000"/>
              </a:solidFill>
              <a:prstDash val="solid"/>
              <a:miter/>
            </a:ln>
          </p:spPr>
          <p:txBody>
            <a:bodyPr rtlCol="0" anchor="ctr"/>
            <a:lstStyle/>
            <a:p>
              <a:endParaRPr lang="pl-PL"/>
            </a:p>
          </p:txBody>
        </p:sp>
        <p:pic>
          <p:nvPicPr>
            <p:cNvPr id="124" name="Obraz 123">
              <a:extLst>
                <a:ext uri="{FF2B5EF4-FFF2-40B4-BE49-F238E27FC236}">
                  <a16:creationId xmlns:a16="http://schemas.microsoft.com/office/drawing/2014/main" id="{3E600688-234E-4359-95C9-7305123AA91D}"/>
                </a:ext>
              </a:extLst>
            </p:cNvPr>
            <p:cNvPicPr>
              <a:picLocks noChangeAspect="1"/>
            </p:cNvPicPr>
            <p:nvPr/>
          </p:nvPicPr>
          <p:blipFill>
            <a:blip r:embed="rId3"/>
            <a:stretch>
              <a:fillRect/>
            </a:stretch>
          </p:blipFill>
          <p:spPr>
            <a:xfrm>
              <a:off x="4323754" y="2140093"/>
              <a:ext cx="579415" cy="394563"/>
            </a:xfrm>
            <a:custGeom>
              <a:avLst/>
              <a:gdLst>
                <a:gd name="connsiteX0" fmla="*/ 0 w 579415"/>
                <a:gd name="connsiteY0" fmla="*/ 0 h 394563"/>
                <a:gd name="connsiteX1" fmla="*/ 579416 w 579415"/>
                <a:gd name="connsiteY1" fmla="*/ 0 h 394563"/>
                <a:gd name="connsiteX2" fmla="*/ 579416 w 579415"/>
                <a:gd name="connsiteY2" fmla="*/ 394563 h 394563"/>
                <a:gd name="connsiteX3" fmla="*/ 0 w 579415"/>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579415" h="394563">
                  <a:moveTo>
                    <a:pt x="0" y="0"/>
                  </a:moveTo>
                  <a:lnTo>
                    <a:pt x="579416" y="0"/>
                  </a:lnTo>
                  <a:lnTo>
                    <a:pt x="579416" y="394563"/>
                  </a:lnTo>
                  <a:lnTo>
                    <a:pt x="0" y="394563"/>
                  </a:lnTo>
                  <a:close/>
                </a:path>
              </a:pathLst>
            </a:custGeom>
          </p:spPr>
        </p:pic>
        <p:sp>
          <p:nvSpPr>
            <p:cNvPr id="125" name="Dowolny kształt: kształt 124">
              <a:extLst>
                <a:ext uri="{FF2B5EF4-FFF2-40B4-BE49-F238E27FC236}">
                  <a16:creationId xmlns:a16="http://schemas.microsoft.com/office/drawing/2014/main" id="{01B3B22D-4855-4597-BF21-C6A18263EEEA}"/>
                </a:ext>
              </a:extLst>
            </p:cNvPr>
            <p:cNvSpPr/>
            <p:nvPr/>
          </p:nvSpPr>
          <p:spPr>
            <a:xfrm>
              <a:off x="6102576"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26" name="Dowolny kształt: kształt 125">
              <a:extLst>
                <a:ext uri="{FF2B5EF4-FFF2-40B4-BE49-F238E27FC236}">
                  <a16:creationId xmlns:a16="http://schemas.microsoft.com/office/drawing/2014/main" id="{FAF687C3-96FD-491B-8C9C-1F9ADEFF52D6}"/>
                </a:ext>
              </a:extLst>
            </p:cNvPr>
            <p:cNvSpPr/>
            <p:nvPr/>
          </p:nvSpPr>
          <p:spPr>
            <a:xfrm>
              <a:off x="6557507" y="3539872"/>
              <a:ext cx="668455" cy="626500"/>
            </a:xfrm>
            <a:custGeom>
              <a:avLst/>
              <a:gdLst>
                <a:gd name="connsiteX0" fmla="*/ 668455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5" y="626501"/>
                  </a:moveTo>
                  <a:lnTo>
                    <a:pt x="0" y="0"/>
                  </a:lnTo>
                </a:path>
              </a:pathLst>
            </a:custGeom>
            <a:noFill/>
            <a:ln w="6576" cap="flat">
              <a:solidFill>
                <a:srgbClr val="000000"/>
              </a:solidFill>
              <a:prstDash val="solid"/>
              <a:miter/>
            </a:ln>
          </p:spPr>
          <p:txBody>
            <a:bodyPr rtlCol="0" anchor="ctr"/>
            <a:lstStyle/>
            <a:p>
              <a:endParaRPr lang="pl-PL"/>
            </a:p>
          </p:txBody>
        </p:sp>
        <p:sp>
          <p:nvSpPr>
            <p:cNvPr id="127" name="Dowolny kształt: kształt 126">
              <a:extLst>
                <a:ext uri="{FF2B5EF4-FFF2-40B4-BE49-F238E27FC236}">
                  <a16:creationId xmlns:a16="http://schemas.microsoft.com/office/drawing/2014/main" id="{5E3B6682-6C8C-4D0F-9DF2-5B5E84B671F2}"/>
                </a:ext>
              </a:extLst>
            </p:cNvPr>
            <p:cNvSpPr/>
            <p:nvPr/>
          </p:nvSpPr>
          <p:spPr>
            <a:xfrm>
              <a:off x="6616691" y="3438403"/>
              <a:ext cx="550152" cy="171569"/>
            </a:xfrm>
            <a:custGeom>
              <a:avLst/>
              <a:gdLst>
                <a:gd name="connsiteX0" fmla="*/ 550152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2" y="171569"/>
                  </a:moveTo>
                  <a:lnTo>
                    <a:pt x="0" y="0"/>
                  </a:lnTo>
                </a:path>
              </a:pathLst>
            </a:custGeom>
            <a:noFill/>
            <a:ln w="6576" cap="flat">
              <a:solidFill>
                <a:srgbClr val="000000"/>
              </a:solidFill>
              <a:prstDash val="solid"/>
              <a:miter/>
            </a:ln>
          </p:spPr>
          <p:txBody>
            <a:bodyPr rtlCol="0" anchor="ctr"/>
            <a:lstStyle/>
            <a:p>
              <a:endParaRPr lang="pl-PL"/>
            </a:p>
          </p:txBody>
        </p:sp>
        <p:sp>
          <p:nvSpPr>
            <p:cNvPr id="128" name="Dowolny kształt: kształt 127">
              <a:extLst>
                <a:ext uri="{FF2B5EF4-FFF2-40B4-BE49-F238E27FC236}">
                  <a16:creationId xmlns:a16="http://schemas.microsoft.com/office/drawing/2014/main" id="{64F4C5E4-9B7C-4576-8F28-2A1582D9C5AD}"/>
                </a:ext>
              </a:extLst>
            </p:cNvPr>
            <p:cNvSpPr/>
            <p:nvPr/>
          </p:nvSpPr>
          <p:spPr>
            <a:xfrm>
              <a:off x="6616691" y="3109929"/>
              <a:ext cx="550152" cy="171569"/>
            </a:xfrm>
            <a:custGeom>
              <a:avLst/>
              <a:gdLst>
                <a:gd name="connsiteX0" fmla="*/ 550152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2" y="0"/>
                  </a:moveTo>
                  <a:lnTo>
                    <a:pt x="0" y="171569"/>
                  </a:lnTo>
                </a:path>
              </a:pathLst>
            </a:custGeom>
            <a:noFill/>
            <a:ln w="6576" cap="flat">
              <a:solidFill>
                <a:srgbClr val="000000"/>
              </a:solidFill>
              <a:prstDash val="solid"/>
              <a:miter/>
            </a:ln>
          </p:spPr>
          <p:txBody>
            <a:bodyPr rtlCol="0" anchor="ctr"/>
            <a:lstStyle/>
            <a:p>
              <a:endParaRPr lang="pl-PL"/>
            </a:p>
          </p:txBody>
        </p:sp>
        <p:sp>
          <p:nvSpPr>
            <p:cNvPr id="129" name="Dowolny kształt: kształt 128">
              <a:extLst>
                <a:ext uri="{FF2B5EF4-FFF2-40B4-BE49-F238E27FC236}">
                  <a16:creationId xmlns:a16="http://schemas.microsoft.com/office/drawing/2014/main" id="{C5EC8FB7-9494-43FD-8D5A-B7170A495839}"/>
                </a:ext>
              </a:extLst>
            </p:cNvPr>
            <p:cNvSpPr/>
            <p:nvPr/>
          </p:nvSpPr>
          <p:spPr>
            <a:xfrm>
              <a:off x="6557441" y="2553464"/>
              <a:ext cx="668455" cy="626500"/>
            </a:xfrm>
            <a:custGeom>
              <a:avLst/>
              <a:gdLst>
                <a:gd name="connsiteX0" fmla="*/ 0 w 668455"/>
                <a:gd name="connsiteY0" fmla="*/ 626501 h 626500"/>
                <a:gd name="connsiteX1" fmla="*/ 668455 w 668455"/>
                <a:gd name="connsiteY1" fmla="*/ 0 h 626500"/>
              </a:gdLst>
              <a:ahLst/>
              <a:cxnLst>
                <a:cxn ang="0">
                  <a:pos x="connsiteX0" y="connsiteY0"/>
                </a:cxn>
                <a:cxn ang="0">
                  <a:pos x="connsiteX1" y="connsiteY1"/>
                </a:cxn>
              </a:cxnLst>
              <a:rect l="l" t="t" r="r" b="b"/>
              <a:pathLst>
                <a:path w="668455" h="626500">
                  <a:moveTo>
                    <a:pt x="0" y="626501"/>
                  </a:moveTo>
                  <a:lnTo>
                    <a:pt x="668455" y="0"/>
                  </a:lnTo>
                </a:path>
              </a:pathLst>
            </a:custGeom>
            <a:noFill/>
            <a:ln w="6576" cap="flat">
              <a:solidFill>
                <a:srgbClr val="000000"/>
              </a:solidFill>
              <a:prstDash val="solid"/>
              <a:miter/>
            </a:ln>
          </p:spPr>
          <p:txBody>
            <a:bodyPr rtlCol="0" anchor="ctr"/>
            <a:lstStyle/>
            <a:p>
              <a:endParaRPr lang="pl-PL"/>
            </a:p>
          </p:txBody>
        </p:sp>
        <p:sp>
          <p:nvSpPr>
            <p:cNvPr id="130" name="Dowolny kształt: kształt 129">
              <a:extLst>
                <a:ext uri="{FF2B5EF4-FFF2-40B4-BE49-F238E27FC236}">
                  <a16:creationId xmlns:a16="http://schemas.microsoft.com/office/drawing/2014/main" id="{4E321937-CD42-4A02-BE2D-57C35A178F45}"/>
                </a:ext>
              </a:extLst>
            </p:cNvPr>
            <p:cNvSpPr/>
            <p:nvPr/>
          </p:nvSpPr>
          <p:spPr>
            <a:xfrm>
              <a:off x="5839533" y="2044741"/>
              <a:ext cx="4471715" cy="6576"/>
            </a:xfrm>
            <a:custGeom>
              <a:avLst/>
              <a:gdLst>
                <a:gd name="connsiteX0" fmla="*/ 0 w 4471715"/>
                <a:gd name="connsiteY0" fmla="*/ 0 h 6576"/>
                <a:gd name="connsiteX1" fmla="*/ 0 w 4471715"/>
                <a:gd name="connsiteY1" fmla="*/ 0 h 6576"/>
                <a:gd name="connsiteX2" fmla="*/ 4471715 w 4471715"/>
                <a:gd name="connsiteY2" fmla="*/ 0 h 6576"/>
                <a:gd name="connsiteX3" fmla="*/ 4471715 w 4471715"/>
                <a:gd name="connsiteY3" fmla="*/ 0 h 6576"/>
              </a:gdLst>
              <a:ahLst/>
              <a:cxnLst>
                <a:cxn ang="0">
                  <a:pos x="connsiteX0" y="connsiteY0"/>
                </a:cxn>
                <a:cxn ang="0">
                  <a:pos x="connsiteX1" y="connsiteY1"/>
                </a:cxn>
                <a:cxn ang="0">
                  <a:pos x="connsiteX2" y="connsiteY2"/>
                </a:cxn>
                <a:cxn ang="0">
                  <a:pos x="connsiteX3" y="connsiteY3"/>
                </a:cxn>
              </a:cxnLst>
              <a:rect l="l" t="t" r="r" b="b"/>
              <a:pathLst>
                <a:path w="4471715" h="6576">
                  <a:moveTo>
                    <a:pt x="0" y="0"/>
                  </a:moveTo>
                  <a:lnTo>
                    <a:pt x="0" y="0"/>
                  </a:lnTo>
                  <a:lnTo>
                    <a:pt x="4471715" y="0"/>
                  </a:lnTo>
                  <a:lnTo>
                    <a:pt x="4471715" y="0"/>
                  </a:lnTo>
                </a:path>
              </a:pathLst>
            </a:custGeom>
            <a:solidFill>
              <a:srgbClr val="FFFFFF"/>
            </a:solidFill>
            <a:ln w="6576" cap="flat">
              <a:solidFill>
                <a:srgbClr val="000000"/>
              </a:solidFill>
              <a:prstDash val="solid"/>
              <a:miter/>
            </a:ln>
          </p:spPr>
          <p:txBody>
            <a:bodyPr rtlCol="0" anchor="ctr"/>
            <a:lstStyle/>
            <a:p>
              <a:endParaRPr lang="pl-PL"/>
            </a:p>
          </p:txBody>
        </p:sp>
        <p:sp>
          <p:nvSpPr>
            <p:cNvPr id="131" name="Dowolny kształt: kształt 130">
              <a:extLst>
                <a:ext uri="{FF2B5EF4-FFF2-40B4-BE49-F238E27FC236}">
                  <a16:creationId xmlns:a16="http://schemas.microsoft.com/office/drawing/2014/main" id="{1E245B0A-4684-46F9-9AF1-C2B967FB5106}"/>
                </a:ext>
              </a:extLst>
            </p:cNvPr>
            <p:cNvSpPr/>
            <p:nvPr/>
          </p:nvSpPr>
          <p:spPr>
            <a:xfrm>
              <a:off x="5839533" y="2044741"/>
              <a:ext cx="4471715" cy="2630420"/>
            </a:xfrm>
            <a:custGeom>
              <a:avLst/>
              <a:gdLst>
                <a:gd name="connsiteX0" fmla="*/ 0 w 4471715"/>
                <a:gd name="connsiteY0" fmla="*/ 0 h 2630420"/>
                <a:gd name="connsiteX1" fmla="*/ 0 w 4471715"/>
                <a:gd name="connsiteY1" fmla="*/ 2630421 h 2630420"/>
                <a:gd name="connsiteX2" fmla="*/ 4471715 w 4471715"/>
                <a:gd name="connsiteY2" fmla="*/ 2630421 h 2630420"/>
                <a:gd name="connsiteX3" fmla="*/ 4471715 w 4471715"/>
                <a:gd name="connsiteY3" fmla="*/ 0 h 2630420"/>
              </a:gdLst>
              <a:ahLst/>
              <a:cxnLst>
                <a:cxn ang="0">
                  <a:pos x="connsiteX0" y="connsiteY0"/>
                </a:cxn>
                <a:cxn ang="0">
                  <a:pos x="connsiteX1" y="connsiteY1"/>
                </a:cxn>
                <a:cxn ang="0">
                  <a:pos x="connsiteX2" y="connsiteY2"/>
                </a:cxn>
                <a:cxn ang="0">
                  <a:pos x="connsiteX3" y="connsiteY3"/>
                </a:cxn>
              </a:cxnLst>
              <a:rect l="l" t="t" r="r" b="b"/>
              <a:pathLst>
                <a:path w="4471715" h="2630420">
                  <a:moveTo>
                    <a:pt x="0" y="0"/>
                  </a:moveTo>
                  <a:lnTo>
                    <a:pt x="0" y="2630421"/>
                  </a:lnTo>
                  <a:lnTo>
                    <a:pt x="4471715" y="2630421"/>
                  </a:lnTo>
                  <a:lnTo>
                    <a:pt x="4471715" y="0"/>
                  </a:lnTo>
                </a:path>
              </a:pathLst>
            </a:custGeom>
            <a:noFill/>
            <a:ln w="6576" cap="flat">
              <a:solidFill>
                <a:srgbClr val="000000"/>
              </a:solidFill>
              <a:prstDash val="solid"/>
              <a:miter/>
            </a:ln>
          </p:spPr>
          <p:txBody>
            <a:bodyPr rtlCol="0" anchor="ctr"/>
            <a:lstStyle/>
            <a:p>
              <a:endParaRPr lang="pl-PL"/>
            </a:p>
          </p:txBody>
        </p:sp>
        <p:sp>
          <p:nvSpPr>
            <p:cNvPr id="132" name="Dowolny kształt: kształt 131">
              <a:extLst>
                <a:ext uri="{FF2B5EF4-FFF2-40B4-BE49-F238E27FC236}">
                  <a16:creationId xmlns:a16="http://schemas.microsoft.com/office/drawing/2014/main" id="{1C69705F-A6A3-45F7-862E-513DF0698F7C}"/>
                </a:ext>
              </a:extLst>
            </p:cNvPr>
            <p:cNvSpPr/>
            <p:nvPr/>
          </p:nvSpPr>
          <p:spPr>
            <a:xfrm>
              <a:off x="5839533" y="2044741"/>
              <a:ext cx="4471715" cy="6576"/>
            </a:xfrm>
            <a:custGeom>
              <a:avLst/>
              <a:gdLst>
                <a:gd name="connsiteX0" fmla="*/ 0 w 4471715"/>
                <a:gd name="connsiteY0" fmla="*/ 0 h 6576"/>
                <a:gd name="connsiteX1" fmla="*/ 4471715 w 4471715"/>
                <a:gd name="connsiteY1" fmla="*/ 0 h 6576"/>
              </a:gdLst>
              <a:ahLst/>
              <a:cxnLst>
                <a:cxn ang="0">
                  <a:pos x="connsiteX0" y="connsiteY0"/>
                </a:cxn>
                <a:cxn ang="0">
                  <a:pos x="connsiteX1" y="connsiteY1"/>
                </a:cxn>
              </a:cxnLst>
              <a:rect l="l" t="t" r="r" b="b"/>
              <a:pathLst>
                <a:path w="4471715" h="6576">
                  <a:moveTo>
                    <a:pt x="0" y="0"/>
                  </a:moveTo>
                  <a:lnTo>
                    <a:pt x="4471715" y="0"/>
                  </a:lnTo>
                </a:path>
              </a:pathLst>
            </a:custGeom>
            <a:noFill/>
            <a:ln w="6576" cap="flat">
              <a:solidFill>
                <a:srgbClr val="000000"/>
              </a:solidFill>
              <a:prstDash val="solid"/>
              <a:miter/>
            </a:ln>
          </p:spPr>
          <p:txBody>
            <a:bodyPr rtlCol="0" anchor="ctr"/>
            <a:lstStyle/>
            <a:p>
              <a:endParaRPr lang="pl-PL"/>
            </a:p>
          </p:txBody>
        </p:sp>
        <p:sp>
          <p:nvSpPr>
            <p:cNvPr id="133" name="Dowolny kształt: kształt 132">
              <a:extLst>
                <a:ext uri="{FF2B5EF4-FFF2-40B4-BE49-F238E27FC236}">
                  <a16:creationId xmlns:a16="http://schemas.microsoft.com/office/drawing/2014/main" id="{CF35E417-2F07-4F12-9700-685AD290A7AB}"/>
                </a:ext>
              </a:extLst>
            </p:cNvPr>
            <p:cNvSpPr/>
            <p:nvPr/>
          </p:nvSpPr>
          <p:spPr>
            <a:xfrm>
              <a:off x="7154744"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4" name="Dowolny kształt: kształt 133">
              <a:extLst>
                <a:ext uri="{FF2B5EF4-FFF2-40B4-BE49-F238E27FC236}">
                  <a16:creationId xmlns:a16="http://schemas.microsoft.com/office/drawing/2014/main" id="{E30FC901-A0F6-45B0-B7C6-F045EDF32D9B}"/>
                </a:ext>
              </a:extLst>
            </p:cNvPr>
            <p:cNvSpPr/>
            <p:nvPr/>
          </p:nvSpPr>
          <p:spPr>
            <a:xfrm>
              <a:off x="7154744"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5" name="Dowolny kształt: kształt 134">
              <a:extLst>
                <a:ext uri="{FF2B5EF4-FFF2-40B4-BE49-F238E27FC236}">
                  <a16:creationId xmlns:a16="http://schemas.microsoft.com/office/drawing/2014/main" id="{66E0F6FE-21AB-4027-BCA4-8FDB74447A1B}"/>
                </a:ext>
              </a:extLst>
            </p:cNvPr>
            <p:cNvSpPr/>
            <p:nvPr/>
          </p:nvSpPr>
          <p:spPr>
            <a:xfrm>
              <a:off x="7154744"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6" name="Dowolny kształt: kształt 135">
              <a:extLst>
                <a:ext uri="{FF2B5EF4-FFF2-40B4-BE49-F238E27FC236}">
                  <a16:creationId xmlns:a16="http://schemas.microsoft.com/office/drawing/2014/main" id="{CACC1B67-6C97-41D2-A3D2-889C7DB95D82}"/>
                </a:ext>
              </a:extLst>
            </p:cNvPr>
            <p:cNvSpPr/>
            <p:nvPr/>
          </p:nvSpPr>
          <p:spPr>
            <a:xfrm>
              <a:off x="7154744"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7" name="Dowolny kształt: kształt 136">
              <a:extLst>
                <a:ext uri="{FF2B5EF4-FFF2-40B4-BE49-F238E27FC236}">
                  <a16:creationId xmlns:a16="http://schemas.microsoft.com/office/drawing/2014/main" id="{2CF84611-4BD0-4E2B-959D-DFA6D37ED4B3}"/>
                </a:ext>
              </a:extLst>
            </p:cNvPr>
            <p:cNvSpPr/>
            <p:nvPr/>
          </p:nvSpPr>
          <p:spPr>
            <a:xfrm>
              <a:off x="8469954"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8" name="Dowolny kształt: kształt 137">
              <a:extLst>
                <a:ext uri="{FF2B5EF4-FFF2-40B4-BE49-F238E27FC236}">
                  <a16:creationId xmlns:a16="http://schemas.microsoft.com/office/drawing/2014/main" id="{0818327D-5DFF-4804-98C6-FF4906275BC3}"/>
                </a:ext>
              </a:extLst>
            </p:cNvPr>
            <p:cNvSpPr/>
            <p:nvPr/>
          </p:nvSpPr>
          <p:spPr>
            <a:xfrm>
              <a:off x="8469954"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9" name="Dowolny kształt: kształt 138">
              <a:extLst>
                <a:ext uri="{FF2B5EF4-FFF2-40B4-BE49-F238E27FC236}">
                  <a16:creationId xmlns:a16="http://schemas.microsoft.com/office/drawing/2014/main" id="{9814FBF7-61AD-4C04-921D-C5C22F4120A1}"/>
                </a:ext>
              </a:extLst>
            </p:cNvPr>
            <p:cNvSpPr/>
            <p:nvPr/>
          </p:nvSpPr>
          <p:spPr>
            <a:xfrm>
              <a:off x="8469954"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0" name="Dowolny kształt: kształt 139">
              <a:extLst>
                <a:ext uri="{FF2B5EF4-FFF2-40B4-BE49-F238E27FC236}">
                  <a16:creationId xmlns:a16="http://schemas.microsoft.com/office/drawing/2014/main" id="{1631137D-498C-4B04-9289-ABF2AB78AF0E}"/>
                </a:ext>
              </a:extLst>
            </p:cNvPr>
            <p:cNvSpPr/>
            <p:nvPr/>
          </p:nvSpPr>
          <p:spPr>
            <a:xfrm>
              <a:off x="8469954"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1" name="Dowolny kształt: kształt 140">
              <a:extLst>
                <a:ext uri="{FF2B5EF4-FFF2-40B4-BE49-F238E27FC236}">
                  <a16:creationId xmlns:a16="http://schemas.microsoft.com/office/drawing/2014/main" id="{2507C56C-497B-48C8-BE13-BC1EAFE6FAFE}"/>
                </a:ext>
              </a:extLst>
            </p:cNvPr>
            <p:cNvSpPr/>
            <p:nvPr/>
          </p:nvSpPr>
          <p:spPr>
            <a:xfrm>
              <a:off x="9522122"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2" name="Dowolny kształt: kształt 141">
              <a:extLst>
                <a:ext uri="{FF2B5EF4-FFF2-40B4-BE49-F238E27FC236}">
                  <a16:creationId xmlns:a16="http://schemas.microsoft.com/office/drawing/2014/main" id="{920BFC7F-6AD2-4018-8785-ADC979CB58C4}"/>
                </a:ext>
              </a:extLst>
            </p:cNvPr>
            <p:cNvSpPr/>
            <p:nvPr/>
          </p:nvSpPr>
          <p:spPr>
            <a:xfrm>
              <a:off x="8924820" y="3539872"/>
              <a:ext cx="668455" cy="626500"/>
            </a:xfrm>
            <a:custGeom>
              <a:avLst/>
              <a:gdLst>
                <a:gd name="connsiteX0" fmla="*/ 0 w 668455"/>
                <a:gd name="connsiteY0" fmla="*/ 626501 h 626500"/>
                <a:gd name="connsiteX1" fmla="*/ 668455 w 668455"/>
                <a:gd name="connsiteY1" fmla="*/ 0 h 626500"/>
              </a:gdLst>
              <a:ahLst/>
              <a:cxnLst>
                <a:cxn ang="0">
                  <a:pos x="connsiteX0" y="connsiteY0"/>
                </a:cxn>
                <a:cxn ang="0">
                  <a:pos x="connsiteX1" y="connsiteY1"/>
                </a:cxn>
              </a:cxnLst>
              <a:rect l="l" t="t" r="r" b="b"/>
              <a:pathLst>
                <a:path w="668455" h="626500">
                  <a:moveTo>
                    <a:pt x="0" y="626501"/>
                  </a:moveTo>
                  <a:lnTo>
                    <a:pt x="668455" y="0"/>
                  </a:lnTo>
                </a:path>
              </a:pathLst>
            </a:custGeom>
            <a:noFill/>
            <a:ln w="6576" cap="flat">
              <a:solidFill>
                <a:srgbClr val="000000"/>
              </a:solidFill>
              <a:prstDash val="solid"/>
              <a:miter/>
            </a:ln>
          </p:spPr>
          <p:txBody>
            <a:bodyPr rtlCol="0" anchor="ctr"/>
            <a:lstStyle/>
            <a:p>
              <a:endParaRPr lang="pl-PL"/>
            </a:p>
          </p:txBody>
        </p:sp>
        <p:sp>
          <p:nvSpPr>
            <p:cNvPr id="143" name="Dowolny kształt: kształt 142">
              <a:extLst>
                <a:ext uri="{FF2B5EF4-FFF2-40B4-BE49-F238E27FC236}">
                  <a16:creationId xmlns:a16="http://schemas.microsoft.com/office/drawing/2014/main" id="{BD620AB8-306D-45B4-8C8A-DD28348558EF}"/>
                </a:ext>
              </a:extLst>
            </p:cNvPr>
            <p:cNvSpPr/>
            <p:nvPr/>
          </p:nvSpPr>
          <p:spPr>
            <a:xfrm>
              <a:off x="8983939" y="3438403"/>
              <a:ext cx="550151" cy="171569"/>
            </a:xfrm>
            <a:custGeom>
              <a:avLst/>
              <a:gdLst>
                <a:gd name="connsiteX0" fmla="*/ 0 w 550151"/>
                <a:gd name="connsiteY0" fmla="*/ 171569 h 171569"/>
                <a:gd name="connsiteX1" fmla="*/ 550152 w 550151"/>
                <a:gd name="connsiteY1" fmla="*/ 0 h 171569"/>
              </a:gdLst>
              <a:ahLst/>
              <a:cxnLst>
                <a:cxn ang="0">
                  <a:pos x="connsiteX0" y="connsiteY0"/>
                </a:cxn>
                <a:cxn ang="0">
                  <a:pos x="connsiteX1" y="connsiteY1"/>
                </a:cxn>
              </a:cxnLst>
              <a:rect l="l" t="t" r="r" b="b"/>
              <a:pathLst>
                <a:path w="550151" h="171569">
                  <a:moveTo>
                    <a:pt x="0" y="171569"/>
                  </a:moveTo>
                  <a:lnTo>
                    <a:pt x="550152" y="0"/>
                  </a:lnTo>
                </a:path>
              </a:pathLst>
            </a:custGeom>
            <a:noFill/>
            <a:ln w="6576" cap="flat">
              <a:solidFill>
                <a:srgbClr val="000000"/>
              </a:solidFill>
              <a:prstDash val="solid"/>
              <a:miter/>
            </a:ln>
          </p:spPr>
          <p:txBody>
            <a:bodyPr rtlCol="0" anchor="ctr"/>
            <a:lstStyle/>
            <a:p>
              <a:endParaRPr lang="pl-PL"/>
            </a:p>
          </p:txBody>
        </p:sp>
        <p:sp>
          <p:nvSpPr>
            <p:cNvPr id="144" name="Dowolny kształt: kształt 143">
              <a:extLst>
                <a:ext uri="{FF2B5EF4-FFF2-40B4-BE49-F238E27FC236}">
                  <a16:creationId xmlns:a16="http://schemas.microsoft.com/office/drawing/2014/main" id="{36050A53-82D0-4F86-A152-EDA1512DC4E0}"/>
                </a:ext>
              </a:extLst>
            </p:cNvPr>
            <p:cNvSpPr/>
            <p:nvPr/>
          </p:nvSpPr>
          <p:spPr>
            <a:xfrm>
              <a:off x="8983939" y="3109929"/>
              <a:ext cx="550151" cy="171569"/>
            </a:xfrm>
            <a:custGeom>
              <a:avLst/>
              <a:gdLst>
                <a:gd name="connsiteX0" fmla="*/ 0 w 550151"/>
                <a:gd name="connsiteY0" fmla="*/ 0 h 171569"/>
                <a:gd name="connsiteX1" fmla="*/ 550152 w 550151"/>
                <a:gd name="connsiteY1" fmla="*/ 171569 h 171569"/>
              </a:gdLst>
              <a:ahLst/>
              <a:cxnLst>
                <a:cxn ang="0">
                  <a:pos x="connsiteX0" y="connsiteY0"/>
                </a:cxn>
                <a:cxn ang="0">
                  <a:pos x="connsiteX1" y="connsiteY1"/>
                </a:cxn>
              </a:cxnLst>
              <a:rect l="l" t="t" r="r" b="b"/>
              <a:pathLst>
                <a:path w="550151" h="171569">
                  <a:moveTo>
                    <a:pt x="0" y="0"/>
                  </a:moveTo>
                  <a:lnTo>
                    <a:pt x="550152" y="171569"/>
                  </a:lnTo>
                </a:path>
              </a:pathLst>
            </a:custGeom>
            <a:noFill/>
            <a:ln w="6576" cap="flat">
              <a:solidFill>
                <a:srgbClr val="000000"/>
              </a:solidFill>
              <a:prstDash val="solid"/>
              <a:miter/>
            </a:ln>
          </p:spPr>
          <p:txBody>
            <a:bodyPr rtlCol="0" anchor="ctr"/>
            <a:lstStyle/>
            <a:p>
              <a:endParaRPr lang="pl-PL"/>
            </a:p>
          </p:txBody>
        </p:sp>
        <p:sp>
          <p:nvSpPr>
            <p:cNvPr id="145" name="Dowolny kształt: kształt 144">
              <a:extLst>
                <a:ext uri="{FF2B5EF4-FFF2-40B4-BE49-F238E27FC236}">
                  <a16:creationId xmlns:a16="http://schemas.microsoft.com/office/drawing/2014/main" id="{77A392A6-D065-48A6-83A2-BA77A25158A7}"/>
                </a:ext>
              </a:extLst>
            </p:cNvPr>
            <p:cNvSpPr/>
            <p:nvPr/>
          </p:nvSpPr>
          <p:spPr>
            <a:xfrm>
              <a:off x="8924886" y="2553464"/>
              <a:ext cx="668455" cy="626500"/>
            </a:xfrm>
            <a:custGeom>
              <a:avLst/>
              <a:gdLst>
                <a:gd name="connsiteX0" fmla="*/ 668455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5" y="626501"/>
                  </a:moveTo>
                  <a:lnTo>
                    <a:pt x="0" y="0"/>
                  </a:lnTo>
                </a:path>
              </a:pathLst>
            </a:custGeom>
            <a:noFill/>
            <a:ln w="6576" cap="flat">
              <a:solidFill>
                <a:srgbClr val="000000"/>
              </a:solidFill>
              <a:prstDash val="solid"/>
              <a:miter/>
            </a:ln>
          </p:spPr>
          <p:txBody>
            <a:bodyPr rtlCol="0" anchor="ctr"/>
            <a:lstStyle/>
            <a:p>
              <a:endParaRPr lang="pl-PL"/>
            </a:p>
          </p:txBody>
        </p:sp>
        <p:sp>
          <p:nvSpPr>
            <p:cNvPr id="146" name="Dowolny kształt: kształt 145">
              <a:extLst>
                <a:ext uri="{FF2B5EF4-FFF2-40B4-BE49-F238E27FC236}">
                  <a16:creationId xmlns:a16="http://schemas.microsoft.com/office/drawing/2014/main" id="{2FA6BDE9-84E2-42E6-B476-2909DEEA6F72}"/>
                </a:ext>
              </a:extLst>
            </p:cNvPr>
            <p:cNvSpPr/>
            <p:nvPr/>
          </p:nvSpPr>
          <p:spPr>
            <a:xfrm>
              <a:off x="7680828" y="401426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47" name="Dowolny kształt: kształt 146">
              <a:extLst>
                <a:ext uri="{FF2B5EF4-FFF2-40B4-BE49-F238E27FC236}">
                  <a16:creationId xmlns:a16="http://schemas.microsoft.com/office/drawing/2014/main" id="{E14F3DFE-3EC0-4D04-8C94-4CCE691F3562}"/>
                </a:ext>
              </a:extLst>
            </p:cNvPr>
            <p:cNvSpPr/>
            <p:nvPr/>
          </p:nvSpPr>
          <p:spPr>
            <a:xfrm>
              <a:off x="7680828" y="3357189"/>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48" name="Dowolny kształt: kształt 147">
              <a:extLst>
                <a:ext uri="{FF2B5EF4-FFF2-40B4-BE49-F238E27FC236}">
                  <a16:creationId xmlns:a16="http://schemas.microsoft.com/office/drawing/2014/main" id="{483174AC-5152-4973-8AF9-6B38BC779E20}"/>
                </a:ext>
              </a:extLst>
            </p:cNvPr>
            <p:cNvSpPr/>
            <p:nvPr/>
          </p:nvSpPr>
          <p:spPr>
            <a:xfrm>
              <a:off x="7680828" y="269905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pic>
          <p:nvPicPr>
            <p:cNvPr id="149" name="Obraz 148">
              <a:extLst>
                <a:ext uri="{FF2B5EF4-FFF2-40B4-BE49-F238E27FC236}">
                  <a16:creationId xmlns:a16="http://schemas.microsoft.com/office/drawing/2014/main" id="{03DC7A63-A25B-4192-A46A-FC8354DD0C24}"/>
                </a:ext>
              </a:extLst>
            </p:cNvPr>
            <p:cNvPicPr>
              <a:picLocks noChangeAspect="1"/>
            </p:cNvPicPr>
            <p:nvPr/>
          </p:nvPicPr>
          <p:blipFill>
            <a:blip r:embed="rId4"/>
            <a:stretch>
              <a:fillRect/>
            </a:stretch>
          </p:blipFill>
          <p:spPr>
            <a:xfrm>
              <a:off x="9420194" y="2172974"/>
              <a:ext cx="723365" cy="328802"/>
            </a:xfrm>
            <a:custGeom>
              <a:avLst/>
              <a:gdLst>
                <a:gd name="connsiteX0" fmla="*/ 0 w 723365"/>
                <a:gd name="connsiteY0" fmla="*/ 0 h 328802"/>
                <a:gd name="connsiteX1" fmla="*/ 723366 w 723365"/>
                <a:gd name="connsiteY1" fmla="*/ 0 h 328802"/>
                <a:gd name="connsiteX2" fmla="*/ 723366 w 723365"/>
                <a:gd name="connsiteY2" fmla="*/ 328803 h 328802"/>
                <a:gd name="connsiteX3" fmla="*/ 0 w 723365"/>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723365" h="328802">
                  <a:moveTo>
                    <a:pt x="0" y="0"/>
                  </a:moveTo>
                  <a:lnTo>
                    <a:pt x="723366" y="0"/>
                  </a:lnTo>
                  <a:lnTo>
                    <a:pt x="723366" y="328803"/>
                  </a:lnTo>
                  <a:lnTo>
                    <a:pt x="0" y="328803"/>
                  </a:lnTo>
                  <a:close/>
                </a:path>
              </a:pathLst>
            </a:custGeom>
          </p:spPr>
        </p:pic>
        <p:sp>
          <p:nvSpPr>
            <p:cNvPr id="150" name="pole tekstowe 149">
              <a:extLst>
                <a:ext uri="{FF2B5EF4-FFF2-40B4-BE49-F238E27FC236}">
                  <a16:creationId xmlns:a16="http://schemas.microsoft.com/office/drawing/2014/main" id="{FDA87CCC-A1E6-49C7-8532-97355E5A27F2}"/>
                </a:ext>
              </a:extLst>
            </p:cNvPr>
            <p:cNvSpPr txBox="1"/>
            <p:nvPr/>
          </p:nvSpPr>
          <p:spPr>
            <a:xfrm>
              <a:off x="1773238" y="1183767"/>
              <a:ext cx="2082621" cy="646331"/>
            </a:xfrm>
            <a:prstGeom prst="rect">
              <a:avLst/>
            </a:prstGeom>
            <a:noFill/>
          </p:spPr>
          <p:txBody>
            <a:bodyPr wrap="none" rtlCol="0">
              <a:spAutoFit/>
            </a:bodyPr>
            <a:lstStyle/>
            <a:p>
              <a:pPr algn="l"/>
              <a:r>
                <a:rPr lang="pl-PL" sz="3600" spc="0" baseline="0" dirty="0" err="1">
                  <a:solidFill>
                    <a:srgbClr val="000000"/>
                  </a:solidFill>
                  <a:latin typeface="Helvetica"/>
                  <a:cs typeface="Helvetica"/>
                  <a:sym typeface="Helvetica"/>
                  <a:rtl val="0"/>
                </a:rPr>
                <a:t>Classifier</a:t>
              </a:r>
              <a:endParaRPr lang="pl-PL" sz="3600" spc="0" baseline="0" dirty="0">
                <a:solidFill>
                  <a:srgbClr val="000000"/>
                </a:solidFill>
                <a:latin typeface="Helvetica"/>
                <a:cs typeface="Helvetica"/>
                <a:sym typeface="Helvetica"/>
                <a:rtl val="0"/>
              </a:endParaRPr>
            </a:p>
          </p:txBody>
        </p:sp>
        <p:sp>
          <p:nvSpPr>
            <p:cNvPr id="151" name="pole tekstowe 150">
              <a:extLst>
                <a:ext uri="{FF2B5EF4-FFF2-40B4-BE49-F238E27FC236}">
                  <a16:creationId xmlns:a16="http://schemas.microsoft.com/office/drawing/2014/main" id="{3A5A99A4-9F78-42E5-B54D-B4E29B3C019D}"/>
                </a:ext>
              </a:extLst>
            </p:cNvPr>
            <p:cNvSpPr txBox="1"/>
            <p:nvPr/>
          </p:nvSpPr>
          <p:spPr>
            <a:xfrm>
              <a:off x="6783016" y="1179950"/>
              <a:ext cx="2751074" cy="707886"/>
            </a:xfrm>
            <a:prstGeom prst="rect">
              <a:avLst/>
            </a:prstGeom>
            <a:noFill/>
          </p:spPr>
          <p:txBody>
            <a:bodyPr wrap="none" rtlCol="0">
              <a:spAutoFit/>
            </a:bodyPr>
            <a:lstStyle/>
            <a:p>
              <a:pPr algn="l"/>
              <a:r>
                <a:rPr lang="pl-PL" sz="4000" spc="0" baseline="0" dirty="0" err="1">
                  <a:solidFill>
                    <a:srgbClr val="000000"/>
                  </a:solidFill>
                  <a:latin typeface="Helvetica"/>
                  <a:cs typeface="Helvetica"/>
                  <a:sym typeface="Helvetica"/>
                  <a:rtl val="0"/>
                </a:rPr>
                <a:t>Adversarial</a:t>
              </a:r>
              <a:endParaRPr lang="pl-PL" sz="4000" spc="0" baseline="0" dirty="0">
                <a:solidFill>
                  <a:srgbClr val="000000"/>
                </a:solidFill>
                <a:latin typeface="Helvetica"/>
                <a:cs typeface="Helvetica"/>
                <a:sym typeface="Helvetica"/>
                <a:rtl val="0"/>
              </a:endParaRPr>
            </a:p>
          </p:txBody>
        </p:sp>
        <p:pic>
          <p:nvPicPr>
            <p:cNvPr id="152" name="Obraz 151">
              <a:extLst>
                <a:ext uri="{FF2B5EF4-FFF2-40B4-BE49-F238E27FC236}">
                  <a16:creationId xmlns:a16="http://schemas.microsoft.com/office/drawing/2014/main" id="{DC6BE92B-1D59-4264-B050-75AE2C71D111}"/>
                </a:ext>
              </a:extLst>
            </p:cNvPr>
            <p:cNvPicPr>
              <a:picLocks noChangeAspect="1"/>
            </p:cNvPicPr>
            <p:nvPr/>
          </p:nvPicPr>
          <p:blipFill>
            <a:blip r:embed="rId5"/>
            <a:stretch>
              <a:fillRect/>
            </a:stretch>
          </p:blipFill>
          <p:spPr>
            <a:xfrm>
              <a:off x="-1709" y="2843731"/>
              <a:ext cx="305720" cy="249889"/>
            </a:xfrm>
            <a:custGeom>
              <a:avLst/>
              <a:gdLst>
                <a:gd name="connsiteX0" fmla="*/ 0 w 305720"/>
                <a:gd name="connsiteY0" fmla="*/ 0 h 249889"/>
                <a:gd name="connsiteX1" fmla="*/ 305721 w 305720"/>
                <a:gd name="connsiteY1" fmla="*/ 0 h 249889"/>
                <a:gd name="connsiteX2" fmla="*/ 305721 w 305720"/>
                <a:gd name="connsiteY2" fmla="*/ 249890 h 249889"/>
                <a:gd name="connsiteX3" fmla="*/ 0 w 305720"/>
                <a:gd name="connsiteY3" fmla="*/ 249890 h 249889"/>
              </a:gdLst>
              <a:ahLst/>
              <a:cxnLst>
                <a:cxn ang="0">
                  <a:pos x="connsiteX0" y="connsiteY0"/>
                </a:cxn>
                <a:cxn ang="0">
                  <a:pos x="connsiteX1" y="connsiteY1"/>
                </a:cxn>
                <a:cxn ang="0">
                  <a:pos x="connsiteX2" y="connsiteY2"/>
                </a:cxn>
                <a:cxn ang="0">
                  <a:pos x="connsiteX3" y="connsiteY3"/>
                </a:cxn>
              </a:cxnLst>
              <a:rect l="l" t="t" r="r" b="b"/>
              <a:pathLst>
                <a:path w="305720" h="249889">
                  <a:moveTo>
                    <a:pt x="0" y="0"/>
                  </a:moveTo>
                  <a:lnTo>
                    <a:pt x="305721" y="0"/>
                  </a:lnTo>
                  <a:lnTo>
                    <a:pt x="305721" y="249890"/>
                  </a:lnTo>
                  <a:lnTo>
                    <a:pt x="0" y="249890"/>
                  </a:lnTo>
                  <a:close/>
                </a:path>
              </a:pathLst>
            </a:custGeom>
          </p:spPr>
        </p:pic>
        <p:pic>
          <p:nvPicPr>
            <p:cNvPr id="153" name="Obraz 152">
              <a:extLst>
                <a:ext uri="{FF2B5EF4-FFF2-40B4-BE49-F238E27FC236}">
                  <a16:creationId xmlns:a16="http://schemas.microsoft.com/office/drawing/2014/main" id="{0AC6CD22-AAC4-4D43-9806-C0F762D769DD}"/>
                </a:ext>
              </a:extLst>
            </p:cNvPr>
            <p:cNvPicPr>
              <a:picLocks noChangeAspect="1"/>
            </p:cNvPicPr>
            <p:nvPr/>
          </p:nvPicPr>
          <p:blipFill>
            <a:blip r:embed="rId6"/>
            <a:stretch>
              <a:fillRect/>
            </a:stretch>
          </p:blipFill>
          <p:spPr>
            <a:xfrm>
              <a:off x="5396505" y="2764818"/>
              <a:ext cx="169267" cy="328802"/>
            </a:xfrm>
            <a:custGeom>
              <a:avLst/>
              <a:gdLst>
                <a:gd name="connsiteX0" fmla="*/ 0 w 169267"/>
                <a:gd name="connsiteY0" fmla="*/ 0 h 328802"/>
                <a:gd name="connsiteX1" fmla="*/ 169268 w 169267"/>
                <a:gd name="connsiteY1" fmla="*/ 0 h 328802"/>
                <a:gd name="connsiteX2" fmla="*/ 169268 w 169267"/>
                <a:gd name="connsiteY2" fmla="*/ 328803 h 328802"/>
                <a:gd name="connsiteX3" fmla="*/ 0 w 169267"/>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169267" h="328802">
                  <a:moveTo>
                    <a:pt x="0" y="0"/>
                  </a:moveTo>
                  <a:lnTo>
                    <a:pt x="169268" y="0"/>
                  </a:lnTo>
                  <a:lnTo>
                    <a:pt x="169268" y="328803"/>
                  </a:lnTo>
                  <a:lnTo>
                    <a:pt x="0" y="328803"/>
                  </a:lnTo>
                  <a:close/>
                </a:path>
              </a:pathLst>
            </a:custGeom>
          </p:spPr>
        </p:pic>
        <p:pic>
          <p:nvPicPr>
            <p:cNvPr id="154" name="Obraz 153">
              <a:extLst>
                <a:ext uri="{FF2B5EF4-FFF2-40B4-BE49-F238E27FC236}">
                  <a16:creationId xmlns:a16="http://schemas.microsoft.com/office/drawing/2014/main" id="{FD381822-EB77-44E6-AD8A-F8C15719BD7E}"/>
                </a:ext>
              </a:extLst>
            </p:cNvPr>
            <p:cNvPicPr>
              <a:picLocks noChangeAspect="1"/>
            </p:cNvPicPr>
            <p:nvPr/>
          </p:nvPicPr>
          <p:blipFill>
            <a:blip r:embed="rId7"/>
            <a:stretch>
              <a:fillRect/>
            </a:stretch>
          </p:blipFill>
          <p:spPr>
            <a:xfrm>
              <a:off x="10568898" y="2764818"/>
              <a:ext cx="530358" cy="328802"/>
            </a:xfrm>
            <a:custGeom>
              <a:avLst/>
              <a:gdLst>
                <a:gd name="connsiteX0" fmla="*/ 0 w 530358"/>
                <a:gd name="connsiteY0" fmla="*/ 0 h 328802"/>
                <a:gd name="connsiteX1" fmla="*/ 530359 w 530358"/>
                <a:gd name="connsiteY1" fmla="*/ 0 h 328802"/>
                <a:gd name="connsiteX2" fmla="*/ 530359 w 530358"/>
                <a:gd name="connsiteY2" fmla="*/ 328803 h 328802"/>
                <a:gd name="connsiteX3" fmla="*/ 0 w 530358"/>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530358" h="328802">
                  <a:moveTo>
                    <a:pt x="0" y="0"/>
                  </a:moveTo>
                  <a:lnTo>
                    <a:pt x="530359" y="0"/>
                  </a:lnTo>
                  <a:lnTo>
                    <a:pt x="530359" y="328803"/>
                  </a:lnTo>
                  <a:lnTo>
                    <a:pt x="0" y="328803"/>
                  </a:lnTo>
                  <a:close/>
                </a:path>
              </a:pathLst>
            </a:custGeom>
          </p:spPr>
        </p:pic>
        <p:pic>
          <p:nvPicPr>
            <p:cNvPr id="155" name="Obraz 154">
              <a:extLst>
                <a:ext uri="{FF2B5EF4-FFF2-40B4-BE49-F238E27FC236}">
                  <a16:creationId xmlns:a16="http://schemas.microsoft.com/office/drawing/2014/main" id="{8D1ADE35-6A81-4C9F-9F52-0C9E80E8C796}"/>
                </a:ext>
              </a:extLst>
            </p:cNvPr>
            <p:cNvPicPr>
              <a:picLocks noChangeAspect="1"/>
            </p:cNvPicPr>
            <p:nvPr/>
          </p:nvPicPr>
          <p:blipFill>
            <a:blip r:embed="rId8"/>
            <a:stretch>
              <a:fillRect/>
            </a:stretch>
          </p:blipFill>
          <p:spPr>
            <a:xfrm>
              <a:off x="4580746" y="4803394"/>
              <a:ext cx="1800786" cy="394563"/>
            </a:xfrm>
            <a:custGeom>
              <a:avLst/>
              <a:gdLst>
                <a:gd name="connsiteX0" fmla="*/ 0 w 1800786"/>
                <a:gd name="connsiteY0" fmla="*/ 0 h 394563"/>
                <a:gd name="connsiteX1" fmla="*/ 1800786 w 1800786"/>
                <a:gd name="connsiteY1" fmla="*/ 0 h 394563"/>
                <a:gd name="connsiteX2" fmla="*/ 1800786 w 1800786"/>
                <a:gd name="connsiteY2" fmla="*/ 394563 h 394563"/>
                <a:gd name="connsiteX3" fmla="*/ 0 w 1800786"/>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1800786" h="394563">
                  <a:moveTo>
                    <a:pt x="0" y="0"/>
                  </a:moveTo>
                  <a:lnTo>
                    <a:pt x="1800786" y="0"/>
                  </a:lnTo>
                  <a:lnTo>
                    <a:pt x="1800786" y="394563"/>
                  </a:lnTo>
                  <a:lnTo>
                    <a:pt x="0" y="394563"/>
                  </a:lnTo>
                  <a:close/>
                </a:path>
              </a:pathLst>
            </a:custGeom>
          </p:spPr>
        </p:pic>
        <p:pic>
          <p:nvPicPr>
            <p:cNvPr id="156" name="Obraz 155">
              <a:extLst>
                <a:ext uri="{FF2B5EF4-FFF2-40B4-BE49-F238E27FC236}">
                  <a16:creationId xmlns:a16="http://schemas.microsoft.com/office/drawing/2014/main" id="{F9978EFF-5354-49A4-89AE-8BBB6C7CA5B6}"/>
                </a:ext>
              </a:extLst>
            </p:cNvPr>
            <p:cNvPicPr>
              <a:picLocks noChangeAspect="1"/>
            </p:cNvPicPr>
            <p:nvPr/>
          </p:nvPicPr>
          <p:blipFill>
            <a:blip r:embed="rId9"/>
            <a:stretch>
              <a:fillRect/>
            </a:stretch>
          </p:blipFill>
          <p:spPr>
            <a:xfrm>
              <a:off x="9485099" y="4803394"/>
              <a:ext cx="2697891" cy="394563"/>
            </a:xfrm>
            <a:custGeom>
              <a:avLst/>
              <a:gdLst>
                <a:gd name="connsiteX0" fmla="*/ 0 w 2697891"/>
                <a:gd name="connsiteY0" fmla="*/ 0 h 394563"/>
                <a:gd name="connsiteX1" fmla="*/ 2697891 w 2697891"/>
                <a:gd name="connsiteY1" fmla="*/ 0 h 394563"/>
                <a:gd name="connsiteX2" fmla="*/ 2697891 w 2697891"/>
                <a:gd name="connsiteY2" fmla="*/ 394563 h 394563"/>
                <a:gd name="connsiteX3" fmla="*/ 0 w 2697891"/>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2697891" h="394563">
                  <a:moveTo>
                    <a:pt x="0" y="0"/>
                  </a:moveTo>
                  <a:lnTo>
                    <a:pt x="2697891" y="0"/>
                  </a:lnTo>
                  <a:lnTo>
                    <a:pt x="2697891" y="394563"/>
                  </a:lnTo>
                  <a:lnTo>
                    <a:pt x="0" y="394563"/>
                  </a:lnTo>
                  <a:close/>
                </a:path>
              </a:pathLst>
            </a:custGeom>
          </p:spPr>
        </p:pic>
        <p:sp>
          <p:nvSpPr>
            <p:cNvPr id="157" name="Dowolny kształt: kształt 156">
              <a:extLst>
                <a:ext uri="{FF2B5EF4-FFF2-40B4-BE49-F238E27FC236}">
                  <a16:creationId xmlns:a16="http://schemas.microsoft.com/office/drawing/2014/main" id="{3552632C-2107-4D89-93FC-FE4558C03009}"/>
                </a:ext>
              </a:extLst>
            </p:cNvPr>
            <p:cNvSpPr/>
            <p:nvPr/>
          </p:nvSpPr>
          <p:spPr>
            <a:xfrm>
              <a:off x="5352906"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58" name="Dowolny kształt: kształt 157">
              <a:extLst>
                <a:ext uri="{FF2B5EF4-FFF2-40B4-BE49-F238E27FC236}">
                  <a16:creationId xmlns:a16="http://schemas.microsoft.com/office/drawing/2014/main" id="{25D4D531-ADB2-4DC8-8C90-B583E53C8BCD}"/>
                </a:ext>
              </a:extLst>
            </p:cNvPr>
            <p:cNvSpPr/>
            <p:nvPr/>
          </p:nvSpPr>
          <p:spPr>
            <a:xfrm>
              <a:off x="10705812"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59" name="Dowolny kształt: kształt 158">
              <a:extLst>
                <a:ext uri="{FF2B5EF4-FFF2-40B4-BE49-F238E27FC236}">
                  <a16:creationId xmlns:a16="http://schemas.microsoft.com/office/drawing/2014/main" id="{4C1DCB16-840F-4850-AF5E-F8033D9B7AC8}"/>
                </a:ext>
              </a:extLst>
            </p:cNvPr>
            <p:cNvSpPr/>
            <p:nvPr/>
          </p:nvSpPr>
          <p:spPr>
            <a:xfrm>
              <a:off x="5484427" y="3491472"/>
              <a:ext cx="6576" cy="1315210"/>
            </a:xfrm>
            <a:custGeom>
              <a:avLst/>
              <a:gdLst>
                <a:gd name="connsiteX0" fmla="*/ 0 w 6576"/>
                <a:gd name="connsiteY0" fmla="*/ 1315210 h 1315210"/>
                <a:gd name="connsiteX1" fmla="*/ 0 w 6576"/>
                <a:gd name="connsiteY1" fmla="*/ 0 h 1315210"/>
              </a:gdLst>
              <a:ahLst/>
              <a:cxnLst>
                <a:cxn ang="0">
                  <a:pos x="connsiteX0" y="connsiteY0"/>
                </a:cxn>
                <a:cxn ang="0">
                  <a:pos x="connsiteX1" y="connsiteY1"/>
                </a:cxn>
              </a:cxnLst>
              <a:rect l="l" t="t" r="r" b="b"/>
              <a:pathLst>
                <a:path w="6576" h="1315210">
                  <a:moveTo>
                    <a:pt x="0" y="131521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60" name="Dowolny kształt: kształt 159">
              <a:extLst>
                <a:ext uri="{FF2B5EF4-FFF2-40B4-BE49-F238E27FC236}">
                  <a16:creationId xmlns:a16="http://schemas.microsoft.com/office/drawing/2014/main" id="{FC172D71-0B25-4229-93B9-6EAFEE32337F}"/>
                </a:ext>
              </a:extLst>
            </p:cNvPr>
            <p:cNvSpPr/>
            <p:nvPr/>
          </p:nvSpPr>
          <p:spPr>
            <a:xfrm>
              <a:off x="10837333" y="3491472"/>
              <a:ext cx="6576" cy="1315210"/>
            </a:xfrm>
            <a:custGeom>
              <a:avLst/>
              <a:gdLst>
                <a:gd name="connsiteX0" fmla="*/ 0 w 6576"/>
                <a:gd name="connsiteY0" fmla="*/ 1315210 h 1315210"/>
                <a:gd name="connsiteX1" fmla="*/ 0 w 6576"/>
                <a:gd name="connsiteY1" fmla="*/ 0 h 1315210"/>
              </a:gdLst>
              <a:ahLst/>
              <a:cxnLst>
                <a:cxn ang="0">
                  <a:pos x="connsiteX0" y="connsiteY0"/>
                </a:cxn>
                <a:cxn ang="0">
                  <a:pos x="connsiteX1" y="connsiteY1"/>
                </a:cxn>
              </a:cxnLst>
              <a:rect l="l" t="t" r="r" b="b"/>
              <a:pathLst>
                <a:path w="6576" h="1315210">
                  <a:moveTo>
                    <a:pt x="0" y="131521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61" name="Dowolny kształt: kształt 160">
              <a:extLst>
                <a:ext uri="{FF2B5EF4-FFF2-40B4-BE49-F238E27FC236}">
                  <a16:creationId xmlns:a16="http://schemas.microsoft.com/office/drawing/2014/main" id="{4A89C85F-64E5-4DC7-8906-9AC2903471CB}"/>
                </a:ext>
              </a:extLst>
            </p:cNvPr>
            <p:cNvSpPr/>
            <p:nvPr/>
          </p:nvSpPr>
          <p:spPr>
            <a:xfrm>
              <a:off x="4787365" y="3359951"/>
              <a:ext cx="523651" cy="6576"/>
            </a:xfrm>
            <a:custGeom>
              <a:avLst/>
              <a:gdLst>
                <a:gd name="connsiteX0" fmla="*/ 0 w 523651"/>
                <a:gd name="connsiteY0" fmla="*/ 0 h 6576"/>
                <a:gd name="connsiteX1" fmla="*/ 523651 w 523651"/>
                <a:gd name="connsiteY1" fmla="*/ 0 h 6576"/>
              </a:gdLst>
              <a:ahLst/>
              <a:cxnLst>
                <a:cxn ang="0">
                  <a:pos x="connsiteX0" y="connsiteY0"/>
                </a:cxn>
                <a:cxn ang="0">
                  <a:pos x="connsiteX1" y="connsiteY1"/>
                </a:cxn>
              </a:cxnLst>
              <a:rect l="l" t="t" r="r" b="b"/>
              <a:pathLst>
                <a:path w="523651" h="6576">
                  <a:moveTo>
                    <a:pt x="0" y="0"/>
                  </a:moveTo>
                  <a:lnTo>
                    <a:pt x="523651" y="0"/>
                  </a:lnTo>
                </a:path>
              </a:pathLst>
            </a:custGeom>
            <a:noFill/>
            <a:ln w="6576" cap="flat">
              <a:solidFill>
                <a:srgbClr val="000000"/>
              </a:solidFill>
              <a:prstDash val="solid"/>
              <a:miter/>
            </a:ln>
          </p:spPr>
          <p:txBody>
            <a:bodyPr rtlCol="0" anchor="ctr"/>
            <a:lstStyle/>
            <a:p>
              <a:endParaRPr lang="pl-PL"/>
            </a:p>
          </p:txBody>
        </p:sp>
        <p:sp>
          <p:nvSpPr>
            <p:cNvPr id="162" name="Dowolny kształt: kształt 161">
              <a:extLst>
                <a:ext uri="{FF2B5EF4-FFF2-40B4-BE49-F238E27FC236}">
                  <a16:creationId xmlns:a16="http://schemas.microsoft.com/office/drawing/2014/main" id="{64C8E94A-F22F-4869-8797-BEE9DDAE7A33}"/>
                </a:ext>
              </a:extLst>
            </p:cNvPr>
            <p:cNvSpPr/>
            <p:nvPr/>
          </p:nvSpPr>
          <p:spPr>
            <a:xfrm>
              <a:off x="5299508"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3" name="Dowolny kształt: kształt 162">
              <a:extLst>
                <a:ext uri="{FF2B5EF4-FFF2-40B4-BE49-F238E27FC236}">
                  <a16:creationId xmlns:a16="http://schemas.microsoft.com/office/drawing/2014/main" id="{9585A5A5-B6F7-427E-9B8C-400F6157A717}"/>
                </a:ext>
              </a:extLst>
            </p:cNvPr>
            <p:cNvSpPr/>
            <p:nvPr/>
          </p:nvSpPr>
          <p:spPr>
            <a:xfrm>
              <a:off x="5615948" y="3359951"/>
              <a:ext cx="444738" cy="6576"/>
            </a:xfrm>
            <a:custGeom>
              <a:avLst/>
              <a:gdLst>
                <a:gd name="connsiteX0" fmla="*/ 0 w 444738"/>
                <a:gd name="connsiteY0" fmla="*/ 0 h 6576"/>
                <a:gd name="connsiteX1" fmla="*/ 444738 w 444738"/>
                <a:gd name="connsiteY1" fmla="*/ 0 h 6576"/>
              </a:gdLst>
              <a:ahLst/>
              <a:cxnLst>
                <a:cxn ang="0">
                  <a:pos x="connsiteX0" y="connsiteY0"/>
                </a:cxn>
                <a:cxn ang="0">
                  <a:pos x="connsiteX1" y="connsiteY1"/>
                </a:cxn>
              </a:cxnLst>
              <a:rect l="l" t="t" r="r" b="b"/>
              <a:pathLst>
                <a:path w="444738" h="6576">
                  <a:moveTo>
                    <a:pt x="0" y="0"/>
                  </a:moveTo>
                  <a:lnTo>
                    <a:pt x="444738" y="0"/>
                  </a:lnTo>
                </a:path>
              </a:pathLst>
            </a:custGeom>
            <a:noFill/>
            <a:ln w="6576" cap="flat">
              <a:solidFill>
                <a:srgbClr val="000000"/>
              </a:solidFill>
              <a:prstDash val="solid"/>
              <a:miter/>
            </a:ln>
          </p:spPr>
          <p:txBody>
            <a:bodyPr rtlCol="0" anchor="ctr"/>
            <a:lstStyle/>
            <a:p>
              <a:endParaRPr lang="pl-PL"/>
            </a:p>
          </p:txBody>
        </p:sp>
        <p:sp>
          <p:nvSpPr>
            <p:cNvPr id="164" name="Dowolny kształt: kształt 163">
              <a:extLst>
                <a:ext uri="{FF2B5EF4-FFF2-40B4-BE49-F238E27FC236}">
                  <a16:creationId xmlns:a16="http://schemas.microsoft.com/office/drawing/2014/main" id="{7F24B943-7E5E-4DB2-AEEF-8A95C9F4E73F}"/>
                </a:ext>
              </a:extLst>
            </p:cNvPr>
            <p:cNvSpPr/>
            <p:nvPr/>
          </p:nvSpPr>
          <p:spPr>
            <a:xfrm>
              <a:off x="6049178"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5" name="Dowolny kształt: kształt 164">
              <a:extLst>
                <a:ext uri="{FF2B5EF4-FFF2-40B4-BE49-F238E27FC236}">
                  <a16:creationId xmlns:a16="http://schemas.microsoft.com/office/drawing/2014/main" id="{21109FC0-46DA-40E8-A80E-309E1168BCD5}"/>
                </a:ext>
              </a:extLst>
            </p:cNvPr>
            <p:cNvSpPr/>
            <p:nvPr/>
          </p:nvSpPr>
          <p:spPr>
            <a:xfrm>
              <a:off x="22950"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66" name="Dowolny kształt: kształt 165">
              <a:extLst>
                <a:ext uri="{FF2B5EF4-FFF2-40B4-BE49-F238E27FC236}">
                  <a16:creationId xmlns:a16="http://schemas.microsoft.com/office/drawing/2014/main" id="{8E36B563-3DFC-42D8-A2A2-B71589834DE4}"/>
                </a:ext>
              </a:extLst>
            </p:cNvPr>
            <p:cNvSpPr/>
            <p:nvPr/>
          </p:nvSpPr>
          <p:spPr>
            <a:xfrm>
              <a:off x="285992" y="3359951"/>
              <a:ext cx="513852" cy="6576"/>
            </a:xfrm>
            <a:custGeom>
              <a:avLst/>
              <a:gdLst>
                <a:gd name="connsiteX0" fmla="*/ 0 w 513852"/>
                <a:gd name="connsiteY0" fmla="*/ 0 h 6576"/>
                <a:gd name="connsiteX1" fmla="*/ 513853 w 513852"/>
                <a:gd name="connsiteY1" fmla="*/ 0 h 6576"/>
              </a:gdLst>
              <a:ahLst/>
              <a:cxnLst>
                <a:cxn ang="0">
                  <a:pos x="connsiteX0" y="connsiteY0"/>
                </a:cxn>
                <a:cxn ang="0">
                  <a:pos x="connsiteX1" y="connsiteY1"/>
                </a:cxn>
              </a:cxnLst>
              <a:rect l="l" t="t" r="r" b="b"/>
              <a:pathLst>
                <a:path w="513852" h="6576">
                  <a:moveTo>
                    <a:pt x="0" y="0"/>
                  </a:moveTo>
                  <a:lnTo>
                    <a:pt x="513853" y="0"/>
                  </a:lnTo>
                </a:path>
              </a:pathLst>
            </a:custGeom>
            <a:noFill/>
            <a:ln w="6576" cap="flat">
              <a:solidFill>
                <a:srgbClr val="000000"/>
              </a:solidFill>
              <a:prstDash val="solid"/>
              <a:miter/>
            </a:ln>
          </p:spPr>
          <p:txBody>
            <a:bodyPr rtlCol="0" anchor="ctr"/>
            <a:lstStyle/>
            <a:p>
              <a:endParaRPr lang="pl-PL"/>
            </a:p>
          </p:txBody>
        </p:sp>
        <p:sp>
          <p:nvSpPr>
            <p:cNvPr id="167" name="Dowolny kształt: kształt 166">
              <a:extLst>
                <a:ext uri="{FF2B5EF4-FFF2-40B4-BE49-F238E27FC236}">
                  <a16:creationId xmlns:a16="http://schemas.microsoft.com/office/drawing/2014/main" id="{A1FBCD45-1084-402C-93A6-844886E53344}"/>
                </a:ext>
              </a:extLst>
            </p:cNvPr>
            <p:cNvSpPr/>
            <p:nvPr/>
          </p:nvSpPr>
          <p:spPr>
            <a:xfrm>
              <a:off x="788337"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8" name="Dowolny kształt: kształt 167">
              <a:extLst>
                <a:ext uri="{FF2B5EF4-FFF2-40B4-BE49-F238E27FC236}">
                  <a16:creationId xmlns:a16="http://schemas.microsoft.com/office/drawing/2014/main" id="{12768344-2D06-41D9-B2E2-A018DE0FA2E0}"/>
                </a:ext>
              </a:extLst>
            </p:cNvPr>
            <p:cNvSpPr/>
            <p:nvPr/>
          </p:nvSpPr>
          <p:spPr>
            <a:xfrm>
              <a:off x="262515" y="3434918"/>
              <a:ext cx="591778" cy="408767"/>
            </a:xfrm>
            <a:custGeom>
              <a:avLst/>
              <a:gdLst>
                <a:gd name="connsiteX0" fmla="*/ 0 w 591778"/>
                <a:gd name="connsiteY0" fmla="*/ 0 h 408767"/>
                <a:gd name="connsiteX1" fmla="*/ 591779 w 591778"/>
                <a:gd name="connsiteY1" fmla="*/ 408767 h 408767"/>
              </a:gdLst>
              <a:ahLst/>
              <a:cxnLst>
                <a:cxn ang="0">
                  <a:pos x="connsiteX0" y="connsiteY0"/>
                </a:cxn>
                <a:cxn ang="0">
                  <a:pos x="connsiteX1" y="connsiteY1"/>
                </a:cxn>
              </a:cxnLst>
              <a:rect l="l" t="t" r="r" b="b"/>
              <a:pathLst>
                <a:path w="591778" h="408767">
                  <a:moveTo>
                    <a:pt x="0" y="0"/>
                  </a:moveTo>
                  <a:lnTo>
                    <a:pt x="591779" y="408767"/>
                  </a:lnTo>
                </a:path>
              </a:pathLst>
            </a:custGeom>
            <a:noFill/>
            <a:ln w="6576" cap="flat">
              <a:solidFill>
                <a:srgbClr val="000000"/>
              </a:solidFill>
              <a:prstDash val="solid"/>
              <a:miter/>
            </a:ln>
          </p:spPr>
          <p:txBody>
            <a:bodyPr rtlCol="0" anchor="ctr"/>
            <a:lstStyle/>
            <a:p>
              <a:endParaRPr lang="pl-PL"/>
            </a:p>
          </p:txBody>
        </p:sp>
        <p:sp>
          <p:nvSpPr>
            <p:cNvPr id="169" name="Dowolny kształt: kształt 168">
              <a:extLst>
                <a:ext uri="{FF2B5EF4-FFF2-40B4-BE49-F238E27FC236}">
                  <a16:creationId xmlns:a16="http://schemas.microsoft.com/office/drawing/2014/main" id="{983A7623-EB4E-45B4-BD2A-781C3D31029D}"/>
                </a:ext>
              </a:extLst>
            </p:cNvPr>
            <p:cNvSpPr/>
            <p:nvPr/>
          </p:nvSpPr>
          <p:spPr>
            <a:xfrm>
              <a:off x="831739" y="3818236"/>
              <a:ext cx="50964" cy="45111"/>
            </a:xfrm>
            <a:custGeom>
              <a:avLst/>
              <a:gdLst>
                <a:gd name="connsiteX0" fmla="*/ 50964 w 50964"/>
                <a:gd name="connsiteY0" fmla="*/ 45112 h 45111"/>
                <a:gd name="connsiteX1" fmla="*/ 0 w 50964"/>
                <a:gd name="connsiteY1" fmla="*/ 37878 h 45111"/>
                <a:gd name="connsiteX2" fmla="*/ 22556 w 50964"/>
                <a:gd name="connsiteY2" fmla="*/ 25449 h 45111"/>
                <a:gd name="connsiteX3" fmla="*/ 26173 w 50964"/>
                <a:gd name="connsiteY3" fmla="*/ 0 h 45111"/>
              </a:gdLst>
              <a:ahLst/>
              <a:cxnLst>
                <a:cxn ang="0">
                  <a:pos x="connsiteX0" y="connsiteY0"/>
                </a:cxn>
                <a:cxn ang="0">
                  <a:pos x="connsiteX1" y="connsiteY1"/>
                </a:cxn>
                <a:cxn ang="0">
                  <a:pos x="connsiteX2" y="connsiteY2"/>
                </a:cxn>
                <a:cxn ang="0">
                  <a:pos x="connsiteX3" y="connsiteY3"/>
                </a:cxn>
              </a:cxnLst>
              <a:rect l="l" t="t" r="r" b="b"/>
              <a:pathLst>
                <a:path w="50964" h="45111">
                  <a:moveTo>
                    <a:pt x="50964" y="45112"/>
                  </a:moveTo>
                  <a:lnTo>
                    <a:pt x="0" y="37878"/>
                  </a:lnTo>
                  <a:lnTo>
                    <a:pt x="22556" y="25449"/>
                  </a:lnTo>
                  <a:lnTo>
                    <a:pt x="26173"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70" name="Dowolny kształt: kształt 169">
              <a:extLst>
                <a:ext uri="{FF2B5EF4-FFF2-40B4-BE49-F238E27FC236}">
                  <a16:creationId xmlns:a16="http://schemas.microsoft.com/office/drawing/2014/main" id="{BBF0FC27-6A6B-411F-A937-8E3C50D1F16E}"/>
                </a:ext>
              </a:extLst>
            </p:cNvPr>
            <p:cNvSpPr/>
            <p:nvPr/>
          </p:nvSpPr>
          <p:spPr>
            <a:xfrm>
              <a:off x="262515" y="2876217"/>
              <a:ext cx="591778" cy="408767"/>
            </a:xfrm>
            <a:custGeom>
              <a:avLst/>
              <a:gdLst>
                <a:gd name="connsiteX0" fmla="*/ 0 w 591778"/>
                <a:gd name="connsiteY0" fmla="*/ 408767 h 408767"/>
                <a:gd name="connsiteX1" fmla="*/ 591779 w 591778"/>
                <a:gd name="connsiteY1" fmla="*/ 0 h 408767"/>
              </a:gdLst>
              <a:ahLst/>
              <a:cxnLst>
                <a:cxn ang="0">
                  <a:pos x="connsiteX0" y="connsiteY0"/>
                </a:cxn>
                <a:cxn ang="0">
                  <a:pos x="connsiteX1" y="connsiteY1"/>
                </a:cxn>
              </a:cxnLst>
              <a:rect l="l" t="t" r="r" b="b"/>
              <a:pathLst>
                <a:path w="591778" h="408767">
                  <a:moveTo>
                    <a:pt x="0" y="408767"/>
                  </a:moveTo>
                  <a:lnTo>
                    <a:pt x="591779" y="0"/>
                  </a:lnTo>
                </a:path>
              </a:pathLst>
            </a:custGeom>
            <a:noFill/>
            <a:ln w="6576" cap="flat">
              <a:solidFill>
                <a:srgbClr val="000000"/>
              </a:solidFill>
              <a:prstDash val="solid"/>
              <a:miter/>
            </a:ln>
          </p:spPr>
          <p:txBody>
            <a:bodyPr rtlCol="0" anchor="ctr"/>
            <a:lstStyle/>
            <a:p>
              <a:endParaRPr lang="pl-PL"/>
            </a:p>
          </p:txBody>
        </p:sp>
        <p:sp>
          <p:nvSpPr>
            <p:cNvPr id="171" name="Dowolny kształt: kształt 170">
              <a:extLst>
                <a:ext uri="{FF2B5EF4-FFF2-40B4-BE49-F238E27FC236}">
                  <a16:creationId xmlns:a16="http://schemas.microsoft.com/office/drawing/2014/main" id="{7ADA8054-3D08-4784-9486-23BBED9AE13E}"/>
                </a:ext>
              </a:extLst>
            </p:cNvPr>
            <p:cNvSpPr/>
            <p:nvPr/>
          </p:nvSpPr>
          <p:spPr>
            <a:xfrm>
              <a:off x="831739" y="2856554"/>
              <a:ext cx="50964" cy="45111"/>
            </a:xfrm>
            <a:custGeom>
              <a:avLst/>
              <a:gdLst>
                <a:gd name="connsiteX0" fmla="*/ 50964 w 50964"/>
                <a:gd name="connsiteY0" fmla="*/ 0 h 45111"/>
                <a:gd name="connsiteX1" fmla="*/ 26173 w 50964"/>
                <a:gd name="connsiteY1" fmla="*/ 45112 h 45111"/>
                <a:gd name="connsiteX2" fmla="*/ 22556 w 50964"/>
                <a:gd name="connsiteY2" fmla="*/ 19662 h 45111"/>
                <a:gd name="connsiteX3" fmla="*/ 0 w 50964"/>
                <a:gd name="connsiteY3" fmla="*/ 7234 h 45111"/>
              </a:gdLst>
              <a:ahLst/>
              <a:cxnLst>
                <a:cxn ang="0">
                  <a:pos x="connsiteX0" y="connsiteY0"/>
                </a:cxn>
                <a:cxn ang="0">
                  <a:pos x="connsiteX1" y="connsiteY1"/>
                </a:cxn>
                <a:cxn ang="0">
                  <a:pos x="connsiteX2" y="connsiteY2"/>
                </a:cxn>
                <a:cxn ang="0">
                  <a:pos x="connsiteX3" y="connsiteY3"/>
                </a:cxn>
              </a:cxnLst>
              <a:rect l="l" t="t" r="r" b="b"/>
              <a:pathLst>
                <a:path w="50964" h="45111">
                  <a:moveTo>
                    <a:pt x="50964" y="0"/>
                  </a:moveTo>
                  <a:lnTo>
                    <a:pt x="26173" y="45112"/>
                  </a:lnTo>
                  <a:lnTo>
                    <a:pt x="22556" y="19662"/>
                  </a:lnTo>
                  <a:lnTo>
                    <a:pt x="0" y="7234"/>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72" name="Dowolny kształt: kształt 171">
              <a:extLst>
                <a:ext uri="{FF2B5EF4-FFF2-40B4-BE49-F238E27FC236}">
                  <a16:creationId xmlns:a16="http://schemas.microsoft.com/office/drawing/2014/main" id="{E775A434-0851-4D8F-A29E-EC94866225B1}"/>
                </a:ext>
              </a:extLst>
            </p:cNvPr>
            <p:cNvSpPr/>
            <p:nvPr/>
          </p:nvSpPr>
          <p:spPr>
            <a:xfrm>
              <a:off x="10048207" y="3359951"/>
              <a:ext cx="615715" cy="6576"/>
            </a:xfrm>
            <a:custGeom>
              <a:avLst/>
              <a:gdLst>
                <a:gd name="connsiteX0" fmla="*/ 0 w 615715"/>
                <a:gd name="connsiteY0" fmla="*/ 0 h 6576"/>
                <a:gd name="connsiteX1" fmla="*/ 615716 w 615715"/>
                <a:gd name="connsiteY1" fmla="*/ 0 h 6576"/>
              </a:gdLst>
              <a:ahLst/>
              <a:cxnLst>
                <a:cxn ang="0">
                  <a:pos x="connsiteX0" y="connsiteY0"/>
                </a:cxn>
                <a:cxn ang="0">
                  <a:pos x="connsiteX1" y="connsiteY1"/>
                </a:cxn>
              </a:cxnLst>
              <a:rect l="l" t="t" r="r" b="b"/>
              <a:pathLst>
                <a:path w="615715" h="6576">
                  <a:moveTo>
                    <a:pt x="0" y="0"/>
                  </a:moveTo>
                  <a:lnTo>
                    <a:pt x="615716" y="0"/>
                  </a:lnTo>
                </a:path>
              </a:pathLst>
            </a:custGeom>
            <a:noFill/>
            <a:ln w="6576" cap="flat">
              <a:solidFill>
                <a:srgbClr val="000000"/>
              </a:solidFill>
              <a:prstDash val="solid"/>
              <a:miter/>
            </a:ln>
          </p:spPr>
          <p:txBody>
            <a:bodyPr rtlCol="0" anchor="ctr"/>
            <a:lstStyle/>
            <a:p>
              <a:endParaRPr lang="pl-PL"/>
            </a:p>
          </p:txBody>
        </p:sp>
        <p:sp>
          <p:nvSpPr>
            <p:cNvPr id="173" name="Dowolny kształt: kształt 172">
              <a:extLst>
                <a:ext uri="{FF2B5EF4-FFF2-40B4-BE49-F238E27FC236}">
                  <a16:creationId xmlns:a16="http://schemas.microsoft.com/office/drawing/2014/main" id="{92411E53-F663-4DAF-99CC-C4E2B2ACF5A4}"/>
                </a:ext>
              </a:extLst>
            </p:cNvPr>
            <p:cNvSpPr/>
            <p:nvPr/>
          </p:nvSpPr>
          <p:spPr>
            <a:xfrm>
              <a:off x="10652414"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grpSp>
      <p:pic>
        <p:nvPicPr>
          <p:cNvPr id="175" name="Grafika 174">
            <a:extLst>
              <a:ext uri="{FF2B5EF4-FFF2-40B4-BE49-F238E27FC236}">
                <a16:creationId xmlns:a16="http://schemas.microsoft.com/office/drawing/2014/main" id="{3A894743-E3AC-4FC7-B1EB-B7FA15EDB1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9398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B5B891-EC52-4AD2-8CDF-342A39101A34}"/>
              </a:ext>
            </a:extLst>
          </p:cNvPr>
          <p:cNvSpPr>
            <a:spLocks noGrp="1"/>
          </p:cNvSpPr>
          <p:nvPr>
            <p:ph type="title"/>
          </p:nvPr>
        </p:nvSpPr>
        <p:spPr/>
        <p:txBody>
          <a:bodyPr/>
          <a:lstStyle/>
          <a:p>
            <a:r>
              <a:rPr lang="pl-PL" b="1" dirty="0" err="1">
                <a:solidFill>
                  <a:srgbClr val="004AAD"/>
                </a:solidFill>
              </a:rPr>
              <a:t>C</a:t>
            </a:r>
            <a:r>
              <a:rPr lang="pl-PL" b="1" i="0" u="none" strike="noStrike" dirty="0" err="1">
                <a:solidFill>
                  <a:srgbClr val="004AAD"/>
                </a:solidFill>
                <a:effectLst/>
              </a:rPr>
              <a:t>ustom</a:t>
            </a:r>
            <a:r>
              <a:rPr lang="pl-PL" b="1" i="0" u="none" strike="noStrike" dirty="0">
                <a:solidFill>
                  <a:srgbClr val="004AAD"/>
                </a:solidFill>
                <a:effectLst/>
              </a:rPr>
              <a:t> </a:t>
            </a:r>
            <a:r>
              <a:rPr lang="pl-PL" b="1" i="0" u="none" strike="noStrike" dirty="0" err="1">
                <a:solidFill>
                  <a:srgbClr val="004AAD"/>
                </a:solidFill>
                <a:effectLst/>
              </a:rPr>
              <a:t>Loss</a:t>
            </a:r>
            <a:r>
              <a:rPr lang="pl-PL" b="1" i="0" u="none" strike="noStrike" dirty="0">
                <a:solidFill>
                  <a:srgbClr val="004AAD"/>
                </a:solidFill>
                <a:effectLst/>
              </a:rPr>
              <a:t> </a:t>
            </a:r>
            <a:r>
              <a:rPr lang="pl-PL" b="1" dirty="0" err="1">
                <a:solidFill>
                  <a:srgbClr val="004AAD"/>
                </a:solidFill>
              </a:rPr>
              <a:t>F</a:t>
            </a:r>
            <a:r>
              <a:rPr lang="pl-PL" b="1" i="0" u="none" strike="noStrike" dirty="0" err="1">
                <a:solidFill>
                  <a:srgbClr val="004AAD"/>
                </a:solidFill>
                <a:effectLst/>
              </a:rPr>
              <a:t>unction</a:t>
            </a:r>
            <a:endParaRPr lang="pl-PL" dirty="0"/>
          </a:p>
        </p:txBody>
      </p:sp>
      <p:pic>
        <p:nvPicPr>
          <p:cNvPr id="5" name="Symbol zastępczy zawartości 4">
            <a:extLst>
              <a:ext uri="{FF2B5EF4-FFF2-40B4-BE49-F238E27FC236}">
                <a16:creationId xmlns:a16="http://schemas.microsoft.com/office/drawing/2014/main" id="{2361C323-372F-40CC-B6B7-663CCA2A3F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8300" y="2615156"/>
            <a:ext cx="11115400" cy="698586"/>
          </a:xfrm>
        </p:spPr>
      </p:pic>
      <p:sp>
        <p:nvSpPr>
          <p:cNvPr id="6" name="Tytuł 1">
            <a:extLst>
              <a:ext uri="{FF2B5EF4-FFF2-40B4-BE49-F238E27FC236}">
                <a16:creationId xmlns:a16="http://schemas.microsoft.com/office/drawing/2014/main" id="{DDC1FA35-2AC1-42BA-9F43-764068D23F2D}"/>
              </a:ext>
            </a:extLst>
          </p:cNvPr>
          <p:cNvSpPr txBox="1">
            <a:spLocks/>
          </p:cNvSpPr>
          <p:nvPr/>
        </p:nvSpPr>
        <p:spPr>
          <a:xfrm>
            <a:off x="412072" y="13964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err="1">
                <a:solidFill>
                  <a:srgbClr val="004AAD"/>
                </a:solidFill>
              </a:rPr>
              <a:t>Classifier</a:t>
            </a:r>
            <a:r>
              <a:rPr lang="pl-PL" sz="3600" dirty="0">
                <a:solidFill>
                  <a:srgbClr val="004AAD"/>
                </a:solidFill>
              </a:rPr>
              <a:t>:</a:t>
            </a:r>
            <a:endParaRPr lang="pl-PL" sz="3600" dirty="0"/>
          </a:p>
        </p:txBody>
      </p:sp>
      <p:pic>
        <p:nvPicPr>
          <p:cNvPr id="7" name="Obraz 6">
            <a:extLst>
              <a:ext uri="{FF2B5EF4-FFF2-40B4-BE49-F238E27FC236}">
                <a16:creationId xmlns:a16="http://schemas.microsoft.com/office/drawing/2014/main" id="{EAAE4CB4-CFDF-4497-B2FB-E27EECDBF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00" y="4998999"/>
            <a:ext cx="6890078" cy="698585"/>
          </a:xfrm>
          <a:prstGeom prst="rect">
            <a:avLst/>
          </a:prstGeom>
        </p:spPr>
      </p:pic>
      <p:sp>
        <p:nvSpPr>
          <p:cNvPr id="8" name="Tytuł 1">
            <a:extLst>
              <a:ext uri="{FF2B5EF4-FFF2-40B4-BE49-F238E27FC236}">
                <a16:creationId xmlns:a16="http://schemas.microsoft.com/office/drawing/2014/main" id="{933F5FB0-9A9E-438A-8407-B17352682EDA}"/>
              </a:ext>
            </a:extLst>
          </p:cNvPr>
          <p:cNvSpPr txBox="1">
            <a:spLocks/>
          </p:cNvSpPr>
          <p:nvPr/>
        </p:nvSpPr>
        <p:spPr>
          <a:xfrm>
            <a:off x="412072" y="38697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err="1">
                <a:solidFill>
                  <a:srgbClr val="004AAD"/>
                </a:solidFill>
              </a:rPr>
              <a:t>Adversarial</a:t>
            </a:r>
            <a:r>
              <a:rPr lang="pl-PL" sz="3600" dirty="0">
                <a:solidFill>
                  <a:srgbClr val="004AAD"/>
                </a:solidFill>
              </a:rPr>
              <a:t>:</a:t>
            </a:r>
            <a:endParaRPr lang="pl-PL" sz="3600" dirty="0"/>
          </a:p>
        </p:txBody>
      </p:sp>
      <p:pic>
        <p:nvPicPr>
          <p:cNvPr id="10" name="Grafika 9">
            <a:extLst>
              <a:ext uri="{FF2B5EF4-FFF2-40B4-BE49-F238E27FC236}">
                <a16:creationId xmlns:a16="http://schemas.microsoft.com/office/drawing/2014/main" id="{590B2C68-F0C1-48D3-A095-F0C619B095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12442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8154F68F5F7374FBDA72661B61DB1B0" ma:contentTypeVersion="3" ma:contentTypeDescription="Utwórz nowy dokument." ma:contentTypeScope="" ma:versionID="b4a48cd3981c0b8bd98d5e7d8b897d74">
  <xsd:schema xmlns:xsd="http://www.w3.org/2001/XMLSchema" xmlns:xs="http://www.w3.org/2001/XMLSchema" xmlns:p="http://schemas.microsoft.com/office/2006/metadata/properties" xmlns:ns2="a9e2e526-c119-47e1-9228-fc3552e22395" targetNamespace="http://schemas.microsoft.com/office/2006/metadata/properties" ma:root="true" ma:fieldsID="5d34e6c0ab311440cdc3603db20bae02" ns2:_="">
    <xsd:import namespace="a9e2e526-c119-47e1-9228-fc3552e223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2e526-c119-47e1-9228-fc3552e223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325224-7F2D-406E-813E-7DF58EAAABF0}">
  <ds:schemaRefs>
    <ds:schemaRef ds:uri="http://schemas.microsoft.com/sharepoint/v3/contenttype/forms"/>
  </ds:schemaRefs>
</ds:datastoreItem>
</file>

<file path=customXml/itemProps2.xml><?xml version="1.0" encoding="utf-8"?>
<ds:datastoreItem xmlns:ds="http://schemas.openxmlformats.org/officeDocument/2006/customXml" ds:itemID="{08FF93B8-C9FB-4E98-8B2D-58825660948F}"/>
</file>

<file path=customXml/itemProps3.xml><?xml version="1.0" encoding="utf-8"?>
<ds:datastoreItem xmlns:ds="http://schemas.openxmlformats.org/officeDocument/2006/customXml" ds:itemID="{80DD74A9-5A29-476F-AB89-654C74787457}">
  <ds:schemaRefs>
    <ds:schemaRef ds:uri="http://purl.org/dc/terms/"/>
    <ds:schemaRef ds:uri="http://schemas.microsoft.com/office/2006/documentManagement/types"/>
    <ds:schemaRef ds:uri="http://www.w3.org/XML/1998/namespace"/>
    <ds:schemaRef ds:uri="9fcbd4b1-acba-40f5-9c18-6e7440fbdee0"/>
    <ds:schemaRef ds:uri="a6820557-34c2-4f59-b216-d67d264fdacd"/>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4165</TotalTime>
  <Words>1847</Words>
  <Application>Microsoft Office PowerPoint</Application>
  <PresentationFormat>Panoramiczny</PresentationFormat>
  <Paragraphs>149</Paragraphs>
  <Slides>18</Slides>
  <Notes>18</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18</vt:i4>
      </vt:variant>
    </vt:vector>
  </HeadingPairs>
  <TitlesOfParts>
    <vt:vector size="25" baseType="lpstr">
      <vt:lpstr>Arial</vt:lpstr>
      <vt:lpstr>Calibri</vt:lpstr>
      <vt:lpstr>Calibri Light</vt:lpstr>
      <vt:lpstr>Helvetica</vt:lpstr>
      <vt:lpstr>Roboto</vt:lpstr>
      <vt:lpstr>Times New Roman</vt:lpstr>
      <vt:lpstr>Motyw pakietu Office</vt:lpstr>
      <vt:lpstr>FairPAN – Achieving fairness through neural networks</vt:lpstr>
      <vt:lpstr>Presentation plan</vt:lpstr>
      <vt:lpstr>FairPAN – simplified architecture</vt:lpstr>
      <vt:lpstr>Unfairness example</vt:lpstr>
      <vt:lpstr>When do we use fairness?</vt:lpstr>
      <vt:lpstr>What is fairness?</vt:lpstr>
      <vt:lpstr>GAN architecture</vt:lpstr>
      <vt:lpstr>FairPAN architecture</vt:lpstr>
      <vt:lpstr>Custom Loss Function</vt:lpstr>
      <vt:lpstr>Training process</vt:lpstr>
      <vt:lpstr>FairWHY ?</vt:lpstr>
      <vt:lpstr>FairWHY?</vt:lpstr>
      <vt:lpstr>Fairness check metrics and  pretrain Classifier</vt:lpstr>
      <vt:lpstr>Monitored learning metrics</vt:lpstr>
      <vt:lpstr>Comparison between Classifier  and FairPAN</vt:lpstr>
      <vt:lpstr>FairPAN summary</vt:lpstr>
      <vt:lpstr>Further Read</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Hubert Ruczyński</dc:creator>
  <cp:lastModifiedBy>Ruczyński Hubert (STUD)</cp:lastModifiedBy>
  <cp:revision>4</cp:revision>
  <dcterms:created xsi:type="dcterms:W3CDTF">2021-10-25T13:46:02Z</dcterms:created>
  <dcterms:modified xsi:type="dcterms:W3CDTF">2022-11-14T13:45:35Z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0x01010078154F68F5F7374FBDA72661B61DB1B0</vt:lpwstr>
  </property>
</Properties>
</file>