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6" r:id="rId5"/>
    <p:sldId id="257" r:id="rId6"/>
    <p:sldId id="258" r:id="rId7"/>
    <p:sldId id="259" r:id="rId8"/>
    <p:sldId id="260" r:id="rId9"/>
    <p:sldId id="261" r:id="rId10"/>
    <p:sldId id="263" r:id="rId11"/>
    <p:sldId id="262" r:id="rId12"/>
    <p:sldId id="264" r:id="rId13"/>
    <p:sldId id="267" r:id="rId14"/>
    <p:sldId id="265" r:id="rId15"/>
    <p:sldId id="266" r:id="rId16"/>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9778D4-A938-43E7-91BB-81E4E8D488DF}" v="27" dt="2022-06-02T13:27:50.963"/>
    <p1510:client id="{AEAAC0C0-67D2-4B90-9D41-DF67CDA4CF46}" v="268" dt="2022-06-02T10:13:20.3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7904" autoAdjust="0"/>
  </p:normalViewPr>
  <p:slideViewPr>
    <p:cSldViewPr snapToGrid="0">
      <p:cViewPr varScale="1">
        <p:scale>
          <a:sx n="49" d="100"/>
          <a:sy n="49" d="100"/>
        </p:scale>
        <p:origin x="1536" y="42"/>
      </p:cViewPr>
      <p:guideLst/>
    </p:cSldViewPr>
  </p:slid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czyński Hubert (STUD)" userId="35753aab-0d69-494c-b54d-f9fed967c656" providerId="ADAL" clId="{AEAAC0C0-67D2-4B90-9D41-DF67CDA4CF46}"/>
    <pc:docChg chg="custSel modSld modMainMaster">
      <pc:chgData name="Ruczyński Hubert (STUD)" userId="35753aab-0d69-494c-b54d-f9fed967c656" providerId="ADAL" clId="{AEAAC0C0-67D2-4B90-9D41-DF67CDA4CF46}" dt="2022-06-02T10:13:20.335" v="1733" actId="20577"/>
      <pc:docMkLst>
        <pc:docMk/>
      </pc:docMkLst>
      <pc:sldChg chg="addSp modSp mod modNotesTx">
        <pc:chgData name="Ruczyński Hubert (STUD)" userId="35753aab-0d69-494c-b54d-f9fed967c656" providerId="ADAL" clId="{AEAAC0C0-67D2-4B90-9D41-DF67CDA4CF46}" dt="2022-06-02T10:07:51.471" v="1427" actId="20577"/>
        <pc:sldMkLst>
          <pc:docMk/>
          <pc:sldMk cId="727829326" sldId="256"/>
        </pc:sldMkLst>
        <pc:picChg chg="add mod">
          <ac:chgData name="Ruczyński Hubert (STUD)" userId="35753aab-0d69-494c-b54d-f9fed967c656" providerId="ADAL" clId="{AEAAC0C0-67D2-4B90-9D41-DF67CDA4CF46}" dt="2022-06-02T10:07:14.169" v="1405" actId="1440"/>
          <ac:picMkLst>
            <pc:docMk/>
            <pc:sldMk cId="727829326" sldId="256"/>
            <ac:picMk id="5" creationId="{C0FA6052-2AC2-5A71-ADD7-3D6E879C2202}"/>
          </ac:picMkLst>
        </pc:picChg>
      </pc:sldChg>
      <pc:sldChg chg="modSp mod modAnim modNotesTx">
        <pc:chgData name="Ruczyński Hubert (STUD)" userId="35753aab-0d69-494c-b54d-f9fed967c656" providerId="ADAL" clId="{AEAAC0C0-67D2-4B90-9D41-DF67CDA4CF46}" dt="2022-06-02T10:04:11.527" v="1381" actId="20577"/>
        <pc:sldMkLst>
          <pc:docMk/>
          <pc:sldMk cId="227345912" sldId="257"/>
        </pc:sldMkLst>
        <pc:spChg chg="mod">
          <ac:chgData name="Ruczyński Hubert (STUD)" userId="35753aab-0d69-494c-b54d-f9fed967c656" providerId="ADAL" clId="{AEAAC0C0-67D2-4B90-9D41-DF67CDA4CF46}" dt="2022-05-30T14:47:37.973" v="288" actId="20577"/>
          <ac:spMkLst>
            <pc:docMk/>
            <pc:sldMk cId="227345912" sldId="257"/>
            <ac:spMk id="3" creationId="{6F0E022C-7F30-F506-BF1A-92C1AA4A5AC9}"/>
          </ac:spMkLst>
        </pc:spChg>
      </pc:sldChg>
      <pc:sldChg chg="modSp mod modNotesTx">
        <pc:chgData name="Ruczyński Hubert (STUD)" userId="35753aab-0d69-494c-b54d-f9fed967c656" providerId="ADAL" clId="{AEAAC0C0-67D2-4B90-9D41-DF67CDA4CF46}" dt="2022-06-02T10:04:40.689" v="1397" actId="20577"/>
        <pc:sldMkLst>
          <pc:docMk/>
          <pc:sldMk cId="4072337078" sldId="258"/>
        </pc:sldMkLst>
        <pc:spChg chg="mod">
          <ac:chgData name="Ruczyński Hubert (STUD)" userId="35753aab-0d69-494c-b54d-f9fed967c656" providerId="ADAL" clId="{AEAAC0C0-67D2-4B90-9D41-DF67CDA4CF46}" dt="2022-05-30T15:41:58.237" v="1337" actId="1076"/>
          <ac:spMkLst>
            <pc:docMk/>
            <pc:sldMk cId="4072337078" sldId="258"/>
            <ac:spMk id="2" creationId="{ADC60834-377E-7E5D-15A7-ACD873BE2075}"/>
          </ac:spMkLst>
        </pc:spChg>
      </pc:sldChg>
      <pc:sldChg chg="modNotesTx">
        <pc:chgData name="Ruczyński Hubert (STUD)" userId="35753aab-0d69-494c-b54d-f9fed967c656" providerId="ADAL" clId="{AEAAC0C0-67D2-4B90-9D41-DF67CDA4CF46}" dt="2022-06-02T10:08:36.577" v="1443" actId="20577"/>
        <pc:sldMkLst>
          <pc:docMk/>
          <pc:sldMk cId="1799297919" sldId="259"/>
        </pc:sldMkLst>
      </pc:sldChg>
      <pc:sldChg chg="addSp modSp mod modAnim modNotesTx">
        <pc:chgData name="Ruczyński Hubert (STUD)" userId="35753aab-0d69-494c-b54d-f9fed967c656" providerId="ADAL" clId="{AEAAC0C0-67D2-4B90-9D41-DF67CDA4CF46}" dt="2022-06-02T10:10:52.602" v="1644" actId="20577"/>
        <pc:sldMkLst>
          <pc:docMk/>
          <pc:sldMk cId="191462869" sldId="260"/>
        </pc:sldMkLst>
        <pc:spChg chg="mod">
          <ac:chgData name="Ruczyński Hubert (STUD)" userId="35753aab-0d69-494c-b54d-f9fed967c656" providerId="ADAL" clId="{AEAAC0C0-67D2-4B90-9D41-DF67CDA4CF46}" dt="2022-05-30T15:41:53.095" v="1336" actId="1076"/>
          <ac:spMkLst>
            <pc:docMk/>
            <pc:sldMk cId="191462869" sldId="260"/>
            <ac:spMk id="2" creationId="{307CB7BF-831C-4091-4B48-AE140AAAB5FC}"/>
          </ac:spMkLst>
        </pc:spChg>
        <pc:spChg chg="add mod">
          <ac:chgData name="Ruczyński Hubert (STUD)" userId="35753aab-0d69-494c-b54d-f9fed967c656" providerId="ADAL" clId="{AEAAC0C0-67D2-4B90-9D41-DF67CDA4CF46}" dt="2022-05-30T15:02:20.768" v="381" actId="1076"/>
          <ac:spMkLst>
            <pc:docMk/>
            <pc:sldMk cId="191462869" sldId="260"/>
            <ac:spMk id="15" creationId="{8C346EE4-2102-06BC-737C-7D89E3998DFD}"/>
          </ac:spMkLst>
        </pc:spChg>
        <pc:spChg chg="add mod">
          <ac:chgData name="Ruczyński Hubert (STUD)" userId="35753aab-0d69-494c-b54d-f9fed967c656" providerId="ADAL" clId="{AEAAC0C0-67D2-4B90-9D41-DF67CDA4CF46}" dt="2022-05-30T15:02:29.817" v="383" actId="1076"/>
          <ac:spMkLst>
            <pc:docMk/>
            <pc:sldMk cId="191462869" sldId="260"/>
            <ac:spMk id="17" creationId="{FC8B935C-B119-1D90-932E-50633C25EDB7}"/>
          </ac:spMkLst>
        </pc:spChg>
      </pc:sldChg>
      <pc:sldChg chg="addSp modSp mod modAnim modNotesTx">
        <pc:chgData name="Ruczyński Hubert (STUD)" userId="35753aab-0d69-494c-b54d-f9fed967c656" providerId="ADAL" clId="{AEAAC0C0-67D2-4B90-9D41-DF67CDA4CF46}" dt="2022-06-02T10:12:32.401" v="1674" actId="20577"/>
        <pc:sldMkLst>
          <pc:docMk/>
          <pc:sldMk cId="3118350366" sldId="261"/>
        </pc:sldMkLst>
        <pc:spChg chg="mod">
          <ac:chgData name="Ruczyński Hubert (STUD)" userId="35753aab-0d69-494c-b54d-f9fed967c656" providerId="ADAL" clId="{AEAAC0C0-67D2-4B90-9D41-DF67CDA4CF46}" dt="2022-05-30T15:38:15.885" v="1293" actId="14100"/>
          <ac:spMkLst>
            <pc:docMk/>
            <pc:sldMk cId="3118350366" sldId="261"/>
            <ac:spMk id="2" creationId="{7F3A1859-F6C7-CA1A-019B-6474DF45B674}"/>
          </ac:spMkLst>
        </pc:spChg>
        <pc:picChg chg="add mod">
          <ac:chgData name="Ruczyński Hubert (STUD)" userId="35753aab-0d69-494c-b54d-f9fed967c656" providerId="ADAL" clId="{AEAAC0C0-67D2-4B90-9D41-DF67CDA4CF46}" dt="2022-06-02T10:07:45.640" v="1423" actId="1076"/>
          <ac:picMkLst>
            <pc:docMk/>
            <pc:sldMk cId="3118350366" sldId="261"/>
            <ac:picMk id="7" creationId="{5639B90F-D76E-8F97-99EF-CEC2B17C91E8}"/>
          </ac:picMkLst>
        </pc:picChg>
      </pc:sldChg>
      <pc:sldChg chg="modNotesTx">
        <pc:chgData name="Ruczyński Hubert (STUD)" userId="35753aab-0d69-494c-b54d-f9fed967c656" providerId="ADAL" clId="{AEAAC0C0-67D2-4B90-9D41-DF67CDA4CF46}" dt="2022-06-02T10:13:20.335" v="1733" actId="20577"/>
        <pc:sldMkLst>
          <pc:docMk/>
          <pc:sldMk cId="3944873911" sldId="264"/>
        </pc:sldMkLst>
      </pc:sldChg>
      <pc:sldMasterChg chg="modSldLayout">
        <pc:chgData name="Ruczyński Hubert (STUD)" userId="35753aab-0d69-494c-b54d-f9fed967c656" providerId="ADAL" clId="{AEAAC0C0-67D2-4B90-9D41-DF67CDA4CF46}" dt="2022-05-30T15:41:27.114" v="1335" actId="1076"/>
        <pc:sldMasterMkLst>
          <pc:docMk/>
          <pc:sldMasterMk cId="476525330" sldId="2147483660"/>
        </pc:sldMasterMkLst>
        <pc:sldLayoutChg chg="addSp delSp modSp mod">
          <pc:chgData name="Ruczyński Hubert (STUD)" userId="35753aab-0d69-494c-b54d-f9fed967c656" providerId="ADAL" clId="{AEAAC0C0-67D2-4B90-9D41-DF67CDA4CF46}" dt="2022-05-30T15:40:01.922" v="1323" actId="1076"/>
          <pc:sldLayoutMkLst>
            <pc:docMk/>
            <pc:sldMasterMk cId="476525330" sldId="2147483660"/>
            <pc:sldLayoutMk cId="2528519636" sldId="2147483661"/>
          </pc:sldLayoutMkLst>
          <pc:picChg chg="del">
            <ac:chgData name="Ruczyński Hubert (STUD)" userId="35753aab-0d69-494c-b54d-f9fed967c656" providerId="ADAL" clId="{AEAAC0C0-67D2-4B90-9D41-DF67CDA4CF46}" dt="2022-05-30T15:39:40.913" v="1318" actId="478"/>
            <ac:picMkLst>
              <pc:docMk/>
              <pc:sldMasterMk cId="476525330" sldId="2147483660"/>
              <pc:sldLayoutMk cId="2528519636" sldId="2147483661"/>
              <ac:picMk id="7" creationId="{0BE273D8-1335-4E2E-B66D-F2FE22ADFF09}"/>
            </ac:picMkLst>
          </pc:picChg>
          <pc:picChg chg="add mod">
            <ac:chgData name="Ruczyński Hubert (STUD)" userId="35753aab-0d69-494c-b54d-f9fed967c656" providerId="ADAL" clId="{AEAAC0C0-67D2-4B90-9D41-DF67CDA4CF46}" dt="2022-05-30T15:40:01.922" v="1323" actId="1076"/>
            <ac:picMkLst>
              <pc:docMk/>
              <pc:sldMasterMk cId="476525330" sldId="2147483660"/>
              <pc:sldLayoutMk cId="2528519636" sldId="2147483661"/>
              <ac:picMk id="9" creationId="{34A6C741-7FCA-2140-9502-72ECE4F853F0}"/>
            </ac:picMkLst>
          </pc:picChg>
        </pc:sldLayoutChg>
        <pc:sldLayoutChg chg="addSp delSp modSp mod">
          <pc:chgData name="Ruczyński Hubert (STUD)" userId="35753aab-0d69-494c-b54d-f9fed967c656" providerId="ADAL" clId="{AEAAC0C0-67D2-4B90-9D41-DF67CDA4CF46}" dt="2022-05-30T15:41:27.114" v="1335" actId="1076"/>
          <pc:sldLayoutMkLst>
            <pc:docMk/>
            <pc:sldMasterMk cId="476525330" sldId="2147483660"/>
            <pc:sldLayoutMk cId="2551448518" sldId="2147483662"/>
          </pc:sldLayoutMkLst>
          <pc:picChg chg="del">
            <ac:chgData name="Ruczyński Hubert (STUD)" userId="35753aab-0d69-494c-b54d-f9fed967c656" providerId="ADAL" clId="{AEAAC0C0-67D2-4B90-9D41-DF67CDA4CF46}" dt="2022-05-30T15:40:07.452" v="1324" actId="478"/>
            <ac:picMkLst>
              <pc:docMk/>
              <pc:sldMasterMk cId="476525330" sldId="2147483660"/>
              <pc:sldLayoutMk cId="2551448518" sldId="2147483662"/>
              <ac:picMk id="7" creationId="{28C7D0C8-E7A3-4547-937A-A11A2EB9A8C8}"/>
            </ac:picMkLst>
          </pc:picChg>
          <pc:picChg chg="add mod">
            <ac:chgData name="Ruczyński Hubert (STUD)" userId="35753aab-0d69-494c-b54d-f9fed967c656" providerId="ADAL" clId="{AEAAC0C0-67D2-4B90-9D41-DF67CDA4CF46}" dt="2022-05-30T15:41:27.114" v="1335" actId="1076"/>
            <ac:picMkLst>
              <pc:docMk/>
              <pc:sldMasterMk cId="476525330" sldId="2147483660"/>
              <pc:sldLayoutMk cId="2551448518" sldId="2147483662"/>
              <ac:picMk id="8" creationId="{21C1D7B5-A366-BC42-FF75-69B8DAC98E12}"/>
            </ac:picMkLst>
          </pc:picChg>
        </pc:sldLayoutChg>
        <pc:sldLayoutChg chg="addSp delSp modSp mod">
          <pc:chgData name="Ruczyński Hubert (STUD)" userId="35753aab-0d69-494c-b54d-f9fed967c656" providerId="ADAL" clId="{AEAAC0C0-67D2-4B90-9D41-DF67CDA4CF46}" dt="2022-05-30T15:40:29.401" v="1331" actId="1076"/>
          <pc:sldLayoutMkLst>
            <pc:docMk/>
            <pc:sldMasterMk cId="476525330" sldId="2147483660"/>
            <pc:sldLayoutMk cId="4026293339" sldId="2147483663"/>
          </pc:sldLayoutMkLst>
          <pc:picChg chg="del">
            <ac:chgData name="Ruczyński Hubert (STUD)" userId="35753aab-0d69-494c-b54d-f9fed967c656" providerId="ADAL" clId="{AEAAC0C0-67D2-4B90-9D41-DF67CDA4CF46}" dt="2022-05-30T15:40:26.102" v="1329" actId="478"/>
            <ac:picMkLst>
              <pc:docMk/>
              <pc:sldMasterMk cId="476525330" sldId="2147483660"/>
              <pc:sldLayoutMk cId="4026293339" sldId="2147483663"/>
              <ac:picMk id="8" creationId="{A9AEC548-0630-44FC-B0A5-1B9031021481}"/>
            </ac:picMkLst>
          </pc:picChg>
          <pc:picChg chg="add mod">
            <ac:chgData name="Ruczyński Hubert (STUD)" userId="35753aab-0d69-494c-b54d-f9fed967c656" providerId="ADAL" clId="{AEAAC0C0-67D2-4B90-9D41-DF67CDA4CF46}" dt="2022-05-30T15:40:29.401" v="1331" actId="1076"/>
            <ac:picMkLst>
              <pc:docMk/>
              <pc:sldMasterMk cId="476525330" sldId="2147483660"/>
              <pc:sldLayoutMk cId="4026293339" sldId="2147483663"/>
              <ac:picMk id="9" creationId="{9FF3D207-74CD-F350-293D-6B2F846ACA3E}"/>
            </ac:picMkLst>
          </pc:picChg>
        </pc:sldLayoutChg>
      </pc:sldMasterChg>
    </pc:docChg>
  </pc:docChgLst>
  <pc:docChgLst>
    <pc:chgData name="Olender Przemysław 2 (STUD)" userId="9a1f7cbb-7fe7-43e2-b8e9-6d09c14f676e" providerId="ADAL" clId="{979778D4-A938-43E7-91BB-81E4E8D488DF}"/>
    <pc:docChg chg="undo custSel addSld modSld sldOrd">
      <pc:chgData name="Olender Przemysław 2 (STUD)" userId="9a1f7cbb-7fe7-43e2-b8e9-6d09c14f676e" providerId="ADAL" clId="{979778D4-A938-43E7-91BB-81E4E8D488DF}" dt="2022-06-02T14:03:13.968" v="1957" actId="20577"/>
      <pc:docMkLst>
        <pc:docMk/>
      </pc:docMkLst>
      <pc:sldChg chg="addSp modSp mod modAnim modNotesTx">
        <pc:chgData name="Olender Przemysław 2 (STUD)" userId="9a1f7cbb-7fe7-43e2-b8e9-6d09c14f676e" providerId="ADAL" clId="{979778D4-A938-43E7-91BB-81E4E8D488DF}" dt="2022-06-02T13:39:54.120" v="1568" actId="20577"/>
        <pc:sldMkLst>
          <pc:docMk/>
          <pc:sldMk cId="1209081827" sldId="262"/>
        </pc:sldMkLst>
        <pc:spChg chg="mod">
          <ac:chgData name="Olender Przemysław 2 (STUD)" userId="9a1f7cbb-7fe7-43e2-b8e9-6d09c14f676e" providerId="ADAL" clId="{979778D4-A938-43E7-91BB-81E4E8D488DF}" dt="2022-06-02T07:57:40.573" v="989" actId="20577"/>
          <ac:spMkLst>
            <pc:docMk/>
            <pc:sldMk cId="1209081827" sldId="262"/>
            <ac:spMk id="3" creationId="{088DE5B9-0EA4-DC2A-7BAF-B9924BB1FFA7}"/>
          </ac:spMkLst>
        </pc:spChg>
        <pc:picChg chg="add mod">
          <ac:chgData name="Olender Przemysław 2 (STUD)" userId="9a1f7cbb-7fe7-43e2-b8e9-6d09c14f676e" providerId="ADAL" clId="{979778D4-A938-43E7-91BB-81E4E8D488DF}" dt="2022-06-01T20:48:14.688" v="910" actId="1076"/>
          <ac:picMkLst>
            <pc:docMk/>
            <pc:sldMk cId="1209081827" sldId="262"/>
            <ac:picMk id="5" creationId="{2096055A-0F97-821F-37E8-3F6A6077C2F7}"/>
          </ac:picMkLst>
        </pc:picChg>
        <pc:picChg chg="add mod">
          <ac:chgData name="Olender Przemysław 2 (STUD)" userId="9a1f7cbb-7fe7-43e2-b8e9-6d09c14f676e" providerId="ADAL" clId="{979778D4-A938-43E7-91BB-81E4E8D488DF}" dt="2022-06-02T13:25:56.085" v="999" actId="1076"/>
          <ac:picMkLst>
            <pc:docMk/>
            <pc:sldMk cId="1209081827" sldId="262"/>
            <ac:picMk id="6" creationId="{3697B894-25B4-FBB0-34F4-24B27521EA35}"/>
          </ac:picMkLst>
        </pc:picChg>
      </pc:sldChg>
      <pc:sldChg chg="modSp mod ord modNotesTx">
        <pc:chgData name="Olender Przemysław 2 (STUD)" userId="9a1f7cbb-7fe7-43e2-b8e9-6d09c14f676e" providerId="ADAL" clId="{979778D4-A938-43E7-91BB-81E4E8D488DF}" dt="2022-06-02T13:30:34.553" v="1038" actId="20577"/>
        <pc:sldMkLst>
          <pc:docMk/>
          <pc:sldMk cId="1245214775" sldId="263"/>
        </pc:sldMkLst>
        <pc:spChg chg="mod">
          <ac:chgData name="Olender Przemysław 2 (STUD)" userId="9a1f7cbb-7fe7-43e2-b8e9-6d09c14f676e" providerId="ADAL" clId="{979778D4-A938-43E7-91BB-81E4E8D488DF}" dt="2022-06-02T13:30:06.976" v="1017" actId="20577"/>
          <ac:spMkLst>
            <pc:docMk/>
            <pc:sldMk cId="1245214775" sldId="263"/>
            <ac:spMk id="3" creationId="{46B712F0-E365-A9AA-DE93-B73A89D2E0DD}"/>
          </ac:spMkLst>
        </pc:spChg>
      </pc:sldChg>
      <pc:sldChg chg="addSp delSp modSp mod modNotesTx">
        <pc:chgData name="Olender Przemysław 2 (STUD)" userId="9a1f7cbb-7fe7-43e2-b8e9-6d09c14f676e" providerId="ADAL" clId="{979778D4-A938-43E7-91BB-81E4E8D488DF}" dt="2022-06-02T14:03:13.968" v="1957" actId="20577"/>
        <pc:sldMkLst>
          <pc:docMk/>
          <pc:sldMk cId="3944873911" sldId="264"/>
        </pc:sldMkLst>
        <pc:spChg chg="del">
          <ac:chgData name="Olender Przemysław 2 (STUD)" userId="9a1f7cbb-7fe7-43e2-b8e9-6d09c14f676e" providerId="ADAL" clId="{979778D4-A938-43E7-91BB-81E4E8D488DF}" dt="2022-05-31T00:39:25.433" v="0" actId="478"/>
          <ac:spMkLst>
            <pc:docMk/>
            <pc:sldMk cId="3944873911" sldId="264"/>
            <ac:spMk id="3" creationId="{88D582C2-7D20-F8D0-52AE-B6A09CF24DA7}"/>
          </ac:spMkLst>
        </pc:spChg>
        <pc:picChg chg="add mod">
          <ac:chgData name="Olender Przemysław 2 (STUD)" userId="9a1f7cbb-7fe7-43e2-b8e9-6d09c14f676e" providerId="ADAL" clId="{979778D4-A938-43E7-91BB-81E4E8D488DF}" dt="2022-05-31T00:39:53.702" v="7" actId="1076"/>
          <ac:picMkLst>
            <pc:docMk/>
            <pc:sldMk cId="3944873911" sldId="264"/>
            <ac:picMk id="4" creationId="{A5C0A226-5FF2-4FF0-0578-CCC859D39695}"/>
          </ac:picMkLst>
        </pc:picChg>
      </pc:sldChg>
      <pc:sldChg chg="modSp mod modAnim">
        <pc:chgData name="Olender Przemysław 2 (STUD)" userId="9a1f7cbb-7fe7-43e2-b8e9-6d09c14f676e" providerId="ADAL" clId="{979778D4-A938-43E7-91BB-81E4E8D488DF}" dt="2022-06-02T13:26:54.062" v="1007"/>
        <pc:sldMkLst>
          <pc:docMk/>
          <pc:sldMk cId="4067477210" sldId="265"/>
        </pc:sldMkLst>
        <pc:spChg chg="mod">
          <ac:chgData name="Olender Przemysław 2 (STUD)" userId="9a1f7cbb-7fe7-43e2-b8e9-6d09c14f676e" providerId="ADAL" clId="{979778D4-A938-43E7-91BB-81E4E8D488DF}" dt="2022-06-02T07:46:01.851" v="959" actId="20577"/>
          <ac:spMkLst>
            <pc:docMk/>
            <pc:sldMk cId="4067477210" sldId="265"/>
            <ac:spMk id="3" creationId="{8D806E13-F732-93F7-F495-252380592AC1}"/>
          </ac:spMkLst>
        </pc:spChg>
      </pc:sldChg>
      <pc:sldChg chg="modSp mod modAnim">
        <pc:chgData name="Olender Przemysław 2 (STUD)" userId="9a1f7cbb-7fe7-43e2-b8e9-6d09c14f676e" providerId="ADAL" clId="{979778D4-A938-43E7-91BB-81E4E8D488DF}" dt="2022-06-02T13:25:06.070" v="992"/>
        <pc:sldMkLst>
          <pc:docMk/>
          <pc:sldMk cId="441607133" sldId="266"/>
        </pc:sldMkLst>
        <pc:spChg chg="mod">
          <ac:chgData name="Olender Przemysław 2 (STUD)" userId="9a1f7cbb-7fe7-43e2-b8e9-6d09c14f676e" providerId="ADAL" clId="{979778D4-A938-43E7-91BB-81E4E8D488DF}" dt="2022-06-02T00:18:41.415" v="944" actId="20577"/>
          <ac:spMkLst>
            <pc:docMk/>
            <pc:sldMk cId="441607133" sldId="266"/>
            <ac:spMk id="3" creationId="{1DC5FD88-1FCB-B580-DDE5-2600ADFE3F82}"/>
          </ac:spMkLst>
        </pc:spChg>
      </pc:sldChg>
      <pc:sldChg chg="addSp delSp modSp add mod modNotesTx">
        <pc:chgData name="Olender Przemysław 2 (STUD)" userId="9a1f7cbb-7fe7-43e2-b8e9-6d09c14f676e" providerId="ADAL" clId="{979778D4-A938-43E7-91BB-81E4E8D488DF}" dt="2022-06-02T13:45:13.777" v="1921" actId="20577"/>
        <pc:sldMkLst>
          <pc:docMk/>
          <pc:sldMk cId="3107955924" sldId="267"/>
        </pc:sldMkLst>
        <pc:picChg chg="del">
          <ac:chgData name="Olender Przemysław 2 (STUD)" userId="9a1f7cbb-7fe7-43e2-b8e9-6d09c14f676e" providerId="ADAL" clId="{979778D4-A938-43E7-91BB-81E4E8D488DF}" dt="2022-06-02T13:27:41.912" v="1009" actId="478"/>
          <ac:picMkLst>
            <pc:docMk/>
            <pc:sldMk cId="3107955924" sldId="267"/>
            <ac:picMk id="4" creationId="{A5C0A226-5FF2-4FF0-0578-CCC859D39695}"/>
          </ac:picMkLst>
        </pc:picChg>
        <pc:picChg chg="add mod">
          <ac:chgData name="Olender Przemysław 2 (STUD)" userId="9a1f7cbb-7fe7-43e2-b8e9-6d09c14f676e" providerId="ADAL" clId="{979778D4-A938-43E7-91BB-81E4E8D488DF}" dt="2022-06-02T13:27:56.996" v="1012" actId="1076"/>
          <ac:picMkLst>
            <pc:docMk/>
            <pc:sldMk cId="3107955924" sldId="267"/>
            <ac:picMk id="5" creationId="{1F2A3DE1-BE03-4424-A321-BB863C18CDA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14AA64-EF66-4F85-8222-84AF0B34BD63}" type="datetimeFigureOut">
              <a:rPr lang="pl-PL" smtClean="0"/>
              <a:t>02.06.2022</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431862-D016-41B0-AFA1-35DB3244BA95}" type="slidenum">
              <a:rPr lang="pl-PL" smtClean="0"/>
              <a:t>‹#›</a:t>
            </a:fld>
            <a:endParaRPr lang="pl-PL"/>
          </a:p>
        </p:txBody>
      </p:sp>
    </p:spTree>
    <p:extLst>
      <p:ext uri="{BB962C8B-B14F-4D97-AF65-F5344CB8AC3E}">
        <p14:creationId xmlns:p14="http://schemas.microsoft.com/office/powerpoint/2010/main" val="2216881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Dzień Dobry, celem naszego zespołu w składzie: Jakub Gazewski, Przemysł Olender, Patryk Tomaszewski oraz Hubert Ruczyński, była implementacja oraz opisanie Kwantowo Inspirowanego Algorytmu Genetycznego.</a:t>
            </a:r>
          </a:p>
          <a:p>
            <a:endParaRPr lang="pl-PL"/>
          </a:p>
          <a:p>
            <a:r>
              <a:rPr lang="pl-PL"/>
              <a:t>Anegdotka o logo</a:t>
            </a:r>
          </a:p>
        </p:txBody>
      </p:sp>
      <p:sp>
        <p:nvSpPr>
          <p:cNvPr id="4" name="Symbol zastępczy numeru slajdu 3"/>
          <p:cNvSpPr>
            <a:spLocks noGrp="1"/>
          </p:cNvSpPr>
          <p:nvPr>
            <p:ph type="sldNum" sz="quarter" idx="5"/>
          </p:nvPr>
        </p:nvSpPr>
        <p:spPr/>
        <p:txBody>
          <a:bodyPr/>
          <a:lstStyle/>
          <a:p>
            <a:fld id="{91431862-D016-41B0-AFA1-35DB3244BA95}" type="slidenum">
              <a:rPr lang="pl-PL" smtClean="0"/>
              <a:t>1</a:t>
            </a:fld>
            <a:endParaRPr lang="pl-PL"/>
          </a:p>
        </p:txBody>
      </p:sp>
    </p:spTree>
    <p:extLst>
      <p:ext uri="{BB962C8B-B14F-4D97-AF65-F5344CB8AC3E}">
        <p14:creationId xmlns:p14="http://schemas.microsoft.com/office/powerpoint/2010/main" val="3214155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Użyliśmy plików udostępnionych przez doktora </a:t>
            </a:r>
            <a:r>
              <a:rPr lang="pl-PL" dirty="0" err="1"/>
              <a:t>Nowotniaka</a:t>
            </a:r>
            <a:r>
              <a:rPr lang="pl-PL" dirty="0"/>
              <a:t> z danymi na których da się rozwiązać problem plecakowy, pliki zawierały różne ilości przedmiotów: </a:t>
            </a:r>
            <a:r>
              <a:rPr lang="pl-PL" sz="1800" dirty="0">
                <a:effectLst/>
                <a:latin typeface="Times New Roman" panose="02020603050405020304" pitchFamily="18" charset="0"/>
                <a:ea typeface="Times New Roman" panose="02020603050405020304" pitchFamily="18" charset="0"/>
              </a:rPr>
              <a:t>, 10, 15, 20, 25, 100, 250, 400, 500, 1000, dla każdego zmierzyliśmy czas wykonania algorytmu. Wyniki widać na wykresie, łatwo dotrzeć liniowy </a:t>
            </a:r>
            <a:r>
              <a:rPr lang="pl-PL" sz="1800" dirty="0" err="1">
                <a:effectLst/>
                <a:latin typeface="Times New Roman" panose="02020603050405020304" pitchFamily="18" charset="0"/>
                <a:ea typeface="Times New Roman" panose="02020603050405020304" pitchFamily="18" charset="0"/>
              </a:rPr>
              <a:t>wzrot</a:t>
            </a:r>
            <a:r>
              <a:rPr lang="pl-PL" sz="1800" dirty="0">
                <a:effectLst/>
                <a:latin typeface="Times New Roman" panose="02020603050405020304" pitchFamily="18" charset="0"/>
                <a:ea typeface="Times New Roman" panose="02020603050405020304" pitchFamily="18" charset="0"/>
              </a:rPr>
              <a:t> czasu potrzebnego do wykonania algorytmu.</a:t>
            </a:r>
            <a:endParaRPr lang="pl-PL" dirty="0"/>
          </a:p>
        </p:txBody>
      </p:sp>
      <p:sp>
        <p:nvSpPr>
          <p:cNvPr id="4" name="Symbol zastępczy numeru slajdu 3"/>
          <p:cNvSpPr>
            <a:spLocks noGrp="1"/>
          </p:cNvSpPr>
          <p:nvPr>
            <p:ph type="sldNum" sz="quarter" idx="5"/>
          </p:nvPr>
        </p:nvSpPr>
        <p:spPr/>
        <p:txBody>
          <a:bodyPr/>
          <a:lstStyle/>
          <a:p>
            <a:fld id="{91431862-D016-41B0-AFA1-35DB3244BA95}" type="slidenum">
              <a:rPr lang="pl-PL" smtClean="0"/>
              <a:t>10</a:t>
            </a:fld>
            <a:endParaRPr lang="pl-PL"/>
          </a:p>
        </p:txBody>
      </p:sp>
    </p:spTree>
    <p:extLst>
      <p:ext uri="{BB962C8B-B14F-4D97-AF65-F5344CB8AC3E}">
        <p14:creationId xmlns:p14="http://schemas.microsoft.com/office/powerpoint/2010/main" val="1758363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Prezentację rozpoczniemy od omówienia jak wygląda klasyczny algorytm ewolucyjny, </a:t>
            </a:r>
          </a:p>
          <a:p>
            <a:endParaRPr lang="pl-PL" dirty="0"/>
          </a:p>
          <a:p>
            <a:r>
              <a:rPr lang="pl-PL" dirty="0"/>
              <a:t>tak aby w następnym kroku możliwie jak najłatwiej przyszło nam wytłumaczenie działania kwantowo inspirowanego algorytmu genetycznego. </a:t>
            </a:r>
          </a:p>
          <a:p>
            <a:endParaRPr lang="pl-PL" dirty="0"/>
          </a:p>
          <a:p>
            <a:r>
              <a:rPr lang="pl-PL" dirty="0"/>
              <a:t>Jako, że omawianie algorytmów genetycznych bez konkretnego przykładu jest jak rzucanie słów w eter, w kolejnym punkcie przedstawimy rozwiązanie problemu plecakowego, za pomocą wcześniej wspomnianej metody. </a:t>
            </a:r>
          </a:p>
          <a:p>
            <a:endParaRPr lang="pl-PL" dirty="0"/>
          </a:p>
          <a:p>
            <a:r>
              <a:rPr lang="pl-PL" dirty="0"/>
              <a:t>W kolejnym etapie przejdziemy do krótkiego omówienia pracy Roberta Nowotniaka, który wcześniej zajmował się tym problemem,</a:t>
            </a:r>
          </a:p>
          <a:p>
            <a:endParaRPr lang="pl-PL" dirty="0"/>
          </a:p>
          <a:p>
            <a:r>
              <a:rPr lang="pl-PL" dirty="0"/>
              <a:t>Aby następnie krótko opisać nasze autorskie rozwiązanie</a:t>
            </a:r>
          </a:p>
          <a:p>
            <a:endParaRPr lang="pl-PL" dirty="0"/>
          </a:p>
          <a:p>
            <a:r>
              <a:rPr lang="pl-PL" dirty="0"/>
              <a:t>Oraz problemy implementacyjne na które się natknęliśmy</a:t>
            </a:r>
          </a:p>
          <a:p>
            <a:endParaRPr lang="pl-PL" dirty="0"/>
          </a:p>
          <a:p>
            <a:r>
              <a:rPr lang="pl-PL" dirty="0"/>
              <a:t>Prezentacja zakończona zostanie przykładami działania aplikacji </a:t>
            </a:r>
          </a:p>
          <a:p>
            <a:endParaRPr lang="pl-PL" dirty="0"/>
          </a:p>
          <a:p>
            <a:r>
              <a:rPr lang="pl-PL" dirty="0"/>
              <a:t>Oraz kilkoma wnioskami</a:t>
            </a:r>
          </a:p>
          <a:p>
            <a:endParaRPr lang="pl-PL" dirty="0"/>
          </a:p>
          <a:p>
            <a:r>
              <a:rPr lang="pl-PL" dirty="0"/>
              <a:t>Zatem bez już zbędnego zwlekania, zaczynajmy!</a:t>
            </a:r>
          </a:p>
        </p:txBody>
      </p:sp>
      <p:sp>
        <p:nvSpPr>
          <p:cNvPr id="4" name="Symbol zastępczy numeru slajdu 3"/>
          <p:cNvSpPr>
            <a:spLocks noGrp="1"/>
          </p:cNvSpPr>
          <p:nvPr>
            <p:ph type="sldNum" sz="quarter" idx="5"/>
          </p:nvPr>
        </p:nvSpPr>
        <p:spPr/>
        <p:txBody>
          <a:bodyPr/>
          <a:lstStyle/>
          <a:p>
            <a:fld id="{91431862-D016-41B0-AFA1-35DB3244BA95}" type="slidenum">
              <a:rPr lang="pl-PL" smtClean="0"/>
              <a:t>2</a:t>
            </a:fld>
            <a:endParaRPr lang="pl-PL"/>
          </a:p>
        </p:txBody>
      </p:sp>
    </p:spTree>
    <p:extLst>
      <p:ext uri="{BB962C8B-B14F-4D97-AF65-F5344CB8AC3E}">
        <p14:creationId xmlns:p14="http://schemas.microsoft.com/office/powerpoint/2010/main" val="1572923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gn="just">
              <a:lnSpc>
                <a:spcPct val="150000"/>
              </a:lnSpc>
            </a:pPr>
            <a:r>
              <a:rPr lang="pl-PL" sz="1800" dirty="0">
                <a:effectLst/>
                <a:latin typeface="Times New Roman" panose="02020603050405020304" pitchFamily="18" charset="0"/>
                <a:ea typeface="Times New Roman" panose="02020603050405020304" pitchFamily="18" charset="0"/>
              </a:rPr>
              <a:t>Algorytm genetyczny zalicza się do grupy algorytmów ewolucyjnych i jest heurystyką przeszukująca przestrzeń rozwiązań danego problemu w celu znalezienia najbardziej optymalnego rozwiązania. Żeby to osiągnąć losowana jest pewna populacja początkowa, następnie jest poddawana selekcji w celu wybrania najsilniejszych osobników. Selekcja ta jest wykonywana przy użyciu funkcji dopasowania, np. w problemie plecakowym funkcja chce zmaksymalizować wartość obiektów włożonych do plecaka. Następnie tworzone jest nowe pokolenie, w którym wybrane osobniki są ze sobą krzyżowane oraz przeprowadzana jest mutacja, dzięki czemu tworzone jest kolejne pokolenie. Następnie proces powtarzany jest od początku, aż do osiągniecia pożądanego rezultatu. </a:t>
            </a:r>
          </a:p>
        </p:txBody>
      </p:sp>
      <p:sp>
        <p:nvSpPr>
          <p:cNvPr id="4" name="Symbol zastępczy numeru slajdu 3"/>
          <p:cNvSpPr>
            <a:spLocks noGrp="1"/>
          </p:cNvSpPr>
          <p:nvPr>
            <p:ph type="sldNum" sz="quarter" idx="5"/>
          </p:nvPr>
        </p:nvSpPr>
        <p:spPr/>
        <p:txBody>
          <a:bodyPr/>
          <a:lstStyle/>
          <a:p>
            <a:fld id="{91431862-D016-41B0-AFA1-35DB3244BA95}" type="slidenum">
              <a:rPr lang="pl-PL" smtClean="0"/>
              <a:t>3</a:t>
            </a:fld>
            <a:endParaRPr lang="pl-PL"/>
          </a:p>
        </p:txBody>
      </p:sp>
    </p:spTree>
    <p:extLst>
      <p:ext uri="{BB962C8B-B14F-4D97-AF65-F5344CB8AC3E}">
        <p14:creationId xmlns:p14="http://schemas.microsoft.com/office/powerpoint/2010/main" val="2693420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gn="just">
              <a:lnSpc>
                <a:spcPct val="150000"/>
              </a:lnSpc>
            </a:pPr>
            <a:r>
              <a:rPr lang="pl-PL" sz="1800" dirty="0">
                <a:effectLst/>
                <a:latin typeface="Times New Roman" panose="02020603050405020304" pitchFamily="18" charset="0"/>
                <a:ea typeface="Times New Roman" panose="02020603050405020304" pitchFamily="18" charset="0"/>
              </a:rPr>
              <a:t>Kwantowo inspirowany algorytm ewolucyjny różni się od podejścia klasycznego przede wszystkim na etapie inicjalizacji epoki. W podejściu nie kwantowym, osobniki rozpoczynające </a:t>
            </a:r>
            <a:r>
              <a:rPr lang="pl-PL" sz="1800">
                <a:effectLst/>
                <a:latin typeface="Times New Roman" panose="02020603050405020304" pitchFamily="18" charset="0"/>
                <a:ea typeface="Times New Roman" panose="02020603050405020304" pitchFamily="18" charset="0"/>
              </a:rPr>
              <a:t>iterację </a:t>
            </a:r>
            <a:r>
              <a:rPr lang="pl-PL" sz="1800" dirty="0">
                <a:effectLst/>
                <a:latin typeface="Times New Roman" panose="02020603050405020304" pitchFamily="18" charset="0"/>
                <a:ea typeface="Times New Roman" panose="02020603050405020304" pitchFamily="18" charset="0"/>
              </a:rPr>
              <a:t>są tymi, które w poprzedniej epoce uzyskały najlepszy wynik według zadanych metryk. W podejściu kwantowo inspirowanym </a:t>
            </a:r>
            <a:r>
              <a:rPr lang="pl-PL" sz="1800">
                <a:effectLst/>
                <a:latin typeface="Times New Roman" panose="02020603050405020304" pitchFamily="18" charset="0"/>
                <a:ea typeface="Times New Roman" panose="02020603050405020304" pitchFamily="18" charset="0"/>
              </a:rPr>
              <a:t>iterację</a:t>
            </a:r>
            <a:r>
              <a:rPr lang="pl-PL" sz="1800" dirty="0">
                <a:effectLst/>
                <a:latin typeface="Times New Roman" panose="02020603050405020304" pitchFamily="18" charset="0"/>
                <a:ea typeface="Times New Roman" panose="02020603050405020304" pitchFamily="18" charset="0"/>
              </a:rPr>
              <a:t> rozpoczynamy poprzez wylosowanie osobników z rozkładu Q(t), który poprawiany jest w trakcie działania algorytmu.</a:t>
            </a:r>
          </a:p>
          <a:p>
            <a:pPr algn="just">
              <a:lnSpc>
                <a:spcPct val="150000"/>
              </a:lnSpc>
            </a:pPr>
            <a:r>
              <a:rPr lang="pl-PL" sz="1800" dirty="0">
                <a:effectLst/>
                <a:latin typeface="Times New Roman" panose="02020603050405020304" pitchFamily="18" charset="0"/>
                <a:ea typeface="Times New Roman" panose="02020603050405020304" pitchFamily="18" charset="0"/>
              </a:rPr>
              <a:t>W rozważanym przez nas problemie geny mają postać binarną, zatem mogą przyjmować jedynie wartości 0 lub 1. Ułatwia to implementację algorytmu na symulatorze kwantowym, ponieważ rozkład Q(t) może być zapisany jako rejestr kubitowy, gdzie pojedynczy kubit odpowiada pojedynczemu genowi.</a:t>
            </a:r>
          </a:p>
          <a:p>
            <a:pPr algn="just">
              <a:lnSpc>
                <a:spcPct val="150000"/>
              </a:lnSpc>
            </a:pPr>
            <a:r>
              <a:rPr lang="pl-PL" sz="1800" dirty="0">
                <a:effectLst/>
                <a:latin typeface="Times New Roman" panose="02020603050405020304" pitchFamily="18" charset="0"/>
                <a:ea typeface="Times New Roman" panose="02020603050405020304" pitchFamily="18" charset="0"/>
              </a:rPr>
              <a:t>Na początku algorytmu, rozkład Q(t) ustawiany jest tak, aby z równym prawdopodobieństwem zwracał 0 albo 1 na każdym z genów (co jest odpowiednikiem użycia bramki Hadamarda na rejestrze kwantowym). Na końcu epoki, po tym jak osobniki zostały już wylosowane, zmodyfikowane i ocenione, rozkład Q(t) jest aktualizowany przez operacje analogiczne do wykonywania obrotów na pojedynczych kubitach.</a:t>
            </a:r>
          </a:p>
          <a:p>
            <a:endParaRPr lang="pl-PL" dirty="0"/>
          </a:p>
        </p:txBody>
      </p:sp>
      <p:sp>
        <p:nvSpPr>
          <p:cNvPr id="4" name="Symbol zastępczy numeru slajdu 3"/>
          <p:cNvSpPr>
            <a:spLocks noGrp="1"/>
          </p:cNvSpPr>
          <p:nvPr>
            <p:ph type="sldNum" sz="quarter" idx="5"/>
          </p:nvPr>
        </p:nvSpPr>
        <p:spPr/>
        <p:txBody>
          <a:bodyPr/>
          <a:lstStyle/>
          <a:p>
            <a:fld id="{91431862-D016-41B0-AFA1-35DB3244BA95}" type="slidenum">
              <a:rPr lang="pl-PL" smtClean="0"/>
              <a:t>4</a:t>
            </a:fld>
            <a:endParaRPr lang="pl-PL"/>
          </a:p>
        </p:txBody>
      </p:sp>
    </p:spTree>
    <p:extLst>
      <p:ext uri="{BB962C8B-B14F-4D97-AF65-F5344CB8AC3E}">
        <p14:creationId xmlns:p14="http://schemas.microsoft.com/office/powerpoint/2010/main" val="1462280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ymbol zastępczy notatek 2"/>
              <p:cNvSpPr>
                <a:spLocks noGrp="1"/>
              </p:cNvSpPr>
              <p:nvPr>
                <p:ph type="body" idx="1"/>
              </p:nvPr>
            </p:nvSpPr>
            <p:spPr/>
            <p:txBody>
              <a:bodyPr/>
              <a:lstStyle/>
              <a:p>
                <a:r>
                  <a:rPr lang="pl-PL" sz="1800" dirty="0">
                    <a:effectLst/>
                    <a:latin typeface="Times New Roman" panose="02020603050405020304" pitchFamily="18" charset="0"/>
                    <a:ea typeface="Times New Roman" panose="02020603050405020304" pitchFamily="18" charset="0"/>
                  </a:rPr>
                  <a:t>Implementację naszego algorytmu zaprezentujemy za pomocą powszechnie znanego „problemu plecakowego”, z którym wiąże się krótka, dla niektórych może zabawna anegdotka z mojej strony. </a:t>
                </a:r>
                <a:r>
                  <a:rPr lang="pl-PL" sz="1800">
                    <a:effectLst/>
                    <a:latin typeface="Times New Roman" panose="02020603050405020304" pitchFamily="18" charset="0"/>
                    <a:ea typeface="Times New Roman" panose="02020603050405020304" pitchFamily="18" charset="0"/>
                  </a:rPr>
                  <a:t>W moim </a:t>
                </a:r>
                <a:r>
                  <a:rPr lang="pl-PL" sz="1800" dirty="0">
                    <a:effectLst/>
                    <a:latin typeface="Times New Roman" panose="02020603050405020304" pitchFamily="18" charset="0"/>
                    <a:ea typeface="Times New Roman" panose="02020603050405020304" pitchFamily="18" charset="0"/>
                  </a:rPr>
                  <a:t>liceum od początku mieliśmy dość wysoki poziom informatyki i od pierwszych zajęć uczyliśmy się w ekspresowym tempie programowania od zera w C++ i po niecałych trzech miesiącach omawialiśmy właśnie problem plecakowy. Potem dostaliśmy pracę domową do zrobienia na kolejny tydzień i po jej sprawdzeniu nasza nauczycielka, dr Anna Beata Kwiatkowska, z radością oznajmiła nam że właśnie zrobiliśmy pierwsze zadanie z Olimpiady Informatycznej</a:t>
                </a:r>
                <a:r>
                  <a:rPr lang="pl-PL" sz="1800">
                    <a:effectLst/>
                    <a:latin typeface="Times New Roman" panose="02020603050405020304" pitchFamily="18" charset="0"/>
                    <a:ea typeface="Times New Roman" panose="02020603050405020304" pitchFamily="18" charset="0"/>
                  </a:rPr>
                  <a:t> i to właśnie te zajęcia doprowadziły do dużego zainteresowania tą olimpiadą i stworzyły niejako trójkę finalistów </a:t>
                </a:r>
                <a:r>
                  <a:rPr lang="pl-PL" sz="1800" dirty="0">
                    <a:effectLst/>
                    <a:latin typeface="Times New Roman" panose="02020603050405020304" pitchFamily="18" charset="0"/>
                    <a:ea typeface="Times New Roman" panose="02020603050405020304" pitchFamily="18" charset="0"/>
                  </a:rPr>
                  <a:t>.</a:t>
                </a:r>
              </a:p>
              <a:p>
                <a:br>
                  <a:rPr lang="pl-PL" sz="1800" dirty="0">
                    <a:effectLst/>
                    <a:latin typeface="Times New Roman" panose="02020603050405020304" pitchFamily="18" charset="0"/>
                    <a:ea typeface="Times New Roman" panose="02020603050405020304" pitchFamily="18" charset="0"/>
                  </a:rPr>
                </a:br>
                <a:r>
                  <a:rPr lang="pl-PL" sz="1800" dirty="0">
                    <a:effectLst/>
                    <a:latin typeface="Times New Roman" panose="02020603050405020304" pitchFamily="18" charset="0"/>
                    <a:ea typeface="Times New Roman" panose="02020603050405020304" pitchFamily="18" charset="0"/>
                  </a:rPr>
                  <a:t>W problemie </a:t>
                </a:r>
                <a:r>
                  <a:rPr lang="pl-PL" sz="1800">
                    <a:effectLst/>
                    <a:latin typeface="Times New Roman" panose="02020603050405020304" pitchFamily="18" charset="0"/>
                    <a:ea typeface="Times New Roman" panose="02020603050405020304" pitchFamily="18" charset="0"/>
                  </a:rPr>
                  <a:t>plecakowym </a:t>
                </a:r>
                <a:r>
                  <a:rPr lang="pl-PL" sz="1800" dirty="0">
                    <a:effectLst/>
                    <a:latin typeface="Times New Roman" panose="02020603050405020304" pitchFamily="18" charset="0"/>
                    <a:ea typeface="Times New Roman" panose="02020603050405020304" pitchFamily="18" charset="0"/>
                  </a:rPr>
                  <a:t>musimy </a:t>
                </a:r>
                <a:r>
                  <a:rPr lang="pl-PL" sz="1800">
                    <a:effectLst/>
                    <a:latin typeface="Times New Roman" panose="02020603050405020304" pitchFamily="18" charset="0"/>
                    <a:ea typeface="Times New Roman" panose="02020603050405020304" pitchFamily="18" charset="0"/>
                  </a:rPr>
                  <a:t>zdecydować</a:t>
                </a:r>
                <a:r>
                  <a:rPr lang="pl-PL" sz="1800" dirty="0">
                    <a:effectLst/>
                    <a:latin typeface="Times New Roman" panose="02020603050405020304" pitchFamily="18" charset="0"/>
                    <a:ea typeface="Times New Roman" panose="02020603050405020304" pitchFamily="18" charset="0"/>
                  </a:rPr>
                  <a:t> które z danych przedmiotów włożymy do plecaka, w taki sposób, aby wartość przedmiotów w plecaku była możliwie duża, jednakże nie możemy przy tym przekroczyć pojemności naszego plecaka. Zakładając, że mamy </a:t>
                </a:r>
                <a:r>
                  <a:rPr lang="pl-PL" sz="1800" i="1" dirty="0">
                    <a:effectLst/>
                    <a:latin typeface="Times New Roman" panose="02020603050405020304" pitchFamily="18" charset="0"/>
                    <a:ea typeface="Times New Roman" panose="02020603050405020304" pitchFamily="18" charset="0"/>
                  </a:rPr>
                  <a:t>m</a:t>
                </a:r>
                <a:r>
                  <a:rPr lang="pl-PL" sz="1800" dirty="0">
                    <a:effectLst/>
                    <a:latin typeface="Times New Roman" panose="02020603050405020304" pitchFamily="18" charset="0"/>
                    <a:ea typeface="Times New Roman" panose="02020603050405020304" pitchFamily="18" charset="0"/>
                  </a:rPr>
                  <a:t> przedmiotów do wyboru, funkcja reprezentująca zadanie maksymalizacji przybiera następującą postać:</a:t>
                </a:r>
                <a:br>
                  <a:rPr lang="pl-PL"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pl-PL"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pPr>
                <a:r>
                  <a:rPr lang="pl-PL" sz="1800" dirty="0">
                    <a:effectLst/>
                    <a:latin typeface="Times New Roman" panose="02020603050405020304" pitchFamily="18" charset="0"/>
                    <a:ea typeface="Times New Roman" panose="02020603050405020304" pitchFamily="18" charset="0"/>
                  </a:rPr>
                  <a:t>gdzie </a:t>
                </a:r>
                <a14:m>
                  <m:oMath xmlns:m="http://schemas.openxmlformats.org/officeDocument/2006/math">
                    <m:sSub>
                      <m:sSubPr>
                        <m:ctrlPr>
                          <a:rPr lang="pl-PL" sz="1800" i="1">
                            <a:effectLst/>
                            <a:latin typeface="Cambria Math" panose="02040503050406030204" pitchFamily="18" charset="0"/>
                            <a:ea typeface="Times New Roman" panose="02020603050405020304" pitchFamily="18" charset="0"/>
                          </a:rPr>
                        </m:ctrlPr>
                      </m:sSubPr>
                      <m:e>
                        <m:r>
                          <a:rPr lang="pl-PL" sz="1800" i="1">
                            <a:effectLst/>
                            <a:latin typeface="Cambria Math" panose="02040503050406030204" pitchFamily="18" charset="0"/>
                            <a:ea typeface="Times New Roman" panose="02020603050405020304" pitchFamily="18" charset="0"/>
                          </a:rPr>
                          <m:t>𝑝</m:t>
                        </m:r>
                      </m:e>
                      <m:sub>
                        <m:r>
                          <a:rPr lang="pl-PL" sz="1800" i="1">
                            <a:effectLst/>
                            <a:latin typeface="Cambria Math" panose="02040503050406030204" pitchFamily="18" charset="0"/>
                            <a:ea typeface="Times New Roman" panose="02020603050405020304" pitchFamily="18" charset="0"/>
                          </a:rPr>
                          <m:t>𝑖</m:t>
                        </m:r>
                      </m:sub>
                    </m:sSub>
                  </m:oMath>
                </a14:m>
                <a:r>
                  <a:rPr lang="pl-PL" sz="1800" dirty="0">
                    <a:effectLst/>
                    <a:latin typeface="Times New Roman" panose="02020603050405020304" pitchFamily="18" charset="0"/>
                    <a:ea typeface="Times New Roman" panose="02020603050405020304" pitchFamily="18" charset="0"/>
                  </a:rPr>
                  <a:t> - wartość i-tego przedmiotu i </a:t>
                </a:r>
                <a14:m>
                  <m:oMath xmlns:m="http://schemas.openxmlformats.org/officeDocument/2006/math">
                    <m:sSub>
                      <m:sSubPr>
                        <m:ctrlPr>
                          <a:rPr lang="pl-PL" sz="1800" i="1">
                            <a:effectLst/>
                            <a:latin typeface="Cambria Math" panose="02040503050406030204" pitchFamily="18" charset="0"/>
                            <a:ea typeface="Times New Roman" panose="02020603050405020304" pitchFamily="18" charset="0"/>
                          </a:rPr>
                        </m:ctrlPr>
                      </m:sSubPr>
                      <m:e>
                        <m:r>
                          <a:rPr lang="pl-PL" sz="1800" i="1">
                            <a:effectLst/>
                            <a:latin typeface="Cambria Math" panose="02040503050406030204" pitchFamily="18" charset="0"/>
                            <a:ea typeface="Times New Roman" panose="02020603050405020304" pitchFamily="18" charset="0"/>
                          </a:rPr>
                          <m:t>𝑥</m:t>
                        </m:r>
                      </m:e>
                      <m:sub>
                        <m:r>
                          <a:rPr lang="pl-PL" sz="1800" i="1">
                            <a:effectLst/>
                            <a:latin typeface="Cambria Math" panose="02040503050406030204" pitchFamily="18" charset="0"/>
                            <a:ea typeface="Times New Roman" panose="02020603050405020304" pitchFamily="18" charset="0"/>
                          </a:rPr>
                          <m:t>𝑖</m:t>
                        </m:r>
                      </m:sub>
                    </m:sSub>
                  </m:oMath>
                </a14:m>
                <a:r>
                  <a:rPr lang="pl-PL" sz="1800" dirty="0">
                    <a:effectLst/>
                    <a:latin typeface="Times New Roman" panose="02020603050405020304" pitchFamily="18" charset="0"/>
                    <a:ea typeface="Times New Roman" panose="02020603050405020304" pitchFamily="18" charset="0"/>
                  </a:rPr>
                  <a:t> – bit określający czy dany przedmiot wkładamy do plecaka.</a:t>
                </a:r>
              </a:p>
              <a:p>
                <a:pPr algn="just">
                  <a:lnSpc>
                    <a:spcPct val="150000"/>
                  </a:lnSpc>
                </a:pPr>
                <a:r>
                  <a:rPr lang="pl-PL" sz="1800" dirty="0">
                    <a:effectLst/>
                    <a:latin typeface="Times New Roman" panose="02020603050405020304" pitchFamily="18" charset="0"/>
                    <a:ea typeface="Times New Roman" panose="02020603050405020304" pitchFamily="18" charset="0"/>
                  </a:rPr>
                  <a:t>Zadanie maksymalizacji przebiega jednak przy ograniczeniu na pojemność plecaka opisanym przez następującą nierówność:</a:t>
                </a:r>
              </a:p>
              <a:p>
                <a:pPr algn="just">
                  <a:lnSpc>
                    <a:spcPct val="150000"/>
                  </a:lnSpc>
                </a:pPr>
                <a:endParaRPr lang="pl-PL" sz="1800" dirty="0">
                  <a:effectLst/>
                  <a:latin typeface="Times New Roman" panose="02020603050405020304" pitchFamily="18" charset="0"/>
                  <a:ea typeface="Times New Roman" panose="02020603050405020304" pitchFamily="18" charset="0"/>
                </a:endParaRPr>
              </a:p>
              <a:p>
                <a:pPr algn="just">
                  <a:lnSpc>
                    <a:spcPct val="150000"/>
                  </a:lnSpc>
                </a:pPr>
                <a:r>
                  <a:rPr lang="pl-PL" sz="1800" dirty="0">
                    <a:effectLst/>
                    <a:latin typeface="Times New Roman" panose="02020603050405020304" pitchFamily="18" charset="0"/>
                    <a:ea typeface="Times New Roman" panose="02020603050405020304" pitchFamily="18" charset="0"/>
                  </a:rPr>
                  <a:t>gdzie </a:t>
                </a:r>
                <a14:m>
                  <m:oMath xmlns:m="http://schemas.openxmlformats.org/officeDocument/2006/math">
                    <m:sSub>
                      <m:sSubPr>
                        <m:ctrlPr>
                          <a:rPr lang="pl-PL" sz="1800" i="1">
                            <a:effectLst/>
                            <a:latin typeface="Cambria Math" panose="02040503050406030204" pitchFamily="18" charset="0"/>
                            <a:ea typeface="Times New Roman" panose="02020603050405020304" pitchFamily="18" charset="0"/>
                          </a:rPr>
                        </m:ctrlPr>
                      </m:sSubPr>
                      <m:e>
                        <m:r>
                          <a:rPr lang="pl-PL" sz="1800" i="1">
                            <a:effectLst/>
                            <a:latin typeface="Cambria Math" panose="02040503050406030204" pitchFamily="18" charset="0"/>
                            <a:ea typeface="Times New Roman" panose="02020603050405020304" pitchFamily="18" charset="0"/>
                          </a:rPr>
                          <m:t>𝑤</m:t>
                        </m:r>
                      </m:e>
                      <m:sub>
                        <m:r>
                          <a:rPr lang="pl-PL" sz="1800" i="1">
                            <a:effectLst/>
                            <a:latin typeface="Cambria Math" panose="02040503050406030204" pitchFamily="18" charset="0"/>
                            <a:ea typeface="Times New Roman" panose="02020603050405020304" pitchFamily="18" charset="0"/>
                          </a:rPr>
                          <m:t>𝑖</m:t>
                        </m:r>
                      </m:sub>
                    </m:sSub>
                  </m:oMath>
                </a14:m>
                <a:r>
                  <a:rPr lang="pl-PL" sz="1800" dirty="0">
                    <a:effectLst/>
                    <a:latin typeface="Times New Roman" panose="02020603050405020304" pitchFamily="18" charset="0"/>
                    <a:ea typeface="Times New Roman" panose="02020603050405020304" pitchFamily="18" charset="0"/>
                  </a:rPr>
                  <a:t> – waga i-tego przedmiotu i C – pojemność wagowa plecaka.</a:t>
                </a:r>
              </a:p>
              <a:p>
                <a:pPr algn="just">
                  <a:lnSpc>
                    <a:spcPct val="150000"/>
                  </a:lnSpc>
                </a:pPr>
                <a:r>
                  <a:rPr lang="pl-PL" sz="1800" dirty="0">
                    <a:effectLst/>
                    <a:latin typeface="Times New Roman" panose="02020603050405020304" pitchFamily="18" charset="0"/>
                    <a:ea typeface="Times New Roman" panose="02020603050405020304" pitchFamily="18" charset="0"/>
                  </a:rPr>
                  <a:t>Naszymi chromosomami będą więc wektory </a:t>
                </a:r>
                <a14:m>
                  <m:oMath xmlns:m="http://schemas.openxmlformats.org/officeDocument/2006/math">
                    <m:r>
                      <a:rPr lang="pl-PL" sz="1800" i="1">
                        <a:effectLst/>
                        <a:latin typeface="Cambria Math" panose="02040503050406030204" pitchFamily="18" charset="0"/>
                        <a:ea typeface="Times New Roman" panose="02020603050405020304" pitchFamily="18" charset="0"/>
                      </a:rPr>
                      <m:t>𝑥</m:t>
                    </m:r>
                  </m:oMath>
                </a14:m>
                <a:r>
                  <a:rPr lang="pl-PL" sz="1800" dirty="0">
                    <a:effectLst/>
                    <a:latin typeface="Times New Roman" panose="02020603050405020304" pitchFamily="18" charset="0"/>
                    <a:ea typeface="Times New Roman" panose="02020603050405020304" pitchFamily="18" charset="0"/>
                  </a:rPr>
                  <a:t>, reprezentujące zawartość plecaka. Kwantowo inspirowany algorytm genetyczny będzie próbował dobrać przedmioty tak, aby maksymalizować funkcję </a:t>
                </a:r>
                <a14:m>
                  <m:oMath xmlns:m="http://schemas.openxmlformats.org/officeDocument/2006/math">
                    <m:r>
                      <a:rPr lang="pl-PL" sz="1800" i="1">
                        <a:effectLst/>
                        <a:latin typeface="Cambria Math" panose="02040503050406030204" pitchFamily="18" charset="0"/>
                        <a:ea typeface="Times New Roman" panose="02020603050405020304" pitchFamily="18" charset="0"/>
                      </a:rPr>
                      <m:t>𝑓</m:t>
                    </m:r>
                    <m:r>
                      <a:rPr lang="pl-PL" sz="1800" i="1">
                        <a:effectLst/>
                        <a:latin typeface="Cambria Math" panose="02040503050406030204" pitchFamily="18" charset="0"/>
                        <a:ea typeface="Times New Roman" panose="02020603050405020304" pitchFamily="18" charset="0"/>
                      </a:rPr>
                      <m:t>(</m:t>
                    </m:r>
                    <m:r>
                      <a:rPr lang="pl-PL" sz="1800" i="1">
                        <a:effectLst/>
                        <a:latin typeface="Cambria Math" panose="02040503050406030204" pitchFamily="18" charset="0"/>
                        <a:ea typeface="Times New Roman" panose="02020603050405020304" pitchFamily="18" charset="0"/>
                      </a:rPr>
                      <m:t>𝑥</m:t>
                    </m:r>
                    <m:r>
                      <a:rPr lang="pl-PL" sz="1800" i="1">
                        <a:effectLst/>
                        <a:latin typeface="Cambria Math" panose="02040503050406030204" pitchFamily="18" charset="0"/>
                        <a:ea typeface="Times New Roman" panose="02020603050405020304" pitchFamily="18" charset="0"/>
                      </a:rPr>
                      <m:t>)</m:t>
                    </m:r>
                  </m:oMath>
                </a14:m>
                <a:r>
                  <a:rPr lang="pl-PL" sz="1800" dirty="0">
                    <a:effectLst/>
                    <a:latin typeface="Times New Roman" panose="02020603050405020304" pitchFamily="18" charset="0"/>
                    <a:ea typeface="Times New Roman" panose="02020603050405020304" pitchFamily="18" charset="0"/>
                  </a:rPr>
                  <a:t> przy jednoczesnym spełnieniu warunku na pojemność plecaka. </a:t>
                </a:r>
              </a:p>
              <a:p>
                <a:pPr algn="just">
                  <a:lnSpc>
                    <a:spcPct val="150000"/>
                  </a:lnSpc>
                </a:pPr>
                <a:r>
                  <a:rPr lang="pl-PL" sz="1800" dirty="0">
                    <a:effectLst/>
                    <a:latin typeface="Times New Roman" panose="02020603050405020304" pitchFamily="18" charset="0"/>
                    <a:ea typeface="Times New Roman" panose="02020603050405020304" pitchFamily="18" charset="0"/>
                  </a:rPr>
                  <a:t>Algorytm kwantowo inspirowany różni się od klasycznego sposobem dobierania najlepiej pasujących chromosomów, w wersji kwantowej operujemy na rotacjach poszczególnych kubitów w celu dostosowania szans na wylosowanie kolejnych genów, czyli u nas przedmiotów.</a:t>
                </a:r>
              </a:p>
              <a:p>
                <a:pPr algn="just">
                  <a:lnSpc>
                    <a:spcPct val="150000"/>
                  </a:lnSpc>
                </a:pPr>
                <a:endParaRPr lang="pl-PL" sz="1800" dirty="0">
                  <a:effectLst/>
                  <a:latin typeface="Times New Roman" panose="02020603050405020304" pitchFamily="18" charset="0"/>
                  <a:ea typeface="Times New Roman" panose="02020603050405020304" pitchFamily="18" charset="0"/>
                </a:endParaRPr>
              </a:p>
              <a:p>
                <a:endParaRPr lang="pl-PL" dirty="0"/>
              </a:p>
            </p:txBody>
          </p:sp>
        </mc:Choice>
        <mc:Fallback xmlns="">
          <p:sp>
            <p:nvSpPr>
              <p:cNvPr id="3" name="Symbol zastępczy notatek 2"/>
              <p:cNvSpPr>
                <a:spLocks noGrp="1"/>
              </p:cNvSpPr>
              <p:nvPr>
                <p:ph type="body" idx="1"/>
              </p:nvPr>
            </p:nvSpPr>
            <p:spPr/>
            <p:txBody>
              <a:bodyPr/>
              <a:lstStyle/>
              <a:p>
                <a:r>
                  <a:rPr lang="pl-PL" sz="1800">
                    <a:effectLst/>
                    <a:latin typeface="Times New Roman" panose="02020603050405020304" pitchFamily="18" charset="0"/>
                    <a:ea typeface="Times New Roman" panose="02020603050405020304" pitchFamily="18" charset="0"/>
                  </a:rPr>
                  <a:t>Implementację naszego algorytmu zaprezentujemy za pomocą powszechnie znanego „problemu plecakowego”, z którym wiąże się krótka, dla niektórych może zabawna anegdotka z mojej strony. W moim liceum od początku mieliśmy dość wysoki poziom informatyki i od pierwszych zajęć uczyliśmy się w ekspresowym tempie programowania od zera w C++ i po niecałych trzech miesiącach omawialiśmy właśnie problem plecakowy. Potem dostaliśmy pracę domową do zrobienia na kolejny tydzień i po jej sprawdzeniu nasza nauczycielka, dr Anna Beata Kwiatkowska, z radością oznajmiła nam że właśnie zrobiliśmy pierwsze zadanie z Olimpiady Informatycznej i to właśnie te zajęcia doprowadziły do dużego zainteresowania tą olimpiadą i stworzyły niejako trójkę finalistów .</a:t>
                </a:r>
              </a:p>
              <a:p>
                <a:br>
                  <a:rPr lang="pl-PL" sz="1800">
                    <a:effectLst/>
                    <a:latin typeface="Times New Roman" panose="02020603050405020304" pitchFamily="18" charset="0"/>
                    <a:ea typeface="Times New Roman" panose="02020603050405020304" pitchFamily="18" charset="0"/>
                  </a:rPr>
                </a:br>
                <a:r>
                  <a:rPr lang="pl-PL" sz="1800">
                    <a:effectLst/>
                    <a:latin typeface="Times New Roman" panose="02020603050405020304" pitchFamily="18" charset="0"/>
                    <a:ea typeface="Times New Roman" panose="02020603050405020304" pitchFamily="18" charset="0"/>
                  </a:rPr>
                  <a:t>W problemie plecakowym musimy zdecydować które z danych przedmiotów włożymy do plecaka, w taki sposób, aby wartość przedmiotów w plecaku była możliwie duża, jednakże nie możemy przy tym przekroczyć pojemności naszego plecaka. Zakładając, że mamy </a:t>
                </a:r>
                <a:r>
                  <a:rPr lang="pl-PL" sz="1800" i="1">
                    <a:effectLst/>
                    <a:latin typeface="Times New Roman" panose="02020603050405020304" pitchFamily="18" charset="0"/>
                    <a:ea typeface="Times New Roman" panose="02020603050405020304" pitchFamily="18" charset="0"/>
                  </a:rPr>
                  <a:t>m</a:t>
                </a:r>
                <a:r>
                  <a:rPr lang="pl-PL" sz="1800">
                    <a:effectLst/>
                    <a:latin typeface="Times New Roman" panose="02020603050405020304" pitchFamily="18" charset="0"/>
                    <a:ea typeface="Times New Roman" panose="02020603050405020304" pitchFamily="18" charset="0"/>
                  </a:rPr>
                  <a:t> przedmiotów do wyboru, funkcja reprezentująca zadanie maksymalizacji przybiera następującą postać:</a:t>
                </a:r>
                <a:br>
                  <a:rPr lang="pl-PL" sz="1800">
                    <a:effectLst/>
                    <a:latin typeface="Calibri" panose="020F0502020204030204" pitchFamily="34" charset="0"/>
                    <a:ea typeface="Times New Roman" panose="02020603050405020304" pitchFamily="18" charset="0"/>
                    <a:cs typeface="Times New Roman" panose="02020603050405020304" pitchFamily="18" charset="0"/>
                  </a:rPr>
                </a:br>
                <a:endParaRPr lang="pl-PL" sz="180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pPr>
                <a:r>
                  <a:rPr lang="pl-PL" sz="1800">
                    <a:effectLst/>
                    <a:latin typeface="Times New Roman" panose="02020603050405020304" pitchFamily="18" charset="0"/>
                    <a:ea typeface="Times New Roman" panose="02020603050405020304" pitchFamily="18" charset="0"/>
                  </a:rPr>
                  <a:t>gdzie </a:t>
                </a:r>
                <a:r>
                  <a:rPr lang="pl-PL" sz="1800" i="0">
                    <a:effectLst/>
                    <a:latin typeface="Cambria Math" panose="02040503050406030204" pitchFamily="18" charset="0"/>
                    <a:ea typeface="Times New Roman" panose="02020603050405020304" pitchFamily="18" charset="0"/>
                  </a:rPr>
                  <a:t>𝑝_𝑖</a:t>
                </a:r>
                <a:r>
                  <a:rPr lang="pl-PL" sz="1800">
                    <a:effectLst/>
                    <a:latin typeface="Times New Roman" panose="02020603050405020304" pitchFamily="18" charset="0"/>
                    <a:ea typeface="Times New Roman" panose="02020603050405020304" pitchFamily="18" charset="0"/>
                  </a:rPr>
                  <a:t> - wartość i-tego przedmiotu i </a:t>
                </a:r>
                <a:r>
                  <a:rPr lang="pl-PL" sz="1800" i="0">
                    <a:effectLst/>
                    <a:latin typeface="Cambria Math" panose="02040503050406030204" pitchFamily="18" charset="0"/>
                    <a:ea typeface="Times New Roman" panose="02020603050405020304" pitchFamily="18" charset="0"/>
                  </a:rPr>
                  <a:t>𝑥_𝑖</a:t>
                </a:r>
                <a:r>
                  <a:rPr lang="pl-PL" sz="1800">
                    <a:effectLst/>
                    <a:latin typeface="Times New Roman" panose="02020603050405020304" pitchFamily="18" charset="0"/>
                    <a:ea typeface="Times New Roman" panose="02020603050405020304" pitchFamily="18" charset="0"/>
                  </a:rPr>
                  <a:t> – bit określający czy dany przedmiot wkładamy do plecaka.</a:t>
                </a:r>
              </a:p>
              <a:p>
                <a:pPr algn="just">
                  <a:lnSpc>
                    <a:spcPct val="150000"/>
                  </a:lnSpc>
                </a:pPr>
                <a:r>
                  <a:rPr lang="pl-PL" sz="1800">
                    <a:effectLst/>
                    <a:latin typeface="Times New Roman" panose="02020603050405020304" pitchFamily="18" charset="0"/>
                    <a:ea typeface="Times New Roman" panose="02020603050405020304" pitchFamily="18" charset="0"/>
                  </a:rPr>
                  <a:t>Zadanie maksymalizacji przebiega jednak przy ograniczeniu na pojemność plecaka opisanym przez następującą nierówność:</a:t>
                </a:r>
              </a:p>
              <a:p>
                <a:pPr algn="just">
                  <a:lnSpc>
                    <a:spcPct val="150000"/>
                  </a:lnSpc>
                </a:pPr>
                <a:endParaRPr lang="pl-PL" sz="1800">
                  <a:effectLst/>
                  <a:latin typeface="Times New Roman" panose="02020603050405020304" pitchFamily="18" charset="0"/>
                  <a:ea typeface="Times New Roman" panose="02020603050405020304" pitchFamily="18" charset="0"/>
                </a:endParaRPr>
              </a:p>
              <a:p>
                <a:pPr algn="just">
                  <a:lnSpc>
                    <a:spcPct val="150000"/>
                  </a:lnSpc>
                </a:pPr>
                <a:r>
                  <a:rPr lang="pl-PL" sz="1800">
                    <a:effectLst/>
                    <a:latin typeface="Times New Roman" panose="02020603050405020304" pitchFamily="18" charset="0"/>
                    <a:ea typeface="Times New Roman" panose="02020603050405020304" pitchFamily="18" charset="0"/>
                  </a:rPr>
                  <a:t>gdzie </a:t>
                </a:r>
                <a:r>
                  <a:rPr lang="pl-PL" sz="1800" i="0">
                    <a:effectLst/>
                    <a:latin typeface="Cambria Math" panose="02040503050406030204" pitchFamily="18" charset="0"/>
                    <a:ea typeface="Times New Roman" panose="02020603050405020304" pitchFamily="18" charset="0"/>
                  </a:rPr>
                  <a:t>𝑤_𝑖</a:t>
                </a:r>
                <a:r>
                  <a:rPr lang="pl-PL" sz="1800">
                    <a:effectLst/>
                    <a:latin typeface="Times New Roman" panose="02020603050405020304" pitchFamily="18" charset="0"/>
                    <a:ea typeface="Times New Roman" panose="02020603050405020304" pitchFamily="18" charset="0"/>
                  </a:rPr>
                  <a:t> – waga i-tego przedmiotu i C – pojemność wagowa plecaka.</a:t>
                </a:r>
              </a:p>
              <a:p>
                <a:pPr algn="just">
                  <a:lnSpc>
                    <a:spcPct val="150000"/>
                  </a:lnSpc>
                </a:pPr>
                <a:r>
                  <a:rPr lang="pl-PL" sz="1800">
                    <a:effectLst/>
                    <a:latin typeface="Times New Roman" panose="02020603050405020304" pitchFamily="18" charset="0"/>
                    <a:ea typeface="Times New Roman" panose="02020603050405020304" pitchFamily="18" charset="0"/>
                  </a:rPr>
                  <a:t>Naszymi chromosomami będą więc wektory </a:t>
                </a:r>
                <a:r>
                  <a:rPr lang="pl-PL" sz="1800" i="0">
                    <a:effectLst/>
                    <a:latin typeface="Cambria Math" panose="02040503050406030204" pitchFamily="18" charset="0"/>
                    <a:ea typeface="Times New Roman" panose="02020603050405020304" pitchFamily="18" charset="0"/>
                  </a:rPr>
                  <a:t>𝑥</a:t>
                </a:r>
                <a:r>
                  <a:rPr lang="pl-PL" sz="1800">
                    <a:effectLst/>
                    <a:latin typeface="Times New Roman" panose="02020603050405020304" pitchFamily="18" charset="0"/>
                    <a:ea typeface="Times New Roman" panose="02020603050405020304" pitchFamily="18" charset="0"/>
                  </a:rPr>
                  <a:t>, reprezentujące zawartość plecaka. Kwantowo inspirowany algorytm genetyczny będzie próbował dobrać przedmioty tak, aby maksymalizować funkcję </a:t>
                </a:r>
                <a:r>
                  <a:rPr lang="pl-PL" sz="1800" i="0">
                    <a:effectLst/>
                    <a:latin typeface="Cambria Math" panose="02040503050406030204" pitchFamily="18" charset="0"/>
                    <a:ea typeface="Times New Roman" panose="02020603050405020304" pitchFamily="18" charset="0"/>
                  </a:rPr>
                  <a:t>𝑓(𝑥)</a:t>
                </a:r>
                <a:r>
                  <a:rPr lang="pl-PL" sz="1800">
                    <a:effectLst/>
                    <a:latin typeface="Times New Roman" panose="02020603050405020304" pitchFamily="18" charset="0"/>
                    <a:ea typeface="Times New Roman" panose="02020603050405020304" pitchFamily="18" charset="0"/>
                  </a:rPr>
                  <a:t> przy jednoczesnym spełnieniu warunku na pojemność plecaka. </a:t>
                </a:r>
              </a:p>
              <a:p>
                <a:pPr algn="just">
                  <a:lnSpc>
                    <a:spcPct val="150000"/>
                  </a:lnSpc>
                </a:pPr>
                <a:r>
                  <a:rPr lang="pl-PL" sz="1800">
                    <a:effectLst/>
                    <a:latin typeface="Times New Roman" panose="02020603050405020304" pitchFamily="18" charset="0"/>
                    <a:ea typeface="Times New Roman" panose="02020603050405020304" pitchFamily="18" charset="0"/>
                  </a:rPr>
                  <a:t>Algorytm kwantowo inspirowany różni się od klasycznego sposobem dobierania najlepiej pasujących chromosomów, w wersji kwantowej operujemy na rotacjach poszczególnych kubitów w celu dostosowania szans na wylosowanie kolejnych genów, czyli u nas przedmiotów.</a:t>
                </a:r>
              </a:p>
              <a:p>
                <a:pPr algn="just">
                  <a:lnSpc>
                    <a:spcPct val="150000"/>
                  </a:lnSpc>
                </a:pPr>
                <a:endParaRPr lang="pl-PL" sz="1800">
                  <a:effectLst/>
                  <a:latin typeface="Times New Roman" panose="02020603050405020304" pitchFamily="18" charset="0"/>
                  <a:ea typeface="Times New Roman" panose="02020603050405020304" pitchFamily="18" charset="0"/>
                </a:endParaRPr>
              </a:p>
              <a:p>
                <a:endParaRPr lang="pl-PL"/>
              </a:p>
            </p:txBody>
          </p:sp>
        </mc:Fallback>
      </mc:AlternateContent>
      <p:sp>
        <p:nvSpPr>
          <p:cNvPr id="4" name="Symbol zastępczy numeru slajdu 3"/>
          <p:cNvSpPr>
            <a:spLocks noGrp="1"/>
          </p:cNvSpPr>
          <p:nvPr>
            <p:ph type="sldNum" sz="quarter" idx="5"/>
          </p:nvPr>
        </p:nvSpPr>
        <p:spPr/>
        <p:txBody>
          <a:bodyPr/>
          <a:lstStyle/>
          <a:p>
            <a:fld id="{91431862-D016-41B0-AFA1-35DB3244BA95}" type="slidenum">
              <a:rPr lang="pl-PL" smtClean="0"/>
              <a:t>5</a:t>
            </a:fld>
            <a:endParaRPr lang="pl-PL"/>
          </a:p>
        </p:txBody>
      </p:sp>
    </p:spTree>
    <p:extLst>
      <p:ext uri="{BB962C8B-B14F-4D97-AF65-F5344CB8AC3E}">
        <p14:creationId xmlns:p14="http://schemas.microsoft.com/office/powerpoint/2010/main" val="1670453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gn="just">
              <a:lnSpc>
                <a:spcPct val="150000"/>
              </a:lnSpc>
            </a:pPr>
            <a:r>
              <a:rPr lang="pl-PL" sz="1800" dirty="0">
                <a:effectLst/>
                <a:latin typeface="Times New Roman" panose="02020603050405020304" pitchFamily="18" charset="0"/>
                <a:ea typeface="Times New Roman" panose="02020603050405020304" pitchFamily="18" charset="0"/>
              </a:rPr>
              <a:t>Implementacji kwantowo inspirowanego algorytmu genetycznego nie jest łatwo znaleźć, udało nam się odszukać jedynie dwie implementacje dostępne publicznie, przy czym bardziej interesująca jest implementacja Roberta Nowotniaka, dostępna pod kodem QR.</a:t>
            </a:r>
          </a:p>
          <a:p>
            <a:pPr algn="just">
              <a:lnSpc>
                <a:spcPct val="150000"/>
              </a:lnSpc>
            </a:pPr>
            <a:endParaRPr lang="pl-PL" sz="1800" dirty="0">
              <a:effectLst/>
              <a:latin typeface="Times New Roman" panose="02020603050405020304" pitchFamily="18" charset="0"/>
              <a:ea typeface="Times New Roman" panose="02020603050405020304" pitchFamily="18" charset="0"/>
            </a:endParaRPr>
          </a:p>
          <a:p>
            <a:pPr algn="just">
              <a:lnSpc>
                <a:spcPct val="150000"/>
              </a:lnSpc>
            </a:pPr>
            <a:r>
              <a:rPr lang="pl-PL" sz="1800" dirty="0">
                <a:effectLst/>
                <a:latin typeface="Times New Roman" panose="02020603050405020304" pitchFamily="18" charset="0"/>
                <a:ea typeface="Times New Roman" panose="02020603050405020304" pitchFamily="18" charset="0"/>
              </a:rPr>
              <a:t>Biblioteka ta jest szczególnie interesująca, ponieważ zawiera implementacje kwantowo inspirowanego algorytmu genetycznego w różnych językach programowania, </a:t>
            </a:r>
            <a:r>
              <a:rPr lang="pl-PL" sz="1800">
                <a:effectLst/>
                <a:latin typeface="Times New Roman" panose="02020603050405020304" pitchFamily="18" charset="0"/>
                <a:ea typeface="Times New Roman" panose="02020603050405020304" pitchFamily="18" charset="0"/>
              </a:rPr>
              <a:t>co więcej zaimplementowano </a:t>
            </a:r>
            <a:r>
              <a:rPr lang="pl-PL" sz="1800" dirty="0">
                <a:effectLst/>
                <a:latin typeface="Times New Roman" panose="02020603050405020304" pitchFamily="18" charset="0"/>
                <a:ea typeface="Times New Roman" panose="02020603050405020304" pitchFamily="18" charset="0"/>
              </a:rPr>
              <a:t>różne znane problemy rozwiązywane przez algorytmy genetyczne oraz zawiera implementacje różnych rodzajów algorytmów genetycznych, między innymi: kwantowo inspirowany AG (Algorytm Genetyczny), prosty AG czy </a:t>
            </a:r>
            <a:r>
              <a:rPr lang="pl-PL" sz="1800">
                <a:effectLst/>
                <a:latin typeface="Times New Roman" panose="02020603050405020304" pitchFamily="18" charset="0"/>
                <a:ea typeface="Times New Roman" panose="02020603050405020304" pitchFamily="18" charset="0"/>
              </a:rPr>
              <a:t>też </a:t>
            </a:r>
            <a:r>
              <a:rPr lang="pl-PL" sz="1800" dirty="0">
                <a:effectLst/>
                <a:latin typeface="Times New Roman" panose="02020603050405020304" pitchFamily="18" charset="0"/>
                <a:ea typeface="Times New Roman" panose="02020603050405020304" pitchFamily="18" charset="0"/>
              </a:rPr>
              <a:t>różne ulepszenia algorytmu kwantowo inspirowanego. W szczególności ta ostatnia </a:t>
            </a:r>
            <a:r>
              <a:rPr lang="pl-PL" sz="1800">
                <a:effectLst/>
                <a:latin typeface="Times New Roman" panose="02020603050405020304" pitchFamily="18" charset="0"/>
                <a:ea typeface="Times New Roman" panose="02020603050405020304" pitchFamily="18" charset="0"/>
              </a:rPr>
              <a:t>funkcjonalność</a:t>
            </a:r>
            <a:r>
              <a:rPr lang="pl-PL" sz="1800" dirty="0">
                <a:effectLst/>
                <a:latin typeface="Times New Roman" panose="02020603050405020304" pitchFamily="18" charset="0"/>
                <a:ea typeface="Times New Roman" panose="02020603050405020304" pitchFamily="18" charset="0"/>
              </a:rPr>
              <a:t> biblioteki udostępnionej przez Roberta Nowotniaka umożliwia nam przeprowadzenie testów porównujących różne istniejące implementacje algorytmu genetycznego, w tym nas szczególnie interesującego – kwantowo inspirowanego algorytmu genetycznego.</a:t>
            </a:r>
          </a:p>
          <a:p>
            <a:endParaRPr lang="pl-PL" dirty="0"/>
          </a:p>
        </p:txBody>
      </p:sp>
      <p:sp>
        <p:nvSpPr>
          <p:cNvPr id="4" name="Symbol zastępczy numeru slajdu 3"/>
          <p:cNvSpPr>
            <a:spLocks noGrp="1"/>
          </p:cNvSpPr>
          <p:nvPr>
            <p:ph type="sldNum" sz="quarter" idx="5"/>
          </p:nvPr>
        </p:nvSpPr>
        <p:spPr/>
        <p:txBody>
          <a:bodyPr/>
          <a:lstStyle/>
          <a:p>
            <a:fld id="{91431862-D016-41B0-AFA1-35DB3244BA95}" type="slidenum">
              <a:rPr lang="pl-PL" smtClean="0"/>
              <a:t>6</a:t>
            </a:fld>
            <a:endParaRPr lang="pl-PL"/>
          </a:p>
        </p:txBody>
      </p:sp>
    </p:spTree>
    <p:extLst>
      <p:ext uri="{BB962C8B-B14F-4D97-AF65-F5344CB8AC3E}">
        <p14:creationId xmlns:p14="http://schemas.microsoft.com/office/powerpoint/2010/main" val="1263036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spc="-40" dirty="0">
                <a:effectLst/>
                <a:latin typeface="Times New Roman" panose="02020603050405020304" pitchFamily="18" charset="0"/>
                <a:ea typeface="Times New Roman" panose="02020603050405020304" pitchFamily="18" charset="0"/>
              </a:rPr>
              <a:t>Autor nie zamieścił nigdzie informacji o używanych technologiach, po długim przeglądzie repozytorium nie potrafiliśmy znaleźć informacji nawet o wersji używanego </a:t>
            </a:r>
            <a:r>
              <a:rPr lang="pl-PL" sz="1800" spc="-40" dirty="0" err="1">
                <a:effectLst/>
                <a:latin typeface="Times New Roman" panose="02020603050405020304" pitchFamily="18" charset="0"/>
                <a:ea typeface="Times New Roman" panose="02020603050405020304" pitchFamily="18" charset="0"/>
              </a:rPr>
              <a:t>Pythona</a:t>
            </a:r>
            <a:r>
              <a:rPr lang="pl-PL" sz="1800" spc="-40" dirty="0">
                <a:effectLst/>
                <a:latin typeface="Times New Roman" panose="02020603050405020304" pitchFamily="18" charset="0"/>
                <a:ea typeface="Times New Roman" panose="02020603050405020304" pitchFamily="18" charset="0"/>
              </a:rPr>
              <a:t>. Autor biblioteki używał również wielu innych języków i rozszerzeń nam wcześniej nieznanych, chociażby </a:t>
            </a:r>
            <a:r>
              <a:rPr lang="pl-PL" sz="1800" spc="-40" dirty="0" err="1">
                <a:effectLst/>
                <a:latin typeface="Times New Roman" panose="02020603050405020304" pitchFamily="18" charset="0"/>
                <a:ea typeface="Times New Roman" panose="02020603050405020304" pitchFamily="18" charset="0"/>
              </a:rPr>
              <a:t>Cython</a:t>
            </a:r>
            <a:r>
              <a:rPr lang="pl-PL" sz="1800" spc="-40" dirty="0">
                <a:effectLst/>
                <a:latin typeface="Times New Roman" panose="02020603050405020304" pitchFamily="18" charset="0"/>
                <a:ea typeface="Times New Roman" panose="02020603050405020304" pitchFamily="18" charset="0"/>
              </a:rPr>
              <a:t> integrujący kod napisany w języku C z </a:t>
            </a:r>
            <a:r>
              <a:rPr lang="pl-PL" sz="1800" spc="-40" dirty="0" err="1">
                <a:effectLst/>
                <a:latin typeface="Times New Roman" panose="02020603050405020304" pitchFamily="18" charset="0"/>
                <a:ea typeface="Times New Roman" panose="02020603050405020304" pitchFamily="18" charset="0"/>
              </a:rPr>
              <a:t>Pythonem</a:t>
            </a:r>
            <a:r>
              <a:rPr lang="pl-PL" sz="1800" spc="-40" dirty="0">
                <a:effectLst/>
                <a:latin typeface="Times New Roman" panose="02020603050405020304" pitchFamily="18" charset="0"/>
                <a:ea typeface="Times New Roman" panose="02020603050405020304" pitchFamily="18" charset="0"/>
              </a:rPr>
              <a:t>. Niestety informacja o tych rozszerzeniach i ich wersjach również nie została przez nas odnaleziona w repozytorium.</a:t>
            </a:r>
            <a:endParaRPr lang="pl-PL" sz="1800" dirty="0">
              <a:effectLst/>
              <a:latin typeface="Times New Roman" panose="02020603050405020304" pitchFamily="18" charset="0"/>
              <a:ea typeface="Times New Roman" panose="02020603050405020304" pitchFamily="18" charset="0"/>
            </a:endParaRPr>
          </a:p>
          <a:p>
            <a:endParaRPr lang="pl-PL" dirty="0"/>
          </a:p>
          <a:p>
            <a:r>
              <a:rPr lang="pl-PL" sz="1800" spc="-40" dirty="0">
                <a:effectLst/>
                <a:latin typeface="Times New Roman" panose="02020603050405020304" pitchFamily="18" charset="0"/>
                <a:ea typeface="Times New Roman" panose="02020603050405020304" pitchFamily="18" charset="0"/>
              </a:rPr>
              <a:t>Postanowiliśmy więc odtworzyć algorytm inspirując się implementacją kwantowo inspirowanego algorytmu genetycznego z biblioteki. Sam kod który odpowiadał za działanie algorytmu był napisany w języku </a:t>
            </a:r>
            <a:r>
              <a:rPr lang="pl-PL" sz="1800" spc="-40" dirty="0" err="1">
                <a:effectLst/>
                <a:latin typeface="Times New Roman" panose="02020603050405020304" pitchFamily="18" charset="0"/>
                <a:ea typeface="Times New Roman" panose="02020603050405020304" pitchFamily="18" charset="0"/>
              </a:rPr>
              <a:t>Python</a:t>
            </a:r>
            <a:r>
              <a:rPr lang="pl-PL" sz="1800" spc="-40" dirty="0">
                <a:effectLst/>
                <a:latin typeface="Times New Roman" panose="02020603050405020304" pitchFamily="18" charset="0"/>
                <a:ea typeface="Times New Roman" panose="02020603050405020304" pitchFamily="18" charset="0"/>
              </a:rPr>
              <a:t>, korzystał on jednak z wielu odniesień do programów napisanych w innych technologiach. </a:t>
            </a:r>
          </a:p>
          <a:p>
            <a:endParaRPr lang="pl-PL" sz="1800" spc="-4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sz="1800" spc="-40" dirty="0">
                <a:effectLst/>
                <a:latin typeface="Times New Roman" panose="02020603050405020304" pitchFamily="18" charset="0"/>
                <a:ea typeface="Times New Roman" panose="02020603050405020304" pitchFamily="18" charset="0"/>
              </a:rPr>
              <a:t>W bibliotece autor zamieścił pliki tekstowe przedstawiające różne problemy plecakowe ze skomplikowanymi do ręcznego przeanalizowania danymi. Używając funkcji odczytu plików takich jak te użyte przez autora biblioteki, mogliśmy uruchomić algorytm dla problemów plecakowych przedstawionych przez autora. Tu pojawił się problem taki, iż nie znaliśmy najlepszego rozwiązania dla każdego problemu, przez co nie mogliśmy zweryfikować wyniku działania naszego algorytmu. Aby otrzymać prawdopodobny poprawny wynik, uruchamialiśmy algorytm wiele razy dla tego samego problemu zapisując najlepsze zwrócone rozwiązanie, które gdy już się nie zmieniało uznawaliśmy za najlepsze możliwe dla danego problemu.</a:t>
            </a:r>
            <a:endParaRPr lang="pl-PL" sz="1800" dirty="0">
              <a:effectLst/>
              <a:latin typeface="Times New Roman" panose="02020603050405020304" pitchFamily="18" charset="0"/>
              <a:ea typeface="Times New Roman" panose="02020603050405020304" pitchFamily="18" charset="0"/>
            </a:endParaRPr>
          </a:p>
          <a:p>
            <a:endParaRPr lang="pl-PL" sz="1800" spc="-40" dirty="0">
              <a:effectLst/>
              <a:latin typeface="Times New Roman" panose="02020603050405020304" pitchFamily="18" charset="0"/>
            </a:endParaRPr>
          </a:p>
          <a:p>
            <a:r>
              <a:rPr lang="pl-PL" sz="1800" spc="-40" dirty="0">
                <a:effectLst/>
                <a:latin typeface="Times New Roman" panose="02020603050405020304" pitchFamily="18" charset="0"/>
                <a:ea typeface="Times New Roman" panose="02020603050405020304" pitchFamily="18" charset="0"/>
              </a:rPr>
              <a:t>Ostatnią niedogodnością była funkcja odpowiedzialna za mutację chromosomów, która nie nadawała się do zastosowania w kwantowo inspirowanym algorytmie genetycznym operującym na chromosomach zapisujących szanse na wystąpienie 0 lub 1 na danym miejscu w chromosomie. Aby nie ingerować we współczynniki stosowane w programie przez autora, nie używamy funkcji mutującej chromosomy. </a:t>
            </a:r>
            <a:endParaRPr lang="pl-PL" dirty="0"/>
          </a:p>
        </p:txBody>
      </p:sp>
      <p:sp>
        <p:nvSpPr>
          <p:cNvPr id="4" name="Symbol zastępczy numeru slajdu 3"/>
          <p:cNvSpPr>
            <a:spLocks noGrp="1"/>
          </p:cNvSpPr>
          <p:nvPr>
            <p:ph type="sldNum" sz="quarter" idx="5"/>
          </p:nvPr>
        </p:nvSpPr>
        <p:spPr/>
        <p:txBody>
          <a:bodyPr/>
          <a:lstStyle/>
          <a:p>
            <a:fld id="{91431862-D016-41B0-AFA1-35DB3244BA95}" type="slidenum">
              <a:rPr lang="pl-PL" smtClean="0"/>
              <a:t>7</a:t>
            </a:fld>
            <a:endParaRPr lang="pl-PL"/>
          </a:p>
        </p:txBody>
      </p:sp>
    </p:spTree>
    <p:extLst>
      <p:ext uri="{BB962C8B-B14F-4D97-AF65-F5344CB8AC3E}">
        <p14:creationId xmlns:p14="http://schemas.microsoft.com/office/powerpoint/2010/main" val="3445540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b="0" i="0" dirty="0">
                <a:solidFill>
                  <a:srgbClr val="000000"/>
                </a:solidFill>
                <a:effectLst/>
                <a:latin typeface="inherit"/>
              </a:rPr>
              <a:t>Jak już wspomniałem nasza wersja algorytmu jest w całości zaimplementowana w </a:t>
            </a:r>
            <a:r>
              <a:rPr lang="pl-PL" b="0" i="0" dirty="0" err="1">
                <a:solidFill>
                  <a:srgbClr val="000000"/>
                </a:solidFill>
                <a:effectLst/>
                <a:latin typeface="inherit"/>
              </a:rPr>
              <a:t>Pythonie</a:t>
            </a:r>
            <a:r>
              <a:rPr lang="pl-PL" b="0" i="0" dirty="0">
                <a:solidFill>
                  <a:srgbClr val="000000"/>
                </a:solidFill>
                <a:effectLst/>
                <a:latin typeface="inherit"/>
              </a:rPr>
              <a:t>, używamy jedynie podstawowych bibliotek. Na podstawie kodu z repozytorium doktora </a:t>
            </a:r>
            <a:r>
              <a:rPr lang="pl-PL" b="0" i="0" dirty="0" err="1">
                <a:solidFill>
                  <a:srgbClr val="000000"/>
                </a:solidFill>
                <a:effectLst/>
                <a:latin typeface="inherit"/>
              </a:rPr>
              <a:t>Nowotniaka</a:t>
            </a:r>
            <a:r>
              <a:rPr lang="pl-PL" b="0" i="0" dirty="0">
                <a:solidFill>
                  <a:srgbClr val="000000"/>
                </a:solidFill>
                <a:effectLst/>
                <a:latin typeface="inherit"/>
              </a:rPr>
              <a:t> odtworzyliśmy funkcję implementujące kwantowość potrzebną do działania algorytmu.</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b="0" i="0" dirty="0">
              <a:solidFill>
                <a:srgbClr val="000000"/>
              </a:solidFill>
              <a:effectLst/>
              <a:latin typeface="inheri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b="0" i="0" dirty="0">
                <a:solidFill>
                  <a:srgbClr val="000000"/>
                </a:solidFill>
                <a:effectLst/>
                <a:latin typeface="inherit"/>
              </a:rPr>
              <a:t>W aplikacji traktujemy geny jako </a:t>
            </a:r>
            <a:r>
              <a:rPr lang="pl-PL" b="0" i="0" dirty="0" err="1">
                <a:solidFill>
                  <a:srgbClr val="000000"/>
                </a:solidFill>
                <a:effectLst/>
                <a:latin typeface="inherit"/>
              </a:rPr>
              <a:t>kubity</a:t>
            </a:r>
            <a:endParaRPr lang="pl-PL" b="0" i="0" dirty="0">
              <a:solidFill>
                <a:srgbClr val="000000"/>
              </a:solidFill>
              <a:effectLst/>
              <a:latin typeface="inheri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b="0" i="0" dirty="0">
              <a:solidFill>
                <a:srgbClr val="000000"/>
              </a:solidFill>
              <a:effectLst/>
              <a:latin typeface="inheri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b="0" i="0" dirty="0">
                <a:solidFill>
                  <a:srgbClr val="000000"/>
                </a:solidFill>
                <a:effectLst/>
                <a:latin typeface="inherit"/>
              </a:rPr>
              <a:t>Używamy bramki </a:t>
            </a:r>
            <a:r>
              <a:rPr lang="pl-PL" b="0" i="0" dirty="0" err="1">
                <a:solidFill>
                  <a:srgbClr val="000000"/>
                </a:solidFill>
                <a:effectLst/>
                <a:latin typeface="inherit"/>
              </a:rPr>
              <a:t>Hadamarda</a:t>
            </a:r>
            <a:r>
              <a:rPr lang="pl-PL" b="0" i="0" dirty="0">
                <a:solidFill>
                  <a:srgbClr val="000000"/>
                </a:solidFill>
                <a:effectLst/>
                <a:latin typeface="inherit"/>
              </a:rPr>
              <a:t>  do inicjalizowanie "</a:t>
            </a:r>
            <a:r>
              <a:rPr lang="pl-PL" b="0" i="0" dirty="0" err="1">
                <a:solidFill>
                  <a:srgbClr val="000000"/>
                </a:solidFill>
                <a:effectLst/>
                <a:latin typeface="inherit"/>
              </a:rPr>
              <a:t>kubitów</a:t>
            </a:r>
            <a:r>
              <a:rPr lang="pl-PL" b="0" i="0" dirty="0">
                <a:solidFill>
                  <a:srgbClr val="000000"/>
                </a:solidFill>
                <a:effectLst/>
                <a:latin typeface="inherit"/>
              </a:rPr>
              <a:t>" w stanie superpozycji</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b="0" i="0" dirty="0">
              <a:solidFill>
                <a:srgbClr val="000000"/>
              </a:solidFill>
              <a:effectLst/>
              <a:latin typeface="inheri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b="0" i="0" dirty="0">
                <a:solidFill>
                  <a:srgbClr val="000000"/>
                </a:solidFill>
                <a:effectLst/>
                <a:latin typeface="inherit"/>
              </a:rPr>
              <a:t>Używamy bramki rotacyjna, o wzorze widocznym na slajdzie do aktualizacji stanu kwantowych genów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b="0" i="0" dirty="0">
              <a:solidFill>
                <a:srgbClr val="000000"/>
              </a:solidFill>
              <a:effectLst/>
              <a:latin typeface="inheri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b="0" i="0" dirty="0">
                <a:solidFill>
                  <a:srgbClr val="000000"/>
                </a:solidFill>
                <a:effectLst/>
                <a:latin typeface="inherit"/>
              </a:rPr>
              <a:t>Zaimplementowaliśmy też funkcję do odczytu stanu </a:t>
            </a:r>
            <a:r>
              <a:rPr lang="pl-PL" b="0" i="0" dirty="0" err="1">
                <a:solidFill>
                  <a:srgbClr val="000000"/>
                </a:solidFill>
                <a:effectLst/>
                <a:latin typeface="inherit"/>
              </a:rPr>
              <a:t>kubitu</a:t>
            </a:r>
            <a:r>
              <a:rPr lang="pl-PL" b="0" i="0" dirty="0">
                <a:solidFill>
                  <a:srgbClr val="000000"/>
                </a:solidFill>
                <a:effectLst/>
                <a:latin typeface="inherit"/>
              </a:rPr>
              <a:t> - losujemy stan 0 lub 1 dla każdego "</a:t>
            </a:r>
            <a:r>
              <a:rPr lang="pl-PL" b="0" i="0" dirty="0" err="1">
                <a:solidFill>
                  <a:srgbClr val="000000"/>
                </a:solidFill>
                <a:effectLst/>
                <a:latin typeface="inherit"/>
              </a:rPr>
              <a:t>kubitu</a:t>
            </a:r>
            <a:r>
              <a:rPr lang="pl-PL" b="0" i="0" dirty="0">
                <a:solidFill>
                  <a:srgbClr val="000000"/>
                </a:solidFill>
                <a:effectLst/>
                <a:latin typeface="inherit"/>
              </a:rPr>
              <a:t>" zgodnie z zapisanym prawdopodobieństwem)]</a:t>
            </a:r>
          </a:p>
          <a:p>
            <a:endParaRPr lang="pl-PL" dirty="0"/>
          </a:p>
        </p:txBody>
      </p:sp>
      <p:sp>
        <p:nvSpPr>
          <p:cNvPr id="4" name="Symbol zastępczy numeru slajdu 3"/>
          <p:cNvSpPr>
            <a:spLocks noGrp="1"/>
          </p:cNvSpPr>
          <p:nvPr>
            <p:ph type="sldNum" sz="quarter" idx="5"/>
          </p:nvPr>
        </p:nvSpPr>
        <p:spPr/>
        <p:txBody>
          <a:bodyPr/>
          <a:lstStyle/>
          <a:p>
            <a:fld id="{91431862-D016-41B0-AFA1-35DB3244BA95}" type="slidenum">
              <a:rPr lang="pl-PL" smtClean="0"/>
              <a:t>8</a:t>
            </a:fld>
            <a:endParaRPr lang="pl-PL"/>
          </a:p>
        </p:txBody>
      </p:sp>
    </p:spTree>
    <p:extLst>
      <p:ext uri="{BB962C8B-B14F-4D97-AF65-F5344CB8AC3E}">
        <p14:creationId xmlns:p14="http://schemas.microsoft.com/office/powerpoint/2010/main" val="2401191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Prezentacja frontu – w aplikacji?</a:t>
            </a:r>
          </a:p>
          <a:p>
            <a:endParaRPr lang="pl-PL" dirty="0"/>
          </a:p>
          <a:p>
            <a:r>
              <a:rPr lang="pl-PL" dirty="0"/>
              <a:t>Anegdotka o robieniu na ostatni moment z użyciem </a:t>
            </a:r>
            <a:r>
              <a:rPr lang="pl-PL" dirty="0" err="1"/>
              <a:t>copilota</a:t>
            </a:r>
            <a:endParaRPr lang="pl-PL" dirty="0"/>
          </a:p>
        </p:txBody>
      </p:sp>
      <p:sp>
        <p:nvSpPr>
          <p:cNvPr id="4" name="Symbol zastępczy numeru slajdu 3"/>
          <p:cNvSpPr>
            <a:spLocks noGrp="1"/>
          </p:cNvSpPr>
          <p:nvPr>
            <p:ph type="sldNum" sz="quarter" idx="5"/>
          </p:nvPr>
        </p:nvSpPr>
        <p:spPr/>
        <p:txBody>
          <a:bodyPr/>
          <a:lstStyle/>
          <a:p>
            <a:fld id="{91431862-D016-41B0-AFA1-35DB3244BA95}" type="slidenum">
              <a:rPr lang="pl-PL" smtClean="0"/>
              <a:t>9</a:t>
            </a:fld>
            <a:endParaRPr lang="pl-PL"/>
          </a:p>
        </p:txBody>
      </p:sp>
    </p:spTree>
    <p:extLst>
      <p:ext uri="{BB962C8B-B14F-4D97-AF65-F5344CB8AC3E}">
        <p14:creationId xmlns:p14="http://schemas.microsoft.com/office/powerpoint/2010/main" val="8802910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E82AD00-A05F-4953-B203-077B56B0A806}"/>
              </a:ext>
            </a:extLst>
          </p:cNvPr>
          <p:cNvSpPr>
            <a:spLocks noGrp="1"/>
          </p:cNvSpPr>
          <p:nvPr>
            <p:ph type="ctrTitle"/>
          </p:nvPr>
        </p:nvSpPr>
        <p:spPr>
          <a:xfrm>
            <a:off x="4076700" y="2342565"/>
            <a:ext cx="8153400" cy="2080294"/>
          </a:xfrm>
        </p:spPr>
        <p:txBody>
          <a:bodyPr anchor="b"/>
          <a:lstStyle>
            <a:lvl1pPr algn="ctr">
              <a:defRPr sz="6000" b="1">
                <a:solidFill>
                  <a:schemeClr val="accent1"/>
                </a:solidFill>
              </a:defRPr>
            </a:lvl1pPr>
          </a:lstStyle>
          <a:p>
            <a:r>
              <a:rPr lang="pl-PL"/>
              <a:t>Kliknij, aby edytować styl</a:t>
            </a:r>
            <a:endParaRPr lang="pl-PL" dirty="0"/>
          </a:p>
        </p:txBody>
      </p:sp>
      <p:sp>
        <p:nvSpPr>
          <p:cNvPr id="3" name="Podtytuł 2">
            <a:extLst>
              <a:ext uri="{FF2B5EF4-FFF2-40B4-BE49-F238E27FC236}">
                <a16:creationId xmlns:a16="http://schemas.microsoft.com/office/drawing/2014/main" id="{D5C544F9-A836-4FFE-AB64-A15020CB5A3D}"/>
              </a:ext>
            </a:extLst>
          </p:cNvPr>
          <p:cNvSpPr>
            <a:spLocks noGrp="1"/>
          </p:cNvSpPr>
          <p:nvPr>
            <p:ph type="subTitle" idx="1"/>
          </p:nvPr>
        </p:nvSpPr>
        <p:spPr>
          <a:xfrm>
            <a:off x="4076700" y="4515435"/>
            <a:ext cx="81534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pl-PL" dirty="0"/>
          </a:p>
        </p:txBody>
      </p:sp>
      <p:sp>
        <p:nvSpPr>
          <p:cNvPr id="4" name="Symbol zastępczy daty 3">
            <a:extLst>
              <a:ext uri="{FF2B5EF4-FFF2-40B4-BE49-F238E27FC236}">
                <a16:creationId xmlns:a16="http://schemas.microsoft.com/office/drawing/2014/main" id="{BC9742B3-285C-45A2-B631-16851CD04790}"/>
              </a:ext>
            </a:extLst>
          </p:cNvPr>
          <p:cNvSpPr>
            <a:spLocks noGrp="1"/>
          </p:cNvSpPr>
          <p:nvPr>
            <p:ph type="dt" sz="half" idx="10"/>
          </p:nvPr>
        </p:nvSpPr>
        <p:spPr/>
        <p:txBody>
          <a:bodyPr/>
          <a:lstStyle/>
          <a:p>
            <a:fld id="{4E56E58C-E63D-45E6-A9BE-239648CE305E}" type="datetimeFigureOut">
              <a:rPr lang="pl-PL" smtClean="0"/>
              <a:t>02.06.2022</a:t>
            </a:fld>
            <a:endParaRPr lang="pl-PL"/>
          </a:p>
        </p:txBody>
      </p:sp>
      <p:sp>
        <p:nvSpPr>
          <p:cNvPr id="5" name="Symbol zastępczy stopki 4">
            <a:extLst>
              <a:ext uri="{FF2B5EF4-FFF2-40B4-BE49-F238E27FC236}">
                <a16:creationId xmlns:a16="http://schemas.microsoft.com/office/drawing/2014/main" id="{8CC478E9-5386-4567-BE30-5B14C9B852F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5A089B4B-F489-4E3C-9B25-2722531EA4C0}"/>
              </a:ext>
            </a:extLst>
          </p:cNvPr>
          <p:cNvSpPr>
            <a:spLocks noGrp="1"/>
          </p:cNvSpPr>
          <p:nvPr>
            <p:ph type="sldNum" sz="quarter" idx="12"/>
          </p:nvPr>
        </p:nvSpPr>
        <p:spPr/>
        <p:txBody>
          <a:bodyPr/>
          <a:lstStyle/>
          <a:p>
            <a:fld id="{02AB54E8-4703-4E86-A633-C19A4B528894}" type="slidenum">
              <a:rPr lang="pl-PL" smtClean="0"/>
              <a:t>‹#›</a:t>
            </a:fld>
            <a:endParaRPr lang="pl-PL"/>
          </a:p>
        </p:txBody>
      </p:sp>
      <p:pic>
        <p:nvPicPr>
          <p:cNvPr id="9" name="Obraz 8" descr="Obraz zawierający zewnętrzne, czerwony, akcesorium, torba&#10;&#10;Opis wygenerowany automatycznie">
            <a:extLst>
              <a:ext uri="{FF2B5EF4-FFF2-40B4-BE49-F238E27FC236}">
                <a16:creationId xmlns:a16="http://schemas.microsoft.com/office/drawing/2014/main" id="{34A6C741-7FCA-2140-9502-72ECE4F853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2209800"/>
            <a:ext cx="2438400" cy="2438400"/>
          </a:xfrm>
          <a:prstGeom prst="rect">
            <a:avLst/>
          </a:prstGeom>
        </p:spPr>
      </p:pic>
    </p:spTree>
    <p:extLst>
      <p:ext uri="{BB962C8B-B14F-4D97-AF65-F5344CB8AC3E}">
        <p14:creationId xmlns:p14="http://schemas.microsoft.com/office/powerpoint/2010/main" val="252851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5EBEC0B-8AAD-4747-80BE-79B451B24076}"/>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1CF990E2-9055-4478-8FD5-549B8B104664}"/>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74C0E2B9-6817-497C-B78D-5F18D0CF93DD}"/>
              </a:ext>
            </a:extLst>
          </p:cNvPr>
          <p:cNvSpPr>
            <a:spLocks noGrp="1"/>
          </p:cNvSpPr>
          <p:nvPr>
            <p:ph type="dt" sz="half" idx="10"/>
          </p:nvPr>
        </p:nvSpPr>
        <p:spPr/>
        <p:txBody>
          <a:bodyPr/>
          <a:lstStyle/>
          <a:p>
            <a:fld id="{4E56E58C-E63D-45E6-A9BE-239648CE305E}" type="datetimeFigureOut">
              <a:rPr lang="pl-PL" smtClean="0"/>
              <a:t>02.06.2022</a:t>
            </a:fld>
            <a:endParaRPr lang="pl-PL"/>
          </a:p>
        </p:txBody>
      </p:sp>
      <p:sp>
        <p:nvSpPr>
          <p:cNvPr id="5" name="Symbol zastępczy stopki 4">
            <a:extLst>
              <a:ext uri="{FF2B5EF4-FFF2-40B4-BE49-F238E27FC236}">
                <a16:creationId xmlns:a16="http://schemas.microsoft.com/office/drawing/2014/main" id="{7F8F5E78-141A-43F5-9163-2E3DC0DA6C00}"/>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AA058AA1-6EFA-409E-BD5A-C25F93114F2A}"/>
              </a:ext>
            </a:extLst>
          </p:cNvPr>
          <p:cNvSpPr>
            <a:spLocks noGrp="1"/>
          </p:cNvSpPr>
          <p:nvPr>
            <p:ph type="sldNum" sz="quarter" idx="12"/>
          </p:nvPr>
        </p:nvSpPr>
        <p:spPr/>
        <p:txBody>
          <a:bodyPr/>
          <a:lstStyle/>
          <a:p>
            <a:fld id="{02AB54E8-4703-4E86-A633-C19A4B528894}" type="slidenum">
              <a:rPr lang="pl-PL" smtClean="0"/>
              <a:t>‹#›</a:t>
            </a:fld>
            <a:endParaRPr lang="pl-PL"/>
          </a:p>
        </p:txBody>
      </p:sp>
    </p:spTree>
    <p:extLst>
      <p:ext uri="{BB962C8B-B14F-4D97-AF65-F5344CB8AC3E}">
        <p14:creationId xmlns:p14="http://schemas.microsoft.com/office/powerpoint/2010/main" val="277037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816CCAF4-DE78-4F0F-BE2C-1EA52CAAFF0C}"/>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DE377BF8-BD50-418B-A50F-01B6CF755DC8}"/>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F458B565-C4C8-4DDC-AB7D-C684452CCA6C}"/>
              </a:ext>
            </a:extLst>
          </p:cNvPr>
          <p:cNvSpPr>
            <a:spLocks noGrp="1"/>
          </p:cNvSpPr>
          <p:nvPr>
            <p:ph type="dt" sz="half" idx="10"/>
          </p:nvPr>
        </p:nvSpPr>
        <p:spPr/>
        <p:txBody>
          <a:bodyPr/>
          <a:lstStyle/>
          <a:p>
            <a:fld id="{4E56E58C-E63D-45E6-A9BE-239648CE305E}" type="datetimeFigureOut">
              <a:rPr lang="pl-PL" smtClean="0"/>
              <a:t>02.06.2022</a:t>
            </a:fld>
            <a:endParaRPr lang="pl-PL"/>
          </a:p>
        </p:txBody>
      </p:sp>
      <p:sp>
        <p:nvSpPr>
          <p:cNvPr id="5" name="Symbol zastępczy stopki 4">
            <a:extLst>
              <a:ext uri="{FF2B5EF4-FFF2-40B4-BE49-F238E27FC236}">
                <a16:creationId xmlns:a16="http://schemas.microsoft.com/office/drawing/2014/main" id="{55E9B456-9866-49B7-8C19-E1569989F4B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4FED1D4B-214E-438B-AFDA-2C02A785F1F2}"/>
              </a:ext>
            </a:extLst>
          </p:cNvPr>
          <p:cNvSpPr>
            <a:spLocks noGrp="1"/>
          </p:cNvSpPr>
          <p:nvPr>
            <p:ph type="sldNum" sz="quarter" idx="12"/>
          </p:nvPr>
        </p:nvSpPr>
        <p:spPr/>
        <p:txBody>
          <a:bodyPr/>
          <a:lstStyle/>
          <a:p>
            <a:fld id="{02AB54E8-4703-4E86-A633-C19A4B528894}" type="slidenum">
              <a:rPr lang="pl-PL" smtClean="0"/>
              <a:t>‹#›</a:t>
            </a:fld>
            <a:endParaRPr lang="pl-PL"/>
          </a:p>
        </p:txBody>
      </p:sp>
    </p:spTree>
    <p:extLst>
      <p:ext uri="{BB962C8B-B14F-4D97-AF65-F5344CB8AC3E}">
        <p14:creationId xmlns:p14="http://schemas.microsoft.com/office/powerpoint/2010/main" val="3629303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4AE646-4EC1-4525-A691-B5B1C5273D58}"/>
              </a:ext>
            </a:extLst>
          </p:cNvPr>
          <p:cNvSpPr>
            <a:spLocks noGrp="1"/>
          </p:cNvSpPr>
          <p:nvPr>
            <p:ph type="title"/>
          </p:nvPr>
        </p:nvSpPr>
        <p:spPr/>
        <p:txBody>
          <a:bodyPr/>
          <a:lstStyle>
            <a:lvl1pPr>
              <a:defRPr b="1">
                <a:solidFill>
                  <a:schemeClr val="accent1"/>
                </a:solidFill>
              </a:defRPr>
            </a:lvl1pPr>
          </a:lstStyle>
          <a:p>
            <a:r>
              <a:rPr lang="pl-PL"/>
              <a:t>Kliknij, aby edytować styl</a:t>
            </a:r>
            <a:endParaRPr lang="pl-PL" dirty="0"/>
          </a:p>
        </p:txBody>
      </p:sp>
      <p:sp>
        <p:nvSpPr>
          <p:cNvPr id="3" name="Symbol zastępczy zawartości 2">
            <a:extLst>
              <a:ext uri="{FF2B5EF4-FFF2-40B4-BE49-F238E27FC236}">
                <a16:creationId xmlns:a16="http://schemas.microsoft.com/office/drawing/2014/main" id="{345728CA-A04F-4449-BA58-3B179904A181}"/>
              </a:ext>
            </a:extLst>
          </p:cNvPr>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pl-PL" dirty="0"/>
          </a:p>
        </p:txBody>
      </p:sp>
      <p:sp>
        <p:nvSpPr>
          <p:cNvPr id="4" name="Symbol zastępczy daty 3">
            <a:extLst>
              <a:ext uri="{FF2B5EF4-FFF2-40B4-BE49-F238E27FC236}">
                <a16:creationId xmlns:a16="http://schemas.microsoft.com/office/drawing/2014/main" id="{09C9ADE5-B10E-43E7-B442-E6940B26E30F}"/>
              </a:ext>
            </a:extLst>
          </p:cNvPr>
          <p:cNvSpPr>
            <a:spLocks noGrp="1"/>
          </p:cNvSpPr>
          <p:nvPr>
            <p:ph type="dt" sz="half" idx="10"/>
          </p:nvPr>
        </p:nvSpPr>
        <p:spPr/>
        <p:txBody>
          <a:bodyPr/>
          <a:lstStyle/>
          <a:p>
            <a:fld id="{4E56E58C-E63D-45E6-A9BE-239648CE305E}" type="datetimeFigureOut">
              <a:rPr lang="pl-PL" smtClean="0"/>
              <a:t>02.06.2022</a:t>
            </a:fld>
            <a:endParaRPr lang="pl-PL"/>
          </a:p>
        </p:txBody>
      </p:sp>
      <p:sp>
        <p:nvSpPr>
          <p:cNvPr id="5" name="Symbol zastępczy stopki 4">
            <a:extLst>
              <a:ext uri="{FF2B5EF4-FFF2-40B4-BE49-F238E27FC236}">
                <a16:creationId xmlns:a16="http://schemas.microsoft.com/office/drawing/2014/main" id="{E700E0AA-B50A-4BA0-8171-A304B45BE2B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1C4F26D0-30FF-4031-ADDE-5284AEDCA2EE}"/>
              </a:ext>
            </a:extLst>
          </p:cNvPr>
          <p:cNvSpPr>
            <a:spLocks noGrp="1"/>
          </p:cNvSpPr>
          <p:nvPr>
            <p:ph type="sldNum" sz="quarter" idx="12"/>
          </p:nvPr>
        </p:nvSpPr>
        <p:spPr/>
        <p:txBody>
          <a:bodyPr/>
          <a:lstStyle/>
          <a:p>
            <a:fld id="{02AB54E8-4703-4E86-A633-C19A4B528894}" type="slidenum">
              <a:rPr lang="pl-PL" smtClean="0"/>
              <a:t>‹#›</a:t>
            </a:fld>
            <a:endParaRPr lang="pl-PL"/>
          </a:p>
        </p:txBody>
      </p:sp>
      <p:pic>
        <p:nvPicPr>
          <p:cNvPr id="8" name="Obraz 7" descr="Obraz zawierający zewnętrzne, czerwony, akcesorium, torba&#10;&#10;Opis wygenerowany automatycznie">
            <a:extLst>
              <a:ext uri="{FF2B5EF4-FFF2-40B4-BE49-F238E27FC236}">
                <a16:creationId xmlns:a16="http://schemas.microsoft.com/office/drawing/2014/main" id="{21C1D7B5-A366-BC42-FF75-69B8DAC98E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58550"/>
            <a:ext cx="715992" cy="715992"/>
          </a:xfrm>
          <a:prstGeom prst="rect">
            <a:avLst/>
          </a:prstGeom>
        </p:spPr>
      </p:pic>
    </p:spTree>
    <p:extLst>
      <p:ext uri="{BB962C8B-B14F-4D97-AF65-F5344CB8AC3E}">
        <p14:creationId xmlns:p14="http://schemas.microsoft.com/office/powerpoint/2010/main" val="2551448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855881E-AA53-4829-9963-738A69BA439A}"/>
              </a:ext>
            </a:extLst>
          </p:cNvPr>
          <p:cNvSpPr>
            <a:spLocks noGrp="1"/>
          </p:cNvSpPr>
          <p:nvPr>
            <p:ph type="title"/>
          </p:nvPr>
        </p:nvSpPr>
        <p:spPr>
          <a:xfrm>
            <a:off x="851903" y="1736726"/>
            <a:ext cx="10515600" cy="2852737"/>
          </a:xfrm>
        </p:spPr>
        <p:txBody>
          <a:bodyPr anchor="b"/>
          <a:lstStyle>
            <a:lvl1pPr>
              <a:defRPr sz="6000" b="1">
                <a:solidFill>
                  <a:schemeClr val="accent1"/>
                </a:solidFill>
              </a:defRPr>
            </a:lvl1pPr>
          </a:lstStyle>
          <a:p>
            <a:r>
              <a:rPr lang="pl-PL"/>
              <a:t>Kliknij, aby edytować styl</a:t>
            </a:r>
            <a:endParaRPr lang="pl-PL" dirty="0"/>
          </a:p>
        </p:txBody>
      </p:sp>
      <p:sp>
        <p:nvSpPr>
          <p:cNvPr id="3" name="Symbol zastępczy tekstu 2">
            <a:extLst>
              <a:ext uri="{FF2B5EF4-FFF2-40B4-BE49-F238E27FC236}">
                <a16:creationId xmlns:a16="http://schemas.microsoft.com/office/drawing/2014/main" id="{ECE31F85-05C7-4168-AB40-06126650E2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01619223-6307-4311-ABD1-700FFA7FBDAB}"/>
              </a:ext>
            </a:extLst>
          </p:cNvPr>
          <p:cNvSpPr>
            <a:spLocks noGrp="1"/>
          </p:cNvSpPr>
          <p:nvPr>
            <p:ph type="dt" sz="half" idx="10"/>
          </p:nvPr>
        </p:nvSpPr>
        <p:spPr/>
        <p:txBody>
          <a:bodyPr/>
          <a:lstStyle/>
          <a:p>
            <a:fld id="{4E56E58C-E63D-45E6-A9BE-239648CE305E}" type="datetimeFigureOut">
              <a:rPr lang="pl-PL" smtClean="0"/>
              <a:t>02.06.2022</a:t>
            </a:fld>
            <a:endParaRPr lang="pl-PL"/>
          </a:p>
        </p:txBody>
      </p:sp>
      <p:sp>
        <p:nvSpPr>
          <p:cNvPr id="5" name="Symbol zastępczy stopki 4">
            <a:extLst>
              <a:ext uri="{FF2B5EF4-FFF2-40B4-BE49-F238E27FC236}">
                <a16:creationId xmlns:a16="http://schemas.microsoft.com/office/drawing/2014/main" id="{B12CDAB9-AFC4-44FB-AD73-D94F37E9E38B}"/>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91B42192-7CEC-43A2-B851-E3460A13FA23}"/>
              </a:ext>
            </a:extLst>
          </p:cNvPr>
          <p:cNvSpPr>
            <a:spLocks noGrp="1"/>
          </p:cNvSpPr>
          <p:nvPr>
            <p:ph type="sldNum" sz="quarter" idx="12"/>
          </p:nvPr>
        </p:nvSpPr>
        <p:spPr/>
        <p:txBody>
          <a:bodyPr/>
          <a:lstStyle/>
          <a:p>
            <a:fld id="{02AB54E8-4703-4E86-A633-C19A4B528894}" type="slidenum">
              <a:rPr lang="pl-PL" smtClean="0"/>
              <a:t>‹#›</a:t>
            </a:fld>
            <a:endParaRPr lang="pl-PL"/>
          </a:p>
        </p:txBody>
      </p:sp>
      <p:pic>
        <p:nvPicPr>
          <p:cNvPr id="9" name="Obraz 8" descr="Obraz zawierający zewnętrzne, czerwony, akcesorium, torba&#10;&#10;Opis wygenerowany automatycznie">
            <a:extLst>
              <a:ext uri="{FF2B5EF4-FFF2-40B4-BE49-F238E27FC236}">
                <a16:creationId xmlns:a16="http://schemas.microsoft.com/office/drawing/2014/main" id="{9FF3D207-74CD-F350-293D-6B2F846ACA3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5911" y="136525"/>
            <a:ext cx="715992" cy="715992"/>
          </a:xfrm>
          <a:prstGeom prst="rect">
            <a:avLst/>
          </a:prstGeom>
        </p:spPr>
      </p:pic>
    </p:spTree>
    <p:extLst>
      <p:ext uri="{BB962C8B-B14F-4D97-AF65-F5344CB8AC3E}">
        <p14:creationId xmlns:p14="http://schemas.microsoft.com/office/powerpoint/2010/main" val="4026293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F2A1EED-6B7C-44BB-A4A8-A8DF0BD0CFC4}"/>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F56C6A98-CE1D-4DEB-B5F9-093A70D21D4D}"/>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ACE09B5B-7D9F-44F8-BA49-482F62C258DF}"/>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9A9BB936-2AE0-4995-91AC-EF5226900491}"/>
              </a:ext>
            </a:extLst>
          </p:cNvPr>
          <p:cNvSpPr>
            <a:spLocks noGrp="1"/>
          </p:cNvSpPr>
          <p:nvPr>
            <p:ph type="dt" sz="half" idx="10"/>
          </p:nvPr>
        </p:nvSpPr>
        <p:spPr/>
        <p:txBody>
          <a:bodyPr/>
          <a:lstStyle/>
          <a:p>
            <a:fld id="{4E56E58C-E63D-45E6-A9BE-239648CE305E}" type="datetimeFigureOut">
              <a:rPr lang="pl-PL" smtClean="0"/>
              <a:t>02.06.2022</a:t>
            </a:fld>
            <a:endParaRPr lang="pl-PL"/>
          </a:p>
        </p:txBody>
      </p:sp>
      <p:sp>
        <p:nvSpPr>
          <p:cNvPr id="6" name="Symbol zastępczy stopki 5">
            <a:extLst>
              <a:ext uri="{FF2B5EF4-FFF2-40B4-BE49-F238E27FC236}">
                <a16:creationId xmlns:a16="http://schemas.microsoft.com/office/drawing/2014/main" id="{00B586F4-6600-4241-8A04-3A8B4CCC64E5}"/>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2F31B48C-7709-490B-9DDB-838A79540271}"/>
              </a:ext>
            </a:extLst>
          </p:cNvPr>
          <p:cNvSpPr>
            <a:spLocks noGrp="1"/>
          </p:cNvSpPr>
          <p:nvPr>
            <p:ph type="sldNum" sz="quarter" idx="12"/>
          </p:nvPr>
        </p:nvSpPr>
        <p:spPr/>
        <p:txBody>
          <a:bodyPr/>
          <a:lstStyle/>
          <a:p>
            <a:fld id="{02AB54E8-4703-4E86-A633-C19A4B528894}" type="slidenum">
              <a:rPr lang="pl-PL" smtClean="0"/>
              <a:t>‹#›</a:t>
            </a:fld>
            <a:endParaRPr lang="pl-PL"/>
          </a:p>
        </p:txBody>
      </p:sp>
    </p:spTree>
    <p:extLst>
      <p:ext uri="{BB962C8B-B14F-4D97-AF65-F5344CB8AC3E}">
        <p14:creationId xmlns:p14="http://schemas.microsoft.com/office/powerpoint/2010/main" val="4193909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162315-8154-4B26-96F9-B33B78B45884}"/>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30C5A446-EA6A-4442-8BEE-B12FAA12EC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616C308B-FEC6-42A2-9331-DFCC63EA7270}"/>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3BE690BD-7675-4DB2-BDA1-58D83115F9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32AF6A01-6E7E-4FA9-AB0C-46892F7A8751}"/>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6B106E4A-726E-4FCE-8DCE-685FA771EC16}"/>
              </a:ext>
            </a:extLst>
          </p:cNvPr>
          <p:cNvSpPr>
            <a:spLocks noGrp="1"/>
          </p:cNvSpPr>
          <p:nvPr>
            <p:ph type="dt" sz="half" idx="10"/>
          </p:nvPr>
        </p:nvSpPr>
        <p:spPr/>
        <p:txBody>
          <a:bodyPr/>
          <a:lstStyle/>
          <a:p>
            <a:fld id="{4E56E58C-E63D-45E6-A9BE-239648CE305E}" type="datetimeFigureOut">
              <a:rPr lang="pl-PL" smtClean="0"/>
              <a:t>02.06.2022</a:t>
            </a:fld>
            <a:endParaRPr lang="pl-PL"/>
          </a:p>
        </p:txBody>
      </p:sp>
      <p:sp>
        <p:nvSpPr>
          <p:cNvPr id="8" name="Symbol zastępczy stopki 7">
            <a:extLst>
              <a:ext uri="{FF2B5EF4-FFF2-40B4-BE49-F238E27FC236}">
                <a16:creationId xmlns:a16="http://schemas.microsoft.com/office/drawing/2014/main" id="{C9158220-4700-4085-A6DA-BB3501626303}"/>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9FC7BB03-91BB-4990-9BA8-28240C764B8F}"/>
              </a:ext>
            </a:extLst>
          </p:cNvPr>
          <p:cNvSpPr>
            <a:spLocks noGrp="1"/>
          </p:cNvSpPr>
          <p:nvPr>
            <p:ph type="sldNum" sz="quarter" idx="12"/>
          </p:nvPr>
        </p:nvSpPr>
        <p:spPr/>
        <p:txBody>
          <a:bodyPr/>
          <a:lstStyle/>
          <a:p>
            <a:fld id="{02AB54E8-4703-4E86-A633-C19A4B528894}" type="slidenum">
              <a:rPr lang="pl-PL" smtClean="0"/>
              <a:t>‹#›</a:t>
            </a:fld>
            <a:endParaRPr lang="pl-PL"/>
          </a:p>
        </p:txBody>
      </p:sp>
    </p:spTree>
    <p:extLst>
      <p:ext uri="{BB962C8B-B14F-4D97-AF65-F5344CB8AC3E}">
        <p14:creationId xmlns:p14="http://schemas.microsoft.com/office/powerpoint/2010/main" val="2682976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45BE406-4EE1-4C68-9E20-3A60A83CD1F9}"/>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FC6B22B7-A12E-40AA-A75E-181BDCEF48BD}"/>
              </a:ext>
            </a:extLst>
          </p:cNvPr>
          <p:cNvSpPr>
            <a:spLocks noGrp="1"/>
          </p:cNvSpPr>
          <p:nvPr>
            <p:ph type="dt" sz="half" idx="10"/>
          </p:nvPr>
        </p:nvSpPr>
        <p:spPr/>
        <p:txBody>
          <a:bodyPr/>
          <a:lstStyle/>
          <a:p>
            <a:fld id="{4E56E58C-E63D-45E6-A9BE-239648CE305E}" type="datetimeFigureOut">
              <a:rPr lang="pl-PL" smtClean="0"/>
              <a:t>02.06.2022</a:t>
            </a:fld>
            <a:endParaRPr lang="pl-PL"/>
          </a:p>
        </p:txBody>
      </p:sp>
      <p:sp>
        <p:nvSpPr>
          <p:cNvPr id="4" name="Symbol zastępczy stopki 3">
            <a:extLst>
              <a:ext uri="{FF2B5EF4-FFF2-40B4-BE49-F238E27FC236}">
                <a16:creationId xmlns:a16="http://schemas.microsoft.com/office/drawing/2014/main" id="{D62D092C-2451-45B2-9DBF-90F2EDEF7F88}"/>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3F56BE9D-CE91-4440-85EB-8DEFAD0391BF}"/>
              </a:ext>
            </a:extLst>
          </p:cNvPr>
          <p:cNvSpPr>
            <a:spLocks noGrp="1"/>
          </p:cNvSpPr>
          <p:nvPr>
            <p:ph type="sldNum" sz="quarter" idx="12"/>
          </p:nvPr>
        </p:nvSpPr>
        <p:spPr/>
        <p:txBody>
          <a:bodyPr/>
          <a:lstStyle/>
          <a:p>
            <a:fld id="{02AB54E8-4703-4E86-A633-C19A4B528894}" type="slidenum">
              <a:rPr lang="pl-PL" smtClean="0"/>
              <a:t>‹#›</a:t>
            </a:fld>
            <a:endParaRPr lang="pl-PL"/>
          </a:p>
        </p:txBody>
      </p:sp>
    </p:spTree>
    <p:extLst>
      <p:ext uri="{BB962C8B-B14F-4D97-AF65-F5344CB8AC3E}">
        <p14:creationId xmlns:p14="http://schemas.microsoft.com/office/powerpoint/2010/main" val="1240739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0229A046-C1EE-4F5E-AC45-311D67932BA8}"/>
              </a:ext>
            </a:extLst>
          </p:cNvPr>
          <p:cNvSpPr>
            <a:spLocks noGrp="1"/>
          </p:cNvSpPr>
          <p:nvPr>
            <p:ph type="dt" sz="half" idx="10"/>
          </p:nvPr>
        </p:nvSpPr>
        <p:spPr/>
        <p:txBody>
          <a:bodyPr/>
          <a:lstStyle/>
          <a:p>
            <a:fld id="{4E56E58C-E63D-45E6-A9BE-239648CE305E}" type="datetimeFigureOut">
              <a:rPr lang="pl-PL" smtClean="0"/>
              <a:t>02.06.2022</a:t>
            </a:fld>
            <a:endParaRPr lang="pl-PL"/>
          </a:p>
        </p:txBody>
      </p:sp>
      <p:sp>
        <p:nvSpPr>
          <p:cNvPr id="3" name="Symbol zastępczy stopki 2">
            <a:extLst>
              <a:ext uri="{FF2B5EF4-FFF2-40B4-BE49-F238E27FC236}">
                <a16:creationId xmlns:a16="http://schemas.microsoft.com/office/drawing/2014/main" id="{5BE6F2E3-03AF-4B73-807D-0CA1DEAC94D2}"/>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A49BDD88-8067-4D93-A8E3-92C536522D77}"/>
              </a:ext>
            </a:extLst>
          </p:cNvPr>
          <p:cNvSpPr>
            <a:spLocks noGrp="1"/>
          </p:cNvSpPr>
          <p:nvPr>
            <p:ph type="sldNum" sz="quarter" idx="12"/>
          </p:nvPr>
        </p:nvSpPr>
        <p:spPr/>
        <p:txBody>
          <a:bodyPr/>
          <a:lstStyle/>
          <a:p>
            <a:fld id="{02AB54E8-4703-4E86-A633-C19A4B528894}" type="slidenum">
              <a:rPr lang="pl-PL" smtClean="0"/>
              <a:t>‹#›</a:t>
            </a:fld>
            <a:endParaRPr lang="pl-PL"/>
          </a:p>
        </p:txBody>
      </p:sp>
    </p:spTree>
    <p:extLst>
      <p:ext uri="{BB962C8B-B14F-4D97-AF65-F5344CB8AC3E}">
        <p14:creationId xmlns:p14="http://schemas.microsoft.com/office/powerpoint/2010/main" val="3080944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C2FB65A-6841-4658-9751-285587715993}"/>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4C57997E-2256-4246-8BF9-D9E3E8F034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38ADEC59-F225-495F-8D91-EF4B81AB5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FB290AB2-78A5-473C-8583-7C7938C87FA3}"/>
              </a:ext>
            </a:extLst>
          </p:cNvPr>
          <p:cNvSpPr>
            <a:spLocks noGrp="1"/>
          </p:cNvSpPr>
          <p:nvPr>
            <p:ph type="dt" sz="half" idx="10"/>
          </p:nvPr>
        </p:nvSpPr>
        <p:spPr/>
        <p:txBody>
          <a:bodyPr/>
          <a:lstStyle/>
          <a:p>
            <a:fld id="{4E56E58C-E63D-45E6-A9BE-239648CE305E}" type="datetimeFigureOut">
              <a:rPr lang="pl-PL" smtClean="0"/>
              <a:t>02.06.2022</a:t>
            </a:fld>
            <a:endParaRPr lang="pl-PL"/>
          </a:p>
        </p:txBody>
      </p:sp>
      <p:sp>
        <p:nvSpPr>
          <p:cNvPr id="6" name="Symbol zastępczy stopki 5">
            <a:extLst>
              <a:ext uri="{FF2B5EF4-FFF2-40B4-BE49-F238E27FC236}">
                <a16:creationId xmlns:a16="http://schemas.microsoft.com/office/drawing/2014/main" id="{35C81135-1E27-46D2-BE3B-FF041B650269}"/>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BBD59144-7A8E-4E9E-B1DD-E830718B7F7A}"/>
              </a:ext>
            </a:extLst>
          </p:cNvPr>
          <p:cNvSpPr>
            <a:spLocks noGrp="1"/>
          </p:cNvSpPr>
          <p:nvPr>
            <p:ph type="sldNum" sz="quarter" idx="12"/>
          </p:nvPr>
        </p:nvSpPr>
        <p:spPr/>
        <p:txBody>
          <a:bodyPr/>
          <a:lstStyle/>
          <a:p>
            <a:fld id="{02AB54E8-4703-4E86-A633-C19A4B528894}" type="slidenum">
              <a:rPr lang="pl-PL" smtClean="0"/>
              <a:t>‹#›</a:t>
            </a:fld>
            <a:endParaRPr lang="pl-PL"/>
          </a:p>
        </p:txBody>
      </p:sp>
    </p:spTree>
    <p:extLst>
      <p:ext uri="{BB962C8B-B14F-4D97-AF65-F5344CB8AC3E}">
        <p14:creationId xmlns:p14="http://schemas.microsoft.com/office/powerpoint/2010/main" val="1312816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DF150A1-BF9E-4AFF-86F0-B33ABF89304E}"/>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2392E7F0-2938-4A19-A45D-FA15BB747E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p>
        </p:txBody>
      </p:sp>
      <p:sp>
        <p:nvSpPr>
          <p:cNvPr id="4" name="Symbol zastępczy tekstu 3">
            <a:extLst>
              <a:ext uri="{FF2B5EF4-FFF2-40B4-BE49-F238E27FC236}">
                <a16:creationId xmlns:a16="http://schemas.microsoft.com/office/drawing/2014/main" id="{0C51A0E7-9225-4320-87C0-D11293122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1201AD8A-3019-4A3E-8F9F-6AB2252BA4CD}"/>
              </a:ext>
            </a:extLst>
          </p:cNvPr>
          <p:cNvSpPr>
            <a:spLocks noGrp="1"/>
          </p:cNvSpPr>
          <p:nvPr>
            <p:ph type="dt" sz="half" idx="10"/>
          </p:nvPr>
        </p:nvSpPr>
        <p:spPr/>
        <p:txBody>
          <a:bodyPr/>
          <a:lstStyle/>
          <a:p>
            <a:fld id="{4E56E58C-E63D-45E6-A9BE-239648CE305E}" type="datetimeFigureOut">
              <a:rPr lang="pl-PL" smtClean="0"/>
              <a:t>02.06.2022</a:t>
            </a:fld>
            <a:endParaRPr lang="pl-PL"/>
          </a:p>
        </p:txBody>
      </p:sp>
      <p:sp>
        <p:nvSpPr>
          <p:cNvPr id="6" name="Symbol zastępczy stopki 5">
            <a:extLst>
              <a:ext uri="{FF2B5EF4-FFF2-40B4-BE49-F238E27FC236}">
                <a16:creationId xmlns:a16="http://schemas.microsoft.com/office/drawing/2014/main" id="{03DE52EC-6B80-4BC5-9FAC-4CFDB5281291}"/>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4F015DFE-2687-4513-9169-6A0541A58973}"/>
              </a:ext>
            </a:extLst>
          </p:cNvPr>
          <p:cNvSpPr>
            <a:spLocks noGrp="1"/>
          </p:cNvSpPr>
          <p:nvPr>
            <p:ph type="sldNum" sz="quarter" idx="12"/>
          </p:nvPr>
        </p:nvSpPr>
        <p:spPr/>
        <p:txBody>
          <a:bodyPr/>
          <a:lstStyle/>
          <a:p>
            <a:fld id="{02AB54E8-4703-4E86-A633-C19A4B528894}" type="slidenum">
              <a:rPr lang="pl-PL" smtClean="0"/>
              <a:t>‹#›</a:t>
            </a:fld>
            <a:endParaRPr lang="pl-PL"/>
          </a:p>
        </p:txBody>
      </p:sp>
    </p:spTree>
    <p:extLst>
      <p:ext uri="{BB962C8B-B14F-4D97-AF65-F5344CB8AC3E}">
        <p14:creationId xmlns:p14="http://schemas.microsoft.com/office/powerpoint/2010/main" val="3232102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3000" b="-13000"/>
          </a:stretch>
        </a:blipFill>
        <a:effectLst/>
      </p:bgPr>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E0F23B6F-FE3A-4A89-B04E-16A855C83A0A}"/>
              </a:ext>
            </a:extLst>
          </p:cNvPr>
          <p:cNvSpPr>
            <a:spLocks noGrp="1"/>
          </p:cNvSpPr>
          <p:nvPr>
            <p:ph type="title"/>
          </p:nvPr>
        </p:nvSpPr>
        <p:spPr>
          <a:xfrm>
            <a:off x="838200" y="653765"/>
            <a:ext cx="10515600" cy="1325563"/>
          </a:xfrm>
          <a:prstGeom prst="rect">
            <a:avLst/>
          </a:prstGeom>
        </p:spPr>
        <p:txBody>
          <a:bodyPr vert="horz" lIns="91440" tIns="45720" rIns="91440" bIns="45720" rtlCol="0" anchor="ctr">
            <a:normAutofit/>
          </a:bodyPr>
          <a:lstStyle/>
          <a:p>
            <a:r>
              <a:rPr lang="pl-PL" dirty="0"/>
              <a:t>Kliknij, aby edytować styl</a:t>
            </a:r>
          </a:p>
        </p:txBody>
      </p:sp>
      <p:sp>
        <p:nvSpPr>
          <p:cNvPr id="3" name="Symbol zastępczy tekstu 2">
            <a:extLst>
              <a:ext uri="{FF2B5EF4-FFF2-40B4-BE49-F238E27FC236}">
                <a16:creationId xmlns:a16="http://schemas.microsoft.com/office/drawing/2014/main" id="{A8903F8D-0039-4968-B07F-249E884827AB}"/>
              </a:ext>
            </a:extLst>
          </p:cNvPr>
          <p:cNvSpPr>
            <a:spLocks noGrp="1"/>
          </p:cNvSpPr>
          <p:nvPr>
            <p:ph type="body" idx="1"/>
          </p:nvPr>
        </p:nvSpPr>
        <p:spPr>
          <a:xfrm>
            <a:off x="838200" y="2005012"/>
            <a:ext cx="10515600" cy="4351338"/>
          </a:xfrm>
          <a:prstGeom prst="rect">
            <a:avLst/>
          </a:prstGeom>
        </p:spPr>
        <p:txBody>
          <a:bodyPr vert="horz" lIns="91440" tIns="45720" rIns="91440" bIns="45720" rtlCol="0">
            <a:normAutofit/>
          </a:body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a:extLst>
              <a:ext uri="{FF2B5EF4-FFF2-40B4-BE49-F238E27FC236}">
                <a16:creationId xmlns:a16="http://schemas.microsoft.com/office/drawing/2014/main" id="{EA4FD348-D515-4A34-A002-808FD9A74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56E58C-E63D-45E6-A9BE-239648CE305E}" type="datetimeFigureOut">
              <a:rPr lang="pl-PL" smtClean="0"/>
              <a:t>02.06.2022</a:t>
            </a:fld>
            <a:endParaRPr lang="pl-PL"/>
          </a:p>
        </p:txBody>
      </p:sp>
      <p:sp>
        <p:nvSpPr>
          <p:cNvPr id="5" name="Symbol zastępczy stopki 4">
            <a:extLst>
              <a:ext uri="{FF2B5EF4-FFF2-40B4-BE49-F238E27FC236}">
                <a16:creationId xmlns:a16="http://schemas.microsoft.com/office/drawing/2014/main" id="{2C13E2EC-C643-4A64-9063-55CD9CE5C2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ED174055-690D-4D45-A254-5CFE420B25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AB54E8-4703-4E86-A633-C19A4B528894}" type="slidenum">
              <a:rPr lang="pl-PL" smtClean="0"/>
              <a:t>‹#›</a:t>
            </a:fld>
            <a:endParaRPr lang="pl-PL"/>
          </a:p>
        </p:txBody>
      </p:sp>
    </p:spTree>
    <p:extLst>
      <p:ext uri="{BB962C8B-B14F-4D97-AF65-F5344CB8AC3E}">
        <p14:creationId xmlns:p14="http://schemas.microsoft.com/office/powerpoint/2010/main" val="4765253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D8B8103-7EEB-D58F-290B-3442290365ED}"/>
              </a:ext>
            </a:extLst>
          </p:cNvPr>
          <p:cNvSpPr>
            <a:spLocks noGrp="1"/>
          </p:cNvSpPr>
          <p:nvPr>
            <p:ph type="ctrTitle"/>
          </p:nvPr>
        </p:nvSpPr>
        <p:spPr/>
        <p:txBody>
          <a:bodyPr>
            <a:normAutofit fontScale="90000"/>
          </a:bodyPr>
          <a:lstStyle/>
          <a:p>
            <a:r>
              <a:rPr lang="pl-PL" dirty="0"/>
              <a:t>Implementacja Kwantowo Inspirowanego Algorytmu Genetycznego</a:t>
            </a:r>
          </a:p>
        </p:txBody>
      </p:sp>
      <p:sp>
        <p:nvSpPr>
          <p:cNvPr id="3" name="Podtytuł 2">
            <a:extLst>
              <a:ext uri="{FF2B5EF4-FFF2-40B4-BE49-F238E27FC236}">
                <a16:creationId xmlns:a16="http://schemas.microsoft.com/office/drawing/2014/main" id="{90146956-5611-6BAE-422C-38C900C436FC}"/>
              </a:ext>
            </a:extLst>
          </p:cNvPr>
          <p:cNvSpPr>
            <a:spLocks noGrp="1"/>
          </p:cNvSpPr>
          <p:nvPr>
            <p:ph type="subTitle" idx="1"/>
          </p:nvPr>
        </p:nvSpPr>
        <p:spPr/>
        <p:txBody>
          <a:bodyPr>
            <a:normAutofit lnSpcReduction="10000"/>
          </a:bodyPr>
          <a:lstStyle/>
          <a:p>
            <a:r>
              <a:rPr lang="pl-PL" dirty="0"/>
              <a:t>Jakub Gazewski,</a:t>
            </a:r>
          </a:p>
          <a:p>
            <a:r>
              <a:rPr lang="pl-PL" dirty="0"/>
              <a:t>Przemysław Olender,</a:t>
            </a:r>
          </a:p>
          <a:p>
            <a:r>
              <a:rPr lang="pl-PL" dirty="0"/>
              <a:t>Hubert Ruczyński,</a:t>
            </a:r>
          </a:p>
          <a:p>
            <a:r>
              <a:rPr lang="pl-PL" dirty="0"/>
              <a:t>Patryk Tomaszewski</a:t>
            </a:r>
          </a:p>
          <a:p>
            <a:endParaRPr lang="pl-PL" dirty="0"/>
          </a:p>
        </p:txBody>
      </p:sp>
      <p:pic>
        <p:nvPicPr>
          <p:cNvPr id="5" name="Obraz 4">
            <a:extLst>
              <a:ext uri="{FF2B5EF4-FFF2-40B4-BE49-F238E27FC236}">
                <a16:creationId xmlns:a16="http://schemas.microsoft.com/office/drawing/2014/main" id="{C0FA6052-2AC2-5A71-ADD7-3D6E879C22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5808" y="5125288"/>
            <a:ext cx="1045909" cy="104590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27829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047DC97-0146-C226-86D1-3C879913D4C4}"/>
              </a:ext>
            </a:extLst>
          </p:cNvPr>
          <p:cNvSpPr>
            <a:spLocks noGrp="1"/>
          </p:cNvSpPr>
          <p:nvPr>
            <p:ph type="title"/>
          </p:nvPr>
        </p:nvSpPr>
        <p:spPr/>
        <p:txBody>
          <a:bodyPr/>
          <a:lstStyle/>
          <a:p>
            <a:r>
              <a:rPr lang="pl-PL" dirty="0"/>
              <a:t>Przykładowe użycie</a:t>
            </a:r>
          </a:p>
        </p:txBody>
      </p:sp>
      <p:pic>
        <p:nvPicPr>
          <p:cNvPr id="5" name="Obraz 4">
            <a:extLst>
              <a:ext uri="{FF2B5EF4-FFF2-40B4-BE49-F238E27FC236}">
                <a16:creationId xmlns:a16="http://schemas.microsoft.com/office/drawing/2014/main" id="{1F2A3DE1-BE03-4424-A321-BB863C18CDA0}"/>
              </a:ext>
            </a:extLst>
          </p:cNvPr>
          <p:cNvPicPr>
            <a:picLocks noChangeAspect="1"/>
          </p:cNvPicPr>
          <p:nvPr/>
        </p:nvPicPr>
        <p:blipFill>
          <a:blip r:embed="rId3"/>
          <a:stretch>
            <a:fillRect/>
          </a:stretch>
        </p:blipFill>
        <p:spPr>
          <a:xfrm>
            <a:off x="1727064" y="1725930"/>
            <a:ext cx="8737871" cy="4478305"/>
          </a:xfrm>
          <a:prstGeom prst="rect">
            <a:avLst/>
          </a:prstGeom>
        </p:spPr>
      </p:pic>
    </p:spTree>
    <p:extLst>
      <p:ext uri="{BB962C8B-B14F-4D97-AF65-F5344CB8AC3E}">
        <p14:creationId xmlns:p14="http://schemas.microsoft.com/office/powerpoint/2010/main" val="3107955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14C42D-E14C-03D2-3CFF-A5B5F79BD770}"/>
              </a:ext>
            </a:extLst>
          </p:cNvPr>
          <p:cNvSpPr>
            <a:spLocks noGrp="1"/>
          </p:cNvSpPr>
          <p:nvPr>
            <p:ph type="title"/>
          </p:nvPr>
        </p:nvSpPr>
        <p:spPr/>
        <p:txBody>
          <a:bodyPr/>
          <a:lstStyle/>
          <a:p>
            <a:r>
              <a:rPr lang="pl-PL" dirty="0"/>
              <a:t>Wnioski</a:t>
            </a:r>
          </a:p>
        </p:txBody>
      </p:sp>
      <p:sp>
        <p:nvSpPr>
          <p:cNvPr id="3" name="Symbol zastępczy zawartości 2">
            <a:extLst>
              <a:ext uri="{FF2B5EF4-FFF2-40B4-BE49-F238E27FC236}">
                <a16:creationId xmlns:a16="http://schemas.microsoft.com/office/drawing/2014/main" id="{8D806E13-F732-93F7-F495-252380592AC1}"/>
              </a:ext>
            </a:extLst>
          </p:cNvPr>
          <p:cNvSpPr>
            <a:spLocks noGrp="1"/>
          </p:cNvSpPr>
          <p:nvPr>
            <p:ph idx="1"/>
          </p:nvPr>
        </p:nvSpPr>
        <p:spPr/>
        <p:txBody>
          <a:bodyPr/>
          <a:lstStyle/>
          <a:p>
            <a:pPr marL="514350" indent="-514350">
              <a:buFont typeface="+mj-lt"/>
              <a:buAutoNum type="arabicPeriod"/>
            </a:pPr>
            <a:r>
              <a:rPr lang="pl-PL" dirty="0"/>
              <a:t>Implementacja kwantowo inspirowanego algorytmu genetycznego nie odbiega trudnością od jego standardowej wersji.</a:t>
            </a:r>
          </a:p>
          <a:p>
            <a:pPr marL="514350" indent="-514350">
              <a:buFont typeface="+mj-lt"/>
              <a:buAutoNum type="arabicPeriod"/>
            </a:pPr>
            <a:r>
              <a:rPr lang="pl-PL" dirty="0"/>
              <a:t>Łatwo zasymulować operacje kwantowe jedynie przy użyciu </a:t>
            </a:r>
            <a:r>
              <a:rPr lang="pl-PL" dirty="0" err="1"/>
              <a:t>Pythona</a:t>
            </a:r>
            <a:r>
              <a:rPr lang="pl-PL" dirty="0"/>
              <a:t> i standardowych bibliotek.</a:t>
            </a:r>
          </a:p>
          <a:p>
            <a:pPr marL="514350" indent="-514350">
              <a:buFont typeface="+mj-lt"/>
              <a:buAutoNum type="arabicPeriod"/>
            </a:pPr>
            <a:r>
              <a:rPr lang="pl-PL" dirty="0"/>
              <a:t>Złożoność czasowa naszego rozwiązania jest liniowa.</a:t>
            </a:r>
          </a:p>
          <a:p>
            <a:pPr marL="514350" indent="-514350">
              <a:buFont typeface="+mj-lt"/>
              <a:buAutoNum type="arabicPeriod"/>
            </a:pPr>
            <a:r>
              <a:rPr lang="pl-PL" dirty="0"/>
              <a:t>Publikując projekty należy w jasny sposób opisać oprogramowanie wymagane do poprawnego działania i sposób uruchomienia.</a:t>
            </a:r>
          </a:p>
        </p:txBody>
      </p:sp>
    </p:spTree>
    <p:extLst>
      <p:ext uri="{BB962C8B-B14F-4D97-AF65-F5344CB8AC3E}">
        <p14:creationId xmlns:p14="http://schemas.microsoft.com/office/powerpoint/2010/main" val="406747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2C27627-F64C-A0A8-D1F7-65069C39E87C}"/>
              </a:ext>
            </a:extLst>
          </p:cNvPr>
          <p:cNvSpPr>
            <a:spLocks noGrp="1"/>
          </p:cNvSpPr>
          <p:nvPr>
            <p:ph type="title"/>
          </p:nvPr>
        </p:nvSpPr>
        <p:spPr/>
        <p:txBody>
          <a:bodyPr/>
          <a:lstStyle/>
          <a:p>
            <a:r>
              <a:rPr lang="pl-PL" dirty="0"/>
              <a:t>Bibliografia</a:t>
            </a:r>
          </a:p>
        </p:txBody>
      </p:sp>
      <p:sp>
        <p:nvSpPr>
          <p:cNvPr id="3" name="Symbol zastępczy zawartości 2">
            <a:extLst>
              <a:ext uri="{FF2B5EF4-FFF2-40B4-BE49-F238E27FC236}">
                <a16:creationId xmlns:a16="http://schemas.microsoft.com/office/drawing/2014/main" id="{1DC5FD88-1FCB-B580-DDE5-2600ADFE3F82}"/>
              </a:ext>
            </a:extLst>
          </p:cNvPr>
          <p:cNvSpPr>
            <a:spLocks noGrp="1"/>
          </p:cNvSpPr>
          <p:nvPr>
            <p:ph idx="1"/>
          </p:nvPr>
        </p:nvSpPr>
        <p:spPr/>
        <p:txBody>
          <a:bodyPr/>
          <a:lstStyle/>
          <a:p>
            <a:r>
              <a:rPr lang="pl-PL" dirty="0" err="1"/>
              <a:t>Nowotniak</a:t>
            </a:r>
            <a:r>
              <a:rPr lang="pl-PL" dirty="0"/>
              <a:t>, Robert &amp; Kucharski, Jacek. (2022). Meta-</a:t>
            </a:r>
            <a:r>
              <a:rPr lang="pl-PL" dirty="0" err="1"/>
              <a:t>optimization</a:t>
            </a:r>
            <a:r>
              <a:rPr lang="pl-PL" dirty="0"/>
              <a:t> of Quantum-</a:t>
            </a:r>
            <a:r>
              <a:rPr lang="pl-PL" dirty="0" err="1"/>
              <a:t>Inspired</a:t>
            </a:r>
            <a:r>
              <a:rPr lang="pl-PL" dirty="0"/>
              <a:t> </a:t>
            </a:r>
            <a:r>
              <a:rPr lang="pl-PL" dirty="0" err="1"/>
              <a:t>Evolutionary</a:t>
            </a:r>
            <a:r>
              <a:rPr lang="pl-PL" dirty="0"/>
              <a:t> </a:t>
            </a:r>
            <a:r>
              <a:rPr lang="pl-PL" dirty="0" err="1"/>
              <a:t>Algorithm</a:t>
            </a:r>
            <a:r>
              <a:rPr lang="pl-PL" dirty="0"/>
              <a:t>.</a:t>
            </a:r>
          </a:p>
          <a:p>
            <a:r>
              <a:rPr lang="pl-PL" dirty="0" err="1"/>
              <a:t>Nowotniak</a:t>
            </a:r>
            <a:r>
              <a:rPr lang="pl-PL" dirty="0"/>
              <a:t>, Robert &amp; Kucharski, Jacek. (2010). </a:t>
            </a:r>
            <a:r>
              <a:rPr lang="pl-PL" dirty="0" err="1"/>
              <a:t>Building</a:t>
            </a:r>
            <a:r>
              <a:rPr lang="pl-PL" dirty="0"/>
              <a:t> </a:t>
            </a:r>
            <a:r>
              <a:rPr lang="pl-PL" dirty="0" err="1"/>
              <a:t>Blocks</a:t>
            </a:r>
            <a:r>
              <a:rPr lang="pl-PL" dirty="0"/>
              <a:t> </a:t>
            </a:r>
            <a:r>
              <a:rPr lang="pl-PL" dirty="0" err="1"/>
              <a:t>Propagation</a:t>
            </a:r>
            <a:r>
              <a:rPr lang="pl-PL" dirty="0"/>
              <a:t> in Quantum-</a:t>
            </a:r>
            <a:r>
              <a:rPr lang="pl-PL" dirty="0" err="1"/>
              <a:t>Inspired</a:t>
            </a:r>
            <a:r>
              <a:rPr lang="pl-PL" dirty="0"/>
              <a:t> </a:t>
            </a:r>
            <a:r>
              <a:rPr lang="pl-PL" dirty="0" err="1"/>
              <a:t>Genetic</a:t>
            </a:r>
            <a:r>
              <a:rPr lang="pl-PL" dirty="0"/>
              <a:t> </a:t>
            </a:r>
            <a:r>
              <a:rPr lang="pl-PL" dirty="0" err="1"/>
              <a:t>Algorithm</a:t>
            </a:r>
            <a:r>
              <a:rPr lang="pl-PL" dirty="0"/>
              <a:t>.</a:t>
            </a:r>
          </a:p>
          <a:p>
            <a:r>
              <a:rPr lang="pl-PL" dirty="0"/>
              <a:t>Kuk-</a:t>
            </a:r>
            <a:r>
              <a:rPr lang="pl-PL" dirty="0" err="1"/>
              <a:t>Hyun</a:t>
            </a:r>
            <a:r>
              <a:rPr lang="pl-PL" dirty="0"/>
              <a:t> </a:t>
            </a:r>
            <a:r>
              <a:rPr lang="pl-PL" dirty="0" err="1"/>
              <a:t>Han</a:t>
            </a:r>
            <a:r>
              <a:rPr lang="pl-PL" dirty="0"/>
              <a:t> and </a:t>
            </a:r>
            <a:r>
              <a:rPr lang="pl-PL" dirty="0" err="1"/>
              <a:t>Jong</a:t>
            </a:r>
            <a:r>
              <a:rPr lang="pl-PL" dirty="0"/>
              <a:t>-Hwan Kim, "</a:t>
            </a:r>
            <a:r>
              <a:rPr lang="pl-PL" dirty="0" err="1"/>
              <a:t>Genetic</a:t>
            </a:r>
            <a:r>
              <a:rPr lang="pl-PL" dirty="0"/>
              <a:t> quantum </a:t>
            </a:r>
            <a:r>
              <a:rPr lang="pl-PL" dirty="0" err="1"/>
              <a:t>algorithm</a:t>
            </a:r>
            <a:r>
              <a:rPr lang="pl-PL" dirty="0"/>
              <a:t> and </a:t>
            </a:r>
            <a:r>
              <a:rPr lang="pl-PL" dirty="0" err="1"/>
              <a:t>its</a:t>
            </a:r>
            <a:r>
              <a:rPr lang="pl-PL" dirty="0"/>
              <a:t> </a:t>
            </a:r>
            <a:r>
              <a:rPr lang="pl-PL" dirty="0" err="1"/>
              <a:t>application</a:t>
            </a:r>
            <a:r>
              <a:rPr lang="pl-PL" dirty="0"/>
              <a:t> to </a:t>
            </a:r>
            <a:r>
              <a:rPr lang="pl-PL" dirty="0" err="1"/>
              <a:t>combinatorial</a:t>
            </a:r>
            <a:r>
              <a:rPr lang="pl-PL" dirty="0"/>
              <a:t> </a:t>
            </a:r>
            <a:r>
              <a:rPr lang="pl-PL" dirty="0" err="1"/>
              <a:t>optimization</a:t>
            </a:r>
            <a:r>
              <a:rPr lang="pl-PL" dirty="0"/>
              <a:t> problem," </a:t>
            </a:r>
            <a:r>
              <a:rPr lang="pl-PL" dirty="0" err="1"/>
              <a:t>Proceedings</a:t>
            </a:r>
            <a:r>
              <a:rPr lang="pl-PL" dirty="0"/>
              <a:t> of the 2000 </a:t>
            </a:r>
            <a:r>
              <a:rPr lang="pl-PL" dirty="0" err="1"/>
              <a:t>Congress</a:t>
            </a:r>
            <a:r>
              <a:rPr lang="pl-PL" dirty="0"/>
              <a:t> on </a:t>
            </a:r>
            <a:r>
              <a:rPr lang="pl-PL" dirty="0" err="1"/>
              <a:t>Evolutionary</a:t>
            </a:r>
            <a:r>
              <a:rPr lang="pl-PL" dirty="0"/>
              <a:t> </a:t>
            </a:r>
            <a:r>
              <a:rPr lang="pl-PL" dirty="0" err="1"/>
              <a:t>Computation</a:t>
            </a:r>
            <a:r>
              <a:rPr lang="pl-PL" dirty="0"/>
              <a:t>.</a:t>
            </a:r>
          </a:p>
          <a:p>
            <a:r>
              <a:rPr lang="pl-PL" dirty="0" err="1"/>
              <a:t>Narayanan</a:t>
            </a:r>
            <a:r>
              <a:rPr lang="pl-PL" dirty="0"/>
              <a:t>, </a:t>
            </a:r>
            <a:r>
              <a:rPr lang="pl-PL" dirty="0" err="1"/>
              <a:t>Ajit</a:t>
            </a:r>
            <a:r>
              <a:rPr lang="pl-PL" dirty="0"/>
              <a:t> &amp; Moore, Mark. (1996). Quantum-</a:t>
            </a:r>
            <a:r>
              <a:rPr lang="pl-PL" dirty="0" err="1"/>
              <a:t>Inspired</a:t>
            </a:r>
            <a:r>
              <a:rPr lang="pl-PL" dirty="0"/>
              <a:t> </a:t>
            </a:r>
            <a:r>
              <a:rPr lang="pl-PL" dirty="0" err="1"/>
              <a:t>Genetic</a:t>
            </a:r>
            <a:r>
              <a:rPr lang="pl-PL" dirty="0"/>
              <a:t> </a:t>
            </a:r>
            <a:r>
              <a:rPr lang="pl-PL" dirty="0" err="1"/>
              <a:t>Algorithms</a:t>
            </a:r>
            <a:r>
              <a:rPr lang="pl-PL" dirty="0"/>
              <a:t>. 61 - 66. 10.1109/ICEC.1996.542334.</a:t>
            </a:r>
          </a:p>
          <a:p>
            <a:endParaRPr lang="pl-PL" dirty="0"/>
          </a:p>
          <a:p>
            <a:endParaRPr lang="pl-PL" dirty="0"/>
          </a:p>
        </p:txBody>
      </p:sp>
    </p:spTree>
    <p:extLst>
      <p:ext uri="{BB962C8B-B14F-4D97-AF65-F5344CB8AC3E}">
        <p14:creationId xmlns:p14="http://schemas.microsoft.com/office/powerpoint/2010/main" val="44160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98A7DA1-A2A1-902B-0B63-E6A01EB95BE8}"/>
              </a:ext>
            </a:extLst>
          </p:cNvPr>
          <p:cNvSpPr>
            <a:spLocks noGrp="1"/>
          </p:cNvSpPr>
          <p:nvPr>
            <p:ph type="title"/>
          </p:nvPr>
        </p:nvSpPr>
        <p:spPr/>
        <p:txBody>
          <a:bodyPr/>
          <a:lstStyle/>
          <a:p>
            <a:r>
              <a:rPr lang="pl-PL" dirty="0"/>
              <a:t>Agenda</a:t>
            </a:r>
          </a:p>
        </p:txBody>
      </p:sp>
      <p:sp>
        <p:nvSpPr>
          <p:cNvPr id="3" name="Symbol zastępczy zawartości 2">
            <a:extLst>
              <a:ext uri="{FF2B5EF4-FFF2-40B4-BE49-F238E27FC236}">
                <a16:creationId xmlns:a16="http://schemas.microsoft.com/office/drawing/2014/main" id="{6F0E022C-7F30-F506-BF1A-92C1AA4A5AC9}"/>
              </a:ext>
            </a:extLst>
          </p:cNvPr>
          <p:cNvSpPr>
            <a:spLocks noGrp="1"/>
          </p:cNvSpPr>
          <p:nvPr>
            <p:ph idx="1"/>
          </p:nvPr>
        </p:nvSpPr>
        <p:spPr/>
        <p:txBody>
          <a:bodyPr/>
          <a:lstStyle/>
          <a:p>
            <a:pPr marL="514350" indent="-514350">
              <a:buFont typeface="+mj-lt"/>
              <a:buAutoNum type="arabicPeriod"/>
            </a:pPr>
            <a:r>
              <a:rPr lang="pl-PL" dirty="0"/>
              <a:t>Algorytm Ewolucyjny</a:t>
            </a:r>
          </a:p>
          <a:p>
            <a:pPr marL="514350" indent="-514350">
              <a:buFont typeface="+mj-lt"/>
              <a:buAutoNum type="arabicPeriod"/>
            </a:pPr>
            <a:r>
              <a:rPr lang="pl-PL" dirty="0"/>
              <a:t>Kwantowo Inspirowany Algorytm Genetyczny</a:t>
            </a:r>
          </a:p>
          <a:p>
            <a:pPr marL="514350" indent="-514350">
              <a:buFont typeface="+mj-lt"/>
              <a:buAutoNum type="arabicPeriod"/>
            </a:pPr>
            <a:r>
              <a:rPr lang="pl-PL" dirty="0"/>
              <a:t>Rozwiązanie problemu plecakowego</a:t>
            </a:r>
          </a:p>
          <a:p>
            <a:pPr marL="514350" indent="-514350">
              <a:buFont typeface="+mj-lt"/>
              <a:buAutoNum type="arabicPeriod"/>
            </a:pPr>
            <a:r>
              <a:rPr lang="pl-PL" dirty="0"/>
              <a:t>Istniejące rozwiązanie dr. Roberta Nowotniaka</a:t>
            </a:r>
          </a:p>
          <a:p>
            <a:pPr marL="514350" indent="-514350">
              <a:buFont typeface="+mj-lt"/>
              <a:buAutoNum type="arabicPeriod"/>
            </a:pPr>
            <a:r>
              <a:rPr lang="pl-PL" dirty="0"/>
              <a:t>Autorska implementacja</a:t>
            </a:r>
          </a:p>
          <a:p>
            <a:pPr marL="514350" indent="-514350">
              <a:buFont typeface="+mj-lt"/>
              <a:buAutoNum type="arabicPeriod"/>
            </a:pPr>
            <a:r>
              <a:rPr lang="pl-PL" dirty="0"/>
              <a:t>Problemy implementacyjne</a:t>
            </a:r>
          </a:p>
          <a:p>
            <a:pPr marL="514350" indent="-514350">
              <a:buFont typeface="+mj-lt"/>
              <a:buAutoNum type="arabicPeriod"/>
            </a:pPr>
            <a:r>
              <a:rPr lang="pl-PL" dirty="0"/>
              <a:t>Przykładowe użycie</a:t>
            </a:r>
          </a:p>
          <a:p>
            <a:pPr marL="514350" indent="-514350">
              <a:buFont typeface="+mj-lt"/>
              <a:buAutoNum type="arabicPeriod"/>
            </a:pPr>
            <a:r>
              <a:rPr lang="pl-PL" dirty="0"/>
              <a:t>Wnioski</a:t>
            </a:r>
          </a:p>
        </p:txBody>
      </p:sp>
    </p:spTree>
    <p:extLst>
      <p:ext uri="{BB962C8B-B14F-4D97-AF65-F5344CB8AC3E}">
        <p14:creationId xmlns:p14="http://schemas.microsoft.com/office/powerpoint/2010/main" val="22734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DC60834-377E-7E5D-15A7-ACD873BE2075}"/>
              </a:ext>
            </a:extLst>
          </p:cNvPr>
          <p:cNvSpPr>
            <a:spLocks noGrp="1"/>
          </p:cNvSpPr>
          <p:nvPr>
            <p:ph type="title"/>
          </p:nvPr>
        </p:nvSpPr>
        <p:spPr>
          <a:xfrm>
            <a:off x="735416" y="737567"/>
            <a:ext cx="3613030" cy="1325563"/>
          </a:xfrm>
        </p:spPr>
        <p:txBody>
          <a:bodyPr/>
          <a:lstStyle/>
          <a:p>
            <a:r>
              <a:rPr lang="pl-PL" dirty="0"/>
              <a:t>Algorytm Ewolucyjny</a:t>
            </a:r>
          </a:p>
        </p:txBody>
      </p:sp>
      <p:pic>
        <p:nvPicPr>
          <p:cNvPr id="5" name="Picture 422820441">
            <a:extLst>
              <a:ext uri="{FF2B5EF4-FFF2-40B4-BE49-F238E27FC236}">
                <a16:creationId xmlns:a16="http://schemas.microsoft.com/office/drawing/2014/main" id="{19B0F7CC-F58D-1B78-2E77-D63A614BAA53}"/>
              </a:ext>
            </a:extLst>
          </p:cNvPr>
          <p:cNvPicPr>
            <a:picLocks noChangeAspect="1"/>
          </p:cNvPicPr>
          <p:nvPr/>
        </p:nvPicPr>
        <p:blipFill rotWithShape="1">
          <a:blip r:embed="rId3">
            <a:extLst>
              <a:ext uri="{28A0092B-C50C-407E-A947-70E740481C1C}">
                <a14:useLocalDpi xmlns:a14="http://schemas.microsoft.com/office/drawing/2010/main" val="0"/>
              </a:ext>
            </a:extLst>
          </a:blip>
          <a:srcRect t="58" b="42276"/>
          <a:stretch/>
        </p:blipFill>
        <p:spPr>
          <a:xfrm>
            <a:off x="3869409" y="685709"/>
            <a:ext cx="3200400" cy="54347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422820441">
            <a:extLst>
              <a:ext uri="{FF2B5EF4-FFF2-40B4-BE49-F238E27FC236}">
                <a16:creationId xmlns:a16="http://schemas.microsoft.com/office/drawing/2014/main" id="{2D588CA8-1862-8236-BC6F-F00863DC493F}"/>
              </a:ext>
            </a:extLst>
          </p:cNvPr>
          <p:cNvPicPr>
            <a:picLocks noChangeAspect="1"/>
          </p:cNvPicPr>
          <p:nvPr/>
        </p:nvPicPr>
        <p:blipFill rotWithShape="1">
          <a:blip r:embed="rId3">
            <a:extLst>
              <a:ext uri="{28A0092B-C50C-407E-A947-70E740481C1C}">
                <a14:useLocalDpi xmlns:a14="http://schemas.microsoft.com/office/drawing/2010/main" val="0"/>
              </a:ext>
            </a:extLst>
          </a:blip>
          <a:srcRect t="52454"/>
          <a:stretch/>
        </p:blipFill>
        <p:spPr>
          <a:xfrm>
            <a:off x="7599872" y="685709"/>
            <a:ext cx="3856712" cy="53998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72337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90F66A5-FBB3-5BFA-2400-5AC72F789712}"/>
              </a:ext>
            </a:extLst>
          </p:cNvPr>
          <p:cNvSpPr>
            <a:spLocks noGrp="1"/>
          </p:cNvSpPr>
          <p:nvPr>
            <p:ph type="title"/>
          </p:nvPr>
        </p:nvSpPr>
        <p:spPr>
          <a:xfrm>
            <a:off x="838200" y="653765"/>
            <a:ext cx="10515600" cy="1325563"/>
          </a:xfrm>
        </p:spPr>
        <p:txBody>
          <a:bodyPr anchor="ctr">
            <a:normAutofit/>
          </a:bodyPr>
          <a:lstStyle/>
          <a:p>
            <a:r>
              <a:rPr lang="pl-PL" dirty="0"/>
              <a:t>Kwantowo Inspirowany Algorytm Genetyczny</a:t>
            </a:r>
          </a:p>
        </p:txBody>
      </p:sp>
      <p:pic>
        <p:nvPicPr>
          <p:cNvPr id="5" name="Symbol zastępczy zawartości 4">
            <a:extLst>
              <a:ext uri="{FF2B5EF4-FFF2-40B4-BE49-F238E27FC236}">
                <a16:creationId xmlns:a16="http://schemas.microsoft.com/office/drawing/2014/main" id="{F3ACAE20-2F62-2E47-3D8E-A24A681938F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8588" y="1979328"/>
            <a:ext cx="11394823" cy="3818036"/>
          </a:xfrm>
          <a:noFill/>
        </p:spPr>
      </p:pic>
    </p:spTree>
    <p:extLst>
      <p:ext uri="{BB962C8B-B14F-4D97-AF65-F5344CB8AC3E}">
        <p14:creationId xmlns:p14="http://schemas.microsoft.com/office/powerpoint/2010/main" val="179929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07CB7BF-831C-4091-4B48-AE140AAAB5FC}"/>
              </a:ext>
            </a:extLst>
          </p:cNvPr>
          <p:cNvSpPr>
            <a:spLocks noGrp="1"/>
          </p:cNvSpPr>
          <p:nvPr>
            <p:ph type="title"/>
          </p:nvPr>
        </p:nvSpPr>
        <p:spPr>
          <a:xfrm>
            <a:off x="848085" y="916161"/>
            <a:ext cx="3779982" cy="2172564"/>
          </a:xfrm>
        </p:spPr>
        <p:txBody>
          <a:bodyPr>
            <a:normAutofit/>
          </a:bodyPr>
          <a:lstStyle/>
          <a:p>
            <a:r>
              <a:rPr lang="pl-PL" dirty="0"/>
              <a:t>Rozwiązanie problemu plecakowego</a:t>
            </a:r>
          </a:p>
        </p:txBody>
      </p:sp>
      <p:pic>
        <p:nvPicPr>
          <p:cNvPr id="13" name="Symbol zastępczy zawartości 12">
            <a:extLst>
              <a:ext uri="{FF2B5EF4-FFF2-40B4-BE49-F238E27FC236}">
                <a16:creationId xmlns:a16="http://schemas.microsoft.com/office/drawing/2014/main" id="{DD61FBEE-34A4-7B23-B685-1552987C29D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05120" y="653765"/>
            <a:ext cx="7914182" cy="52591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mc:AlternateContent xmlns:mc="http://schemas.openxmlformats.org/markup-compatibility/2006" xmlns:a14="http://schemas.microsoft.com/office/drawing/2010/main">
        <mc:Choice Requires="a14">
          <p:sp>
            <p:nvSpPr>
              <p:cNvPr id="15" name="pole tekstowe 14">
                <a:extLst>
                  <a:ext uri="{FF2B5EF4-FFF2-40B4-BE49-F238E27FC236}">
                    <a16:creationId xmlns:a16="http://schemas.microsoft.com/office/drawing/2014/main" id="{8C346EE4-2102-06BC-737C-7D89E3998DFD}"/>
                  </a:ext>
                </a:extLst>
              </p:cNvPr>
              <p:cNvSpPr txBox="1"/>
              <p:nvPr/>
            </p:nvSpPr>
            <p:spPr>
              <a:xfrm>
                <a:off x="152626" y="3261047"/>
                <a:ext cx="3126828" cy="12685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l-PL" sz="2800" i="1" smtClean="0">
                          <a:latin typeface="Cambria Math" panose="02040503050406030204" pitchFamily="18" charset="0"/>
                        </a:rPr>
                        <m:t>𝑓</m:t>
                      </m:r>
                      <m:d>
                        <m:dPr>
                          <m:ctrlPr>
                            <a:rPr lang="pl-PL" sz="2800" i="1">
                              <a:solidFill>
                                <a:srgbClr val="836967"/>
                              </a:solidFill>
                              <a:latin typeface="Cambria Math" panose="02040503050406030204" pitchFamily="18" charset="0"/>
                            </a:rPr>
                          </m:ctrlPr>
                        </m:dPr>
                        <m:e>
                          <m:r>
                            <a:rPr lang="pl-PL" sz="2800" i="1">
                              <a:latin typeface="Cambria Math" panose="02040503050406030204" pitchFamily="18" charset="0"/>
                            </a:rPr>
                            <m:t>𝑥</m:t>
                          </m:r>
                        </m:e>
                      </m:d>
                      <m:r>
                        <a:rPr lang="pl-PL" sz="2800" i="0">
                          <a:latin typeface="Cambria Math" panose="02040503050406030204" pitchFamily="18" charset="0"/>
                        </a:rPr>
                        <m:t>= </m:t>
                      </m:r>
                      <m:nary>
                        <m:naryPr>
                          <m:chr m:val="∑"/>
                          <m:limLoc m:val="undOvr"/>
                          <m:ctrlPr>
                            <a:rPr lang="pl-PL" sz="2800" i="1">
                              <a:latin typeface="Cambria Math" panose="02040503050406030204" pitchFamily="18" charset="0"/>
                            </a:rPr>
                          </m:ctrlPr>
                        </m:naryPr>
                        <m:sub>
                          <m:r>
                            <a:rPr lang="pl-PL" sz="2800" i="1">
                              <a:latin typeface="Cambria Math" panose="02040503050406030204" pitchFamily="18" charset="0"/>
                            </a:rPr>
                            <m:t>𝑖</m:t>
                          </m:r>
                          <m:r>
                            <a:rPr lang="pl-PL" sz="2800" i="0">
                              <a:latin typeface="Cambria Math" panose="02040503050406030204" pitchFamily="18" charset="0"/>
                            </a:rPr>
                            <m:t>=1</m:t>
                          </m:r>
                        </m:sub>
                        <m:sup>
                          <m:r>
                            <a:rPr lang="pl-PL" sz="2800" i="1">
                              <a:latin typeface="Cambria Math" panose="02040503050406030204" pitchFamily="18" charset="0"/>
                            </a:rPr>
                            <m:t>𝑚</m:t>
                          </m:r>
                        </m:sup>
                        <m:e>
                          <m:sSub>
                            <m:sSubPr>
                              <m:ctrlPr>
                                <a:rPr lang="pl-PL" sz="2800" i="1">
                                  <a:solidFill>
                                    <a:srgbClr val="836967"/>
                                  </a:solidFill>
                                  <a:latin typeface="Cambria Math" panose="02040503050406030204" pitchFamily="18" charset="0"/>
                                </a:rPr>
                              </m:ctrlPr>
                            </m:sSubPr>
                            <m:e>
                              <m:r>
                                <a:rPr lang="pl-PL" sz="2800" i="1">
                                  <a:latin typeface="Cambria Math" panose="02040503050406030204" pitchFamily="18" charset="0"/>
                                </a:rPr>
                                <m:t>𝑝</m:t>
                              </m:r>
                            </m:e>
                            <m:sub>
                              <m:r>
                                <a:rPr lang="pl-PL" sz="2800" i="1">
                                  <a:latin typeface="Cambria Math" panose="02040503050406030204" pitchFamily="18" charset="0"/>
                                </a:rPr>
                                <m:t>𝑖</m:t>
                              </m:r>
                            </m:sub>
                          </m:sSub>
                          <m:sSub>
                            <m:sSubPr>
                              <m:ctrlPr>
                                <a:rPr lang="pl-PL" sz="2800" i="1">
                                  <a:solidFill>
                                    <a:srgbClr val="836967"/>
                                  </a:solidFill>
                                  <a:latin typeface="Cambria Math" panose="02040503050406030204" pitchFamily="18" charset="0"/>
                                </a:rPr>
                              </m:ctrlPr>
                            </m:sSubPr>
                            <m:e>
                              <m:r>
                                <a:rPr lang="pl-PL" sz="2800" i="1">
                                  <a:latin typeface="Cambria Math" panose="02040503050406030204" pitchFamily="18" charset="0"/>
                                </a:rPr>
                                <m:t>𝑥</m:t>
                              </m:r>
                            </m:e>
                            <m:sub>
                              <m:r>
                                <a:rPr lang="pl-PL" sz="2800" i="1">
                                  <a:latin typeface="Cambria Math" panose="02040503050406030204" pitchFamily="18" charset="0"/>
                                </a:rPr>
                                <m:t>𝑖</m:t>
                              </m:r>
                            </m:sub>
                          </m:sSub>
                        </m:e>
                      </m:nary>
                    </m:oMath>
                  </m:oMathPara>
                </a14:m>
                <a:endParaRPr lang="pl-PL" dirty="0"/>
              </a:p>
            </p:txBody>
          </p:sp>
        </mc:Choice>
        <mc:Fallback xmlns="">
          <p:sp>
            <p:nvSpPr>
              <p:cNvPr id="15" name="pole tekstowe 14">
                <a:extLst>
                  <a:ext uri="{FF2B5EF4-FFF2-40B4-BE49-F238E27FC236}">
                    <a16:creationId xmlns:a16="http://schemas.microsoft.com/office/drawing/2014/main" id="{8C346EE4-2102-06BC-737C-7D89E3998DFD}"/>
                  </a:ext>
                </a:extLst>
              </p:cNvPr>
              <p:cNvSpPr txBox="1">
                <a:spLocks noRot="1" noChangeAspect="1" noMove="1" noResize="1" noEditPoints="1" noAdjustHandles="1" noChangeArrowheads="1" noChangeShapeType="1" noTextEdit="1"/>
              </p:cNvSpPr>
              <p:nvPr/>
            </p:nvSpPr>
            <p:spPr>
              <a:xfrm>
                <a:off x="152626" y="3261047"/>
                <a:ext cx="3126828" cy="126855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pole tekstowe 16">
                <a:extLst>
                  <a:ext uri="{FF2B5EF4-FFF2-40B4-BE49-F238E27FC236}">
                    <a16:creationId xmlns:a16="http://schemas.microsoft.com/office/drawing/2014/main" id="{FC8B935C-B119-1D90-932E-50633C25EDB7}"/>
                  </a:ext>
                </a:extLst>
              </p:cNvPr>
              <p:cNvSpPr txBox="1"/>
              <p:nvPr/>
            </p:nvSpPr>
            <p:spPr>
              <a:xfrm>
                <a:off x="477956" y="4673287"/>
                <a:ext cx="2476168" cy="12685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ctrlPr>
                            <a:rPr lang="pl-PL" sz="2800" i="1" smtClean="0">
                              <a:latin typeface="Cambria Math" panose="02040503050406030204" pitchFamily="18" charset="0"/>
                            </a:rPr>
                          </m:ctrlPr>
                        </m:naryPr>
                        <m:sub>
                          <m:r>
                            <a:rPr lang="pl-PL" sz="2800" i="1">
                              <a:latin typeface="Cambria Math" panose="02040503050406030204" pitchFamily="18" charset="0"/>
                            </a:rPr>
                            <m:t>𝑖</m:t>
                          </m:r>
                          <m:r>
                            <a:rPr lang="pl-PL" sz="2800" i="0">
                              <a:latin typeface="Cambria Math" panose="02040503050406030204" pitchFamily="18" charset="0"/>
                            </a:rPr>
                            <m:t>=1</m:t>
                          </m:r>
                        </m:sub>
                        <m:sup>
                          <m:r>
                            <a:rPr lang="pl-PL" sz="2800" i="1">
                              <a:latin typeface="Cambria Math" panose="02040503050406030204" pitchFamily="18" charset="0"/>
                            </a:rPr>
                            <m:t>𝑚</m:t>
                          </m:r>
                        </m:sup>
                        <m:e>
                          <m:sSub>
                            <m:sSubPr>
                              <m:ctrlPr>
                                <a:rPr lang="pl-PL" sz="2800" i="1">
                                  <a:solidFill>
                                    <a:srgbClr val="836967"/>
                                  </a:solidFill>
                                  <a:latin typeface="Cambria Math" panose="02040503050406030204" pitchFamily="18" charset="0"/>
                                </a:rPr>
                              </m:ctrlPr>
                            </m:sSubPr>
                            <m:e>
                              <m:r>
                                <a:rPr lang="pl-PL" sz="2800" i="1">
                                  <a:latin typeface="Cambria Math" panose="02040503050406030204" pitchFamily="18" charset="0"/>
                                </a:rPr>
                                <m:t>𝑤</m:t>
                              </m:r>
                            </m:e>
                            <m:sub>
                              <m:r>
                                <a:rPr lang="pl-PL" sz="2800" i="1">
                                  <a:latin typeface="Cambria Math" panose="02040503050406030204" pitchFamily="18" charset="0"/>
                                </a:rPr>
                                <m:t>𝑖</m:t>
                              </m:r>
                            </m:sub>
                          </m:sSub>
                          <m:sSub>
                            <m:sSubPr>
                              <m:ctrlPr>
                                <a:rPr lang="pl-PL" sz="2800" i="1">
                                  <a:solidFill>
                                    <a:srgbClr val="836967"/>
                                  </a:solidFill>
                                  <a:latin typeface="Cambria Math" panose="02040503050406030204" pitchFamily="18" charset="0"/>
                                </a:rPr>
                              </m:ctrlPr>
                            </m:sSubPr>
                            <m:e>
                              <m:r>
                                <a:rPr lang="pl-PL" sz="2800" i="1">
                                  <a:latin typeface="Cambria Math" panose="02040503050406030204" pitchFamily="18" charset="0"/>
                                </a:rPr>
                                <m:t>𝑥</m:t>
                              </m:r>
                            </m:e>
                            <m:sub>
                              <m:r>
                                <a:rPr lang="pl-PL" sz="2800" i="1">
                                  <a:latin typeface="Cambria Math" panose="02040503050406030204" pitchFamily="18" charset="0"/>
                                </a:rPr>
                                <m:t>𝑖</m:t>
                              </m:r>
                            </m:sub>
                          </m:sSub>
                          <m:r>
                            <a:rPr lang="pl-PL" sz="2800" i="0">
                              <a:latin typeface="Cambria Math" panose="02040503050406030204" pitchFamily="18" charset="0"/>
                            </a:rPr>
                            <m:t>≤</m:t>
                          </m:r>
                          <m:r>
                            <a:rPr lang="pl-PL" sz="2800" i="1">
                              <a:latin typeface="Cambria Math" panose="02040503050406030204" pitchFamily="18" charset="0"/>
                            </a:rPr>
                            <m:t>𝐶</m:t>
                          </m:r>
                        </m:e>
                      </m:nary>
                    </m:oMath>
                  </m:oMathPara>
                </a14:m>
                <a:endParaRPr lang="pl-PL" sz="2800" dirty="0"/>
              </a:p>
            </p:txBody>
          </p:sp>
        </mc:Choice>
        <mc:Fallback xmlns="">
          <p:sp>
            <p:nvSpPr>
              <p:cNvPr id="17" name="pole tekstowe 16">
                <a:extLst>
                  <a:ext uri="{FF2B5EF4-FFF2-40B4-BE49-F238E27FC236}">
                    <a16:creationId xmlns:a16="http://schemas.microsoft.com/office/drawing/2014/main" id="{FC8B935C-B119-1D90-932E-50633C25EDB7}"/>
                  </a:ext>
                </a:extLst>
              </p:cNvPr>
              <p:cNvSpPr txBox="1">
                <a:spLocks noRot="1" noChangeAspect="1" noMove="1" noResize="1" noEditPoints="1" noAdjustHandles="1" noChangeArrowheads="1" noChangeShapeType="1" noTextEdit="1"/>
              </p:cNvSpPr>
              <p:nvPr/>
            </p:nvSpPr>
            <p:spPr>
              <a:xfrm>
                <a:off x="477956" y="4673287"/>
                <a:ext cx="2476168" cy="126855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146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F3A1859-F6C7-CA1A-019B-6474DF45B674}"/>
              </a:ext>
            </a:extLst>
          </p:cNvPr>
          <p:cNvSpPr>
            <a:spLocks noGrp="1"/>
          </p:cNvSpPr>
          <p:nvPr>
            <p:ph type="title"/>
          </p:nvPr>
        </p:nvSpPr>
        <p:spPr>
          <a:xfrm>
            <a:off x="838200" y="653765"/>
            <a:ext cx="4030014" cy="2775235"/>
          </a:xfrm>
        </p:spPr>
        <p:txBody>
          <a:bodyPr>
            <a:normAutofit/>
          </a:bodyPr>
          <a:lstStyle/>
          <a:p>
            <a:r>
              <a:rPr lang="pl-PL" dirty="0"/>
              <a:t>Istniejące rozwiązanie dr. Roberta Nowotniaka</a:t>
            </a:r>
          </a:p>
        </p:txBody>
      </p:sp>
      <p:pic>
        <p:nvPicPr>
          <p:cNvPr id="5" name="Symbol zastępczy zawartości 4">
            <a:extLst>
              <a:ext uri="{FF2B5EF4-FFF2-40B4-BE49-F238E27FC236}">
                <a16:creationId xmlns:a16="http://schemas.microsoft.com/office/drawing/2014/main" id="{DA3D3CD7-ED25-EF7F-4760-7FFA1FE62EE0}"/>
              </a:ext>
            </a:extLst>
          </p:cNvPr>
          <p:cNvPicPr>
            <a:picLocks noGrp="1" noChangeAspect="1"/>
          </p:cNvPicPr>
          <p:nvPr>
            <p:ph idx="1"/>
          </p:nvPr>
        </p:nvPicPr>
        <p:blipFill>
          <a:blip r:embed="rId3"/>
          <a:stretch>
            <a:fillRect/>
          </a:stretch>
        </p:blipFill>
        <p:spPr>
          <a:xfrm>
            <a:off x="6800193" y="531620"/>
            <a:ext cx="4796205" cy="57947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Obraz 6">
            <a:extLst>
              <a:ext uri="{FF2B5EF4-FFF2-40B4-BE49-F238E27FC236}">
                <a16:creationId xmlns:a16="http://schemas.microsoft.com/office/drawing/2014/main" id="{5639B90F-D76E-8F97-99EF-CEC2B17C91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2025" y="3584364"/>
            <a:ext cx="2819048" cy="281904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1835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5D15BB8-7680-11C3-3CE3-9B7706DE3D9A}"/>
              </a:ext>
            </a:extLst>
          </p:cNvPr>
          <p:cNvSpPr>
            <a:spLocks noGrp="1"/>
          </p:cNvSpPr>
          <p:nvPr>
            <p:ph type="title"/>
          </p:nvPr>
        </p:nvSpPr>
        <p:spPr/>
        <p:txBody>
          <a:bodyPr/>
          <a:lstStyle/>
          <a:p>
            <a:r>
              <a:rPr lang="pl-PL" dirty="0"/>
              <a:t>Problemy implementacyjne</a:t>
            </a:r>
          </a:p>
        </p:txBody>
      </p:sp>
      <p:sp>
        <p:nvSpPr>
          <p:cNvPr id="3" name="Symbol zastępczy zawartości 2">
            <a:extLst>
              <a:ext uri="{FF2B5EF4-FFF2-40B4-BE49-F238E27FC236}">
                <a16:creationId xmlns:a16="http://schemas.microsoft.com/office/drawing/2014/main" id="{46B712F0-E365-A9AA-DE93-B73A89D2E0DD}"/>
              </a:ext>
            </a:extLst>
          </p:cNvPr>
          <p:cNvSpPr>
            <a:spLocks noGrp="1"/>
          </p:cNvSpPr>
          <p:nvPr>
            <p:ph idx="1"/>
          </p:nvPr>
        </p:nvSpPr>
        <p:spPr/>
        <p:txBody>
          <a:bodyPr/>
          <a:lstStyle/>
          <a:p>
            <a:pPr marL="514350" indent="-514350">
              <a:buFont typeface="+mj-lt"/>
              <a:buAutoNum type="arabicPeriod"/>
            </a:pPr>
            <a:r>
              <a:rPr lang="pl-PL" dirty="0"/>
              <a:t>Stary kod</a:t>
            </a:r>
          </a:p>
          <a:p>
            <a:pPr marL="514350" indent="-514350">
              <a:buFont typeface="+mj-lt"/>
              <a:buAutoNum type="arabicPeriod"/>
            </a:pPr>
            <a:r>
              <a:rPr lang="pl-PL" dirty="0"/>
              <a:t>Brak informacji o wersji </a:t>
            </a:r>
            <a:r>
              <a:rPr lang="pl-PL" dirty="0" err="1"/>
              <a:t>Pythona</a:t>
            </a:r>
            <a:r>
              <a:rPr lang="pl-PL" dirty="0"/>
              <a:t> i bibliotek</a:t>
            </a:r>
          </a:p>
          <a:p>
            <a:pPr marL="514350" indent="-514350">
              <a:buFont typeface="+mj-lt"/>
              <a:buAutoNum type="arabicPeriod"/>
            </a:pPr>
            <a:r>
              <a:rPr lang="pl-PL" dirty="0"/>
              <a:t>Wiele zależności między plikami w repozytorium</a:t>
            </a:r>
          </a:p>
          <a:p>
            <a:pPr marL="514350" indent="-514350">
              <a:buFont typeface="+mj-lt"/>
              <a:buAutoNum type="arabicPeriod"/>
            </a:pPr>
            <a:r>
              <a:rPr lang="pl-PL" dirty="0"/>
              <a:t>Wiele technologii zastosowanych przez autora</a:t>
            </a:r>
          </a:p>
          <a:p>
            <a:pPr marL="514350" indent="-514350">
              <a:buFont typeface="+mj-lt"/>
              <a:buAutoNum type="arabicPeriod"/>
            </a:pPr>
            <a:r>
              <a:rPr lang="pl-PL" dirty="0"/>
              <a:t>Problem z potwierdzeniem poprawności wyniku</a:t>
            </a:r>
          </a:p>
          <a:p>
            <a:pPr marL="514350" indent="-514350">
              <a:buFont typeface="+mj-lt"/>
              <a:buAutoNum type="arabicPeriod"/>
            </a:pPr>
            <a:r>
              <a:rPr lang="pl-PL" dirty="0"/>
              <a:t>Mutacja chromosomów</a:t>
            </a:r>
          </a:p>
          <a:p>
            <a:pPr marL="514350" indent="-514350">
              <a:buFont typeface="+mj-lt"/>
              <a:buAutoNum type="arabicPeriod"/>
            </a:pPr>
            <a:endParaRPr lang="pl-PL" dirty="0"/>
          </a:p>
        </p:txBody>
      </p:sp>
    </p:spTree>
    <p:extLst>
      <p:ext uri="{BB962C8B-B14F-4D97-AF65-F5344CB8AC3E}">
        <p14:creationId xmlns:p14="http://schemas.microsoft.com/office/powerpoint/2010/main" val="1245214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09518F3-CA0E-6B8F-0137-1094F07C707C}"/>
              </a:ext>
            </a:extLst>
          </p:cNvPr>
          <p:cNvSpPr>
            <a:spLocks noGrp="1"/>
          </p:cNvSpPr>
          <p:nvPr>
            <p:ph type="title"/>
          </p:nvPr>
        </p:nvSpPr>
        <p:spPr/>
        <p:txBody>
          <a:bodyPr/>
          <a:lstStyle/>
          <a:p>
            <a:r>
              <a:rPr lang="pl-PL" dirty="0"/>
              <a:t>Autorska implementacja</a:t>
            </a:r>
          </a:p>
        </p:txBody>
      </p:sp>
      <p:sp>
        <p:nvSpPr>
          <p:cNvPr id="3" name="Symbol zastępczy zawartości 2">
            <a:extLst>
              <a:ext uri="{FF2B5EF4-FFF2-40B4-BE49-F238E27FC236}">
                <a16:creationId xmlns:a16="http://schemas.microsoft.com/office/drawing/2014/main" id="{088DE5B9-0EA4-DC2A-7BAF-B9924BB1FFA7}"/>
              </a:ext>
            </a:extLst>
          </p:cNvPr>
          <p:cNvSpPr>
            <a:spLocks noGrp="1"/>
          </p:cNvSpPr>
          <p:nvPr>
            <p:ph idx="1"/>
          </p:nvPr>
        </p:nvSpPr>
        <p:spPr/>
        <p:txBody>
          <a:bodyPr/>
          <a:lstStyle/>
          <a:p>
            <a:r>
              <a:rPr lang="pl-PL" dirty="0"/>
              <a:t>Implementacja w </a:t>
            </a:r>
            <a:r>
              <a:rPr lang="pl-PL" dirty="0" err="1"/>
              <a:t>Pythonie</a:t>
            </a:r>
            <a:endParaRPr lang="pl-PL" dirty="0"/>
          </a:p>
          <a:p>
            <a:pPr lvl="1"/>
            <a:r>
              <a:rPr lang="pl-PL" dirty="0"/>
              <a:t>Geny jako </a:t>
            </a:r>
            <a:r>
              <a:rPr lang="pl-PL" dirty="0" err="1"/>
              <a:t>kubity</a:t>
            </a:r>
            <a:endParaRPr lang="pl-PL" dirty="0"/>
          </a:p>
          <a:p>
            <a:pPr lvl="1"/>
            <a:r>
              <a:rPr lang="pl-PL" dirty="0"/>
              <a:t>Bramka </a:t>
            </a:r>
            <a:r>
              <a:rPr lang="pl-PL" dirty="0" err="1"/>
              <a:t>Hadamarda</a:t>
            </a:r>
            <a:endParaRPr lang="pl-PL" dirty="0"/>
          </a:p>
          <a:p>
            <a:pPr lvl="1"/>
            <a:r>
              <a:rPr lang="pl-PL" dirty="0"/>
              <a:t>Bramka rotacyjna</a:t>
            </a:r>
          </a:p>
          <a:p>
            <a:pPr lvl="1"/>
            <a:endParaRPr lang="pl-PL" dirty="0"/>
          </a:p>
          <a:p>
            <a:pPr lvl="1"/>
            <a:endParaRPr lang="pl-PL" dirty="0"/>
          </a:p>
          <a:p>
            <a:pPr lvl="1"/>
            <a:r>
              <a:rPr lang="pl-PL" dirty="0"/>
              <a:t>Odczyt stanu </a:t>
            </a:r>
            <a:r>
              <a:rPr lang="pl-PL" dirty="0" err="1"/>
              <a:t>kubitu</a:t>
            </a:r>
            <a:endParaRPr lang="pl-PL" dirty="0"/>
          </a:p>
        </p:txBody>
      </p:sp>
      <p:pic>
        <p:nvPicPr>
          <p:cNvPr id="5" name="Obraz 4">
            <a:extLst>
              <a:ext uri="{FF2B5EF4-FFF2-40B4-BE49-F238E27FC236}">
                <a16:creationId xmlns:a16="http://schemas.microsoft.com/office/drawing/2014/main" id="{2096055A-0F97-821F-37E8-3F6A6077C2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4083" y="1669716"/>
            <a:ext cx="4391936" cy="3858408"/>
          </a:xfrm>
          <a:prstGeom prst="rect">
            <a:avLst/>
          </a:prstGeom>
        </p:spPr>
      </p:pic>
      <p:pic>
        <p:nvPicPr>
          <p:cNvPr id="6" name="Obraz 5">
            <a:extLst>
              <a:ext uri="{FF2B5EF4-FFF2-40B4-BE49-F238E27FC236}">
                <a16:creationId xmlns:a16="http://schemas.microsoft.com/office/drawing/2014/main" id="{3697B894-25B4-FBB0-34F4-24B27521EA35}"/>
              </a:ext>
            </a:extLst>
          </p:cNvPr>
          <p:cNvPicPr>
            <a:picLocks noChangeAspect="1"/>
          </p:cNvPicPr>
          <p:nvPr/>
        </p:nvPicPr>
        <p:blipFill>
          <a:blip r:embed="rId4"/>
          <a:stretch>
            <a:fillRect/>
          </a:stretch>
        </p:blipFill>
        <p:spPr>
          <a:xfrm>
            <a:off x="1533663" y="3598920"/>
            <a:ext cx="4604958" cy="752561"/>
          </a:xfrm>
          <a:prstGeom prst="rect">
            <a:avLst/>
          </a:prstGeom>
        </p:spPr>
      </p:pic>
    </p:spTree>
    <p:extLst>
      <p:ext uri="{BB962C8B-B14F-4D97-AF65-F5344CB8AC3E}">
        <p14:creationId xmlns:p14="http://schemas.microsoft.com/office/powerpoint/2010/main" val="120908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047DC97-0146-C226-86D1-3C879913D4C4}"/>
              </a:ext>
            </a:extLst>
          </p:cNvPr>
          <p:cNvSpPr>
            <a:spLocks noGrp="1"/>
          </p:cNvSpPr>
          <p:nvPr>
            <p:ph type="title"/>
          </p:nvPr>
        </p:nvSpPr>
        <p:spPr/>
        <p:txBody>
          <a:bodyPr/>
          <a:lstStyle/>
          <a:p>
            <a:r>
              <a:rPr lang="pl-PL" dirty="0"/>
              <a:t>Przykładowe użycie</a:t>
            </a:r>
          </a:p>
        </p:txBody>
      </p:sp>
      <p:pic>
        <p:nvPicPr>
          <p:cNvPr id="4" name="Obraz 3">
            <a:extLst>
              <a:ext uri="{FF2B5EF4-FFF2-40B4-BE49-F238E27FC236}">
                <a16:creationId xmlns:a16="http://schemas.microsoft.com/office/drawing/2014/main" id="{A5C0A226-5FF2-4FF0-0578-CCC859D39695}"/>
              </a:ext>
            </a:extLst>
          </p:cNvPr>
          <p:cNvPicPr>
            <a:picLocks noChangeAspect="1"/>
          </p:cNvPicPr>
          <p:nvPr/>
        </p:nvPicPr>
        <p:blipFill>
          <a:blip r:embed="rId3"/>
          <a:stretch>
            <a:fillRect/>
          </a:stretch>
        </p:blipFill>
        <p:spPr>
          <a:xfrm>
            <a:off x="1571901" y="1645284"/>
            <a:ext cx="9048197" cy="5105929"/>
          </a:xfrm>
          <a:prstGeom prst="rect">
            <a:avLst/>
          </a:prstGeom>
        </p:spPr>
      </p:pic>
    </p:spTree>
    <p:extLst>
      <p:ext uri="{BB962C8B-B14F-4D97-AF65-F5344CB8AC3E}">
        <p14:creationId xmlns:p14="http://schemas.microsoft.com/office/powerpoint/2010/main" val="3944873911"/>
      </p:ext>
    </p:extLst>
  </p:cSld>
  <p:clrMapOvr>
    <a:masterClrMapping/>
  </p:clrMapOvr>
</p:sld>
</file>

<file path=ppt/theme/theme1.xml><?xml version="1.0" encoding="utf-8"?>
<a:theme xmlns:a="http://schemas.openxmlformats.org/drawingml/2006/main" name="FairPAN">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irPAN" id="{D7E5D79E-04C4-4EAE-8E17-76273C2ED73A}" vid="{965D171C-3094-44AC-9902-BB8F7DD8A73C}"/>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9C96B60C6FC0E84BBA39174ADFFE3681" ma:contentTypeVersion="13" ma:contentTypeDescription="Utwórz nowy dokument." ma:contentTypeScope="" ma:versionID="e92fcf2cbbb3097f0ed9eff7118f5a40">
  <xsd:schema xmlns:xsd="http://www.w3.org/2001/XMLSchema" xmlns:xs="http://www.w3.org/2001/XMLSchema" xmlns:p="http://schemas.microsoft.com/office/2006/metadata/properties" xmlns:ns3="9fcbd4b1-acba-40f5-9c18-6e7440fbdee0" xmlns:ns4="a6820557-34c2-4f59-b216-d67d264fdacd" targetNamespace="http://schemas.microsoft.com/office/2006/metadata/properties" ma:root="true" ma:fieldsID="0b3155e6e6272a23839a5e0aa52e2c0b" ns3:_="" ns4:_="">
    <xsd:import namespace="9fcbd4b1-acba-40f5-9c18-6e7440fbdee0"/>
    <xsd:import namespace="a6820557-34c2-4f59-b216-d67d264fdac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cbd4b1-acba-40f5-9c18-6e7440fbd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6820557-34c2-4f59-b216-d67d264fdacd" elementFormDefault="qualified">
    <xsd:import namespace="http://schemas.microsoft.com/office/2006/documentManagement/types"/>
    <xsd:import namespace="http://schemas.microsoft.com/office/infopath/2007/PartnerControls"/>
    <xsd:element name="SharedWithUsers" ma:index="12"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Udostępnione dla — szczegóły" ma:internalName="SharedWithDetails" ma:readOnly="true">
      <xsd:simpleType>
        <xsd:restriction base="dms:Note">
          <xsd:maxLength value="255"/>
        </xsd:restriction>
      </xsd:simpleType>
    </xsd:element>
    <xsd:element name="SharingHintHash" ma:index="14"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75187A-9178-4443-87AB-C433E0F32BBC}">
  <ds:schemaRefs>
    <ds:schemaRef ds:uri="http://schemas.microsoft.com/sharepoint/v3/contenttype/forms"/>
  </ds:schemaRefs>
</ds:datastoreItem>
</file>

<file path=customXml/itemProps2.xml><?xml version="1.0" encoding="utf-8"?>
<ds:datastoreItem xmlns:ds="http://schemas.openxmlformats.org/officeDocument/2006/customXml" ds:itemID="{B6970DFF-8871-4FBC-8C06-95554E2F69E2}">
  <ds:schemaRefs>
    <ds:schemaRef ds:uri="9fcbd4b1-acba-40f5-9c18-6e7440fbdee0"/>
    <ds:schemaRef ds:uri="a6820557-34c2-4f59-b216-d67d264fdac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4850093-2F55-4A0B-9071-3F66DF090845}">
  <ds:schemaRefs>
    <ds:schemaRef ds:uri="9fcbd4b1-acba-40f5-9c18-6e7440fbdee0"/>
    <ds:schemaRef ds:uri="a6820557-34c2-4f59-b216-d67d264fdac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FairPAN</Template>
  <TotalTime>907</TotalTime>
  <Words>1500</Words>
  <Application>Microsoft Office PowerPoint</Application>
  <PresentationFormat>Panoramiczny</PresentationFormat>
  <Paragraphs>112</Paragraphs>
  <Slides>12</Slides>
  <Notes>10</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12</vt:i4>
      </vt:variant>
    </vt:vector>
  </HeadingPairs>
  <TitlesOfParts>
    <vt:vector size="19" baseType="lpstr">
      <vt:lpstr>Arial</vt:lpstr>
      <vt:lpstr>Calibri</vt:lpstr>
      <vt:lpstr>Calibri Light</vt:lpstr>
      <vt:lpstr>Cambria Math</vt:lpstr>
      <vt:lpstr>inherit</vt:lpstr>
      <vt:lpstr>Times New Roman</vt:lpstr>
      <vt:lpstr>FairPAN</vt:lpstr>
      <vt:lpstr>Implementacja Kwantowo Inspirowanego Algorytmu Genetycznego</vt:lpstr>
      <vt:lpstr>Agenda</vt:lpstr>
      <vt:lpstr>Algorytm Ewolucyjny</vt:lpstr>
      <vt:lpstr>Kwantowo Inspirowany Algorytm Genetyczny</vt:lpstr>
      <vt:lpstr>Rozwiązanie problemu plecakowego</vt:lpstr>
      <vt:lpstr>Istniejące rozwiązanie dr. Roberta Nowotniaka</vt:lpstr>
      <vt:lpstr>Problemy implementacyjne</vt:lpstr>
      <vt:lpstr>Autorska implementacja</vt:lpstr>
      <vt:lpstr>Przykładowe użycie</vt:lpstr>
      <vt:lpstr>Przykładowe użycie</vt:lpstr>
      <vt:lpstr>Wnioski</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Implementacja Kwantowo Inspirowanego Algorytmu Genetycznego</dc:title>
  <dc:creator>Hubert Ruczyński</dc:creator>
  <cp:lastModifiedBy>Olender Przemysław 2 (STUD)</cp:lastModifiedBy>
  <cp:revision>1</cp:revision>
  <dcterms:created xsi:type="dcterms:W3CDTF">2022-05-30T13:34:18Z</dcterms:created>
  <dcterms:modified xsi:type="dcterms:W3CDTF">2022-06-02T14:03:23Z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0x0101009C96B60C6FC0E84BBA39174ADFFE3681</vt:lpwstr>
  </property>
</Properties>
</file>