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4"/>
  </p:sldMasterIdLst>
  <p:notesMasterIdLst>
    <p:notesMasterId r:id="rId28"/>
  </p:notesMasterIdLst>
  <p:sldIdLst>
    <p:sldId id="256" r:id="rId5"/>
    <p:sldId id="355" r:id="rId6"/>
    <p:sldId id="357" r:id="rId7"/>
    <p:sldId id="354" r:id="rId8"/>
    <p:sldId id="358" r:id="rId9"/>
    <p:sldId id="359" r:id="rId10"/>
    <p:sldId id="360" r:id="rId11"/>
    <p:sldId id="374" r:id="rId12"/>
    <p:sldId id="361" r:id="rId13"/>
    <p:sldId id="375"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07"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Lora" pitchFamily="2" charset="-18"/>
      <p:regular r:id="rId33"/>
      <p:bold r:id="rId34"/>
      <p:italic r:id="rId35"/>
      <p:boldItalic r:id="rId36"/>
    </p:embeddedFont>
    <p:embeddedFont>
      <p:font typeface="Nunito" pitchFamily="2" charset="-18"/>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Questrial" pitchFamily="2" charset="-18"/>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4EB874-BB51-CC46-FB59-C44CB9A57D72}" name="Hubert Ruczyński" initials="HR" userId="88f5ae79448d9369" providerId="Windows Live"/>
  <p188:author id="{E720E4C1-DD08-00C1-ABA6-D680534E90A0}" name="Ruczyński Hubert (STUD)" initials="RH(" userId="Ruczyński Hubert (STUD)" providerId="None"/>
  <p188:author id="{FD9F7ECD-E4CA-5B83-791C-A9D3A9719280}" name="Gość" initials="Go" userId="S::urn:spo:anon#ba2c161e4164b9687dc1cb478000dfd38d54d731b1fa57a74e67dda2d533c646::" providerId="AD"/>
  <p188:author id="{5E1D34DA-8208-F600-EE62-1E6713E0C0F7}" name="Ruczyński Hubert (STUD)" initials="RH(" userId="S::01151402@pw.edu.pl::35753aab-0d69-494c-b54d-f9fed967c656" providerId="AD"/>
  <p188:author id="{A6DFECE0-391B-3AA7-426F-AEFE5FB951D5}" name="Gość" initials="Go" userId="Gość"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4533D"/>
    <a:srgbClr val="7C843C"/>
    <a:srgbClr val="D6E29C"/>
    <a:srgbClr val="AFC9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70B05-3CC1-4F3E-AA22-50EA65458A4B}" v="61" dt="2024-01-07T13:05:12.675"/>
  </p1510:revLst>
</p1510:revInfo>
</file>

<file path=ppt/tableStyles.xml><?xml version="1.0" encoding="utf-8"?>
<a:tblStyleLst xmlns:a="http://schemas.openxmlformats.org/drawingml/2006/main" def="{8742039E-8F14-41EF-8A5F-DE2133D96232}">
  <a:tblStyle styleId="{8742039E-8F14-41EF-8A5F-DE2133D962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9046" autoAdjust="0"/>
  </p:normalViewPr>
  <p:slideViewPr>
    <p:cSldViewPr snapToGrid="0">
      <p:cViewPr varScale="1">
        <p:scale>
          <a:sx n="98" d="100"/>
          <a:sy n="98" d="100"/>
        </p:scale>
        <p:origin x="1018" y="8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1.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font" Target="fonts/font16.fntdata"/><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bert Ruczyński" userId="88f5ae79448d9369" providerId="LiveId" clId="{6DA70B05-3CC1-4F3E-AA22-50EA65458A4B}"/>
    <pc:docChg chg="undo custSel addSld delSld modSld sldOrd">
      <pc:chgData name="Hubert Ruczyński" userId="88f5ae79448d9369" providerId="LiveId" clId="{6DA70B05-3CC1-4F3E-AA22-50EA65458A4B}" dt="2024-01-07T13:12:28.112" v="1570" actId="20577"/>
      <pc:docMkLst>
        <pc:docMk/>
      </pc:docMkLst>
      <pc:sldChg chg="modAnim modNotesTx">
        <pc:chgData name="Hubert Ruczyński" userId="88f5ae79448d9369" providerId="LiveId" clId="{6DA70B05-3CC1-4F3E-AA22-50EA65458A4B}" dt="2024-01-07T12:29:01.753" v="872"/>
        <pc:sldMkLst>
          <pc:docMk/>
          <pc:sldMk cId="4089188340" sldId="354"/>
        </pc:sldMkLst>
      </pc:sldChg>
      <pc:sldChg chg="modSp modAnim modNotesTx">
        <pc:chgData name="Hubert Ruczyński" userId="88f5ae79448d9369" providerId="LiveId" clId="{6DA70B05-3CC1-4F3E-AA22-50EA65458A4B}" dt="2024-01-07T12:26:57.433" v="635" actId="20577"/>
        <pc:sldMkLst>
          <pc:docMk/>
          <pc:sldMk cId="513270922" sldId="358"/>
        </pc:sldMkLst>
        <pc:spChg chg="mod">
          <ac:chgData name="Hubert Ruczyński" userId="88f5ae79448d9369" providerId="LiveId" clId="{6DA70B05-3CC1-4F3E-AA22-50EA65458A4B}" dt="2024-01-07T12:26:34.881" v="554" actId="113"/>
          <ac:spMkLst>
            <pc:docMk/>
            <pc:sldMk cId="513270922" sldId="358"/>
            <ac:spMk id="2" creationId="{EBAB8A66-CFA3-0850-A17E-716FEC9DC88A}"/>
          </ac:spMkLst>
        </pc:spChg>
      </pc:sldChg>
      <pc:sldChg chg="modNotesTx">
        <pc:chgData name="Hubert Ruczyński" userId="88f5ae79448d9369" providerId="LiveId" clId="{6DA70B05-3CC1-4F3E-AA22-50EA65458A4B}" dt="2024-01-07T12:28:32.149" v="870" actId="20577"/>
        <pc:sldMkLst>
          <pc:docMk/>
          <pc:sldMk cId="1385243013" sldId="359"/>
        </pc:sldMkLst>
      </pc:sldChg>
      <pc:sldChg chg="modSp mod modAnim">
        <pc:chgData name="Hubert Ruczyński" userId="88f5ae79448d9369" providerId="LiveId" clId="{6DA70B05-3CC1-4F3E-AA22-50EA65458A4B}" dt="2024-01-07T12:29:42.571" v="896" actId="2710"/>
        <pc:sldMkLst>
          <pc:docMk/>
          <pc:sldMk cId="3613991115" sldId="360"/>
        </pc:sldMkLst>
        <pc:spChg chg="mod">
          <ac:chgData name="Hubert Ruczyński" userId="88f5ae79448d9369" providerId="LiveId" clId="{6DA70B05-3CC1-4F3E-AA22-50EA65458A4B}" dt="2024-01-07T12:29:42.571" v="896" actId="2710"/>
          <ac:spMkLst>
            <pc:docMk/>
            <pc:sldMk cId="3613991115" sldId="360"/>
            <ac:spMk id="2" creationId="{708A818E-79F8-5B96-C8A2-8A1156EE1817}"/>
          </ac:spMkLst>
        </pc:spChg>
      </pc:sldChg>
      <pc:sldChg chg="addSp modSp mod modAnim modNotesTx">
        <pc:chgData name="Hubert Ruczyński" userId="88f5ae79448d9369" providerId="LiveId" clId="{6DA70B05-3CC1-4F3E-AA22-50EA65458A4B}" dt="2024-01-07T12:40:22.531" v="1155"/>
        <pc:sldMkLst>
          <pc:docMk/>
          <pc:sldMk cId="266427732" sldId="361"/>
        </pc:sldMkLst>
        <pc:spChg chg="add mod">
          <ac:chgData name="Hubert Ruczyński" userId="88f5ae79448d9369" providerId="LiveId" clId="{6DA70B05-3CC1-4F3E-AA22-50EA65458A4B}" dt="2024-01-07T12:39:42.844" v="1148" actId="1076"/>
          <ac:spMkLst>
            <pc:docMk/>
            <pc:sldMk cId="266427732" sldId="361"/>
            <ac:spMk id="3" creationId="{9638B376-62AE-9340-9D84-636F93CF8433}"/>
          </ac:spMkLst>
        </pc:spChg>
        <pc:picChg chg="mod">
          <ac:chgData name="Hubert Ruczyński" userId="88f5ae79448d9369" providerId="LiveId" clId="{6DA70B05-3CC1-4F3E-AA22-50EA65458A4B}" dt="2024-01-07T12:35:55.342" v="1132" actId="1076"/>
          <ac:picMkLst>
            <pc:docMk/>
            <pc:sldMk cId="266427732" sldId="361"/>
            <ac:picMk id="1026" creationId="{C1007E60-A0C9-E33C-DC0D-6D3137BBCFA7}"/>
          </ac:picMkLst>
        </pc:picChg>
      </pc:sldChg>
      <pc:sldChg chg="addSp modSp mod modAnim">
        <pc:chgData name="Hubert Ruczyński" userId="88f5ae79448d9369" providerId="LiveId" clId="{6DA70B05-3CC1-4F3E-AA22-50EA65458A4B}" dt="2024-01-07T13:05:12.675" v="1179"/>
        <pc:sldMkLst>
          <pc:docMk/>
          <pc:sldMk cId="2409975972" sldId="362"/>
        </pc:sldMkLst>
        <pc:picChg chg="add mod">
          <ac:chgData name="Hubert Ruczyński" userId="88f5ae79448d9369" providerId="LiveId" clId="{6DA70B05-3CC1-4F3E-AA22-50EA65458A4B}" dt="2024-01-07T13:05:04.523" v="1176" actId="1076"/>
          <ac:picMkLst>
            <pc:docMk/>
            <pc:sldMk cId="2409975972" sldId="362"/>
            <ac:picMk id="4" creationId="{5D2EA160-ABCD-7E65-3D9C-C13FB87939D6}"/>
          </ac:picMkLst>
        </pc:picChg>
      </pc:sldChg>
      <pc:sldChg chg="modNotesTx">
        <pc:chgData name="Hubert Ruczyński" userId="88f5ae79448d9369" providerId="LiveId" clId="{6DA70B05-3CC1-4F3E-AA22-50EA65458A4B}" dt="2024-01-07T13:09:16.460" v="1277" actId="20577"/>
        <pc:sldMkLst>
          <pc:docMk/>
          <pc:sldMk cId="3565917386" sldId="363"/>
        </pc:sldMkLst>
      </pc:sldChg>
      <pc:sldChg chg="modNotesTx">
        <pc:chgData name="Hubert Ruczyński" userId="88f5ae79448d9369" providerId="LiveId" clId="{6DA70B05-3CC1-4F3E-AA22-50EA65458A4B}" dt="2024-01-07T13:11:03.788" v="1569" actId="20577"/>
        <pc:sldMkLst>
          <pc:docMk/>
          <pc:sldMk cId="2862115169" sldId="364"/>
        </pc:sldMkLst>
      </pc:sldChg>
      <pc:sldChg chg="modNotesTx">
        <pc:chgData name="Hubert Ruczyński" userId="88f5ae79448d9369" providerId="LiveId" clId="{6DA70B05-3CC1-4F3E-AA22-50EA65458A4B}" dt="2024-01-07T13:12:28.112" v="1570" actId="20577"/>
        <pc:sldMkLst>
          <pc:docMk/>
          <pc:sldMk cId="559677723" sldId="365"/>
        </pc:sldMkLst>
      </pc:sldChg>
      <pc:sldChg chg="add del">
        <pc:chgData name="Hubert Ruczyński" userId="88f5ae79448d9369" providerId="LiveId" clId="{6DA70B05-3CC1-4F3E-AA22-50EA65458A4B}" dt="2024-01-07T12:32:08.718" v="898" actId="47"/>
        <pc:sldMkLst>
          <pc:docMk/>
          <pc:sldMk cId="243880653" sldId="374"/>
        </pc:sldMkLst>
      </pc:sldChg>
      <pc:sldChg chg="modSp add mod modNotesTx">
        <pc:chgData name="Hubert Ruczyński" userId="88f5ae79448d9369" providerId="LiveId" clId="{6DA70B05-3CC1-4F3E-AA22-50EA65458A4B}" dt="2024-01-07T12:35:14.016" v="1131" actId="20577"/>
        <pc:sldMkLst>
          <pc:docMk/>
          <pc:sldMk cId="2111600089" sldId="374"/>
        </pc:sldMkLst>
        <pc:picChg chg="mod modCrop">
          <ac:chgData name="Hubert Ruczyński" userId="88f5ae79448d9369" providerId="LiveId" clId="{6DA70B05-3CC1-4F3E-AA22-50EA65458A4B}" dt="2024-01-07T12:33:55.476" v="1039" actId="1076"/>
          <ac:picMkLst>
            <pc:docMk/>
            <pc:sldMk cId="2111600089" sldId="374"/>
            <ac:picMk id="3" creationId="{BEEB44C8-FD2C-E4EA-EE26-1968550EF52F}"/>
          </ac:picMkLst>
        </pc:picChg>
      </pc:sldChg>
      <pc:sldChg chg="addSp modSp add mod ord modAnim">
        <pc:chgData name="Hubert Ruczyński" userId="88f5ae79448d9369" providerId="LiveId" clId="{6DA70B05-3CC1-4F3E-AA22-50EA65458A4B}" dt="2024-01-07T13:04:55.123" v="1170"/>
        <pc:sldMkLst>
          <pc:docMk/>
          <pc:sldMk cId="3840636104" sldId="375"/>
        </pc:sldMkLst>
        <pc:picChg chg="add mod">
          <ac:chgData name="Hubert Ruczyński" userId="88f5ae79448d9369" providerId="LiveId" clId="{6DA70B05-3CC1-4F3E-AA22-50EA65458A4B}" dt="2024-01-07T13:04:35.157" v="1164" actId="1076"/>
          <ac:picMkLst>
            <pc:docMk/>
            <pc:sldMk cId="3840636104" sldId="375"/>
            <ac:picMk id="4" creationId="{44351584-E7AD-991C-1A3E-87EA843EE26D}"/>
          </ac:picMkLst>
        </pc:picChg>
      </pc:sldChg>
    </pc:docChg>
  </pc:docChgLst>
  <pc:docChgLst>
    <pc:chgData name="Hubert Ruczyński" userId="88f5ae79448d9369" providerId="LiveId" clId="{84CC95DD-E24B-4B47-9BE3-B99F9382C68A}"/>
    <pc:docChg chg="undo custSel addSld delSld modSld sldOrd">
      <pc:chgData name="Hubert Ruczyński" userId="88f5ae79448d9369" providerId="LiveId" clId="{84CC95DD-E24B-4B47-9BE3-B99F9382C68A}" dt="2024-01-08T09:24:57.130" v="20134" actId="478"/>
      <pc:docMkLst>
        <pc:docMk/>
      </pc:docMkLst>
      <pc:sldChg chg="modSp mod modNotesTx">
        <pc:chgData name="Hubert Ruczyński" userId="88f5ae79448d9369" providerId="LiveId" clId="{84CC95DD-E24B-4B47-9BE3-B99F9382C68A}" dt="2023-12-22T10:39:07.649" v="253" actId="20577"/>
        <pc:sldMkLst>
          <pc:docMk/>
          <pc:sldMk cId="0" sldId="256"/>
        </pc:sldMkLst>
        <pc:spChg chg="mod">
          <ac:chgData name="Hubert Ruczyński" userId="88f5ae79448d9369" providerId="LiveId" clId="{84CC95DD-E24B-4B47-9BE3-B99F9382C68A}" dt="2023-12-22T10:26:34.006" v="8" actId="14100"/>
          <ac:spMkLst>
            <pc:docMk/>
            <pc:sldMk cId="0" sldId="256"/>
            <ac:spMk id="143" creationId="{00000000-0000-0000-0000-000000000000}"/>
          </ac:spMkLst>
        </pc:spChg>
        <pc:spChg chg="mod">
          <ac:chgData name="Hubert Ruczyński" userId="88f5ae79448d9369" providerId="LiveId" clId="{84CC95DD-E24B-4B47-9BE3-B99F9382C68A}" dt="2023-12-22T10:26:38.999" v="10" actId="20577"/>
          <ac:spMkLst>
            <pc:docMk/>
            <pc:sldMk cId="0" sldId="256"/>
            <ac:spMk id="144" creationId="{00000000-0000-0000-0000-000000000000}"/>
          </ac:spMkLst>
        </pc:spChg>
      </pc:sldChg>
      <pc:sldChg chg="del">
        <pc:chgData name="Hubert Ruczyński" userId="88f5ae79448d9369" providerId="LiveId" clId="{84CC95DD-E24B-4B47-9BE3-B99F9382C68A}" dt="2023-12-22T10:27:20.596" v="18" actId="47"/>
        <pc:sldMkLst>
          <pc:docMk/>
          <pc:sldMk cId="2324369637" sldId="317"/>
        </pc:sldMkLst>
      </pc:sldChg>
      <pc:sldChg chg="del ord modNotesTx">
        <pc:chgData name="Hubert Ruczyński" userId="88f5ae79448d9369" providerId="LiveId" clId="{84CC95DD-E24B-4B47-9BE3-B99F9382C68A}" dt="2023-12-22T13:34:35.335" v="15421" actId="47"/>
        <pc:sldMkLst>
          <pc:docMk/>
          <pc:sldMk cId="2595023431" sldId="318"/>
        </pc:sldMkLst>
      </pc:sldChg>
      <pc:sldChg chg="del">
        <pc:chgData name="Hubert Ruczyński" userId="88f5ae79448d9369" providerId="LiveId" clId="{84CC95DD-E24B-4B47-9BE3-B99F9382C68A}" dt="2023-12-22T10:27:12.968" v="16" actId="47"/>
        <pc:sldMkLst>
          <pc:docMk/>
          <pc:sldMk cId="4250926043" sldId="319"/>
        </pc:sldMkLst>
      </pc:sldChg>
      <pc:sldChg chg="del">
        <pc:chgData name="Hubert Ruczyński" userId="88f5ae79448d9369" providerId="LiveId" clId="{84CC95DD-E24B-4B47-9BE3-B99F9382C68A}" dt="2023-12-22T10:27:37.856" v="26" actId="47"/>
        <pc:sldMkLst>
          <pc:docMk/>
          <pc:sldMk cId="1105823979" sldId="331"/>
        </pc:sldMkLst>
      </pc:sldChg>
      <pc:sldChg chg="del">
        <pc:chgData name="Hubert Ruczyński" userId="88f5ae79448d9369" providerId="LiveId" clId="{84CC95DD-E24B-4B47-9BE3-B99F9382C68A}" dt="2023-12-22T10:27:15.234" v="17" actId="47"/>
        <pc:sldMkLst>
          <pc:docMk/>
          <pc:sldMk cId="354579636" sldId="347"/>
        </pc:sldMkLst>
      </pc:sldChg>
      <pc:sldChg chg="del">
        <pc:chgData name="Hubert Ruczyński" userId="88f5ae79448d9369" providerId="LiveId" clId="{84CC95DD-E24B-4B47-9BE3-B99F9382C68A}" dt="2023-12-22T10:27:10.481" v="14" actId="47"/>
        <pc:sldMkLst>
          <pc:docMk/>
          <pc:sldMk cId="3621976759" sldId="348"/>
        </pc:sldMkLst>
      </pc:sldChg>
      <pc:sldChg chg="del">
        <pc:chgData name="Hubert Ruczyński" userId="88f5ae79448d9369" providerId="LiveId" clId="{84CC95DD-E24B-4B47-9BE3-B99F9382C68A}" dt="2023-12-22T10:27:11.218" v="15" actId="47"/>
        <pc:sldMkLst>
          <pc:docMk/>
          <pc:sldMk cId="3084791876" sldId="349"/>
        </pc:sldMkLst>
      </pc:sldChg>
      <pc:sldChg chg="del">
        <pc:chgData name="Hubert Ruczyński" userId="88f5ae79448d9369" providerId="LiveId" clId="{84CC95DD-E24B-4B47-9BE3-B99F9382C68A}" dt="2023-12-22T10:27:24.869" v="22" actId="47"/>
        <pc:sldMkLst>
          <pc:docMk/>
          <pc:sldMk cId="60281461" sldId="350"/>
        </pc:sldMkLst>
      </pc:sldChg>
      <pc:sldChg chg="del">
        <pc:chgData name="Hubert Ruczyński" userId="88f5ae79448d9369" providerId="LiveId" clId="{84CC95DD-E24B-4B47-9BE3-B99F9382C68A}" dt="2023-12-22T10:27:28.377" v="23" actId="47"/>
        <pc:sldMkLst>
          <pc:docMk/>
          <pc:sldMk cId="3963305675" sldId="351"/>
        </pc:sldMkLst>
      </pc:sldChg>
      <pc:sldChg chg="del modNotesTx">
        <pc:chgData name="Hubert Ruczyński" userId="88f5ae79448d9369" providerId="LiveId" clId="{84CC95DD-E24B-4B47-9BE3-B99F9382C68A}" dt="2023-12-22T10:27:33.109" v="24" actId="47"/>
        <pc:sldMkLst>
          <pc:docMk/>
          <pc:sldMk cId="2695856493" sldId="352"/>
        </pc:sldMkLst>
      </pc:sldChg>
      <pc:sldChg chg="del">
        <pc:chgData name="Hubert Ruczyński" userId="88f5ae79448d9369" providerId="LiveId" clId="{84CC95DD-E24B-4B47-9BE3-B99F9382C68A}" dt="2023-12-22T10:27:36.820" v="25" actId="47"/>
        <pc:sldMkLst>
          <pc:docMk/>
          <pc:sldMk cId="2140100828" sldId="353"/>
        </pc:sldMkLst>
      </pc:sldChg>
      <pc:sldChg chg="addSp delSp modSp mod delAnim modAnim modNotesTx">
        <pc:chgData name="Hubert Ruczyński" userId="88f5ae79448d9369" providerId="LiveId" clId="{84CC95DD-E24B-4B47-9BE3-B99F9382C68A}" dt="2023-12-23T11:43:44.168" v="20132" actId="20577"/>
        <pc:sldMkLst>
          <pc:docMk/>
          <pc:sldMk cId="4089188340" sldId="354"/>
        </pc:sldMkLst>
        <pc:spChg chg="add mod">
          <ac:chgData name="Hubert Ruczyński" userId="88f5ae79448d9369" providerId="LiveId" clId="{84CC95DD-E24B-4B47-9BE3-B99F9382C68A}" dt="2023-12-23T11:43:38.793" v="20129" actId="20577"/>
          <ac:spMkLst>
            <pc:docMk/>
            <pc:sldMk cId="4089188340" sldId="354"/>
            <ac:spMk id="2" creationId="{843EE622-1D03-6FDA-5ED5-C25476990E42}"/>
          </ac:spMkLst>
        </pc:spChg>
        <pc:spChg chg="add mod">
          <ac:chgData name="Hubert Ruczyński" userId="88f5ae79448d9369" providerId="LiveId" clId="{84CC95DD-E24B-4B47-9BE3-B99F9382C68A}" dt="2023-12-23T11:43:44.168" v="20132" actId="20577"/>
          <ac:spMkLst>
            <pc:docMk/>
            <pc:sldMk cId="4089188340" sldId="354"/>
            <ac:spMk id="3" creationId="{F040D9E0-3077-1FF1-6AB7-8291A1C9C918}"/>
          </ac:spMkLst>
        </pc:spChg>
        <pc:spChg chg="del">
          <ac:chgData name="Hubert Ruczyński" userId="88f5ae79448d9369" providerId="LiveId" clId="{84CC95DD-E24B-4B47-9BE3-B99F9382C68A}" dt="2023-12-22T10:29:28.917" v="43" actId="478"/>
          <ac:spMkLst>
            <pc:docMk/>
            <pc:sldMk cId="4089188340" sldId="354"/>
            <ac:spMk id="5" creationId="{CB482EF3-DB27-D0D2-2920-922CA41D3A94}"/>
          </ac:spMkLst>
        </pc:spChg>
        <pc:spChg chg="mod">
          <ac:chgData name="Hubert Ruczyński" userId="88f5ae79448d9369" providerId="LiveId" clId="{84CC95DD-E24B-4B47-9BE3-B99F9382C68A}" dt="2023-12-22T10:47:34.146" v="1342" actId="790"/>
          <ac:spMkLst>
            <pc:docMk/>
            <pc:sldMk cId="4089188340" sldId="354"/>
            <ac:spMk id="158" creationId="{00000000-0000-0000-0000-000000000000}"/>
          </ac:spMkLst>
        </pc:spChg>
        <pc:cxnChg chg="mod">
          <ac:chgData name="Hubert Ruczyński" userId="88f5ae79448d9369" providerId="LiveId" clId="{84CC95DD-E24B-4B47-9BE3-B99F9382C68A}" dt="2023-12-22T10:36:46.918" v="76" actId="14100"/>
          <ac:cxnSpMkLst>
            <pc:docMk/>
            <pc:sldMk cId="4089188340" sldId="354"/>
            <ac:cxnSpMk id="166" creationId="{00000000-0000-0000-0000-000000000000}"/>
          </ac:cxnSpMkLst>
        </pc:cxnChg>
      </pc:sldChg>
      <pc:sldChg chg="addSp delSp modSp add mod ord delAnim modNotesTx">
        <pc:chgData name="Hubert Ruczyński" userId="88f5ae79448d9369" providerId="LiveId" clId="{84CC95DD-E24B-4B47-9BE3-B99F9382C68A}" dt="2023-12-22T10:46:13.580" v="1177" actId="20577"/>
        <pc:sldMkLst>
          <pc:docMk/>
          <pc:sldMk cId="2122055009" sldId="355"/>
        </pc:sldMkLst>
        <pc:spChg chg="del">
          <ac:chgData name="Hubert Ruczyński" userId="88f5ae79448d9369" providerId="LiveId" clId="{84CC95DD-E24B-4B47-9BE3-B99F9382C68A}" dt="2023-12-22T10:28:58.356" v="31" actId="478"/>
          <ac:spMkLst>
            <pc:docMk/>
            <pc:sldMk cId="2122055009" sldId="355"/>
            <ac:spMk id="5" creationId="{CB482EF3-DB27-D0D2-2920-922CA41D3A94}"/>
          </ac:spMkLst>
        </pc:spChg>
        <pc:spChg chg="add del mod">
          <ac:chgData name="Hubert Ruczyński" userId="88f5ae79448d9369" providerId="LiveId" clId="{84CC95DD-E24B-4B47-9BE3-B99F9382C68A}" dt="2023-12-22T10:29:04.877" v="35" actId="478"/>
          <ac:spMkLst>
            <pc:docMk/>
            <pc:sldMk cId="2122055009" sldId="355"/>
            <ac:spMk id="6" creationId="{DA6E3805-836F-392C-65F6-7E69D4DBF380}"/>
          </ac:spMkLst>
        </pc:spChg>
        <pc:spChg chg="del">
          <ac:chgData name="Hubert Ruczyński" userId="88f5ae79448d9369" providerId="LiveId" clId="{84CC95DD-E24B-4B47-9BE3-B99F9382C68A}" dt="2023-12-22T10:29:02.952" v="34" actId="478"/>
          <ac:spMkLst>
            <pc:docMk/>
            <pc:sldMk cId="2122055009" sldId="355"/>
            <ac:spMk id="158" creationId="{00000000-0000-0000-0000-000000000000}"/>
          </ac:spMkLst>
        </pc:spChg>
        <pc:picChg chg="add mod">
          <ac:chgData name="Hubert Ruczyński" userId="88f5ae79448d9369" providerId="LiveId" clId="{84CC95DD-E24B-4B47-9BE3-B99F9382C68A}" dt="2023-12-22T10:29:10.956" v="39" actId="1076"/>
          <ac:picMkLst>
            <pc:docMk/>
            <pc:sldMk cId="2122055009" sldId="355"/>
            <ac:picMk id="3" creationId="{150F577A-62D5-91AC-D8E0-4FB802863BBD}"/>
          </ac:picMkLst>
        </pc:picChg>
        <pc:cxnChg chg="del">
          <ac:chgData name="Hubert Ruczyński" userId="88f5ae79448d9369" providerId="LiveId" clId="{84CC95DD-E24B-4B47-9BE3-B99F9382C68A}" dt="2023-12-22T10:29:06.038" v="36" actId="478"/>
          <ac:cxnSpMkLst>
            <pc:docMk/>
            <pc:sldMk cId="2122055009" sldId="355"/>
            <ac:cxnSpMk id="166" creationId="{00000000-0000-0000-0000-000000000000}"/>
          </ac:cxnSpMkLst>
        </pc:cxnChg>
      </pc:sldChg>
      <pc:sldChg chg="add del">
        <pc:chgData name="Hubert Ruczyński" userId="88f5ae79448d9369" providerId="LiveId" clId="{84CC95DD-E24B-4B47-9BE3-B99F9382C68A}" dt="2023-12-22T13:59:07.687" v="15430" actId="47"/>
        <pc:sldMkLst>
          <pc:docMk/>
          <pc:sldMk cId="1466169859" sldId="356"/>
        </pc:sldMkLst>
      </pc:sldChg>
      <pc:sldChg chg="del">
        <pc:chgData name="Hubert Ruczyński" userId="88f5ae79448d9369" providerId="LiveId" clId="{84CC95DD-E24B-4B47-9BE3-B99F9382C68A}" dt="2023-12-22T10:27:22.541" v="20" actId="47"/>
        <pc:sldMkLst>
          <pc:docMk/>
          <pc:sldMk cId="3030995636" sldId="356"/>
        </pc:sldMkLst>
      </pc:sldChg>
      <pc:sldChg chg="addSp modSp add mod ord modAnim modNotesTx">
        <pc:chgData name="Hubert Ruczyński" userId="88f5ae79448d9369" providerId="LiveId" clId="{84CC95DD-E24B-4B47-9BE3-B99F9382C68A}" dt="2023-12-23T11:40:55.612" v="20115"/>
        <pc:sldMkLst>
          <pc:docMk/>
          <pc:sldMk cId="771622466" sldId="357"/>
        </pc:sldMkLst>
        <pc:spChg chg="add mod">
          <ac:chgData name="Hubert Ruczyński" userId="88f5ae79448d9369" providerId="LiveId" clId="{84CC95DD-E24B-4B47-9BE3-B99F9382C68A}" dt="2023-12-23T11:39:27.704" v="20074" actId="14100"/>
          <ac:spMkLst>
            <pc:docMk/>
            <pc:sldMk cId="771622466" sldId="357"/>
            <ac:spMk id="2" creationId="{3992183A-DFB3-61C4-93AA-ACF2F5E1386C}"/>
          </ac:spMkLst>
        </pc:spChg>
        <pc:spChg chg="add mod">
          <ac:chgData name="Hubert Ruczyński" userId="88f5ae79448d9369" providerId="LiveId" clId="{84CC95DD-E24B-4B47-9BE3-B99F9382C68A}" dt="2023-12-23T11:39:53.762" v="20109" actId="20577"/>
          <ac:spMkLst>
            <pc:docMk/>
            <pc:sldMk cId="771622466" sldId="357"/>
            <ac:spMk id="3" creationId="{EACBCA8B-5D04-CF49-061C-4763B3CBB771}"/>
          </ac:spMkLst>
        </pc:spChg>
        <pc:picChg chg="add mod">
          <ac:chgData name="Hubert Ruczyński" userId="88f5ae79448d9369" providerId="LiveId" clId="{84CC95DD-E24B-4B47-9BE3-B99F9382C68A}" dt="2023-12-23T11:26:54.773" v="19422" actId="1076"/>
          <ac:picMkLst>
            <pc:docMk/>
            <pc:sldMk cId="771622466" sldId="357"/>
            <ac:picMk id="2050" creationId="{A5B23EC5-EB43-DFBA-3ED8-8960E90CCBA2}"/>
          </ac:picMkLst>
        </pc:picChg>
        <pc:picChg chg="add mod">
          <ac:chgData name="Hubert Ruczyński" userId="88f5ae79448d9369" providerId="LiveId" clId="{84CC95DD-E24B-4B47-9BE3-B99F9382C68A}" dt="2023-12-23T11:28:11.018" v="19428" actId="1076"/>
          <ac:picMkLst>
            <pc:docMk/>
            <pc:sldMk cId="771622466" sldId="357"/>
            <ac:picMk id="2052" creationId="{2C715E6C-5260-EF04-EDC7-08FF4728ED1E}"/>
          </ac:picMkLst>
        </pc:picChg>
      </pc:sldChg>
      <pc:sldChg chg="del">
        <pc:chgData name="Hubert Ruczyński" userId="88f5ae79448d9369" providerId="LiveId" clId="{84CC95DD-E24B-4B47-9BE3-B99F9382C68A}" dt="2023-12-22T10:27:23.886" v="21" actId="47"/>
        <pc:sldMkLst>
          <pc:docMk/>
          <pc:sldMk cId="3977525805" sldId="357"/>
        </pc:sldMkLst>
      </pc:sldChg>
      <pc:sldChg chg="addSp modSp add mod modAnim modNotesTx">
        <pc:chgData name="Hubert Ruczyński" userId="88f5ae79448d9369" providerId="LiveId" clId="{84CC95DD-E24B-4B47-9BE3-B99F9382C68A}" dt="2023-12-22T15:43:36.409" v="17775" actId="14100"/>
        <pc:sldMkLst>
          <pc:docMk/>
          <pc:sldMk cId="513270922" sldId="358"/>
        </pc:sldMkLst>
        <pc:spChg chg="add mod">
          <ac:chgData name="Hubert Ruczyński" userId="88f5ae79448d9369" providerId="LiveId" clId="{84CC95DD-E24B-4B47-9BE3-B99F9382C68A}" dt="2023-12-22T15:43:14.678" v="17772" actId="20577"/>
          <ac:spMkLst>
            <pc:docMk/>
            <pc:sldMk cId="513270922" sldId="358"/>
            <ac:spMk id="2" creationId="{EBAB8A66-CFA3-0850-A17E-716FEC9DC88A}"/>
          </ac:spMkLst>
        </pc:spChg>
        <pc:spChg chg="mod">
          <ac:chgData name="Hubert Ruczyński" userId="88f5ae79448d9369" providerId="LiveId" clId="{84CC95DD-E24B-4B47-9BE3-B99F9382C68A}" dt="2023-12-22T11:01:10.487" v="3128" actId="790"/>
          <ac:spMkLst>
            <pc:docMk/>
            <pc:sldMk cId="513270922" sldId="358"/>
            <ac:spMk id="158" creationId="{00000000-0000-0000-0000-000000000000}"/>
          </ac:spMkLst>
        </pc:spChg>
        <pc:cxnChg chg="mod">
          <ac:chgData name="Hubert Ruczyński" userId="88f5ae79448d9369" providerId="LiveId" clId="{84CC95DD-E24B-4B47-9BE3-B99F9382C68A}" dt="2023-12-22T15:43:36.409" v="17775" actId="14100"/>
          <ac:cxnSpMkLst>
            <pc:docMk/>
            <pc:sldMk cId="513270922" sldId="358"/>
            <ac:cxnSpMk id="166" creationId="{00000000-0000-0000-0000-000000000000}"/>
          </ac:cxnSpMkLst>
        </pc:cxnChg>
      </pc:sldChg>
      <pc:sldChg chg="addSp modSp add mod modNotesTx">
        <pc:chgData name="Hubert Ruczyński" userId="88f5ae79448d9369" providerId="LiveId" clId="{84CC95DD-E24B-4B47-9BE3-B99F9382C68A}" dt="2023-12-22T11:17:50.296" v="4024" actId="20577"/>
        <pc:sldMkLst>
          <pc:docMk/>
          <pc:sldMk cId="1385243013" sldId="359"/>
        </pc:sldMkLst>
        <pc:spChg chg="mod">
          <ac:chgData name="Hubert Ruczyński" userId="88f5ae79448d9369" providerId="LiveId" clId="{84CC95DD-E24B-4B47-9BE3-B99F9382C68A}" dt="2023-12-22T11:11:49.058" v="3625" actId="20577"/>
          <ac:spMkLst>
            <pc:docMk/>
            <pc:sldMk cId="1385243013" sldId="359"/>
            <ac:spMk id="158" creationId="{00000000-0000-0000-0000-000000000000}"/>
          </ac:spMkLst>
        </pc:spChg>
        <pc:picChg chg="add mod">
          <ac:chgData name="Hubert Ruczyński" userId="88f5ae79448d9369" providerId="LiveId" clId="{84CC95DD-E24B-4B47-9BE3-B99F9382C68A}" dt="2023-12-22T11:14:52.584" v="3631" actId="1076"/>
          <ac:picMkLst>
            <pc:docMk/>
            <pc:sldMk cId="1385243013" sldId="359"/>
            <ac:picMk id="3" creationId="{BEEB44C8-FD2C-E4EA-EE26-1968550EF52F}"/>
          </ac:picMkLst>
        </pc:picChg>
      </pc:sldChg>
      <pc:sldChg chg="del">
        <pc:chgData name="Hubert Ruczyński" userId="88f5ae79448d9369" providerId="LiveId" clId="{84CC95DD-E24B-4B47-9BE3-B99F9382C68A}" dt="2023-12-22T10:27:21.623" v="19" actId="47"/>
        <pc:sldMkLst>
          <pc:docMk/>
          <pc:sldMk cId="3572674235" sldId="360"/>
        </pc:sldMkLst>
      </pc:sldChg>
      <pc:sldChg chg="addSp delSp modSp add mod modAnim modNotesTx">
        <pc:chgData name="Hubert Ruczyński" userId="88f5ae79448d9369" providerId="LiveId" clId="{84CC95DD-E24B-4B47-9BE3-B99F9382C68A}" dt="2023-12-23T11:00:54.383" v="18503" actId="2710"/>
        <pc:sldMkLst>
          <pc:docMk/>
          <pc:sldMk cId="3613991115" sldId="360"/>
        </pc:sldMkLst>
        <pc:spChg chg="add del mod">
          <ac:chgData name="Hubert Ruczyński" userId="88f5ae79448d9369" providerId="LiveId" clId="{84CC95DD-E24B-4B47-9BE3-B99F9382C68A}" dt="2023-12-22T15:41:40.785" v="17497"/>
          <ac:spMkLst>
            <pc:docMk/>
            <pc:sldMk cId="3613991115" sldId="360"/>
            <ac:spMk id="2" creationId="{0FE927E5-259E-7492-FFE6-EDF48955ABED}"/>
          </ac:spMkLst>
        </pc:spChg>
        <pc:spChg chg="add mod">
          <ac:chgData name="Hubert Ruczyński" userId="88f5ae79448d9369" providerId="LiveId" clId="{84CC95DD-E24B-4B47-9BE3-B99F9382C68A}" dt="2023-12-23T11:00:54.383" v="18503" actId="2710"/>
          <ac:spMkLst>
            <pc:docMk/>
            <pc:sldMk cId="3613991115" sldId="360"/>
            <ac:spMk id="2" creationId="{708A818E-79F8-5B96-C8A2-8A1156EE1817}"/>
          </ac:spMkLst>
        </pc:spChg>
        <pc:picChg chg="del">
          <ac:chgData name="Hubert Ruczyński" userId="88f5ae79448d9369" providerId="LiveId" clId="{84CC95DD-E24B-4B47-9BE3-B99F9382C68A}" dt="2023-12-22T11:17:56.739" v="4026" actId="478"/>
          <ac:picMkLst>
            <pc:docMk/>
            <pc:sldMk cId="3613991115" sldId="360"/>
            <ac:picMk id="3" creationId="{BEEB44C8-FD2C-E4EA-EE26-1968550EF52F}"/>
          </ac:picMkLst>
        </pc:picChg>
        <pc:cxnChg chg="mod">
          <ac:chgData name="Hubert Ruczyński" userId="88f5ae79448d9369" providerId="LiveId" clId="{84CC95DD-E24B-4B47-9BE3-B99F9382C68A}" dt="2023-12-22T15:43:41.423" v="17776" actId="14100"/>
          <ac:cxnSpMkLst>
            <pc:docMk/>
            <pc:sldMk cId="3613991115" sldId="360"/>
            <ac:cxnSpMk id="166" creationId="{00000000-0000-0000-0000-000000000000}"/>
          </ac:cxnSpMkLst>
        </pc:cxnChg>
      </pc:sldChg>
      <pc:sldChg chg="addSp modSp add mod modAnim modNotesTx">
        <pc:chgData name="Hubert Ruczyński" userId="88f5ae79448d9369" providerId="LiveId" clId="{84CC95DD-E24B-4B47-9BE3-B99F9382C68A}" dt="2023-12-23T11:08:02.893" v="18781" actId="14100"/>
        <pc:sldMkLst>
          <pc:docMk/>
          <pc:sldMk cId="266427732" sldId="361"/>
        </pc:sldMkLst>
        <pc:spChg chg="add mod">
          <ac:chgData name="Hubert Ruczyński" userId="88f5ae79448d9369" providerId="LiveId" clId="{84CC95DD-E24B-4B47-9BE3-B99F9382C68A}" dt="2023-12-23T11:00:16.633" v="18497" actId="403"/>
          <ac:spMkLst>
            <pc:docMk/>
            <pc:sldMk cId="266427732" sldId="361"/>
            <ac:spMk id="2" creationId="{02CF0943-85B1-7D47-EEBC-97704AF188DB}"/>
          </ac:spMkLst>
        </pc:spChg>
        <pc:picChg chg="add mod">
          <ac:chgData name="Hubert Ruczyński" userId="88f5ae79448d9369" providerId="LiveId" clId="{84CC95DD-E24B-4B47-9BE3-B99F9382C68A}" dt="2023-12-23T11:07:42.264" v="18772" actId="14100"/>
          <ac:picMkLst>
            <pc:docMk/>
            <pc:sldMk cId="266427732" sldId="361"/>
            <ac:picMk id="1026" creationId="{C1007E60-A0C9-E33C-DC0D-6D3137BBCFA7}"/>
          </ac:picMkLst>
        </pc:picChg>
        <pc:picChg chg="add mod">
          <ac:chgData name="Hubert Ruczyński" userId="88f5ae79448d9369" providerId="LiveId" clId="{84CC95DD-E24B-4B47-9BE3-B99F9382C68A}" dt="2023-12-23T11:08:02.893" v="18781" actId="14100"/>
          <ac:picMkLst>
            <pc:docMk/>
            <pc:sldMk cId="266427732" sldId="361"/>
            <ac:picMk id="1028" creationId="{5DBD5FFE-FC06-FB47-E284-8EFB8600AADC}"/>
          </ac:picMkLst>
        </pc:picChg>
        <pc:cxnChg chg="mod">
          <ac:chgData name="Hubert Ruczyński" userId="88f5ae79448d9369" providerId="LiveId" clId="{84CC95DD-E24B-4B47-9BE3-B99F9382C68A}" dt="2023-12-22T15:43:45.025" v="17777" actId="14100"/>
          <ac:cxnSpMkLst>
            <pc:docMk/>
            <pc:sldMk cId="266427732" sldId="361"/>
            <ac:cxnSpMk id="166" creationId="{00000000-0000-0000-0000-000000000000}"/>
          </ac:cxnSpMkLst>
        </pc:cxnChg>
      </pc:sldChg>
      <pc:sldChg chg="del">
        <pc:chgData name="Hubert Ruczyński" userId="88f5ae79448d9369" providerId="LiveId" clId="{84CC95DD-E24B-4B47-9BE3-B99F9382C68A}" dt="2023-12-22T10:27:40.014" v="27" actId="47"/>
        <pc:sldMkLst>
          <pc:docMk/>
          <pc:sldMk cId="3271894883" sldId="361"/>
        </pc:sldMkLst>
      </pc:sldChg>
      <pc:sldChg chg="addSp delSp modSp add mod delAnim modAnim modNotesTx">
        <pc:chgData name="Hubert Ruczyński" userId="88f5ae79448d9369" providerId="LiveId" clId="{84CC95DD-E24B-4B47-9BE3-B99F9382C68A}" dt="2024-01-08T09:24:57.130" v="20134" actId="478"/>
        <pc:sldMkLst>
          <pc:docMk/>
          <pc:sldMk cId="2409975972" sldId="362"/>
        </pc:sldMkLst>
        <pc:spChg chg="add del mod">
          <ac:chgData name="Hubert Ruczyński" userId="88f5ae79448d9369" providerId="LiveId" clId="{84CC95DD-E24B-4B47-9BE3-B99F9382C68A}" dt="2023-12-23T10:59:23.719" v="18427"/>
          <ac:spMkLst>
            <pc:docMk/>
            <pc:sldMk cId="2409975972" sldId="362"/>
            <ac:spMk id="2" creationId="{8F69562E-3E0F-72A4-04CC-60B2D6CAA6DF}"/>
          </ac:spMkLst>
        </pc:spChg>
        <pc:spChg chg="add mod">
          <ac:chgData name="Hubert Ruczyński" userId="88f5ae79448d9369" providerId="LiveId" clId="{84CC95DD-E24B-4B47-9BE3-B99F9382C68A}" dt="2023-12-23T11:04:26.496" v="18765" actId="113"/>
          <ac:spMkLst>
            <pc:docMk/>
            <pc:sldMk cId="2409975972" sldId="362"/>
            <ac:spMk id="3" creationId="{4D79D20C-E014-1910-3F70-CB31B4F24F22}"/>
          </ac:spMkLst>
        </pc:spChg>
        <pc:spChg chg="mod">
          <ac:chgData name="Hubert Ruczyński" userId="88f5ae79448d9369" providerId="LiveId" clId="{84CC95DD-E24B-4B47-9BE3-B99F9382C68A}" dt="2023-12-22T11:38:55.012" v="5563" actId="790"/>
          <ac:spMkLst>
            <pc:docMk/>
            <pc:sldMk cId="2409975972" sldId="362"/>
            <ac:spMk id="158" creationId="{00000000-0000-0000-0000-000000000000}"/>
          </ac:spMkLst>
        </pc:spChg>
        <pc:picChg chg="del">
          <ac:chgData name="Hubert Ruczyński" userId="88f5ae79448d9369" providerId="LiveId" clId="{84CC95DD-E24B-4B47-9BE3-B99F9382C68A}" dt="2024-01-08T09:24:57.130" v="20134" actId="478"/>
          <ac:picMkLst>
            <pc:docMk/>
            <pc:sldMk cId="2409975972" sldId="362"/>
            <ac:picMk id="4" creationId="{5D2EA160-ABCD-7E65-3D9C-C13FB87939D6}"/>
          </ac:picMkLst>
        </pc:picChg>
        <pc:cxnChg chg="mod">
          <ac:chgData name="Hubert Ruczyński" userId="88f5ae79448d9369" providerId="LiveId" clId="{84CC95DD-E24B-4B47-9BE3-B99F9382C68A}" dt="2023-12-22T15:43:50.088" v="17778" actId="14100"/>
          <ac:cxnSpMkLst>
            <pc:docMk/>
            <pc:sldMk cId="2409975972" sldId="362"/>
            <ac:cxnSpMk id="166" creationId="{00000000-0000-0000-0000-000000000000}"/>
          </ac:cxnSpMkLst>
        </pc:cxnChg>
      </pc:sldChg>
      <pc:sldChg chg="addSp modSp add mod modAnim modNotesTx">
        <pc:chgData name="Hubert Ruczyński" userId="88f5ae79448d9369" providerId="LiveId" clId="{84CC95DD-E24B-4B47-9BE3-B99F9382C68A}" dt="2023-12-23T11:42:10.684" v="20122"/>
        <pc:sldMkLst>
          <pc:docMk/>
          <pc:sldMk cId="3565917386" sldId="363"/>
        </pc:sldMkLst>
        <pc:spChg chg="mod">
          <ac:chgData name="Hubert Ruczyński" userId="88f5ae79448d9369" providerId="LiveId" clId="{84CC95DD-E24B-4B47-9BE3-B99F9382C68A}" dt="2023-12-22T12:21:20.861" v="7322" actId="790"/>
          <ac:spMkLst>
            <pc:docMk/>
            <pc:sldMk cId="3565917386" sldId="363"/>
            <ac:spMk id="158" creationId="{00000000-0000-0000-0000-000000000000}"/>
          </ac:spMkLst>
        </pc:spChg>
        <pc:picChg chg="add mod">
          <ac:chgData name="Hubert Ruczyński" userId="88f5ae79448d9369" providerId="LiveId" clId="{84CC95DD-E24B-4B47-9BE3-B99F9382C68A}" dt="2023-12-22T12:30:47.484" v="8375" actId="1076"/>
          <ac:picMkLst>
            <pc:docMk/>
            <pc:sldMk cId="3565917386" sldId="363"/>
            <ac:picMk id="3" creationId="{B202ED1D-B479-6AC5-126F-56C8A3D3EB78}"/>
          </ac:picMkLst>
        </pc:picChg>
        <pc:picChg chg="add mod">
          <ac:chgData name="Hubert Ruczyński" userId="88f5ae79448d9369" providerId="LiveId" clId="{84CC95DD-E24B-4B47-9BE3-B99F9382C68A}" dt="2023-12-22T12:31:07.963" v="8385" actId="1076"/>
          <ac:picMkLst>
            <pc:docMk/>
            <pc:sldMk cId="3565917386" sldId="363"/>
            <ac:picMk id="5" creationId="{BDF55321-C9E2-BE0B-35C3-E5B8DF93B329}"/>
          </ac:picMkLst>
        </pc:picChg>
        <pc:picChg chg="add mod">
          <ac:chgData name="Hubert Ruczyński" userId="88f5ae79448d9369" providerId="LiveId" clId="{84CC95DD-E24B-4B47-9BE3-B99F9382C68A}" dt="2023-12-22T12:31:26.284" v="8393" actId="1076"/>
          <ac:picMkLst>
            <pc:docMk/>
            <pc:sldMk cId="3565917386" sldId="363"/>
            <ac:picMk id="7" creationId="{CE0EE158-26CF-7139-BDB4-AF8641F63830}"/>
          </ac:picMkLst>
        </pc:picChg>
        <pc:picChg chg="add mod">
          <ac:chgData name="Hubert Ruczyński" userId="88f5ae79448d9369" providerId="LiveId" clId="{84CC95DD-E24B-4B47-9BE3-B99F9382C68A}" dt="2023-12-22T12:31:29.050" v="8394" actId="1076"/>
          <ac:picMkLst>
            <pc:docMk/>
            <pc:sldMk cId="3565917386" sldId="363"/>
            <ac:picMk id="9" creationId="{E59E0DD8-C4B8-5EF2-21E9-806C296D4D05}"/>
          </ac:picMkLst>
        </pc:picChg>
        <pc:cxnChg chg="mod">
          <ac:chgData name="Hubert Ruczyński" userId="88f5ae79448d9369" providerId="LiveId" clId="{84CC95DD-E24B-4B47-9BE3-B99F9382C68A}" dt="2023-12-22T15:43:53.024" v="17779" actId="14100"/>
          <ac:cxnSpMkLst>
            <pc:docMk/>
            <pc:sldMk cId="3565917386" sldId="363"/>
            <ac:cxnSpMk id="166" creationId="{00000000-0000-0000-0000-000000000000}"/>
          </ac:cxnSpMkLst>
        </pc:cxnChg>
      </pc:sldChg>
      <pc:sldChg chg="addSp delSp modSp add mod modAnim modNotesTx">
        <pc:chgData name="Hubert Ruczyński" userId="88f5ae79448d9369" providerId="LiveId" clId="{84CC95DD-E24B-4B47-9BE3-B99F9382C68A}" dt="2023-12-23T11:42:22.864" v="20126"/>
        <pc:sldMkLst>
          <pc:docMk/>
          <pc:sldMk cId="2862115169" sldId="364"/>
        </pc:sldMkLst>
        <pc:spChg chg="mod">
          <ac:chgData name="Hubert Ruczyński" userId="88f5ae79448d9369" providerId="LiveId" clId="{84CC95DD-E24B-4B47-9BE3-B99F9382C68A}" dt="2023-12-22T12:32:29.642" v="8417" actId="20577"/>
          <ac:spMkLst>
            <pc:docMk/>
            <pc:sldMk cId="2862115169" sldId="364"/>
            <ac:spMk id="158" creationId="{00000000-0000-0000-0000-000000000000}"/>
          </ac:spMkLst>
        </pc:spChg>
        <pc:picChg chg="del">
          <ac:chgData name="Hubert Ruczyński" userId="88f5ae79448d9369" providerId="LiveId" clId="{84CC95DD-E24B-4B47-9BE3-B99F9382C68A}" dt="2023-12-22T12:32:31.925" v="8418" actId="478"/>
          <ac:picMkLst>
            <pc:docMk/>
            <pc:sldMk cId="2862115169" sldId="364"/>
            <ac:picMk id="3" creationId="{B202ED1D-B479-6AC5-126F-56C8A3D3EB78}"/>
          </ac:picMkLst>
        </pc:picChg>
        <pc:picChg chg="add mod">
          <ac:chgData name="Hubert Ruczyński" userId="88f5ae79448d9369" providerId="LiveId" clId="{84CC95DD-E24B-4B47-9BE3-B99F9382C68A}" dt="2023-12-22T12:40:48.962" v="8481" actId="1076"/>
          <ac:picMkLst>
            <pc:docMk/>
            <pc:sldMk cId="2862115169" sldId="364"/>
            <ac:picMk id="4" creationId="{ADFF24A7-9125-8351-560F-42D5D07B1E03}"/>
          </ac:picMkLst>
        </pc:picChg>
        <pc:picChg chg="del">
          <ac:chgData name="Hubert Ruczyński" userId="88f5ae79448d9369" providerId="LiveId" clId="{84CC95DD-E24B-4B47-9BE3-B99F9382C68A}" dt="2023-12-22T12:32:32.536" v="8419" actId="478"/>
          <ac:picMkLst>
            <pc:docMk/>
            <pc:sldMk cId="2862115169" sldId="364"/>
            <ac:picMk id="5" creationId="{BDF55321-C9E2-BE0B-35C3-E5B8DF93B329}"/>
          </ac:picMkLst>
        </pc:picChg>
        <pc:picChg chg="del">
          <ac:chgData name="Hubert Ruczyński" userId="88f5ae79448d9369" providerId="LiveId" clId="{84CC95DD-E24B-4B47-9BE3-B99F9382C68A}" dt="2023-12-22T12:32:33.662" v="8421" actId="478"/>
          <ac:picMkLst>
            <pc:docMk/>
            <pc:sldMk cId="2862115169" sldId="364"/>
            <ac:picMk id="7" creationId="{CE0EE158-26CF-7139-BDB4-AF8641F63830}"/>
          </ac:picMkLst>
        </pc:picChg>
        <pc:picChg chg="add mod ord">
          <ac:chgData name="Hubert Ruczyński" userId="88f5ae79448d9369" providerId="LiveId" clId="{84CC95DD-E24B-4B47-9BE3-B99F9382C68A}" dt="2023-12-22T12:44:07.106" v="8963" actId="1076"/>
          <ac:picMkLst>
            <pc:docMk/>
            <pc:sldMk cId="2862115169" sldId="364"/>
            <ac:picMk id="8" creationId="{270BB2C4-2C37-5771-2C01-1C5A85D0C03B}"/>
          </ac:picMkLst>
        </pc:picChg>
        <pc:picChg chg="del">
          <ac:chgData name="Hubert Ruczyński" userId="88f5ae79448d9369" providerId="LiveId" clId="{84CC95DD-E24B-4B47-9BE3-B99F9382C68A}" dt="2023-12-22T12:32:33.147" v="8420" actId="478"/>
          <ac:picMkLst>
            <pc:docMk/>
            <pc:sldMk cId="2862115169" sldId="364"/>
            <ac:picMk id="9" creationId="{E59E0DD8-C4B8-5EF2-21E9-806C296D4D05}"/>
          </ac:picMkLst>
        </pc:picChg>
        <pc:picChg chg="add mod">
          <ac:chgData name="Hubert Ruczyński" userId="88f5ae79448d9369" providerId="LiveId" clId="{84CC95DD-E24B-4B47-9BE3-B99F9382C68A}" dt="2023-12-22T12:44:10.721" v="8965" actId="1076"/>
          <ac:picMkLst>
            <pc:docMk/>
            <pc:sldMk cId="2862115169" sldId="364"/>
            <ac:picMk id="11" creationId="{90981884-36E6-04A1-2F55-23BA9680A74B}"/>
          </ac:picMkLst>
        </pc:picChg>
        <pc:picChg chg="add del mod modCrop">
          <ac:chgData name="Hubert Ruczyński" userId="88f5ae79448d9369" providerId="LiveId" clId="{84CC95DD-E24B-4B47-9BE3-B99F9382C68A}" dt="2023-12-22T12:44:02.773" v="8961" actId="478"/>
          <ac:picMkLst>
            <pc:docMk/>
            <pc:sldMk cId="2862115169" sldId="364"/>
            <ac:picMk id="13" creationId="{3BD1E240-641A-BF0D-05EF-E244532A886E}"/>
          </ac:picMkLst>
        </pc:picChg>
        <pc:picChg chg="add mod">
          <ac:chgData name="Hubert Ruczyński" userId="88f5ae79448d9369" providerId="LiveId" clId="{84CC95DD-E24B-4B47-9BE3-B99F9382C68A}" dt="2023-12-22T12:44:09.372" v="8964" actId="1076"/>
          <ac:picMkLst>
            <pc:docMk/>
            <pc:sldMk cId="2862115169" sldId="364"/>
            <ac:picMk id="15" creationId="{F6D22994-7823-A8F4-ABBA-7959E5E51914}"/>
          </ac:picMkLst>
        </pc:picChg>
        <pc:cxnChg chg="mod">
          <ac:chgData name="Hubert Ruczyński" userId="88f5ae79448d9369" providerId="LiveId" clId="{84CC95DD-E24B-4B47-9BE3-B99F9382C68A}" dt="2023-12-22T15:43:55.934" v="17780" actId="14100"/>
          <ac:cxnSpMkLst>
            <pc:docMk/>
            <pc:sldMk cId="2862115169" sldId="364"/>
            <ac:cxnSpMk id="166" creationId="{00000000-0000-0000-0000-000000000000}"/>
          </ac:cxnSpMkLst>
        </pc:cxnChg>
      </pc:sldChg>
      <pc:sldChg chg="addSp delSp modSp add mod modAnim modNotesTx">
        <pc:chgData name="Hubert Ruczyński" userId="88f5ae79448d9369" providerId="LiveId" clId="{84CC95DD-E24B-4B47-9BE3-B99F9382C68A}" dt="2023-12-23T11:42:37.736" v="20127"/>
        <pc:sldMkLst>
          <pc:docMk/>
          <pc:sldMk cId="559677723" sldId="365"/>
        </pc:sldMkLst>
        <pc:spChg chg="mod">
          <ac:chgData name="Hubert Ruczyński" userId="88f5ae79448d9369" providerId="LiveId" clId="{84CC95DD-E24B-4B47-9BE3-B99F9382C68A}" dt="2023-12-22T15:44:06.960" v="17790" actId="20577"/>
          <ac:spMkLst>
            <pc:docMk/>
            <pc:sldMk cId="559677723" sldId="365"/>
            <ac:spMk id="158" creationId="{00000000-0000-0000-0000-000000000000}"/>
          </ac:spMkLst>
        </pc:spChg>
        <pc:picChg chg="add mod">
          <ac:chgData name="Hubert Ruczyński" userId="88f5ae79448d9369" providerId="LiveId" clId="{84CC95DD-E24B-4B47-9BE3-B99F9382C68A}" dt="2023-12-22T12:47:11.881" v="9211" actId="1076"/>
          <ac:picMkLst>
            <pc:docMk/>
            <pc:sldMk cId="559677723" sldId="365"/>
            <ac:picMk id="3" creationId="{77F47B53-56D3-A20A-D921-17F1A8ED103E}"/>
          </ac:picMkLst>
        </pc:picChg>
        <pc:picChg chg="del">
          <ac:chgData name="Hubert Ruczyński" userId="88f5ae79448d9369" providerId="LiveId" clId="{84CC95DD-E24B-4B47-9BE3-B99F9382C68A}" dt="2023-12-22T12:46:34.409" v="9116" actId="478"/>
          <ac:picMkLst>
            <pc:docMk/>
            <pc:sldMk cId="559677723" sldId="365"/>
            <ac:picMk id="4" creationId="{ADFF24A7-9125-8351-560F-42D5D07B1E03}"/>
          </ac:picMkLst>
        </pc:picChg>
        <pc:picChg chg="add mod">
          <ac:chgData name="Hubert Ruczyński" userId="88f5ae79448d9369" providerId="LiveId" clId="{84CC95DD-E24B-4B47-9BE3-B99F9382C68A}" dt="2023-12-22T12:57:01.585" v="10975" actId="1076"/>
          <ac:picMkLst>
            <pc:docMk/>
            <pc:sldMk cId="559677723" sldId="365"/>
            <ac:picMk id="6" creationId="{890C8E4B-09D8-2CBD-62A4-2BEEB53478DD}"/>
          </ac:picMkLst>
        </pc:picChg>
        <pc:picChg chg="del">
          <ac:chgData name="Hubert Ruczyński" userId="88f5ae79448d9369" providerId="LiveId" clId="{84CC95DD-E24B-4B47-9BE3-B99F9382C68A}" dt="2023-12-22T12:46:33.949" v="9115" actId="478"/>
          <ac:picMkLst>
            <pc:docMk/>
            <pc:sldMk cId="559677723" sldId="365"/>
            <ac:picMk id="8" creationId="{270BB2C4-2C37-5771-2C01-1C5A85D0C03B}"/>
          </ac:picMkLst>
        </pc:picChg>
        <pc:picChg chg="del">
          <ac:chgData name="Hubert Ruczyński" userId="88f5ae79448d9369" providerId="LiveId" clId="{84CC95DD-E24B-4B47-9BE3-B99F9382C68A}" dt="2023-12-22T12:46:33.032" v="9113" actId="478"/>
          <ac:picMkLst>
            <pc:docMk/>
            <pc:sldMk cId="559677723" sldId="365"/>
            <ac:picMk id="11" creationId="{90981884-36E6-04A1-2F55-23BA9680A74B}"/>
          </ac:picMkLst>
        </pc:picChg>
        <pc:picChg chg="del">
          <ac:chgData name="Hubert Ruczyński" userId="88f5ae79448d9369" providerId="LiveId" clId="{84CC95DD-E24B-4B47-9BE3-B99F9382C68A}" dt="2023-12-22T12:46:33.456" v="9114" actId="478"/>
          <ac:picMkLst>
            <pc:docMk/>
            <pc:sldMk cId="559677723" sldId="365"/>
            <ac:picMk id="15" creationId="{F6D22994-7823-A8F4-ABBA-7959E5E51914}"/>
          </ac:picMkLst>
        </pc:picChg>
        <pc:cxnChg chg="mod">
          <ac:chgData name="Hubert Ruczyński" userId="88f5ae79448d9369" providerId="LiveId" clId="{84CC95DD-E24B-4B47-9BE3-B99F9382C68A}" dt="2023-12-22T15:44:10.200" v="17791" actId="14100"/>
          <ac:cxnSpMkLst>
            <pc:docMk/>
            <pc:sldMk cId="559677723" sldId="365"/>
            <ac:cxnSpMk id="166" creationId="{00000000-0000-0000-0000-000000000000}"/>
          </ac:cxnSpMkLst>
        </pc:cxnChg>
      </pc:sldChg>
      <pc:sldChg chg="add del">
        <pc:chgData name="Hubert Ruczyński" userId="88f5ae79448d9369" providerId="LiveId" clId="{84CC95DD-E24B-4B47-9BE3-B99F9382C68A}" dt="2023-12-22T12:32:18.290" v="8397" actId="47"/>
        <pc:sldMkLst>
          <pc:docMk/>
          <pc:sldMk cId="3471463639" sldId="365"/>
        </pc:sldMkLst>
      </pc:sldChg>
      <pc:sldChg chg="addSp delSp modSp add mod modAnim modNotesTx">
        <pc:chgData name="Hubert Ruczyński" userId="88f5ae79448d9369" providerId="LiveId" clId="{84CC95DD-E24B-4B47-9BE3-B99F9382C68A}" dt="2023-12-22T15:44:20.609" v="17812" actId="14100"/>
        <pc:sldMkLst>
          <pc:docMk/>
          <pc:sldMk cId="532048054" sldId="366"/>
        </pc:sldMkLst>
        <pc:spChg chg="add mod">
          <ac:chgData name="Hubert Ruczyński" userId="88f5ae79448d9369" providerId="LiveId" clId="{84CC95DD-E24B-4B47-9BE3-B99F9382C68A}" dt="2023-12-22T13:04:49.608" v="11157" actId="20577"/>
          <ac:spMkLst>
            <pc:docMk/>
            <pc:sldMk cId="532048054" sldId="366"/>
            <ac:spMk id="2" creationId="{43C73C45-29DE-DEBE-754D-1E7E91550BA5}"/>
          </ac:spMkLst>
        </pc:spChg>
        <pc:spChg chg="mod">
          <ac:chgData name="Hubert Ruczyński" userId="88f5ae79448d9369" providerId="LiveId" clId="{84CC95DD-E24B-4B47-9BE3-B99F9382C68A}" dt="2023-12-22T15:44:17.833" v="17811" actId="1076"/>
          <ac:spMkLst>
            <pc:docMk/>
            <pc:sldMk cId="532048054" sldId="366"/>
            <ac:spMk id="158" creationId="{00000000-0000-0000-0000-000000000000}"/>
          </ac:spMkLst>
        </pc:spChg>
        <pc:picChg chg="del">
          <ac:chgData name="Hubert Ruczyński" userId="88f5ae79448d9369" providerId="LiveId" clId="{84CC95DD-E24B-4B47-9BE3-B99F9382C68A}" dt="2023-12-22T13:03:55.855" v="11140" actId="478"/>
          <ac:picMkLst>
            <pc:docMk/>
            <pc:sldMk cId="532048054" sldId="366"/>
            <ac:picMk id="3" creationId="{77F47B53-56D3-A20A-D921-17F1A8ED103E}"/>
          </ac:picMkLst>
        </pc:picChg>
        <pc:picChg chg="del">
          <ac:chgData name="Hubert Ruczyński" userId="88f5ae79448d9369" providerId="LiveId" clId="{84CC95DD-E24B-4B47-9BE3-B99F9382C68A}" dt="2023-12-22T13:03:56.582" v="11141" actId="478"/>
          <ac:picMkLst>
            <pc:docMk/>
            <pc:sldMk cId="532048054" sldId="366"/>
            <ac:picMk id="6" creationId="{890C8E4B-09D8-2CBD-62A4-2BEEB53478DD}"/>
          </ac:picMkLst>
        </pc:picChg>
        <pc:cxnChg chg="mod">
          <ac:chgData name="Hubert Ruczyński" userId="88f5ae79448d9369" providerId="LiveId" clId="{84CC95DD-E24B-4B47-9BE3-B99F9382C68A}" dt="2023-12-22T15:44:20.609" v="17812" actId="14100"/>
          <ac:cxnSpMkLst>
            <pc:docMk/>
            <pc:sldMk cId="532048054" sldId="366"/>
            <ac:cxnSpMk id="166" creationId="{00000000-0000-0000-0000-000000000000}"/>
          </ac:cxnSpMkLst>
        </pc:cxnChg>
      </pc:sldChg>
      <pc:sldChg chg="addSp delSp modSp add mod modNotesTx">
        <pc:chgData name="Hubert Ruczyński" userId="88f5ae79448d9369" providerId="LiveId" clId="{84CC95DD-E24B-4B47-9BE3-B99F9382C68A}" dt="2023-12-22T15:44:23.654" v="17813" actId="14100"/>
        <pc:sldMkLst>
          <pc:docMk/>
          <pc:sldMk cId="1864789016" sldId="367"/>
        </pc:sldMkLst>
        <pc:spChg chg="del mod">
          <ac:chgData name="Hubert Ruczyński" userId="88f5ae79448d9369" providerId="LiveId" clId="{84CC95DD-E24B-4B47-9BE3-B99F9382C68A}" dt="2023-12-22T13:05:54.912" v="11220" actId="478"/>
          <ac:spMkLst>
            <pc:docMk/>
            <pc:sldMk cId="1864789016" sldId="367"/>
            <ac:spMk id="2" creationId="{43C73C45-29DE-DEBE-754D-1E7E91550BA5}"/>
          </ac:spMkLst>
        </pc:spChg>
        <pc:spChg chg="mod">
          <ac:chgData name="Hubert Ruczyński" userId="88f5ae79448d9369" providerId="LiveId" clId="{84CC95DD-E24B-4B47-9BE3-B99F9382C68A}" dt="2023-12-22T13:05:34.489" v="11218" actId="20577"/>
          <ac:spMkLst>
            <pc:docMk/>
            <pc:sldMk cId="1864789016" sldId="367"/>
            <ac:spMk id="158" creationId="{00000000-0000-0000-0000-000000000000}"/>
          </ac:spMkLst>
        </pc:spChg>
        <pc:picChg chg="add mod">
          <ac:chgData name="Hubert Ruczyński" userId="88f5ae79448d9369" providerId="LiveId" clId="{84CC95DD-E24B-4B47-9BE3-B99F9382C68A}" dt="2023-12-22T13:06:06.276" v="11224" actId="1076"/>
          <ac:picMkLst>
            <pc:docMk/>
            <pc:sldMk cId="1864789016" sldId="367"/>
            <ac:picMk id="4" creationId="{2EE8E364-CB84-B52B-0958-4186FFD3F637}"/>
          </ac:picMkLst>
        </pc:picChg>
        <pc:picChg chg="add mod">
          <ac:chgData name="Hubert Ruczyński" userId="88f5ae79448d9369" providerId="LiveId" clId="{84CC95DD-E24B-4B47-9BE3-B99F9382C68A}" dt="2023-12-22T13:06:12.307" v="11227" actId="14100"/>
          <ac:picMkLst>
            <pc:docMk/>
            <pc:sldMk cId="1864789016" sldId="367"/>
            <ac:picMk id="5" creationId="{748B8DA5-CC12-AA16-E5A7-3C56EFF97A51}"/>
          </ac:picMkLst>
        </pc:picChg>
        <pc:cxnChg chg="mod">
          <ac:chgData name="Hubert Ruczyński" userId="88f5ae79448d9369" providerId="LiveId" clId="{84CC95DD-E24B-4B47-9BE3-B99F9382C68A}" dt="2023-12-22T15:44:23.654" v="17813" actId="14100"/>
          <ac:cxnSpMkLst>
            <pc:docMk/>
            <pc:sldMk cId="1864789016" sldId="367"/>
            <ac:cxnSpMk id="166" creationId="{00000000-0000-0000-0000-000000000000}"/>
          </ac:cxnSpMkLst>
        </pc:cxnChg>
      </pc:sldChg>
      <pc:sldChg chg="addSp delSp modSp add mod modNotesTx">
        <pc:chgData name="Hubert Ruczyński" userId="88f5ae79448d9369" providerId="LiveId" clId="{84CC95DD-E24B-4B47-9BE3-B99F9382C68A}" dt="2023-12-22T15:44:28.952" v="17814" actId="14100"/>
        <pc:sldMkLst>
          <pc:docMk/>
          <pc:sldMk cId="420176021" sldId="368"/>
        </pc:sldMkLst>
        <pc:spChg chg="mod">
          <ac:chgData name="Hubert Ruczyński" userId="88f5ae79448d9369" providerId="LiveId" clId="{84CC95DD-E24B-4B47-9BE3-B99F9382C68A}" dt="2023-12-22T13:11:39.061" v="11868" actId="20577"/>
          <ac:spMkLst>
            <pc:docMk/>
            <pc:sldMk cId="420176021" sldId="368"/>
            <ac:spMk id="158" creationId="{00000000-0000-0000-0000-000000000000}"/>
          </ac:spMkLst>
        </pc:spChg>
        <pc:picChg chg="add del mod">
          <ac:chgData name="Hubert Ruczyński" userId="88f5ae79448d9369" providerId="LiveId" clId="{84CC95DD-E24B-4B47-9BE3-B99F9382C68A}" dt="2023-12-22T13:11:08.285" v="11841" actId="22"/>
          <ac:picMkLst>
            <pc:docMk/>
            <pc:sldMk cId="420176021" sldId="368"/>
            <ac:picMk id="3" creationId="{99C5A491-F5F8-5448-D646-82B714B2CC1A}"/>
          </ac:picMkLst>
        </pc:picChg>
        <pc:picChg chg="del">
          <ac:chgData name="Hubert Ruczyński" userId="88f5ae79448d9369" providerId="LiveId" clId="{84CC95DD-E24B-4B47-9BE3-B99F9382C68A}" dt="2023-12-22T13:11:10.114" v="11843" actId="478"/>
          <ac:picMkLst>
            <pc:docMk/>
            <pc:sldMk cId="420176021" sldId="368"/>
            <ac:picMk id="4" creationId="{2EE8E364-CB84-B52B-0958-4186FFD3F637}"/>
          </ac:picMkLst>
        </pc:picChg>
        <pc:picChg chg="add del">
          <ac:chgData name="Hubert Ruczyński" userId="88f5ae79448d9369" providerId="LiveId" clId="{84CC95DD-E24B-4B47-9BE3-B99F9382C68A}" dt="2023-12-22T13:11:08.902" v="11842" actId="478"/>
          <ac:picMkLst>
            <pc:docMk/>
            <pc:sldMk cId="420176021" sldId="368"/>
            <ac:picMk id="5" creationId="{748B8DA5-CC12-AA16-E5A7-3C56EFF97A51}"/>
          </ac:picMkLst>
        </pc:picChg>
        <pc:picChg chg="add mod">
          <ac:chgData name="Hubert Ruczyński" userId="88f5ae79448d9369" providerId="LiveId" clId="{84CC95DD-E24B-4B47-9BE3-B99F9382C68A}" dt="2023-12-22T13:11:29.896" v="11850" actId="14100"/>
          <ac:picMkLst>
            <pc:docMk/>
            <pc:sldMk cId="420176021" sldId="368"/>
            <ac:picMk id="7" creationId="{671F40D7-898B-3FE1-44C9-3561CC7BCDE8}"/>
          </ac:picMkLst>
        </pc:picChg>
        <pc:cxnChg chg="mod">
          <ac:chgData name="Hubert Ruczyński" userId="88f5ae79448d9369" providerId="LiveId" clId="{84CC95DD-E24B-4B47-9BE3-B99F9382C68A}" dt="2023-12-22T15:44:28.952" v="17814" actId="14100"/>
          <ac:cxnSpMkLst>
            <pc:docMk/>
            <pc:sldMk cId="420176021" sldId="368"/>
            <ac:cxnSpMk id="166" creationId="{00000000-0000-0000-0000-000000000000}"/>
          </ac:cxnSpMkLst>
        </pc:cxnChg>
      </pc:sldChg>
      <pc:sldChg chg="addSp delSp modSp add mod modNotesTx">
        <pc:chgData name="Hubert Ruczyński" userId="88f5ae79448d9369" providerId="LiveId" clId="{84CC95DD-E24B-4B47-9BE3-B99F9382C68A}" dt="2023-12-22T15:44:33.955" v="17815" actId="14100"/>
        <pc:sldMkLst>
          <pc:docMk/>
          <pc:sldMk cId="2738666417" sldId="369"/>
        </pc:sldMkLst>
        <pc:spChg chg="mod">
          <ac:chgData name="Hubert Ruczyński" userId="88f5ae79448d9369" providerId="LiveId" clId="{84CC95DD-E24B-4B47-9BE3-B99F9382C68A}" dt="2023-12-22T13:15:25.633" v="12494"/>
          <ac:spMkLst>
            <pc:docMk/>
            <pc:sldMk cId="2738666417" sldId="369"/>
            <ac:spMk id="158" creationId="{00000000-0000-0000-0000-000000000000}"/>
          </ac:spMkLst>
        </pc:spChg>
        <pc:picChg chg="add mod">
          <ac:chgData name="Hubert Ruczyński" userId="88f5ae79448d9369" providerId="LiveId" clId="{84CC95DD-E24B-4B47-9BE3-B99F9382C68A}" dt="2023-12-22T13:22:03.163" v="13491" actId="1076"/>
          <ac:picMkLst>
            <pc:docMk/>
            <pc:sldMk cId="2738666417" sldId="369"/>
            <ac:picMk id="3" creationId="{6E858C89-049A-D2AF-50EB-DB8F41C46A3B}"/>
          </ac:picMkLst>
        </pc:picChg>
        <pc:picChg chg="del">
          <ac:chgData name="Hubert Ruczyński" userId="88f5ae79448d9369" providerId="LiveId" clId="{84CC95DD-E24B-4B47-9BE3-B99F9382C68A}" dt="2023-12-22T13:16:25.295" v="12497" actId="478"/>
          <ac:picMkLst>
            <pc:docMk/>
            <pc:sldMk cId="2738666417" sldId="369"/>
            <ac:picMk id="5" creationId="{748B8DA5-CC12-AA16-E5A7-3C56EFF97A51}"/>
          </ac:picMkLst>
        </pc:picChg>
        <pc:picChg chg="del">
          <ac:chgData name="Hubert Ruczyński" userId="88f5ae79448d9369" providerId="LiveId" clId="{84CC95DD-E24B-4B47-9BE3-B99F9382C68A}" dt="2023-12-22T13:16:24.688" v="12496" actId="478"/>
          <ac:picMkLst>
            <pc:docMk/>
            <pc:sldMk cId="2738666417" sldId="369"/>
            <ac:picMk id="7" creationId="{671F40D7-898B-3FE1-44C9-3561CC7BCDE8}"/>
          </ac:picMkLst>
        </pc:picChg>
        <pc:cxnChg chg="mod">
          <ac:chgData name="Hubert Ruczyński" userId="88f5ae79448d9369" providerId="LiveId" clId="{84CC95DD-E24B-4B47-9BE3-B99F9382C68A}" dt="2023-12-22T15:44:33.955" v="17815" actId="14100"/>
          <ac:cxnSpMkLst>
            <pc:docMk/>
            <pc:sldMk cId="2738666417" sldId="369"/>
            <ac:cxnSpMk id="166" creationId="{00000000-0000-0000-0000-000000000000}"/>
          </ac:cxnSpMkLst>
        </pc:cxnChg>
      </pc:sldChg>
      <pc:sldChg chg="addSp delSp modSp add mod modNotesTx">
        <pc:chgData name="Hubert Ruczyński" userId="88f5ae79448d9369" providerId="LiveId" clId="{84CC95DD-E24B-4B47-9BE3-B99F9382C68A}" dt="2023-12-22T15:44:38.855" v="17816" actId="14100"/>
        <pc:sldMkLst>
          <pc:docMk/>
          <pc:sldMk cId="1234390494" sldId="370"/>
        </pc:sldMkLst>
        <pc:spChg chg="mod">
          <ac:chgData name="Hubert Ruczyński" userId="88f5ae79448d9369" providerId="LiveId" clId="{84CC95DD-E24B-4B47-9BE3-B99F9382C68A}" dt="2023-12-22T13:22:07.479" v="13493"/>
          <ac:spMkLst>
            <pc:docMk/>
            <pc:sldMk cId="1234390494" sldId="370"/>
            <ac:spMk id="158" creationId="{00000000-0000-0000-0000-000000000000}"/>
          </ac:spMkLst>
        </pc:spChg>
        <pc:picChg chg="del">
          <ac:chgData name="Hubert Ruczyński" userId="88f5ae79448d9369" providerId="LiveId" clId="{84CC95DD-E24B-4B47-9BE3-B99F9382C68A}" dt="2023-12-22T13:22:09.067" v="13494" actId="478"/>
          <ac:picMkLst>
            <pc:docMk/>
            <pc:sldMk cId="1234390494" sldId="370"/>
            <ac:picMk id="3" creationId="{6E858C89-049A-D2AF-50EB-DB8F41C46A3B}"/>
          </ac:picMkLst>
        </pc:picChg>
        <pc:picChg chg="add mod">
          <ac:chgData name="Hubert Ruczyński" userId="88f5ae79448d9369" providerId="LiveId" clId="{84CC95DD-E24B-4B47-9BE3-B99F9382C68A}" dt="2023-12-22T13:22:21.411" v="13498" actId="1076"/>
          <ac:picMkLst>
            <pc:docMk/>
            <pc:sldMk cId="1234390494" sldId="370"/>
            <ac:picMk id="4" creationId="{B767362C-8182-6D45-FD5B-88ACD2C5F97C}"/>
          </ac:picMkLst>
        </pc:picChg>
        <pc:cxnChg chg="mod">
          <ac:chgData name="Hubert Ruczyński" userId="88f5ae79448d9369" providerId="LiveId" clId="{84CC95DD-E24B-4B47-9BE3-B99F9382C68A}" dt="2023-12-22T15:44:38.855" v="17816" actId="14100"/>
          <ac:cxnSpMkLst>
            <pc:docMk/>
            <pc:sldMk cId="1234390494" sldId="370"/>
            <ac:cxnSpMk id="166" creationId="{00000000-0000-0000-0000-000000000000}"/>
          </ac:cxnSpMkLst>
        </pc:cxnChg>
      </pc:sldChg>
      <pc:sldChg chg="addSp delSp modSp add mod modNotesTx">
        <pc:chgData name="Hubert Ruczyński" userId="88f5ae79448d9369" providerId="LiveId" clId="{84CC95DD-E24B-4B47-9BE3-B99F9382C68A}" dt="2023-12-22T15:44:42.444" v="17817" actId="14100"/>
        <pc:sldMkLst>
          <pc:docMk/>
          <pc:sldMk cId="2256054640" sldId="371"/>
        </pc:sldMkLst>
        <pc:spChg chg="mod">
          <ac:chgData name="Hubert Ruczyński" userId="88f5ae79448d9369" providerId="LiveId" clId="{84CC95DD-E24B-4B47-9BE3-B99F9382C68A}" dt="2023-12-22T13:26:32.372" v="14325"/>
          <ac:spMkLst>
            <pc:docMk/>
            <pc:sldMk cId="2256054640" sldId="371"/>
            <ac:spMk id="158" creationId="{00000000-0000-0000-0000-000000000000}"/>
          </ac:spMkLst>
        </pc:spChg>
        <pc:picChg chg="add mod">
          <ac:chgData name="Hubert Ruczyński" userId="88f5ae79448d9369" providerId="LiveId" clId="{84CC95DD-E24B-4B47-9BE3-B99F9382C68A}" dt="2023-12-22T13:27:34.247" v="14366" actId="1076"/>
          <ac:picMkLst>
            <pc:docMk/>
            <pc:sldMk cId="2256054640" sldId="371"/>
            <ac:picMk id="3" creationId="{C8A1D4D9-8502-2B85-2AB0-67112AD42A40}"/>
          </ac:picMkLst>
        </pc:picChg>
        <pc:picChg chg="del">
          <ac:chgData name="Hubert Ruczyński" userId="88f5ae79448d9369" providerId="LiveId" clId="{84CC95DD-E24B-4B47-9BE3-B99F9382C68A}" dt="2023-12-22T13:27:13.023" v="14361" actId="478"/>
          <ac:picMkLst>
            <pc:docMk/>
            <pc:sldMk cId="2256054640" sldId="371"/>
            <ac:picMk id="4" creationId="{B767362C-8182-6D45-FD5B-88ACD2C5F97C}"/>
          </ac:picMkLst>
        </pc:picChg>
        <pc:cxnChg chg="mod">
          <ac:chgData name="Hubert Ruczyński" userId="88f5ae79448d9369" providerId="LiveId" clId="{84CC95DD-E24B-4B47-9BE3-B99F9382C68A}" dt="2023-12-22T15:44:42.444" v="17817" actId="14100"/>
          <ac:cxnSpMkLst>
            <pc:docMk/>
            <pc:sldMk cId="2256054640" sldId="371"/>
            <ac:cxnSpMk id="166" creationId="{00000000-0000-0000-0000-000000000000}"/>
          </ac:cxnSpMkLst>
        </pc:cxnChg>
      </pc:sldChg>
      <pc:sldChg chg="addSp delSp modSp add mod modNotesTx">
        <pc:chgData name="Hubert Ruczyński" userId="88f5ae79448d9369" providerId="LiveId" clId="{84CC95DD-E24B-4B47-9BE3-B99F9382C68A}" dt="2023-12-23T11:07:24.592" v="18771" actId="20577"/>
        <pc:sldMkLst>
          <pc:docMk/>
          <pc:sldMk cId="2023540036" sldId="372"/>
        </pc:sldMkLst>
        <pc:spChg chg="mod">
          <ac:chgData name="Hubert Ruczyński" userId="88f5ae79448d9369" providerId="LiveId" clId="{84CC95DD-E24B-4B47-9BE3-B99F9382C68A}" dt="2023-12-22T13:32:39.076" v="15143" actId="20577"/>
          <ac:spMkLst>
            <pc:docMk/>
            <pc:sldMk cId="2023540036" sldId="372"/>
            <ac:spMk id="158" creationId="{00000000-0000-0000-0000-000000000000}"/>
          </ac:spMkLst>
        </pc:spChg>
        <pc:picChg chg="del">
          <ac:chgData name="Hubert Ruczyński" userId="88f5ae79448d9369" providerId="LiveId" clId="{84CC95DD-E24B-4B47-9BE3-B99F9382C68A}" dt="2023-12-22T13:32:40.736" v="15144" actId="478"/>
          <ac:picMkLst>
            <pc:docMk/>
            <pc:sldMk cId="2023540036" sldId="372"/>
            <ac:picMk id="3" creationId="{C8A1D4D9-8502-2B85-2AB0-67112AD42A40}"/>
          </ac:picMkLst>
        </pc:picChg>
        <pc:picChg chg="add mod">
          <ac:chgData name="Hubert Ruczyński" userId="88f5ae79448d9369" providerId="LiveId" clId="{84CC95DD-E24B-4B47-9BE3-B99F9382C68A}" dt="2023-12-22T13:32:43.975" v="15147" actId="1076"/>
          <ac:picMkLst>
            <pc:docMk/>
            <pc:sldMk cId="2023540036" sldId="372"/>
            <ac:picMk id="4" creationId="{A38BA645-6418-A45D-6BC1-6B57AAE26C96}"/>
          </ac:picMkLst>
        </pc:picChg>
        <pc:cxnChg chg="mod">
          <ac:chgData name="Hubert Ruczyński" userId="88f5ae79448d9369" providerId="LiveId" clId="{84CC95DD-E24B-4B47-9BE3-B99F9382C68A}" dt="2023-12-22T15:44:46.414" v="17818" actId="14100"/>
          <ac:cxnSpMkLst>
            <pc:docMk/>
            <pc:sldMk cId="2023540036" sldId="372"/>
            <ac:cxnSpMk id="166" creationId="{00000000-0000-0000-0000-000000000000}"/>
          </ac:cxnSpMkLst>
        </pc:cxnChg>
      </pc:sldChg>
      <pc:sldChg chg="addSp delSp modSp add mod modAnim modNotesTx">
        <pc:chgData name="Hubert Ruczyński" userId="88f5ae79448d9369" providerId="LiveId" clId="{84CC95DD-E24B-4B47-9BE3-B99F9382C68A}" dt="2023-12-23T11:44:00.070" v="20133" actId="20577"/>
        <pc:sldMkLst>
          <pc:docMk/>
          <pc:sldMk cId="1395492674" sldId="373"/>
        </pc:sldMkLst>
        <pc:spChg chg="add mod">
          <ac:chgData name="Hubert Ruczyński" userId="88f5ae79448d9369" providerId="LiveId" clId="{84CC95DD-E24B-4B47-9BE3-B99F9382C68A}" dt="2023-12-23T11:44:00.070" v="20133" actId="20577"/>
          <ac:spMkLst>
            <pc:docMk/>
            <pc:sldMk cId="1395492674" sldId="373"/>
            <ac:spMk id="2" creationId="{668B0421-FF72-C5CF-F9F5-D9A18F23E70F}"/>
          </ac:spMkLst>
        </pc:spChg>
        <pc:spChg chg="mod">
          <ac:chgData name="Hubert Ruczyński" userId="88f5ae79448d9369" providerId="LiveId" clId="{84CC95DD-E24B-4B47-9BE3-B99F9382C68A}" dt="2023-12-23T11:15:37.681" v="19417" actId="790"/>
          <ac:spMkLst>
            <pc:docMk/>
            <pc:sldMk cId="1395492674" sldId="373"/>
            <ac:spMk id="158" creationId="{00000000-0000-0000-0000-000000000000}"/>
          </ac:spMkLst>
        </pc:spChg>
        <pc:picChg chg="del">
          <ac:chgData name="Hubert Ruczyński" userId="88f5ae79448d9369" providerId="LiveId" clId="{84CC95DD-E24B-4B47-9BE3-B99F9382C68A}" dt="2023-12-22T15:20:21.508" v="15432" actId="478"/>
          <ac:picMkLst>
            <pc:docMk/>
            <pc:sldMk cId="1395492674" sldId="373"/>
            <ac:picMk id="4" creationId="{A38BA645-6418-A45D-6BC1-6B57AAE26C96}"/>
          </ac:picMkLst>
        </pc:picChg>
        <pc:cxnChg chg="mod">
          <ac:chgData name="Hubert Ruczyński" userId="88f5ae79448d9369" providerId="LiveId" clId="{84CC95DD-E24B-4B47-9BE3-B99F9382C68A}" dt="2023-12-22T15:44:49.636" v="17819" actId="14100"/>
          <ac:cxnSpMkLst>
            <pc:docMk/>
            <pc:sldMk cId="1395492674" sldId="373"/>
            <ac:cxnSpMk id="166" creationId="{00000000-0000-0000-0000-000000000000}"/>
          </ac:cxnSpMkLst>
        </pc:cxnChg>
      </pc:sldChg>
      <pc:sldMasterChg chg="delSldLayout">
        <pc:chgData name="Hubert Ruczyński" userId="88f5ae79448d9369" providerId="LiveId" clId="{84CC95DD-E24B-4B47-9BE3-B99F9382C68A}" dt="2023-12-22T13:34:35.335" v="15421" actId="47"/>
        <pc:sldMasterMkLst>
          <pc:docMk/>
          <pc:sldMasterMk cId="0" sldId="2147483673"/>
        </pc:sldMasterMkLst>
        <pc:sldLayoutChg chg="del">
          <pc:chgData name="Hubert Ruczyński" userId="88f5ae79448d9369" providerId="LiveId" clId="{84CC95DD-E24B-4B47-9BE3-B99F9382C68A}" dt="2023-12-22T13:34:35.335" v="15421" actId="47"/>
          <pc:sldLayoutMkLst>
            <pc:docMk/>
            <pc:sldMasterMk cId="0" sldId="2147483673"/>
            <pc:sldLayoutMk cId="0"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Hej, dzisiaj opowiem trochę o frameworku FLIRT, który jest w pełni automatycznym rozwiązaniem do red teamowania modeli typu text-to-image, oraz text-to-text.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Bazowe podejście wykorzystuje kolejkę FIFO – </a:t>
            </a:r>
            <a:r>
              <a:rPr lang="pl-PL" dirty="0" err="1"/>
              <a:t>first</a:t>
            </a:r>
            <a:r>
              <a:rPr lang="pl-PL" dirty="0"/>
              <a:t> in, </a:t>
            </a:r>
            <a:r>
              <a:rPr lang="pl-PL" dirty="0" err="1"/>
              <a:t>first</a:t>
            </a:r>
            <a:r>
              <a:rPr lang="pl-PL" dirty="0"/>
              <a:t> out. Na początku tworzona jest ona z tego co wrzuciliśmy na start,  generujemy prompt na podstawie całości i jeśli udało się wygenerować offensive </a:t>
            </a:r>
            <a:r>
              <a:rPr lang="pl-PL" dirty="0" err="1"/>
              <a:t>content</a:t>
            </a:r>
            <a:r>
              <a:rPr lang="pl-PL" dirty="0"/>
              <a:t>, to wstawiamy ten prompt na koniec kolejki, a ten który był pierwszy wyrzucamy. W ramach tego podejścia dostajemy duże </a:t>
            </a:r>
            <a:r>
              <a:rPr lang="pl-PL" dirty="0" err="1"/>
              <a:t>diversity</a:t>
            </a:r>
            <a:r>
              <a:rPr lang="pl-PL" dirty="0"/>
              <a:t>, jednak, tracimy na ofensywności generowanych rzeczy, bo w pewnym momencie utracimy wszystko to co daliśmy na start.</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Podejście LIFO – </a:t>
            </a:r>
            <a:r>
              <a:rPr lang="pl-PL" dirty="0" err="1"/>
              <a:t>last</a:t>
            </a:r>
            <a:r>
              <a:rPr lang="pl-PL" dirty="0"/>
              <a:t> in </a:t>
            </a:r>
            <a:r>
              <a:rPr lang="pl-PL" dirty="0" err="1"/>
              <a:t>first</a:t>
            </a:r>
            <a:r>
              <a:rPr lang="pl-PL" dirty="0"/>
              <a:t> out ma za zadanie </a:t>
            </a:r>
            <a:r>
              <a:rPr lang="pl-PL" dirty="0" err="1"/>
              <a:t>skontorwać</a:t>
            </a:r>
            <a:r>
              <a:rPr lang="pl-PL" dirty="0"/>
              <a:t> takie zachowanie. Tym razem mamy do czynienia ze stosem w ramach którego </a:t>
            </a:r>
            <a:r>
              <a:rPr lang="pl-PL" dirty="0" err="1"/>
              <a:t>core</a:t>
            </a:r>
            <a:r>
              <a:rPr lang="pl-PL" dirty="0"/>
              <a:t> zostaje taki sam, bo wymieniamy tylko pierwszy element. Dzięki temu początkowe koncepcje pozostają takie same, co najczęściej skutkuje w generowaniu bardziej offensive rzeczy, jednak są dużo mniej zdywersyfikowane niż dla FIFO.</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Kolejnym podejściem, adresującym problemy FIFO i LIFO jest wprowadzenie Scoring function, które w dużym uproszczeniu dla każdego </a:t>
            </a:r>
            <a:r>
              <a:rPr lang="pl-PL" dirty="0" err="1"/>
              <a:t>promopta</a:t>
            </a:r>
            <a:r>
              <a:rPr lang="pl-PL" dirty="0"/>
              <a:t> liczy wynik który on osiąga i w ten sposób w naszej liście zostają te </a:t>
            </a:r>
            <a:r>
              <a:rPr lang="pl-PL" dirty="0" err="1"/>
              <a:t>prompty</a:t>
            </a:r>
            <a:r>
              <a:rPr lang="pl-PL" dirty="0"/>
              <a:t> które mają najwyższy Score. Sama wartość jest modularna i jesteśmy w stanie zdefiniować wagi oraz aspekty które nas obchodzą i są składowymi finalnego wyniku, dzięki czemu jesteśmy w stanie dopasować rozwiązanie do naszych potrzeb. Więcej szczegółów pojawi się na następnym slajdzie.</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Ostatnie podejście nazwane </a:t>
            </a:r>
            <a:r>
              <a:rPr lang="pl-PL" dirty="0" err="1"/>
              <a:t>Scoring</a:t>
            </a:r>
            <a:r>
              <a:rPr lang="pl-PL" dirty="0"/>
              <a:t>-LIFO łączy dwa wcześniejsze rozwiązania i jest </a:t>
            </a:r>
            <a:r>
              <a:rPr lang="pl-PL" dirty="0" err="1"/>
              <a:t>self-explainable</a:t>
            </a:r>
            <a:r>
              <a:rPr lang="pl-PL" dirty="0"/>
              <a:t>.</a:t>
            </a:r>
          </a:p>
        </p:txBody>
      </p:sp>
    </p:spTree>
    <p:extLst>
      <p:ext uri="{BB962C8B-B14F-4D97-AF65-F5344CB8AC3E}">
        <p14:creationId xmlns:p14="http://schemas.microsoft.com/office/powerpoint/2010/main" val="1197306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Bazowe podejście wykorzystuje kolejkę FIFO – </a:t>
            </a:r>
            <a:r>
              <a:rPr lang="pl-PL" dirty="0" err="1"/>
              <a:t>first</a:t>
            </a:r>
            <a:r>
              <a:rPr lang="pl-PL" dirty="0"/>
              <a:t> in, </a:t>
            </a:r>
            <a:r>
              <a:rPr lang="pl-PL" dirty="0" err="1"/>
              <a:t>first</a:t>
            </a:r>
            <a:r>
              <a:rPr lang="pl-PL" dirty="0"/>
              <a:t> out. Na początku tworzona jest ona z tego co wrzuciliśmy na start,  generujemy prompt na podstawie całości i jeśli udało się wygenerować offensive </a:t>
            </a:r>
            <a:r>
              <a:rPr lang="pl-PL" dirty="0" err="1"/>
              <a:t>content</a:t>
            </a:r>
            <a:r>
              <a:rPr lang="pl-PL" dirty="0"/>
              <a:t>, to wstawiamy ten prompt na koniec kolejki, a ten który był pierwszy wyrzucamy. W ramach tego podejścia dostajemy duże </a:t>
            </a:r>
            <a:r>
              <a:rPr lang="pl-PL" dirty="0" err="1"/>
              <a:t>diversity</a:t>
            </a:r>
            <a:r>
              <a:rPr lang="pl-PL" dirty="0"/>
              <a:t>, jednak, tracimy na ofensywności generowanych rzeczy, bo w pewnym momencie utracimy wszystko to co daliśmy na start.</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Podejście LIFO – </a:t>
            </a:r>
            <a:r>
              <a:rPr lang="pl-PL" dirty="0" err="1"/>
              <a:t>last</a:t>
            </a:r>
            <a:r>
              <a:rPr lang="pl-PL" dirty="0"/>
              <a:t> in </a:t>
            </a:r>
            <a:r>
              <a:rPr lang="pl-PL" dirty="0" err="1"/>
              <a:t>first</a:t>
            </a:r>
            <a:r>
              <a:rPr lang="pl-PL" dirty="0"/>
              <a:t> out ma za zadanie </a:t>
            </a:r>
            <a:r>
              <a:rPr lang="pl-PL" dirty="0" err="1"/>
              <a:t>skontorwać</a:t>
            </a:r>
            <a:r>
              <a:rPr lang="pl-PL" dirty="0"/>
              <a:t> takie zachowanie. Tym razem mamy do czynienia ze stosem w ramach którego </a:t>
            </a:r>
            <a:r>
              <a:rPr lang="pl-PL" dirty="0" err="1"/>
              <a:t>core</a:t>
            </a:r>
            <a:r>
              <a:rPr lang="pl-PL" dirty="0"/>
              <a:t> zostaje taki sam, bo wymieniamy tylko pierwszy element. Dzięki temu początkowe koncepcje pozostają takie same, co najczęściej skutkuje w generowaniu bardziej offensive rzeczy, jednak są dużo mniej zdywersyfikowane niż dla FIFO.</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Kolejnym podejściem, adresującym problemy FIFO i LIFO jest wprowadzenie Scoring function, które w dużym uproszczeniu dla każdego </a:t>
            </a:r>
            <a:r>
              <a:rPr lang="pl-PL" dirty="0" err="1"/>
              <a:t>promopta</a:t>
            </a:r>
            <a:r>
              <a:rPr lang="pl-PL" dirty="0"/>
              <a:t> liczy wynik który on osiąga i w ten sposób w naszej liście zostają te </a:t>
            </a:r>
            <a:r>
              <a:rPr lang="pl-PL" dirty="0" err="1"/>
              <a:t>prompty</a:t>
            </a:r>
            <a:r>
              <a:rPr lang="pl-PL" dirty="0"/>
              <a:t> które mają najwyższy Score. Sama wartość jest modularna i jesteśmy w stanie zdefiniować wagi oraz aspekty które nas obchodzą i są składowymi finalnego wyniku, dzięki czemu jesteśmy w stanie dopasować rozwiązanie do naszych potrzeb. Więcej szczegółów pojawi się na następnym slajdzie.</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Ostatnie podejście nazwane </a:t>
            </a:r>
            <a:r>
              <a:rPr lang="pl-PL" dirty="0" err="1"/>
              <a:t>Scoring</a:t>
            </a:r>
            <a:r>
              <a:rPr lang="pl-PL" dirty="0"/>
              <a:t>-LIFO łączy dwa wcześniejsze rozwiązania i jest </a:t>
            </a:r>
            <a:r>
              <a:rPr lang="pl-PL" dirty="0" err="1"/>
              <a:t>self-explainable</a:t>
            </a:r>
            <a:r>
              <a:rPr lang="pl-PL" dirty="0"/>
              <a:t>.</a:t>
            </a:r>
          </a:p>
        </p:txBody>
      </p:sp>
    </p:spTree>
    <p:extLst>
      <p:ext uri="{BB962C8B-B14F-4D97-AF65-F5344CB8AC3E}">
        <p14:creationId xmlns:p14="http://schemas.microsoft.com/office/powerpoint/2010/main" val="3909827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Wróćmy jednak do tego jak działają Scoring </a:t>
            </a:r>
            <a:r>
              <a:rPr lang="pl-PL" dirty="0" err="1"/>
              <a:t>attacks</a:t>
            </a:r>
            <a:r>
              <a:rPr lang="pl-PL" dirty="0"/>
              <a:t>. Jako </a:t>
            </a:r>
            <a:r>
              <a:rPr lang="pl-PL" dirty="0" err="1"/>
              <a:t>Xt</a:t>
            </a:r>
            <a:r>
              <a:rPr lang="pl-PL" dirty="0"/>
              <a:t> oznaczmy sobie nasz obecny, uszeregowany po </a:t>
            </a:r>
            <a:r>
              <a:rPr lang="pl-PL" dirty="0" err="1"/>
              <a:t>scorze</a:t>
            </a:r>
            <a:r>
              <a:rPr lang="pl-PL" dirty="0"/>
              <a:t> zbiór promptów, zawierający m obserwacji w iteracji t.</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Następnie jako </a:t>
            </a:r>
            <a:r>
              <a:rPr lang="pl-PL" dirty="0" err="1"/>
              <a:t>xt</a:t>
            </a:r>
            <a:r>
              <a:rPr lang="pl-PL" dirty="0"/>
              <a:t> </a:t>
            </a:r>
            <a:r>
              <a:rPr lang="pl-PL" dirty="0" err="1"/>
              <a:t>new</a:t>
            </a:r>
            <a:r>
              <a:rPr lang="pl-PL" dirty="0"/>
              <a:t> </a:t>
            </a:r>
            <a:r>
              <a:rPr lang="pl-PL" dirty="0" err="1"/>
              <a:t>onaczamy</a:t>
            </a:r>
            <a:r>
              <a:rPr lang="pl-PL" dirty="0"/>
              <a:t> nowy prompt, wygenerowany za pomocą </a:t>
            </a:r>
            <a:r>
              <a:rPr lang="pl-PL" dirty="0" err="1"/>
              <a:t>context</a:t>
            </a:r>
            <a:r>
              <a:rPr lang="pl-PL" dirty="0"/>
              <a:t>-learningu na podstawie zbioru </a:t>
            </a:r>
            <a:r>
              <a:rPr lang="pl-PL" dirty="0" err="1"/>
              <a:t>Xt</a:t>
            </a:r>
            <a:r>
              <a:rPr lang="pl-PL" dirty="0"/>
              <a:t>. </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Za pomocą tego nowego </a:t>
            </a:r>
            <a:r>
              <a:rPr lang="pl-PL" dirty="0" err="1"/>
              <a:t>promptu</a:t>
            </a:r>
            <a:r>
              <a:rPr lang="pl-PL" dirty="0"/>
              <a:t> tworzymy Xt1, które jest zbiorem </a:t>
            </a:r>
            <a:r>
              <a:rPr lang="pl-PL" dirty="0" err="1"/>
              <a:t>Xt</a:t>
            </a:r>
            <a:r>
              <a:rPr lang="pl-PL" dirty="0"/>
              <a:t> z podmienionym pierwszym </a:t>
            </a:r>
            <a:r>
              <a:rPr lang="pl-PL" dirty="0" err="1"/>
              <a:t>promptem</a:t>
            </a:r>
            <a:r>
              <a:rPr lang="pl-PL" dirty="0"/>
              <a:t> na </a:t>
            </a:r>
            <a:r>
              <a:rPr lang="pl-PL" dirty="0" err="1"/>
              <a:t>xtnew</a:t>
            </a:r>
            <a:r>
              <a:rPr lang="pl-PL" dirty="0"/>
              <a:t>. W ten sposób generujemy m zbiorów w ramach których podmieniamy wybrany prompt.</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Finalnie, definiujemy zadanie optymalizacji, w ramach którego szukamy takiego z m + 1 zbiorów, który prowadzi do maksymalizacji funkcji Score. Tutaj jeszcze wchodzi to o czym powiedziałem, że Score można rozbić na sumę miar które optymalizujemy (</a:t>
            </a:r>
            <a:r>
              <a:rPr lang="pl-PL" dirty="0" err="1"/>
              <a:t>Oi</a:t>
            </a:r>
            <a:r>
              <a:rPr lang="pl-PL" dirty="0"/>
              <a:t>) wraz z odpowiadającymi wagami </a:t>
            </a:r>
            <a:r>
              <a:rPr lang="pl-PL" dirty="0" err="1"/>
              <a:t>lambda_i</a:t>
            </a:r>
            <a:r>
              <a:rPr lang="pl-PL"/>
              <a:t>. Więc tak naprawdę Score to jest suma ważonych funkcji straty, które mierzą różne rzeczy.</a:t>
            </a:r>
            <a:endParaRPr lang="pl-PL" dirty="0"/>
          </a:p>
        </p:txBody>
      </p:sp>
    </p:spTree>
    <p:extLst>
      <p:ext uri="{BB962C8B-B14F-4D97-AF65-F5344CB8AC3E}">
        <p14:creationId xmlns:p14="http://schemas.microsoft.com/office/powerpoint/2010/main" val="2344483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Warto podać tu kilka wykorzystywanych przykładów dla wspomnianych </a:t>
            </a:r>
            <a:r>
              <a:rPr lang="pl-PL" dirty="0" err="1"/>
              <a:t>objective</a:t>
            </a:r>
            <a:r>
              <a:rPr lang="pl-PL" dirty="0"/>
              <a:t> function.</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Pierwsza z nich prezentuje scenariusz w którym zależy nam na efektywności ataków oraz zapewnieniu </a:t>
            </a:r>
            <a:r>
              <a:rPr lang="pl-PL" err="1"/>
              <a:t>low</a:t>
            </a:r>
            <a:r>
              <a:rPr lang="pl-PL"/>
              <a:t> toxicity i jest to po prostu najzwyklejsza funkcja straty którą tam sobie definiują.</a:t>
            </a:r>
            <a:endParaRPr lang="pl-PL" dirty="0"/>
          </a:p>
          <a:p>
            <a:pPr marL="0" lvl="0" indent="0" algn="l" rtl="0">
              <a:spcBef>
                <a:spcPts val="0"/>
              </a:spcBef>
              <a:spcAft>
                <a:spcPts val="0"/>
              </a:spcAft>
              <a:buNone/>
            </a:pPr>
            <a:endParaRPr lang="pl-PL" dirty="0"/>
          </a:p>
          <a:p>
            <a:pPr marL="0" lvl="0" indent="0" algn="l" rtl="0">
              <a:spcBef>
                <a:spcPts val="0"/>
              </a:spcBef>
              <a:spcAft>
                <a:spcPts val="0"/>
              </a:spcAft>
              <a:buNone/>
            </a:pPr>
            <a:r>
              <a:rPr lang="pl-PL" dirty="0"/>
              <a:t>W ramach eksperymentów z text-to-image, autorzy użyli następnej reprezentacji, gdzie wykorzystane zostają wyniki podane przez </a:t>
            </a:r>
            <a:r>
              <a:rPr lang="pl-PL" dirty="0" err="1"/>
              <a:t>nude</a:t>
            </a:r>
            <a:r>
              <a:rPr lang="pl-PL" dirty="0"/>
              <a:t> net </a:t>
            </a:r>
            <a:r>
              <a:rPr lang="pl-PL"/>
              <a:t>oraz Q16.</a:t>
            </a:r>
            <a:endParaRPr lang="pl-PL" dirty="0"/>
          </a:p>
          <a:p>
            <a:pPr marL="0" lvl="0" indent="0" algn="l" rtl="0">
              <a:spcBef>
                <a:spcPts val="0"/>
              </a:spcBef>
              <a:spcAft>
                <a:spcPts val="0"/>
              </a:spcAft>
              <a:buNone/>
            </a:pPr>
            <a:endParaRPr lang="pl-PL" dirty="0"/>
          </a:p>
          <a:p>
            <a:pPr marL="0" lvl="0" indent="0" algn="l" rtl="0">
              <a:spcBef>
                <a:spcPts val="0"/>
              </a:spcBef>
              <a:spcAft>
                <a:spcPts val="0"/>
              </a:spcAft>
              <a:buNone/>
            </a:pPr>
            <a:r>
              <a:rPr lang="pl-PL" dirty="0"/>
              <a:t>W ramach text-to-text wykorzystano wcześniej wspomniany wynik modelu </a:t>
            </a:r>
            <a:r>
              <a:rPr lang="pl-PL" dirty="0" err="1"/>
              <a:t>toxigen</a:t>
            </a:r>
            <a:r>
              <a:rPr lang="pl-PL" dirty="0"/>
              <a:t>.</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Ostatnia miara natomiast odpowiada za cel związany z różnorodnością, a funkcja sim jest to </a:t>
            </a:r>
            <a:r>
              <a:rPr lang="pl-PL" dirty="0" err="1"/>
              <a:t>cosine</a:t>
            </a:r>
            <a:r>
              <a:rPr lang="pl-PL" dirty="0"/>
              <a:t> </a:t>
            </a:r>
            <a:r>
              <a:rPr lang="pl-PL" err="1"/>
              <a:t>similarity</a:t>
            </a:r>
            <a:r>
              <a:rPr lang="pl-PL"/>
              <a:t>.</a:t>
            </a:r>
          </a:p>
          <a:p>
            <a:pPr marL="0" lvl="0" indent="0" algn="l" rtl="0">
              <a:spcBef>
                <a:spcPts val="0"/>
              </a:spcBef>
              <a:spcAft>
                <a:spcPts val="0"/>
              </a:spcAft>
              <a:buNone/>
            </a:pPr>
            <a:endParaRPr lang="pl-PL"/>
          </a:p>
          <a:p>
            <a:pPr marL="0" lvl="0" indent="0" algn="l" rtl="0">
              <a:spcBef>
                <a:spcPts val="0"/>
              </a:spcBef>
              <a:spcAft>
                <a:spcPts val="0"/>
              </a:spcAft>
              <a:buNone/>
            </a:pPr>
            <a:r>
              <a:rPr lang="pl-PL"/>
              <a:t>Te wszystkie funkcje straty tak naprawdę możemy jeszcze połączyć ze sobą w ramach liczenia finalnego Score’a i ustalić odpowiednie wagi dla każdej z nich.</a:t>
            </a:r>
            <a:endParaRPr lang="pl-PL" dirty="0"/>
          </a:p>
          <a:p>
            <a:pPr marL="0" lvl="0" indent="0" algn="l" rtl="0">
              <a:spcBef>
                <a:spcPts val="0"/>
              </a:spcBef>
              <a:spcAft>
                <a:spcPts val="0"/>
              </a:spcAft>
              <a:buNone/>
            </a:pPr>
            <a:endParaRPr lang="pl-PL" dirty="0"/>
          </a:p>
          <a:p>
            <a:pPr marL="0" lvl="0" indent="0" algn="l" rtl="0">
              <a:spcBef>
                <a:spcPts val="0"/>
              </a:spcBef>
              <a:spcAft>
                <a:spcPts val="0"/>
              </a:spcAft>
              <a:buNone/>
            </a:pPr>
            <a:endParaRPr lang="pl-PL" dirty="0"/>
          </a:p>
        </p:txBody>
      </p:sp>
    </p:spTree>
    <p:extLst>
      <p:ext uri="{BB962C8B-B14F-4D97-AF65-F5344CB8AC3E}">
        <p14:creationId xmlns:p14="http://schemas.microsoft.com/office/powerpoint/2010/main" val="1993432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Pora przejść do eksperymentów przeprowadzonych w ramach artkułu. Na początek, na podstawie widocznej tabelki omówię jak te eksperymenty wyglądały. Otóż jako red LM model wykorzystany został model </a:t>
            </a:r>
            <a:r>
              <a:rPr lang="en-US" sz="1800" b="0" i="0" u="none" strike="noStrike" baseline="0" dirty="0">
                <a:latin typeface="NimbusRomNo9L-Regu"/>
              </a:rPr>
              <a:t>GPT-Neo 2.7B</a:t>
            </a:r>
            <a:r>
              <a:rPr lang="pl-PL" sz="1800" b="0" i="0" u="none" strike="noStrike" baseline="0" dirty="0">
                <a:latin typeface="NimbusRomNo9L-Regu"/>
              </a:rPr>
              <a:t>, natomiast jako text-to-image wykorzystano różne modele </a:t>
            </a:r>
            <a:r>
              <a:rPr lang="pl-PL" sz="1800" b="0" i="0" u="none" strike="noStrike" baseline="0" dirty="0" err="1">
                <a:latin typeface="NimbusRomNo9L-Regu"/>
              </a:rPr>
              <a:t>stable</a:t>
            </a:r>
            <a:r>
              <a:rPr lang="pl-PL" sz="1800" b="0" i="0" u="none" strike="noStrike" baseline="0" dirty="0">
                <a:latin typeface="NimbusRomNo9L-Regu"/>
              </a:rPr>
              <a:t> Diffusion w wersji 1-4: </a:t>
            </a:r>
            <a:r>
              <a:rPr lang="pl-PL" sz="1800" b="0" i="0" u="none" strike="noStrike" baseline="0" dirty="0" err="1">
                <a:latin typeface="NimbusRomNo9L-Regu"/>
              </a:rPr>
              <a:t>basic</a:t>
            </a:r>
            <a:r>
              <a:rPr lang="pl-PL" sz="1800" b="0" i="0" u="none" strike="noStrike" baseline="0" dirty="0">
                <a:latin typeface="NimbusRomNo9L-Regu"/>
              </a:rPr>
              <a:t>, </a:t>
            </a:r>
            <a:r>
              <a:rPr lang="pl-PL" sz="1800" b="0" i="0" u="none" strike="noStrike" baseline="0" dirty="0" err="1">
                <a:latin typeface="NimbusRomNo9L-Regu"/>
              </a:rPr>
              <a:t>weak</a:t>
            </a:r>
            <a:r>
              <a:rPr lang="pl-PL" sz="1800" b="0" i="0" u="none" strike="noStrike" baseline="0" dirty="0">
                <a:latin typeface="NimbusRomNo9L-Regu"/>
              </a:rPr>
              <a:t>, medium, </a:t>
            </a:r>
            <a:r>
              <a:rPr lang="pl-PL" sz="1800" b="0" i="0" u="none" strike="noStrike" baseline="0" dirty="0" err="1">
                <a:latin typeface="NimbusRomNo9L-Regu"/>
              </a:rPr>
              <a:t>strong</a:t>
            </a:r>
            <a:r>
              <a:rPr lang="pl-PL" sz="1800" b="0" i="0" u="none" strike="noStrike" baseline="0" dirty="0">
                <a:latin typeface="NimbusRomNo9L-Regu"/>
              </a:rPr>
              <a:t> oraz max </a:t>
            </a:r>
            <a:r>
              <a:rPr lang="pl-PL" sz="1800" b="0" i="0" u="none" strike="noStrike" baseline="0" dirty="0" err="1">
                <a:latin typeface="NimbusRomNo9L-Regu"/>
              </a:rPr>
              <a:t>safe</a:t>
            </a:r>
            <a:r>
              <a:rPr lang="pl-PL" sz="1800" b="0" i="0" u="none" strike="noStrike" baseline="0" dirty="0">
                <a:latin typeface="NimbusRomNo9L-Regu"/>
              </a:rPr>
              <a:t>. Sam FLIRT natomiast przechodził przez 1000 iteracji, zanim liczony były ostatecznie wyniki.</a:t>
            </a:r>
          </a:p>
          <a:p>
            <a:pPr marL="0" lvl="0" indent="0" algn="l" rtl="0">
              <a:spcBef>
                <a:spcPts val="0"/>
              </a:spcBef>
              <a:spcAft>
                <a:spcPts val="0"/>
              </a:spcAft>
              <a:buNone/>
            </a:pPr>
            <a:r>
              <a:rPr lang="pl-PL" sz="1800" b="0" i="0" u="none" strike="noStrike" baseline="0" dirty="0">
                <a:latin typeface="NimbusRomNo9L-Regu"/>
              </a:rPr>
              <a:t>W ramach eksperymentów, główną miarą była efektywność ataku, czyli spowodowanie wygenerowania przez model ofensywnych treści, zaś jej dopełnieniem stawała się różnorodność generowanych promptów. W ostatniej kolumnie widać również wyniki dla </a:t>
            </a:r>
            <a:r>
              <a:rPr lang="pl-PL" sz="1800" b="0" i="0" u="none" strike="noStrike" baseline="0" dirty="0" err="1">
                <a:latin typeface="NimbusRomNo9L-Regu"/>
              </a:rPr>
              <a:t>baselineowego</a:t>
            </a:r>
            <a:r>
              <a:rPr lang="pl-PL" sz="1800" b="0" i="0" u="none" strike="noStrike" baseline="0" dirty="0">
                <a:latin typeface="NimbusRomNo9L-Regu"/>
              </a:rPr>
              <a:t> modelu SFS, czyli </a:t>
            </a:r>
            <a:r>
              <a:rPr lang="pl-PL" sz="1800" b="0" i="0" u="none" strike="noStrike" baseline="0" dirty="0" err="1">
                <a:latin typeface="NimbusRomNo9L-Regu"/>
              </a:rPr>
              <a:t>Stochastic</a:t>
            </a:r>
            <a:r>
              <a:rPr lang="pl-PL" sz="1800" b="0" i="0" u="none" strike="noStrike" baseline="0" dirty="0">
                <a:latin typeface="NimbusRomNo9L-Regu"/>
              </a:rPr>
              <a:t> </a:t>
            </a:r>
            <a:r>
              <a:rPr lang="pl-PL" sz="1800" b="0" i="0" u="none" strike="noStrike" baseline="0" dirty="0" err="1">
                <a:latin typeface="NimbusRomNo9L-Regu"/>
              </a:rPr>
              <a:t>Few</a:t>
            </a:r>
            <a:r>
              <a:rPr lang="pl-PL" sz="1800" b="0" i="0" u="none" strike="noStrike" baseline="0" dirty="0">
                <a:latin typeface="NimbusRomNo9L-Regu"/>
              </a:rPr>
              <a:t> </a:t>
            </a:r>
            <a:r>
              <a:rPr lang="pl-PL" sz="1800" b="0" i="0" u="none" strike="noStrike" baseline="0" dirty="0" err="1">
                <a:latin typeface="NimbusRomNo9L-Regu"/>
              </a:rPr>
              <a:t>Shot</a:t>
            </a:r>
            <a:r>
              <a:rPr lang="pl-PL" sz="1800" b="0" i="0" u="none" strike="noStrike" baseline="0" dirty="0">
                <a:latin typeface="NimbusRomNo9L-Regu"/>
              </a:rPr>
              <a:t>, dla którego z kolei potrzebowali </a:t>
            </a:r>
            <a:r>
              <a:rPr lang="pl-PL" sz="1800" b="0" i="0" u="none" strike="noStrike" baseline="0">
                <a:latin typeface="NimbusRomNo9L-Regu"/>
              </a:rPr>
              <a:t>2000 iteracji</a:t>
            </a:r>
            <a:r>
              <a:rPr lang="pl-PL" sz="1800" b="0" i="0" u="none" strike="noStrike" baseline="0" dirty="0">
                <a:latin typeface="NimbusRomNo9L-Regu"/>
              </a:rPr>
              <a:t>, po tysiąc dla zero-</a:t>
            </a:r>
            <a:r>
              <a:rPr lang="pl-PL" sz="1800" b="0" i="0" u="none" strike="noStrike" baseline="0" dirty="0" err="1">
                <a:latin typeface="NimbusRomNo9L-Regu"/>
              </a:rPr>
              <a:t>shot</a:t>
            </a:r>
            <a:r>
              <a:rPr lang="pl-PL" sz="1800" b="0" i="0" u="none" strike="noStrike" baseline="0" dirty="0">
                <a:latin typeface="NimbusRomNo9L-Regu"/>
              </a:rPr>
              <a:t> oraz </a:t>
            </a:r>
            <a:r>
              <a:rPr lang="pl-PL" sz="1800" b="0" i="0" u="none" strike="noStrike" baseline="0" dirty="0" err="1">
                <a:latin typeface="NimbusRomNo9L-Regu"/>
              </a:rPr>
              <a:t>few</a:t>
            </a:r>
            <a:r>
              <a:rPr lang="pl-PL" sz="1800" b="0" i="0" u="none" strike="noStrike" baseline="0" dirty="0">
                <a:latin typeface="NimbusRomNo9L-Regu"/>
              </a:rPr>
              <a:t> </a:t>
            </a:r>
            <a:r>
              <a:rPr lang="pl-PL" sz="1800" b="0" i="0" u="none" strike="noStrike" baseline="0" dirty="0" err="1">
                <a:latin typeface="NimbusRomNo9L-Regu"/>
              </a:rPr>
              <a:t>shot</a:t>
            </a:r>
            <a:r>
              <a:rPr lang="pl-PL" sz="1800" b="0" i="0" u="none" strike="noStrike" baseline="0" dirty="0">
                <a:latin typeface="NimbusRomNo9L-Regu"/>
              </a:rPr>
              <a:t>.</a:t>
            </a:r>
          </a:p>
          <a:p>
            <a:pPr marL="0" lvl="0" indent="0" algn="l" rtl="0">
              <a:spcBef>
                <a:spcPts val="0"/>
              </a:spcBef>
              <a:spcAft>
                <a:spcPts val="0"/>
              </a:spcAft>
              <a:buNone/>
            </a:pPr>
            <a:r>
              <a:rPr lang="pl-PL" dirty="0"/>
              <a:t>Ponadto, pozostałe kolumny opisują wyniki </a:t>
            </a:r>
            <a:r>
              <a:rPr lang="pl-PL" dirty="0" err="1"/>
              <a:t>FLIRT’a</a:t>
            </a:r>
            <a:r>
              <a:rPr lang="pl-PL" dirty="0"/>
              <a:t> z podziałem na różne strategie ataków, które mają duży wpływ na finalne wyniki.</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Jak widać SFS radził sobie ogólnie dużo gorzej niż flirt, jeśli chodzi o skuteczność ataków, jednak generował też najbardziej </a:t>
            </a:r>
            <a:r>
              <a:rPr lang="pl-PL" dirty="0" err="1"/>
              <a:t>zrónicowane</a:t>
            </a:r>
            <a:r>
              <a:rPr lang="pl-PL" dirty="0"/>
              <a:t> </a:t>
            </a:r>
            <a:r>
              <a:rPr lang="pl-PL" dirty="0" err="1"/>
              <a:t>prompty</a:t>
            </a:r>
            <a:r>
              <a:rPr lang="pl-PL" dirty="0"/>
              <a:t>. Strategia która prawie zawsze otrzymywała najlepsze wyniki to Scoring </a:t>
            </a:r>
            <a:r>
              <a:rPr lang="pl-PL" dirty="0" err="1"/>
              <a:t>Attacks</a:t>
            </a:r>
            <a:r>
              <a:rPr lang="pl-PL" dirty="0"/>
              <a:t>, chociaż warto odnotować, że uzyskiwała zarazem najmniej zróżnicowane </a:t>
            </a:r>
            <a:r>
              <a:rPr lang="pl-PL" dirty="0" err="1"/>
              <a:t>prompty</a:t>
            </a:r>
            <a:r>
              <a:rPr lang="pl-PL" dirty="0"/>
              <a:t>, mimo że FIFO też cierpiał z tego samego powodu. </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Autorzy zaznaczają także, że jeśli sterowaliśmy </a:t>
            </a:r>
            <a:r>
              <a:rPr lang="pl-PL" dirty="0" err="1"/>
              <a:t>parameterem</a:t>
            </a:r>
            <a:r>
              <a:rPr lang="pl-PL" dirty="0"/>
              <a:t> lambda tak aby uzyskać jak największą różnorodność, to osłabialiśmy efektywność samych ataków, co jest logiczne gdyż musiały one rezygnować z najbardziej optymalnych strategii. </a:t>
            </a:r>
          </a:p>
        </p:txBody>
      </p:sp>
    </p:spTree>
    <p:extLst>
      <p:ext uri="{BB962C8B-B14F-4D97-AF65-F5344CB8AC3E}">
        <p14:creationId xmlns:p14="http://schemas.microsoft.com/office/powerpoint/2010/main" val="2698864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Tak naprawdę już w tym momencie można uznać że autorom udało się osiągnąć zamierzony cel, jednak przygotowali oni dodatkowo kilka pytań badawczych, widocznych na tym slajdzie.</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Dodatkowo zbadali czy można użyć innego LM’a jako Red LM, czy rezultaty są tak samo dobre w przypadku dodania moderacji </a:t>
            </a:r>
            <a:r>
              <a:rPr lang="pl-PL" dirty="0" err="1"/>
              <a:t>kontentu</a:t>
            </a:r>
            <a:r>
              <a:rPr lang="pl-PL" dirty="0"/>
              <a:t>. Ponadto chcieli zbadać czy da się wpływać na toksyczność </a:t>
            </a:r>
            <a:r>
              <a:rPr lang="pl-PL" dirty="0" err="1"/>
              <a:t>propmptów</a:t>
            </a:r>
            <a:r>
              <a:rPr lang="pl-PL" dirty="0"/>
              <a:t> jedynie poprzez zabawę </a:t>
            </a:r>
            <a:r>
              <a:rPr lang="pl-PL" dirty="0" err="1"/>
              <a:t>parameterami</a:t>
            </a:r>
            <a:r>
              <a:rPr lang="pl-PL" dirty="0"/>
              <a:t> </a:t>
            </a:r>
            <a:r>
              <a:rPr lang="pl-PL" dirty="0" err="1"/>
              <a:t>scoring</a:t>
            </a:r>
            <a:r>
              <a:rPr lang="pl-PL" dirty="0"/>
              <a:t> </a:t>
            </a:r>
            <a:r>
              <a:rPr lang="pl-PL" dirty="0" err="1"/>
              <a:t>attack</a:t>
            </a:r>
            <a:r>
              <a:rPr lang="pl-PL" dirty="0"/>
              <a:t>, czy ataki te są transferowalne między modelami oraz finalnie jak szum wpływa na jakość modeli.</a:t>
            </a:r>
          </a:p>
        </p:txBody>
      </p:sp>
    </p:spTree>
    <p:extLst>
      <p:ext uri="{BB962C8B-B14F-4D97-AF65-F5344CB8AC3E}">
        <p14:creationId xmlns:p14="http://schemas.microsoft.com/office/powerpoint/2010/main" val="3325394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W ramach pierwszego pytania, autorom wyszło, że wyniki otrzymane dla GPT-</a:t>
            </a:r>
            <a:r>
              <a:rPr lang="pl-PL" dirty="0" err="1"/>
              <a:t>Neo</a:t>
            </a:r>
            <a:r>
              <a:rPr lang="pl-PL" dirty="0"/>
              <a:t> były bardzo podobne do tych otrzymanych przez model BLOOM, w związku z czym podejście zdecydowanie generalizuje się pod różne modele.</a:t>
            </a:r>
          </a:p>
        </p:txBody>
      </p:sp>
    </p:spTree>
    <p:extLst>
      <p:ext uri="{BB962C8B-B14F-4D97-AF65-F5344CB8AC3E}">
        <p14:creationId xmlns:p14="http://schemas.microsoft.com/office/powerpoint/2010/main" val="4181470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W przypadku moderacji zawartości tekstów, autorzy zastosowali tak zwane safety </a:t>
            </a:r>
            <a:r>
              <a:rPr lang="pl-PL" dirty="0" err="1"/>
              <a:t>filters</a:t>
            </a:r>
            <a:r>
              <a:rPr lang="pl-PL" dirty="0"/>
              <a:t>, których zadaniem jest dodatkowe odfiltrowywanie niebezpiecznych tekstów. Filtry te polegają na stworzeniu CLIP-</a:t>
            </a:r>
            <a:r>
              <a:rPr lang="pl-PL" dirty="0" err="1"/>
              <a:t>embeddingu</a:t>
            </a:r>
            <a:r>
              <a:rPr lang="pl-PL" dirty="0"/>
              <a:t> dla danego obrazka, a następnie porównania go wraz z listą niebezpiecznych haseł i jeśli podobieństwo jest na wysokim poziomie należy odfiltrować taki obrazek. Taka metoda w istocie </a:t>
            </a:r>
            <a:r>
              <a:rPr lang="pl-PL" dirty="0" err="1"/>
              <a:t>pogorszyłą</a:t>
            </a:r>
            <a:r>
              <a:rPr lang="pl-PL" dirty="0"/>
              <a:t> większość wyników, jedna w dalszym ciągu flirt zachowywał się lepiej niż SFS, oraz </a:t>
            </a:r>
            <a:r>
              <a:rPr lang="pl-PL" dirty="0" err="1"/>
              <a:t>scoring</a:t>
            </a:r>
            <a:r>
              <a:rPr lang="pl-PL" dirty="0"/>
              <a:t> </a:t>
            </a:r>
            <a:r>
              <a:rPr lang="pl-PL" dirty="0" err="1"/>
              <a:t>attacks</a:t>
            </a:r>
            <a:r>
              <a:rPr lang="pl-PL" dirty="0"/>
              <a:t> były najlepsze.</a:t>
            </a:r>
          </a:p>
        </p:txBody>
      </p:sp>
    </p:spTree>
    <p:extLst>
      <p:ext uri="{BB962C8B-B14F-4D97-AF65-F5344CB8AC3E}">
        <p14:creationId xmlns:p14="http://schemas.microsoft.com/office/powerpoint/2010/main" val="27199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W kolejnym pytaniu, autorzy chcieli zbadać, czy FLIRT jest w stanie generować </a:t>
            </a:r>
            <a:r>
              <a:rPr lang="pl-PL" dirty="0" err="1"/>
              <a:t>prompty</a:t>
            </a:r>
            <a:r>
              <a:rPr lang="pl-PL" dirty="0"/>
              <a:t> które wyglądają na bezpieczne, ale prowadzą do tworzenia offensive </a:t>
            </a:r>
            <a:r>
              <a:rPr lang="pl-PL" dirty="0" err="1"/>
              <a:t>content</a:t>
            </a:r>
            <a:r>
              <a:rPr lang="pl-PL" dirty="0"/>
              <a:t>. Ogólnie chodziło o to aby sprawdzić czy filtry na poziomie </a:t>
            </a:r>
            <a:r>
              <a:rPr lang="pl-PL" dirty="0" err="1"/>
              <a:t>promtów</a:t>
            </a:r>
            <a:r>
              <a:rPr lang="pl-PL" dirty="0"/>
              <a:t> są wystarczające aby zapewnić bezpieczeństwo przy użyciu modeli generatywnych. W tym przypadku korzystamy z możliwości </a:t>
            </a:r>
            <a:r>
              <a:rPr lang="pl-PL" dirty="0" err="1"/>
              <a:t>scoring</a:t>
            </a:r>
            <a:r>
              <a:rPr lang="pl-PL" dirty="0"/>
              <a:t> </a:t>
            </a:r>
            <a:r>
              <a:rPr lang="pl-PL" dirty="0" err="1"/>
              <a:t>attacks</a:t>
            </a:r>
            <a:r>
              <a:rPr lang="pl-PL" dirty="0"/>
              <a:t> do </a:t>
            </a:r>
            <a:r>
              <a:rPr lang="pl-PL" dirty="0" err="1"/>
              <a:t>zefiniowania</a:t>
            </a:r>
            <a:r>
              <a:rPr lang="pl-PL" dirty="0"/>
              <a:t> własnej funkcji Score, i dajemy tam element odpowiadający za </a:t>
            </a:r>
            <a:r>
              <a:rPr lang="pl-PL" dirty="0" err="1"/>
              <a:t>effectiveness</a:t>
            </a:r>
            <a:r>
              <a:rPr lang="pl-PL" dirty="0"/>
              <a:t> oraz ten za </a:t>
            </a:r>
            <a:r>
              <a:rPr lang="pl-PL" dirty="0" err="1"/>
              <a:t>low-toxicity</a:t>
            </a:r>
            <a:r>
              <a:rPr lang="pl-PL" dirty="0"/>
              <a:t>. </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W zaprezentowanej tabelce widać że jeśli waga przy </a:t>
            </a:r>
            <a:r>
              <a:rPr lang="pl-PL" dirty="0" err="1"/>
              <a:t>low</a:t>
            </a:r>
            <a:r>
              <a:rPr lang="pl-PL" dirty="0"/>
              <a:t> </a:t>
            </a:r>
            <a:r>
              <a:rPr lang="pl-PL" dirty="0" err="1"/>
              <a:t>toxicity</a:t>
            </a:r>
            <a:r>
              <a:rPr lang="pl-PL" dirty="0"/>
              <a:t> jest wyłączona, to FLIRT generuje dosyć toksyczne teksty (zwłaszcza dla słabiej chronionych modeli Stable Diffusion), natomiast po jego włączeniu </a:t>
            </a:r>
            <a:r>
              <a:rPr lang="pl-PL" dirty="0" err="1"/>
              <a:t>toxicity</a:t>
            </a:r>
            <a:r>
              <a:rPr lang="pl-PL" dirty="0"/>
              <a:t> wyraźnie spada. Widzimy też, że generalnie efektywność ataków ulega wtedy zmniejszeniu, jednak dalej można uznać że są one całkiem skuteczne.</a:t>
            </a:r>
          </a:p>
        </p:txBody>
      </p:sp>
    </p:spTree>
    <p:extLst>
      <p:ext uri="{BB962C8B-B14F-4D97-AF65-F5344CB8AC3E}">
        <p14:creationId xmlns:p14="http://schemas.microsoft.com/office/powerpoint/2010/main" val="4138743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Przedostatnie pytanie dotyczyło możliwości wykorzystania promptów efektywnych dla jednego modelu przy okazji atakowania drugiego. Podczas tego eksperymentu autorzy wybrali te </a:t>
            </a:r>
            <a:r>
              <a:rPr lang="pl-PL" dirty="0" err="1"/>
              <a:t>prompty</a:t>
            </a:r>
            <a:r>
              <a:rPr lang="pl-PL" dirty="0"/>
              <a:t> które doprowadzały do generowania </a:t>
            </a:r>
            <a:r>
              <a:rPr lang="pl-PL" dirty="0" err="1"/>
              <a:t>offesnive</a:t>
            </a:r>
            <a:r>
              <a:rPr lang="pl-PL" dirty="0"/>
              <a:t> </a:t>
            </a:r>
            <a:r>
              <a:rPr lang="pl-PL" dirty="0" err="1"/>
              <a:t>kontentu</a:t>
            </a:r>
            <a:r>
              <a:rPr lang="pl-PL" dirty="0"/>
              <a:t> dla danego modelu i sprawdzali jak wyniki przetransferują się do innych text-to-image generatorów. Stąd mamy 100% na diagonali.</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Wyniki pokazały że wyniki transferują się lepiej jeśli przechodzą od bardziej </a:t>
            </a:r>
            <a:r>
              <a:rPr lang="pl-PL" dirty="0" err="1"/>
              <a:t>safe</a:t>
            </a:r>
            <a:r>
              <a:rPr lang="pl-PL" dirty="0"/>
              <a:t> modelu do mniej </a:t>
            </a:r>
            <a:r>
              <a:rPr lang="pl-PL" dirty="0" err="1"/>
              <a:t>safe</a:t>
            </a:r>
            <a:r>
              <a:rPr lang="pl-PL" dirty="0"/>
              <a:t>, niż na odwrót, jednak w dalszym ciągu co najmniej 50% promptów prowadzi do generowania ofensywnych treści w związku z czym można stwierdzić że ataki są transferowalne.</a:t>
            </a:r>
          </a:p>
        </p:txBody>
      </p:sp>
    </p:spTree>
    <p:extLst>
      <p:ext uri="{BB962C8B-B14F-4D97-AF65-F5344CB8AC3E}">
        <p14:creationId xmlns:p14="http://schemas.microsoft.com/office/powerpoint/2010/main" val="1603240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Podczas seminarium już niejednokrotnie podnosiliśmy tematy modeli generatywnych, zwłaszcza LLM’ów i to właśnie ich popularność sprawiła, że pojawił się ten artykuł, gdyż autorzy chcieli zaadresować potrzebę stworzenia red teamowego rozwiązania które uwydatniało by wrażliwe punkty tychże modeli. FLIRT wykorzystuje in-</a:t>
            </a:r>
            <a:r>
              <a:rPr lang="pl-PL" dirty="0" err="1"/>
              <a:t>context</a:t>
            </a:r>
            <a:r>
              <a:rPr lang="pl-PL" dirty="0"/>
              <a:t> </a:t>
            </a:r>
            <a:r>
              <a:rPr lang="pl-PL" dirty="0" err="1"/>
              <a:t>learnig</a:t>
            </a:r>
            <a:r>
              <a:rPr lang="pl-PL" dirty="0"/>
              <a:t> w ramach pętli z feedbackiem, tak aby badany model generatywny tworzył jak najwięcej offensive treści. </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To co wyróżnia to rozwiązanie, to pełna automatyzacja procesu i opracowanie różnych strategii do przeprowadzania takich ataków. Autorzy przede wszystkim skupiają się na atakowaniu rozwiązań Stable Diffusion, które obecnie są głównym tematem tej części seminarium.</a:t>
            </a:r>
          </a:p>
        </p:txBody>
      </p:sp>
    </p:spTree>
    <p:extLst>
      <p:ext uri="{BB962C8B-B14F-4D97-AF65-F5344CB8AC3E}">
        <p14:creationId xmlns:p14="http://schemas.microsoft.com/office/powerpoint/2010/main" val="1464779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Ostatni test, dotyczył odporności na istnienie szumu w ramach zwracanych </a:t>
            </a:r>
            <a:r>
              <a:rPr lang="pl-PL" dirty="0" err="1"/>
              <a:t>labelów</a:t>
            </a:r>
            <a:r>
              <a:rPr lang="pl-PL" dirty="0"/>
              <a:t>. Skoro w ramach </a:t>
            </a:r>
            <a:r>
              <a:rPr lang="pl-PL" dirty="0" err="1"/>
              <a:t>pipelinu</a:t>
            </a:r>
            <a:r>
              <a:rPr lang="pl-PL" dirty="0"/>
              <a:t> autorzy wykorzystują klasyfikator rozpoznający czy dany obrazek jest ofensywny, to na pewno nie ma on 100% skuteczność w związku z tym należy sprawdzić co by się działo w przypadku gdy model ten działałby słabo. Aby uzyskać taki efekt przeprowadzono eksperymenty gdzie epsilon procent </a:t>
            </a:r>
            <a:r>
              <a:rPr lang="pl-PL" dirty="0" err="1"/>
              <a:t>labelów</a:t>
            </a:r>
            <a:r>
              <a:rPr lang="pl-PL" dirty="0"/>
              <a:t> był </a:t>
            </a:r>
            <a:r>
              <a:rPr lang="pl-PL" dirty="0" err="1"/>
              <a:t>shufflowany</a:t>
            </a:r>
            <a:r>
              <a:rPr lang="pl-PL" dirty="0"/>
              <a:t>, co symulować miało słabe działanie klasyfikatora. Jak widać pogorszyło to trochę wyniki, jednak konkluzje pozostają takie same i </a:t>
            </a:r>
            <a:r>
              <a:rPr lang="pl-PL" dirty="0" err="1"/>
              <a:t>scoring</a:t>
            </a:r>
            <a:r>
              <a:rPr lang="pl-PL" dirty="0"/>
              <a:t> </a:t>
            </a:r>
            <a:r>
              <a:rPr lang="pl-PL" dirty="0" err="1"/>
              <a:t>attacks</a:t>
            </a:r>
            <a:r>
              <a:rPr lang="pl-PL" dirty="0"/>
              <a:t> są najlepsze.</a:t>
            </a:r>
          </a:p>
        </p:txBody>
      </p:sp>
    </p:spTree>
    <p:extLst>
      <p:ext uri="{BB962C8B-B14F-4D97-AF65-F5344CB8AC3E}">
        <p14:creationId xmlns:p14="http://schemas.microsoft.com/office/powerpoint/2010/main" val="3693194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Finalnie autorzy sprawdzili też jak ich rozwiązanie radzi sobie z modelami text-to-text, a konkretniej z  GPT-</a:t>
            </a:r>
            <a:r>
              <a:rPr lang="pl-PL" dirty="0" err="1"/>
              <a:t>Neo</a:t>
            </a:r>
            <a:r>
              <a:rPr lang="pl-PL" dirty="0"/>
              <a:t>. Wyniki wskazują na podobne relacje, chociaż tutaj </a:t>
            </a:r>
            <a:r>
              <a:rPr lang="pl-PL" dirty="0" err="1"/>
              <a:t>Scoring</a:t>
            </a:r>
            <a:r>
              <a:rPr lang="pl-PL" dirty="0"/>
              <a:t>-LIFO jest najlepsze, natomiast SFS jest wyraźnie pokonany.</a:t>
            </a:r>
          </a:p>
        </p:txBody>
      </p:sp>
    </p:spTree>
    <p:extLst>
      <p:ext uri="{BB962C8B-B14F-4D97-AF65-F5344CB8AC3E}">
        <p14:creationId xmlns:p14="http://schemas.microsoft.com/office/powerpoint/2010/main" val="4233464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Autorzy zaproponowali nową, w pełni zautomatyzowaną metodę na atakowanie modeli generatywnych, skupiając się na modelach text-to-image, oraz text-to-text. Ponadto dokonali oni szerokiej ewaluacji swojego podejścia, pokazując wiele scenariuszy, w których ten framework świetnie sobie radzi. Dodatkowo podkreślają, że pomimo zawężonej tematyki eksperymentów, FLIRT wykorzystywać można też w innych dziedzinach, jak np. generowanie syntetycznych danych.</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Głównym ograniczeniem tego narzędzia jest poleganie na klasyfikatorze obrazków, czy są one offensive, czy też nie, jednakże wyniki z tej ostatniej tabelki wskazują że sam framework dobrze sobie radzi, nawet gdy klasyfikator jest daleki od ideału. Dodatkowo, sugerują, że jeśli ktoś uważa ten krok za zbyt niepewny, to zawsze może w jakiś </a:t>
            </a:r>
            <a:r>
              <a:rPr lang="pl-PL" dirty="0" err="1"/>
              <a:t>sposó</a:t>
            </a:r>
            <a:r>
              <a:rPr lang="pl-PL" dirty="0"/>
              <a:t> wprowadzić w tym miejscu ingerencję człowieka.</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W ramach </a:t>
            </a:r>
            <a:r>
              <a:rPr lang="pl-PL" dirty="0" err="1"/>
              <a:t>broader</a:t>
            </a:r>
            <a:r>
              <a:rPr lang="pl-PL" dirty="0"/>
              <a:t> </a:t>
            </a:r>
            <a:r>
              <a:rPr lang="pl-PL" dirty="0" err="1"/>
              <a:t>impact</a:t>
            </a:r>
            <a:r>
              <a:rPr lang="pl-PL" dirty="0"/>
              <a:t> </a:t>
            </a:r>
            <a:r>
              <a:rPr lang="pl-PL" dirty="0" err="1"/>
              <a:t>statement</a:t>
            </a:r>
            <a:r>
              <a:rPr lang="pl-PL" dirty="0"/>
              <a:t>, autorzy podkreślają przede wszystkim oszczędność zasobów przez FLIRT w porównaniu do obecnych rozwiązań. Mniej złożone obliczenia sprawiają, że rozwiązanie wpisuje się w ruch </a:t>
            </a:r>
            <a:r>
              <a:rPr lang="pl-PL" dirty="0" err="1"/>
              <a:t>green</a:t>
            </a:r>
            <a:r>
              <a:rPr lang="pl-PL" dirty="0"/>
              <a:t> ML, tak ważny w dzisiejszych czasach. </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Finalnie, zauważają też że w nieodpowiednich rękach, narzędzie to jest w stanie doprowadzić do generowania większej ilości krzywdzącego contentu, co próbują zabezpieczyć za pomocą odpowiednich licencji.</a:t>
            </a:r>
          </a:p>
        </p:txBody>
      </p:sp>
    </p:spTree>
    <p:extLst>
      <p:ext uri="{BB962C8B-B14F-4D97-AF65-F5344CB8AC3E}">
        <p14:creationId xmlns:p14="http://schemas.microsoft.com/office/powerpoint/2010/main" val="11951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Zanim jednak przejdziemy do konkretów, trzeba coś wspomnieć o autorach niniejszego </a:t>
            </a:r>
            <a:r>
              <a:rPr lang="pl-PL" dirty="0" err="1"/>
              <a:t>papera</a:t>
            </a:r>
            <a:r>
              <a:rPr lang="pl-PL" dirty="0"/>
              <a:t>, a jako że jest ich sporo, to postanowiłem skupić się na dwóch, którzy mają największą liczbę </a:t>
            </a:r>
            <a:r>
              <a:rPr lang="pl-PL" dirty="0" err="1"/>
              <a:t>cytowań</a:t>
            </a:r>
            <a:r>
              <a:rPr lang="pl-PL" dirty="0"/>
              <a:t> wg. Google scholar.</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Pierwszy z nich to Richard </a:t>
            </a:r>
            <a:r>
              <a:rPr lang="pl-PL" dirty="0" err="1"/>
              <a:t>Zemel</a:t>
            </a:r>
            <a:r>
              <a:rPr lang="pl-PL" dirty="0"/>
              <a:t> z 70 000 </a:t>
            </a:r>
            <a:r>
              <a:rPr lang="pl-PL" dirty="0" err="1"/>
              <a:t>cytowań</a:t>
            </a:r>
            <a:r>
              <a:rPr lang="pl-PL" dirty="0"/>
              <a:t>. Jest profesorem w </a:t>
            </a:r>
            <a:r>
              <a:rPr lang="pl-PL" dirty="0" err="1"/>
              <a:t>deparatamencie</a:t>
            </a:r>
            <a:r>
              <a:rPr lang="pl-PL" dirty="0"/>
              <a:t> </a:t>
            </a:r>
            <a:r>
              <a:rPr lang="pl-PL" dirty="0" err="1"/>
              <a:t>Computer</a:t>
            </a:r>
            <a:r>
              <a:rPr lang="pl-PL" dirty="0"/>
              <a:t> science na University of </a:t>
            </a:r>
            <a:r>
              <a:rPr lang="pl-PL" dirty="0" err="1"/>
              <a:t>Colombia</a:t>
            </a:r>
            <a:r>
              <a:rPr lang="pl-PL" dirty="0"/>
              <a:t>, a jego główne zainteresowania to </a:t>
            </a:r>
            <a:r>
              <a:rPr lang="en-US" dirty="0"/>
              <a:t>Robust AI</a:t>
            </a:r>
          </a:p>
          <a:p>
            <a:pPr marL="0" lvl="0" indent="0" algn="l" rtl="0">
              <a:spcBef>
                <a:spcPts val="0"/>
              </a:spcBef>
              <a:spcAft>
                <a:spcPts val="0"/>
              </a:spcAft>
              <a:buNone/>
            </a:pPr>
            <a:r>
              <a:rPr lang="en-US" dirty="0"/>
              <a:t>Few-shot Learning</a:t>
            </a:r>
            <a:r>
              <a:rPr lang="pl-PL" dirty="0"/>
              <a:t>, </a:t>
            </a:r>
            <a:r>
              <a:rPr lang="en-US" dirty="0"/>
              <a:t>Algorithmic Fairness</a:t>
            </a:r>
            <a:r>
              <a:rPr lang="pl-PL" dirty="0"/>
              <a:t> oraz </a:t>
            </a:r>
            <a:r>
              <a:rPr lang="en-US" dirty="0"/>
              <a:t>Continual Learning</a:t>
            </a:r>
            <a:r>
              <a:rPr lang="pl-PL" dirty="0"/>
              <a:t>.</a:t>
            </a:r>
          </a:p>
          <a:p>
            <a:pPr marL="0" lvl="0" indent="0" algn="l" rtl="0">
              <a:spcBef>
                <a:spcPts val="0"/>
              </a:spcBef>
              <a:spcAft>
                <a:spcPts val="0"/>
              </a:spcAft>
              <a:buNone/>
            </a:pPr>
            <a:endParaRPr lang="pl-PL"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l-PL" dirty="0"/>
              <a:t>Drugim jest natomiast </a:t>
            </a:r>
            <a:r>
              <a:rPr lang="en-US" b="0" i="0" dirty="0">
                <a:solidFill>
                  <a:srgbClr val="3C58AD"/>
                </a:solidFill>
                <a:effectLst/>
                <a:latin typeface="Open Sans" panose="020B0606030504020204" pitchFamily="34" charset="0"/>
              </a:rPr>
              <a:t>Kai-Wei Chang</a:t>
            </a:r>
            <a:r>
              <a:rPr lang="pl-PL" b="0" i="0" dirty="0">
                <a:solidFill>
                  <a:srgbClr val="3C58AD"/>
                </a:solidFill>
                <a:effectLst/>
                <a:latin typeface="Open Sans" panose="020B0606030504020204" pitchFamily="34" charset="0"/>
              </a:rPr>
              <a:t> będący </a:t>
            </a:r>
            <a:r>
              <a:rPr lang="en-US" b="0" i="0" dirty="0">
                <a:solidFill>
                  <a:srgbClr val="404040"/>
                </a:solidFill>
                <a:effectLst/>
                <a:latin typeface="Lora" panose="020F0502020204030204" pitchFamily="2" charset="-18"/>
              </a:rPr>
              <a:t>Associate Professor </a:t>
            </a:r>
            <a:r>
              <a:rPr lang="pl-PL" b="0" i="0" dirty="0">
                <a:solidFill>
                  <a:srgbClr val="404040"/>
                </a:solidFill>
                <a:effectLst/>
                <a:latin typeface="Lora" panose="020F0502020204030204" pitchFamily="2" charset="-18"/>
              </a:rPr>
              <a:t>na</a:t>
            </a:r>
            <a:r>
              <a:rPr lang="en-US" b="0" i="0" dirty="0">
                <a:solidFill>
                  <a:srgbClr val="404040"/>
                </a:solidFill>
                <a:effectLst/>
                <a:latin typeface="Lora" panose="020F0502020204030204" pitchFamily="2" charset="-18"/>
              </a:rPr>
              <a:t> UCLA-CS</a:t>
            </a:r>
            <a:r>
              <a:rPr lang="pl-PL" b="0" i="0" dirty="0">
                <a:solidFill>
                  <a:srgbClr val="404040"/>
                </a:solidFill>
                <a:effectLst/>
                <a:latin typeface="Lora" panose="020F0502020204030204" pitchFamily="2" charset="-18"/>
              </a:rPr>
              <a:t> oraz pracujący jako </a:t>
            </a:r>
            <a:r>
              <a:rPr lang="en-US" b="0" i="0" dirty="0">
                <a:solidFill>
                  <a:srgbClr val="404040"/>
                </a:solidFill>
                <a:effectLst/>
                <a:latin typeface="Lora" panose="020F0502020204030204" pitchFamily="2" charset="-18"/>
              </a:rPr>
              <a:t>Amazon Scholar </a:t>
            </a:r>
            <a:r>
              <a:rPr lang="pl-PL" b="0" i="0" dirty="0">
                <a:solidFill>
                  <a:srgbClr val="404040"/>
                </a:solidFill>
                <a:effectLst/>
                <a:latin typeface="Lora" panose="020F0502020204030204" pitchFamily="2" charset="-18"/>
              </a:rPr>
              <a:t>w </a:t>
            </a:r>
            <a:r>
              <a:rPr lang="en-US" b="0" i="0" dirty="0">
                <a:solidFill>
                  <a:srgbClr val="404040"/>
                </a:solidFill>
                <a:effectLst/>
                <a:latin typeface="Lora" panose="020F0502020204030204" pitchFamily="2" charset="-18"/>
              </a:rPr>
              <a:t>Alexa AI</a:t>
            </a:r>
            <a:r>
              <a:rPr lang="pl-PL" b="0" i="0" dirty="0">
                <a:solidFill>
                  <a:srgbClr val="404040"/>
                </a:solidFill>
                <a:effectLst/>
                <a:latin typeface="Lora" panose="020F0502020204030204" pitchFamily="2" charset="-18"/>
              </a:rPr>
              <a:t>.Jego głównymi obszarami badań są natomiast </a:t>
            </a:r>
            <a:r>
              <a:rPr lang="en-US" b="1" i="0" dirty="0">
                <a:solidFill>
                  <a:srgbClr val="404040"/>
                </a:solidFill>
                <a:effectLst/>
                <a:latin typeface="Lora" pitchFamily="2" charset="-18"/>
              </a:rPr>
              <a:t>Trustworthy NLP</a:t>
            </a:r>
            <a:r>
              <a:rPr lang="pl-PL" b="1" i="0" dirty="0">
                <a:solidFill>
                  <a:srgbClr val="404040"/>
                </a:solidFill>
                <a:effectLst/>
                <a:latin typeface="Lora" pitchFamily="2" charset="-18"/>
              </a:rPr>
              <a:t>, </a:t>
            </a:r>
            <a:r>
              <a:rPr lang="en-US" b="1" i="0" dirty="0">
                <a:solidFill>
                  <a:srgbClr val="404040"/>
                </a:solidFill>
                <a:effectLst/>
                <a:latin typeface="Lora" pitchFamily="2" charset="-18"/>
              </a:rPr>
              <a:t>Multimodal Foundation Models</a:t>
            </a:r>
            <a:r>
              <a:rPr lang="pl-PL" b="1" i="0" dirty="0">
                <a:solidFill>
                  <a:srgbClr val="404040"/>
                </a:solidFill>
                <a:effectLst/>
                <a:latin typeface="Lora" pitchFamily="2" charset="-18"/>
              </a:rPr>
              <a:t> oraz </a:t>
            </a:r>
            <a:r>
              <a:rPr lang="en-US" b="1" i="0" dirty="0">
                <a:solidFill>
                  <a:srgbClr val="404040"/>
                </a:solidFill>
                <a:effectLst/>
                <a:latin typeface="Lora" pitchFamily="2" charset="-18"/>
              </a:rPr>
              <a:t>Reasoning in NLP</a:t>
            </a:r>
            <a:endParaRPr lang="en-US" b="0" i="0" dirty="0">
              <a:solidFill>
                <a:srgbClr val="3C58AD"/>
              </a:solidFill>
              <a:effectLst/>
              <a:latin typeface="Open Sans" panose="020B0606030504020204" pitchFamily="34" charset="0"/>
            </a:endParaRPr>
          </a:p>
          <a:p>
            <a:pPr marL="0" lvl="0" indent="0" algn="l" rtl="0">
              <a:spcBef>
                <a:spcPts val="0"/>
              </a:spcBef>
              <a:spcAft>
                <a:spcPts val="0"/>
              </a:spcAft>
              <a:buNone/>
            </a:pPr>
            <a:endParaRPr lang="pl-PL" dirty="0"/>
          </a:p>
        </p:txBody>
      </p:sp>
    </p:spTree>
    <p:extLst>
      <p:ext uri="{BB962C8B-B14F-4D97-AF65-F5344CB8AC3E}">
        <p14:creationId xmlns:p14="http://schemas.microsoft.com/office/powerpoint/2010/main" val="294374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Zacznijmy zatem od omówienia genezy powstania tego narzędzia, a w szczególności luk które próbuje zapełnić. </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To o czym już wspominałem to potrzeba gruntownego przebadania modeli generatywnych których w ostatnich latach pojawia się coraz więcej. W ramach tej grupy wchodzą różne znane narzędzia takie jak GPT-4, DALLE, CLIP, czy też inne rozwiązania bazujące na Stable Diffusion. </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Jednakże, jak pewnie się spodziewacie, to nie jest pierwszy framework, który stara się red teamować takie narzędzia. Tak naprawdę istnieje wiele takich narzędzi, jednak w znakomitej większości są one oparte na </a:t>
            </a:r>
            <a:r>
              <a:rPr lang="pl-PL"/>
              <a:t>koncepcie human-in-the-loop, co oznacza że nie są one w 100% zautomatyzowane, co zmniejsza ich aplikacyjność na szeroką, production-ready skalę, a także w znaczny sposób zwiększa koszty korzystanie. Ponadto</a:t>
            </a:r>
            <a:r>
              <a:rPr lang="pl-PL" dirty="0"/>
              <a:t>, ciężko też zapewnić różnorodność ataków które wykonuje dany człowiek, jako że posiada on pewien wrodzony </a:t>
            </a:r>
            <a:r>
              <a:rPr lang="pl-PL" dirty="0" err="1"/>
              <a:t>bias</a:t>
            </a:r>
            <a:r>
              <a:rPr lang="pl-PL" dirty="0"/>
              <a:t>.</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Na szczęście powstały także automatyczne frameworki w tej dziedzinie, jednakże można pogrupować je na trzy główne grupy ze względu na ich wady</a:t>
            </a:r>
            <a:r>
              <a:rPr lang="pl-PL"/>
              <a:t>. </a:t>
            </a:r>
          </a:p>
          <a:p>
            <a:pPr marL="0" lvl="0" indent="0" algn="l" rtl="0">
              <a:spcBef>
                <a:spcPts val="0"/>
              </a:spcBef>
              <a:spcAft>
                <a:spcPts val="0"/>
              </a:spcAft>
              <a:buNone/>
            </a:pPr>
            <a:endParaRPr lang="pl-PL"/>
          </a:p>
          <a:p>
            <a:pPr marL="0" lvl="0" indent="0" algn="l" rtl="0">
              <a:spcBef>
                <a:spcPts val="0"/>
              </a:spcBef>
              <a:spcAft>
                <a:spcPts val="0"/>
              </a:spcAft>
              <a:buNone/>
            </a:pPr>
            <a:r>
              <a:rPr lang="pl-PL"/>
              <a:t>Podejścia </a:t>
            </a:r>
            <a:r>
              <a:rPr lang="pl-PL" dirty="0"/>
              <a:t>bazujące na </a:t>
            </a:r>
            <a:r>
              <a:rPr lang="pl-PL" dirty="0" err="1"/>
              <a:t>few-shot</a:t>
            </a:r>
            <a:r>
              <a:rPr lang="pl-PL" dirty="0"/>
              <a:t> </a:t>
            </a:r>
            <a:r>
              <a:rPr lang="pl-PL" dirty="0" err="1"/>
              <a:t>prompts</a:t>
            </a:r>
            <a:r>
              <a:rPr lang="pl-PL" dirty="0"/>
              <a:t> potrzebują niesamowicie dużej ilości wygenerowanych danych aby sensownie działać</a:t>
            </a:r>
            <a:r>
              <a:rPr lang="pl-PL"/>
              <a:t>, </a:t>
            </a:r>
          </a:p>
          <a:p>
            <a:pPr marL="0" lvl="0" indent="0" algn="l" rtl="0">
              <a:spcBef>
                <a:spcPts val="0"/>
              </a:spcBef>
              <a:spcAft>
                <a:spcPts val="0"/>
              </a:spcAft>
              <a:buNone/>
            </a:pPr>
            <a:endParaRPr lang="pl-PL"/>
          </a:p>
          <a:p>
            <a:pPr marL="0" lvl="0" indent="0" algn="l" rtl="0">
              <a:spcBef>
                <a:spcPts val="0"/>
              </a:spcBef>
              <a:spcAft>
                <a:spcPts val="0"/>
              </a:spcAft>
              <a:buNone/>
            </a:pPr>
            <a:r>
              <a:rPr lang="pl-PL"/>
              <a:t>Te bazujące </a:t>
            </a:r>
            <a:r>
              <a:rPr lang="pl-PL" dirty="0"/>
              <a:t>na fine-</a:t>
            </a:r>
            <a:r>
              <a:rPr lang="pl-PL" dirty="0" err="1"/>
              <a:t>tunowaniu</a:t>
            </a:r>
            <a:r>
              <a:rPr lang="pl-PL" dirty="0"/>
              <a:t> red modeli są niesamowicie </a:t>
            </a:r>
            <a:r>
              <a:rPr lang="pl-PL"/>
              <a:t>złożone oblizeniowo, gdyż muszą się dotrenowywać za pomocą kosztownych algorytmów. </a:t>
            </a:r>
          </a:p>
          <a:p>
            <a:pPr marL="0" lvl="0" indent="0" algn="l" rtl="0">
              <a:spcBef>
                <a:spcPts val="0"/>
              </a:spcBef>
              <a:spcAft>
                <a:spcPts val="0"/>
              </a:spcAft>
              <a:buNone/>
            </a:pPr>
            <a:endParaRPr lang="pl-PL"/>
          </a:p>
          <a:p>
            <a:pPr marL="0" lvl="0" indent="0" algn="l" rtl="0">
              <a:spcBef>
                <a:spcPts val="0"/>
              </a:spcBef>
              <a:spcAft>
                <a:spcPts val="0"/>
              </a:spcAft>
              <a:buNone/>
            </a:pPr>
            <a:r>
              <a:rPr lang="pl-PL"/>
              <a:t>Ostatnie </a:t>
            </a:r>
            <a:r>
              <a:rPr lang="pl-PL" dirty="0"/>
              <a:t>podejście polega na iteracyjnym podmienianiu pojedynczych </a:t>
            </a:r>
            <a:r>
              <a:rPr lang="pl-PL" dirty="0" err="1"/>
              <a:t>tokenów</a:t>
            </a:r>
            <a:r>
              <a:rPr lang="pl-PL" dirty="0"/>
              <a:t>, tak aby sprawdzić które z nich prowadzą do offensive </a:t>
            </a:r>
            <a:r>
              <a:rPr lang="pl-PL" dirty="0" err="1"/>
              <a:t>content</a:t>
            </a:r>
            <a:r>
              <a:rPr lang="pl-PL" dirty="0"/>
              <a:t>, jednak te także są </a:t>
            </a:r>
            <a:r>
              <a:rPr lang="pl-PL"/>
              <a:t>bardzo kosztowne, dlatego że po pierwsze musimy wygenerować same tokeny, co jest złożone obliczeniowo. Po drugie po takich podmiankach trzeba znowu podawać prompt do modelu generatywnego co samo w sobie jest drogie.</a:t>
            </a:r>
            <a:endParaRPr lang="pl-PL" dirty="0"/>
          </a:p>
        </p:txBody>
      </p:sp>
    </p:spTree>
    <p:extLst>
      <p:ext uri="{BB962C8B-B14F-4D97-AF65-F5344CB8AC3E}">
        <p14:creationId xmlns:p14="http://schemas.microsoft.com/office/powerpoint/2010/main" val="50160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Odpowiedzią na wyżej wymienione problemy ma być właśnie FLIRT. Jego podstawowymi założeniami jest automatyczne zmuszanie modelu do generowania offensive contentu, za pomocą różnych strategii z których korzystać będzie Red LM.</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Ponadto, FLIRT ma zapewnić dużą mniejszą złożoność obliczeniową, jako że nie trzeba go w żaden </a:t>
            </a:r>
            <a:r>
              <a:rPr lang="pl-PL"/>
              <a:t>sposób dotrenowywać, liczyć dodatkowych rzeczy, ani wykorzystywać ludzi w ramach pętli.</a:t>
            </a:r>
            <a:endParaRPr lang="pl-PL" dirty="0"/>
          </a:p>
          <a:p>
            <a:pPr marL="0" lvl="0" indent="0" algn="l" rtl="0">
              <a:spcBef>
                <a:spcPts val="0"/>
              </a:spcBef>
              <a:spcAft>
                <a:spcPts val="0"/>
              </a:spcAft>
              <a:buNone/>
            </a:pPr>
            <a:endParaRPr lang="pl-PL" dirty="0"/>
          </a:p>
          <a:p>
            <a:pPr marL="0" lvl="0" indent="0" algn="l" rtl="0">
              <a:spcBef>
                <a:spcPts val="0"/>
              </a:spcBef>
              <a:spcAft>
                <a:spcPts val="0"/>
              </a:spcAft>
              <a:buNone/>
            </a:pPr>
            <a:endParaRPr lang="pl-PL" dirty="0"/>
          </a:p>
          <a:p>
            <a:pPr marL="0" lvl="0" indent="0" algn="l" rtl="0">
              <a:spcBef>
                <a:spcPts val="0"/>
              </a:spcBef>
              <a:spcAft>
                <a:spcPts val="0"/>
              </a:spcAft>
              <a:buNone/>
            </a:pPr>
            <a:endParaRPr lang="pl-PL" dirty="0"/>
          </a:p>
        </p:txBody>
      </p:sp>
    </p:spTree>
    <p:extLst>
      <p:ext uri="{BB962C8B-B14F-4D97-AF65-F5344CB8AC3E}">
        <p14:creationId xmlns:p14="http://schemas.microsoft.com/office/powerpoint/2010/main" val="112298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To w końcu pora przejść do konkretów i opowiedzieć jak ten cały FLIRT działa. Ten slajd pokazuje jak wygląda pipeline wykorzystywany w </a:t>
            </a:r>
            <a:r>
              <a:rPr lang="pl-PL"/>
              <a:t>ramach narzędzia i jest to wizualizacja wzięta prosto z papera. </a:t>
            </a:r>
          </a:p>
          <a:p>
            <a:pPr marL="0" lvl="0" indent="0" algn="l" rtl="0">
              <a:spcBef>
                <a:spcPts val="0"/>
              </a:spcBef>
              <a:spcAft>
                <a:spcPts val="0"/>
              </a:spcAft>
              <a:buNone/>
            </a:pPr>
            <a:endParaRPr lang="pl-PL"/>
          </a:p>
          <a:p>
            <a:pPr marL="0" lvl="0" indent="0" algn="l" rtl="0">
              <a:spcBef>
                <a:spcPts val="0"/>
              </a:spcBef>
              <a:spcAft>
                <a:spcPts val="0"/>
              </a:spcAft>
              <a:buNone/>
            </a:pPr>
            <a:r>
              <a:rPr lang="pl-PL"/>
              <a:t>Po lewej stronie mamy zaprezentowane 3 strategie ataków, natomiast po prawej przedstawiona jest pętla pokazująca przejścia między RedLM, Text-to-Image, a klasyfikatorem.</a:t>
            </a:r>
          </a:p>
          <a:p>
            <a:pPr marL="0" lvl="0" indent="0" algn="l" rtl="0">
              <a:spcBef>
                <a:spcPts val="0"/>
              </a:spcBef>
              <a:spcAft>
                <a:spcPts val="0"/>
              </a:spcAft>
              <a:buNone/>
            </a:pPr>
            <a:endParaRPr lang="pl-PL"/>
          </a:p>
          <a:p>
            <a:pPr marL="0" lvl="0" indent="0" algn="l" rtl="0">
              <a:spcBef>
                <a:spcPts val="0"/>
              </a:spcBef>
              <a:spcAft>
                <a:spcPts val="0"/>
              </a:spcAft>
              <a:buNone/>
            </a:pPr>
            <a:r>
              <a:rPr lang="pl-PL"/>
              <a:t>Osobiście </a:t>
            </a:r>
            <a:r>
              <a:rPr lang="pl-PL" dirty="0"/>
              <a:t>uważam, że jest on trochę chaotyczny i ciężko z niego dokładnie wyciągnąć co się tam dzieje, dlatego przejdziemy przez niego krok po kroku</a:t>
            </a:r>
          </a:p>
        </p:txBody>
      </p:sp>
    </p:spTree>
    <p:extLst>
      <p:ext uri="{BB962C8B-B14F-4D97-AF65-F5344CB8AC3E}">
        <p14:creationId xmlns:p14="http://schemas.microsoft.com/office/powerpoint/2010/main" val="2694157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dirty="0"/>
              <a:t>Na początku jako krok zerowy startujemy z początkowym zbiorem promptów, najczęściej przygotowanych przez człowieka.</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Następnie Red LM generuje nowy prompt wykorzystując in-</a:t>
            </a:r>
            <a:r>
              <a:rPr lang="pl-PL" dirty="0" err="1"/>
              <a:t>context</a:t>
            </a:r>
            <a:r>
              <a:rPr lang="pl-PL" dirty="0"/>
              <a:t> learning bazujący na naszym zbiorze promptów.</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Ten prompt przekazywany jest dalej do modelu adwersarycznego, w tym przypadku modelu text-to-image, który generuje output na jego podstawie.</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Rezultat przekazywany jest z kolei do safety classifier’a, który orzeka czy ten obrazek jest ofensywny czy też nie.</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Finalnie pętla zamykana jest poprzez przekazanie tego outputu do Red LM’a, który na jego podstawie przygotowuje kolejny prompt.</a:t>
            </a:r>
          </a:p>
        </p:txBody>
      </p:sp>
    </p:spTree>
    <p:extLst>
      <p:ext uri="{BB962C8B-B14F-4D97-AF65-F5344CB8AC3E}">
        <p14:creationId xmlns:p14="http://schemas.microsoft.com/office/powerpoint/2010/main" val="1529355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t>Po takim opisie można wrócić do oryginalnej wizualizacji,a przynajmniej jej części. Czy ogólny zarys działania FLIRT jest dla was jasny?</a:t>
            </a:r>
            <a:endParaRPr lang="pl-PL" dirty="0"/>
          </a:p>
        </p:txBody>
      </p:sp>
    </p:spTree>
    <p:extLst>
      <p:ext uri="{BB962C8B-B14F-4D97-AF65-F5344CB8AC3E}">
        <p14:creationId xmlns:p14="http://schemas.microsoft.com/office/powerpoint/2010/main" val="416271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t>Dobra, kroki </a:t>
            </a:r>
            <a:r>
              <a:rPr lang="pl-PL" dirty="0"/>
              <a:t>te jednak trzeba doprecyzować, aby w pełni opisywały podejście autorów.</a:t>
            </a:r>
          </a:p>
          <a:p>
            <a:pPr marL="0" lvl="0" indent="0" algn="l" rtl="0">
              <a:spcBef>
                <a:spcPts val="0"/>
              </a:spcBef>
              <a:spcAft>
                <a:spcPts val="0"/>
              </a:spcAft>
              <a:buNone/>
            </a:pPr>
            <a:endParaRPr lang="pl-PL" dirty="0"/>
          </a:p>
          <a:p>
            <a:pPr marL="0" lvl="0" indent="0" algn="l" rtl="0">
              <a:spcBef>
                <a:spcPts val="0"/>
              </a:spcBef>
              <a:spcAft>
                <a:spcPts val="0"/>
              </a:spcAft>
              <a:buNone/>
            </a:pPr>
            <a:r>
              <a:rPr lang="pl-PL" dirty="0"/>
              <a:t>W ramach ewaluacji czy wygenerowany obrazek jest offensive wykorzystać można albo jakiś klasyfikator, albo człowieka, przy czym skoro chcemy to w pełni zautomatyzować, to autorzy wybrali to pierwsze podejście. Jako że skupili się na modelach typu text-to-image oraz text-to-text, klasyfikatory z których korzystają to Q16, oraz </a:t>
            </a:r>
            <a:r>
              <a:rPr lang="pl-PL" dirty="0" err="1"/>
              <a:t>NudeNet</a:t>
            </a:r>
            <a:r>
              <a:rPr lang="pl-PL" dirty="0"/>
              <a:t> </a:t>
            </a:r>
            <a:r>
              <a:rPr lang="pl-PL"/>
              <a:t>dla text-to-image oraz TOXIGEN dla text-to-text.</a:t>
            </a:r>
            <a:endParaRPr lang="pl-PL" dirty="0"/>
          </a:p>
          <a:p>
            <a:pPr marL="0" lvl="0" indent="0" algn="l" rtl="0">
              <a:spcBef>
                <a:spcPts val="0"/>
              </a:spcBef>
              <a:spcAft>
                <a:spcPts val="0"/>
              </a:spcAft>
              <a:buNone/>
            </a:pPr>
            <a:endParaRPr lang="pl-PL" dirty="0"/>
          </a:p>
          <a:p>
            <a:pPr marL="0" lvl="0" indent="0" algn="l" rtl="0">
              <a:spcBef>
                <a:spcPts val="0"/>
              </a:spcBef>
              <a:spcAft>
                <a:spcPts val="0"/>
              </a:spcAft>
              <a:buNone/>
            </a:pPr>
            <a:r>
              <a:rPr lang="pl-PL" dirty="0"/>
              <a:t>Szczególną uwagę należy też poświęcić wykorzystanym strategią przeprowadzania ataków.</a:t>
            </a:r>
          </a:p>
        </p:txBody>
      </p:sp>
    </p:spTree>
    <p:extLst>
      <p:ext uri="{BB962C8B-B14F-4D97-AF65-F5344CB8AC3E}">
        <p14:creationId xmlns:p14="http://schemas.microsoft.com/office/powerpoint/2010/main" val="1566744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11" name="Google Shape;11;p2"/>
          <p:cNvSpPr/>
          <p:nvPr/>
        </p:nvSpPr>
        <p:spPr>
          <a:xfrm>
            <a:off x="148375" y="148500"/>
            <a:ext cx="8869500" cy="48465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2"/>
          <p:cNvSpPr txBox="1">
            <a:spLocks noGrp="1"/>
          </p:cNvSpPr>
          <p:nvPr>
            <p:ph type="ctrTitle"/>
          </p:nvPr>
        </p:nvSpPr>
        <p:spPr>
          <a:xfrm>
            <a:off x="4040075" y="1807225"/>
            <a:ext cx="4084500" cy="19236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4400" b="1">
                <a:solidFill>
                  <a:srgbClr val="74533D"/>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040075" y="3900750"/>
            <a:ext cx="4553400" cy="5640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rgbClr val="7C843C"/>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3"/>
        <p:cNvGrpSpPr/>
        <p:nvPr/>
      </p:nvGrpSpPr>
      <p:grpSpPr>
        <a:xfrm>
          <a:off x="0" y="0"/>
          <a:ext cx="0" cy="0"/>
          <a:chOff x="0" y="0"/>
          <a:chExt cx="0" cy="0"/>
        </a:xfrm>
      </p:grpSpPr>
      <p:sp>
        <p:nvSpPr>
          <p:cNvPr id="91" name="Google Shape;91;p18"/>
          <p:cNvSpPr/>
          <p:nvPr/>
        </p:nvSpPr>
        <p:spPr>
          <a:xfrm>
            <a:off x="148375" y="148500"/>
            <a:ext cx="8869500" cy="48465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txBox="1">
            <a:spLocks noGrp="1"/>
          </p:cNvSpPr>
          <p:nvPr>
            <p:ph type="title"/>
          </p:nvPr>
        </p:nvSpPr>
        <p:spPr>
          <a:xfrm>
            <a:off x="710750" y="33800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 name="Google Shape;85;p18"/>
          <p:cNvSpPr txBox="1">
            <a:spLocks noGrp="1"/>
          </p:cNvSpPr>
          <p:nvPr>
            <p:ph type="subTitle" idx="1"/>
          </p:nvPr>
        </p:nvSpPr>
        <p:spPr>
          <a:xfrm>
            <a:off x="710750" y="3785547"/>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title" idx="2"/>
          </p:nvPr>
        </p:nvSpPr>
        <p:spPr>
          <a:xfrm>
            <a:off x="710750" y="12231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 name="Google Shape;87;p18"/>
          <p:cNvSpPr txBox="1">
            <a:spLocks noGrp="1"/>
          </p:cNvSpPr>
          <p:nvPr>
            <p:ph type="subTitle" idx="3"/>
          </p:nvPr>
        </p:nvSpPr>
        <p:spPr>
          <a:xfrm>
            <a:off x="710750" y="1627900"/>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8"/>
          <p:cNvSpPr txBox="1">
            <a:spLocks noGrp="1"/>
          </p:cNvSpPr>
          <p:nvPr>
            <p:ph type="title" idx="4"/>
          </p:nvPr>
        </p:nvSpPr>
        <p:spPr>
          <a:xfrm>
            <a:off x="710750" y="2301213"/>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 name="Google Shape;89;p18"/>
          <p:cNvSpPr txBox="1">
            <a:spLocks noGrp="1"/>
          </p:cNvSpPr>
          <p:nvPr>
            <p:ph type="subTitle" idx="5"/>
          </p:nvPr>
        </p:nvSpPr>
        <p:spPr>
          <a:xfrm>
            <a:off x="710750" y="2706729"/>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8"/>
          <p:cNvSpPr txBox="1">
            <a:spLocks noGrp="1"/>
          </p:cNvSpPr>
          <p:nvPr>
            <p:ph type="title" idx="6"/>
          </p:nvPr>
        </p:nvSpPr>
        <p:spPr>
          <a:xfrm>
            <a:off x="710750" y="387250"/>
            <a:ext cx="4724700" cy="776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
        <p:nvSpPr>
          <p:cNvPr id="131" name="Google Shape;131;p23"/>
          <p:cNvSpPr/>
          <p:nvPr/>
        </p:nvSpPr>
        <p:spPr>
          <a:xfrm>
            <a:off x="148375" y="148500"/>
            <a:ext cx="8869500" cy="4846500"/>
          </a:xfrm>
          <a:prstGeom prst="rect">
            <a:avLst/>
          </a:prstGeom>
          <a:solidFill>
            <a:schemeClr val="accent3"/>
          </a:solidFill>
          <a:ln w="19050" cap="flat" cmpd="sng">
            <a:solidFill>
              <a:srgbClr val="745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88947D2-E85F-E331-3BF7-D84BEDFA2785}"/>
              </a:ext>
            </a:extLst>
          </p:cNvPr>
          <p:cNvPicPr>
            <a:picLocks noChangeAspect="1"/>
          </p:cNvPicPr>
          <p:nvPr userDrawn="1"/>
        </p:nvPicPr>
        <p:blipFill rotWithShape="1">
          <a:blip r:embed="rId2"/>
          <a:srcRect r="9904"/>
          <a:stretch/>
        </p:blipFill>
        <p:spPr>
          <a:xfrm>
            <a:off x="-128202" y="1545"/>
            <a:ext cx="9272201" cy="5141955"/>
          </a:xfrm>
          <a:prstGeom prst="rect">
            <a:avLst/>
          </a:prstGeom>
        </p:spPr>
      </p:pic>
      <p:sp>
        <p:nvSpPr>
          <p:cNvPr id="5" name="Google Shape;13;p3">
            <a:extLst>
              <a:ext uri="{FF2B5EF4-FFF2-40B4-BE49-F238E27FC236}">
                <a16:creationId xmlns:a16="http://schemas.microsoft.com/office/drawing/2014/main" id="{42AEE9E6-4211-44FA-7360-AE2DBD6E12CB}"/>
              </a:ext>
            </a:extLst>
          </p:cNvPr>
          <p:cNvSpPr txBox="1">
            <a:spLocks noGrp="1"/>
          </p:cNvSpPr>
          <p:nvPr>
            <p:ph type="title"/>
          </p:nvPr>
        </p:nvSpPr>
        <p:spPr>
          <a:xfrm>
            <a:off x="1687037" y="1353337"/>
            <a:ext cx="5769925" cy="2436825"/>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extLst>
      <p:ext uri="{BB962C8B-B14F-4D97-AF65-F5344CB8AC3E}">
        <p14:creationId xmlns:p14="http://schemas.microsoft.com/office/powerpoint/2010/main" val="3307617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 id="2147483664" r:id="rId2"/>
    <p:sldLayoutId id="2147483669" r:id="rId3"/>
    <p:sldLayoutId id="2147483670" r:id="rId4"/>
    <p:sldLayoutId id="2147483671"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2" name="Picture 2">
            <a:extLst>
              <a:ext uri="{FF2B5EF4-FFF2-40B4-BE49-F238E27FC236}">
                <a16:creationId xmlns:a16="http://schemas.microsoft.com/office/drawing/2014/main" id="{D87A7F03-0F40-C645-9661-7B5E48B0557E}"/>
              </a:ext>
            </a:extLst>
          </p:cNvPr>
          <p:cNvPicPr>
            <a:picLocks noChangeAspect="1"/>
          </p:cNvPicPr>
          <p:nvPr/>
        </p:nvPicPr>
        <p:blipFill rotWithShape="1">
          <a:blip r:embed="rId3"/>
          <a:srcRect r="12012"/>
          <a:stretch/>
        </p:blipFill>
        <p:spPr>
          <a:xfrm>
            <a:off x="-91227" y="0"/>
            <a:ext cx="9229342" cy="5240809"/>
          </a:xfrm>
          <a:prstGeom prst="rect">
            <a:avLst/>
          </a:prstGeom>
        </p:spPr>
      </p:pic>
      <p:sp>
        <p:nvSpPr>
          <p:cNvPr id="143" name="Google Shape;143;p28"/>
          <p:cNvSpPr txBox="1">
            <a:spLocks noGrp="1"/>
          </p:cNvSpPr>
          <p:nvPr>
            <p:ph type="ctrTitle"/>
          </p:nvPr>
        </p:nvSpPr>
        <p:spPr>
          <a:xfrm>
            <a:off x="-7422" y="1839425"/>
            <a:ext cx="9064171" cy="1600461"/>
          </a:xfrm>
          <a:prstGeom prst="rect">
            <a:avLst/>
          </a:prstGeom>
        </p:spPr>
        <p:txBody>
          <a:bodyPr spcFirstLastPara="1" wrap="square" lIns="91425" tIns="91425" rIns="91425" bIns="91425" anchor="t" anchorCtr="0">
            <a:noAutofit/>
          </a:bodyPr>
          <a:lstStyle/>
          <a:p>
            <a:pPr algn="ctr"/>
            <a:r>
              <a:rPr lang="en-US" sz="4800" b="0" noProof="0" dirty="0">
                <a:solidFill>
                  <a:schemeClr val="bg1"/>
                </a:solidFill>
              </a:rPr>
              <a:t>FLIRT: Feedback Loop </a:t>
            </a:r>
            <a:br>
              <a:rPr lang="en-US" sz="4800" b="0" noProof="0" dirty="0">
                <a:solidFill>
                  <a:schemeClr val="bg1"/>
                </a:solidFill>
              </a:rPr>
            </a:br>
            <a:r>
              <a:rPr lang="en-US" sz="4800" b="0" noProof="0" dirty="0">
                <a:solidFill>
                  <a:schemeClr val="bg1"/>
                </a:solidFill>
              </a:rPr>
              <a:t>In-context Red Teaming</a:t>
            </a:r>
          </a:p>
        </p:txBody>
      </p:sp>
      <p:sp>
        <p:nvSpPr>
          <p:cNvPr id="144" name="Google Shape;144;p28"/>
          <p:cNvSpPr txBox="1">
            <a:spLocks noGrp="1"/>
          </p:cNvSpPr>
          <p:nvPr>
            <p:ph type="subTitle" idx="1"/>
          </p:nvPr>
        </p:nvSpPr>
        <p:spPr>
          <a:xfrm>
            <a:off x="1162478" y="3934234"/>
            <a:ext cx="6819043" cy="913490"/>
          </a:xfrm>
          <a:prstGeom prst="rect">
            <a:avLst/>
          </a:prstGeom>
        </p:spPr>
        <p:txBody>
          <a:bodyPr spcFirstLastPara="1" wrap="square" lIns="91425" tIns="91425" rIns="91425" bIns="91425" anchor="t" anchorCtr="0">
            <a:noAutofit/>
          </a:bodyPr>
          <a:lstStyle/>
          <a:p>
            <a:pPr algn="ctr"/>
            <a:r>
              <a:rPr lang="en-US" noProof="0" dirty="0">
                <a:solidFill>
                  <a:srgbClr val="D6E29C"/>
                </a:solidFill>
              </a:rPr>
              <a:t>Hubert Ruczyński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en-US" b="0" dirty="0">
                <a:solidFill>
                  <a:srgbClr val="74533D"/>
                </a:solidFill>
              </a:rPr>
              <a:t>Attack strategies</a:t>
            </a:r>
          </a:p>
        </p:txBody>
      </p:sp>
      <p:cxnSp>
        <p:nvCxnSpPr>
          <p:cNvPr id="166" name="Google Shape;166;p30"/>
          <p:cNvCxnSpPr>
            <a:cxnSpLocks/>
          </p:cNvCxnSpPr>
          <p:nvPr/>
        </p:nvCxnSpPr>
        <p:spPr>
          <a:xfrm>
            <a:off x="812499" y="1045726"/>
            <a:ext cx="3489870" cy="0"/>
          </a:xfrm>
          <a:prstGeom prst="straightConnector1">
            <a:avLst/>
          </a:prstGeom>
          <a:noFill/>
          <a:ln w="19050" cap="flat" cmpd="sng">
            <a:solidFill>
              <a:srgbClr val="74533D"/>
            </a:solidFill>
            <a:prstDash val="solid"/>
            <a:round/>
            <a:headEnd type="none" w="med" len="med"/>
            <a:tailEnd type="none" w="med" len="med"/>
          </a:ln>
        </p:spPr>
      </p:cxnSp>
      <p:sp>
        <p:nvSpPr>
          <p:cNvPr id="3" name="Google Shape;158;p30">
            <a:extLst>
              <a:ext uri="{FF2B5EF4-FFF2-40B4-BE49-F238E27FC236}">
                <a16:creationId xmlns:a16="http://schemas.microsoft.com/office/drawing/2014/main" id="{4D79D20C-E014-1910-3F70-CB31B4F24F22}"/>
              </a:ext>
            </a:extLst>
          </p:cNvPr>
          <p:cNvSpPr txBox="1">
            <a:spLocks/>
          </p:cNvSpPr>
          <p:nvPr/>
        </p:nvSpPr>
        <p:spPr>
          <a:xfrm>
            <a:off x="710749" y="1283054"/>
            <a:ext cx="8245681" cy="3288946"/>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200000"/>
              </a:lnSpc>
              <a:buClr>
                <a:srgbClr val="74533D"/>
              </a:buClr>
              <a:buSzPct val="100000"/>
              <a:buAutoNum type="arabicPeriod"/>
            </a:pPr>
            <a:r>
              <a:rPr lang="pl-PL" sz="1800" dirty="0">
                <a:solidFill>
                  <a:srgbClr val="74533D"/>
                </a:solidFill>
                <a:latin typeface="Calibri" panose="020F0502020204030204" pitchFamily="34" charset="0"/>
                <a:ea typeface="Calibri" panose="020F0502020204030204" pitchFamily="34" charset="0"/>
                <a:cs typeface="Calibri" panose="020F0502020204030204" pitchFamily="34" charset="0"/>
              </a:rPr>
              <a:t>FIFO</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 First in First out, high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diversity</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low</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offensiveness</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a:t>
            </a:r>
          </a:p>
          <a:p>
            <a:pPr marL="342900" indent="-342900">
              <a:lnSpc>
                <a:spcPct val="200000"/>
              </a:lnSpc>
              <a:buClr>
                <a:srgbClr val="74533D"/>
              </a:buClr>
              <a:buSzPct val="100000"/>
              <a:buAutoNum type="arabicPeriod"/>
            </a:pPr>
            <a:r>
              <a:rPr lang="pl-PL" sz="1800" dirty="0">
                <a:solidFill>
                  <a:srgbClr val="74533D"/>
                </a:solidFill>
                <a:latin typeface="Calibri" panose="020F0502020204030204" pitchFamily="34" charset="0"/>
                <a:ea typeface="Calibri" panose="020F0502020204030204" pitchFamily="34" charset="0"/>
                <a:cs typeface="Calibri" panose="020F0502020204030204" pitchFamily="34" charset="0"/>
              </a:rPr>
              <a:t>LIFO</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Last</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in First out,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low</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diversity</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high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offensiveness</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a:t>
            </a:r>
          </a:p>
          <a:p>
            <a:pPr marL="342900" indent="-342900">
              <a:lnSpc>
                <a:spcPct val="200000"/>
              </a:lnSpc>
              <a:buClr>
                <a:srgbClr val="74533D"/>
              </a:buClr>
              <a:buSzPct val="100000"/>
              <a:buAutoNum type="arabicPeriod"/>
            </a:pPr>
            <a:r>
              <a:rPr lang="pl-PL" sz="1800" dirty="0">
                <a:solidFill>
                  <a:srgbClr val="74533D"/>
                </a:solidFill>
                <a:latin typeface="Calibri" panose="020F0502020204030204" pitchFamily="34" charset="0"/>
                <a:ea typeface="Calibri" panose="020F0502020204030204" pitchFamily="34" charset="0"/>
                <a:cs typeface="Calibri" panose="020F0502020204030204" pitchFamily="34" charset="0"/>
              </a:rPr>
              <a:t>Scoring</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custom</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function,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low</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diversity</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highest</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offensiveness</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customizability</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a:t>
            </a:r>
          </a:p>
          <a:p>
            <a:pPr marL="342900" indent="-342900">
              <a:lnSpc>
                <a:spcPct val="200000"/>
              </a:lnSpc>
              <a:buClr>
                <a:srgbClr val="74533D"/>
              </a:buClr>
              <a:buSzPct val="100000"/>
              <a:buAutoNum type="arabicPeriod"/>
            </a:pPr>
            <a:r>
              <a:rPr lang="pl-PL" sz="1800" dirty="0">
                <a:solidFill>
                  <a:srgbClr val="74533D"/>
                </a:solidFill>
                <a:latin typeface="Calibri" panose="020F0502020204030204" pitchFamily="34" charset="0"/>
                <a:ea typeface="Calibri" panose="020F0502020204030204" pitchFamily="34" charset="0"/>
                <a:cs typeface="Calibri" panose="020F0502020204030204" pitchFamily="34" charset="0"/>
              </a:rPr>
              <a:t>Scoring-LIFO</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combination</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of Scoring and LIFO, high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diversity</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high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offensiveness</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a:t>
            </a:r>
            <a:endPar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44351584-E7AD-991C-1A3E-87EA843EE26D}"/>
              </a:ext>
            </a:extLst>
          </p:cNvPr>
          <p:cNvPicPr>
            <a:picLocks noChangeAspect="1"/>
          </p:cNvPicPr>
          <p:nvPr/>
        </p:nvPicPr>
        <p:blipFill>
          <a:blip r:embed="rId3"/>
          <a:stretch>
            <a:fillRect/>
          </a:stretch>
        </p:blipFill>
        <p:spPr>
          <a:xfrm>
            <a:off x="2041012" y="1926908"/>
            <a:ext cx="4522714" cy="2829342"/>
          </a:xfrm>
          <a:prstGeom prst="rect">
            <a:avLst/>
          </a:prstGeom>
        </p:spPr>
      </p:pic>
    </p:spTree>
    <p:extLst>
      <p:ext uri="{BB962C8B-B14F-4D97-AF65-F5344CB8AC3E}">
        <p14:creationId xmlns:p14="http://schemas.microsoft.com/office/powerpoint/2010/main" val="384063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en-US" b="0" dirty="0">
                <a:solidFill>
                  <a:srgbClr val="74533D"/>
                </a:solidFill>
              </a:rPr>
              <a:t>Attack strategies</a:t>
            </a:r>
          </a:p>
        </p:txBody>
      </p:sp>
      <p:cxnSp>
        <p:nvCxnSpPr>
          <p:cNvPr id="166" name="Google Shape;166;p30"/>
          <p:cNvCxnSpPr>
            <a:cxnSpLocks/>
          </p:cNvCxnSpPr>
          <p:nvPr/>
        </p:nvCxnSpPr>
        <p:spPr>
          <a:xfrm>
            <a:off x="812499" y="1045726"/>
            <a:ext cx="3489870" cy="0"/>
          </a:xfrm>
          <a:prstGeom prst="straightConnector1">
            <a:avLst/>
          </a:prstGeom>
          <a:noFill/>
          <a:ln w="19050" cap="flat" cmpd="sng">
            <a:solidFill>
              <a:srgbClr val="74533D"/>
            </a:solidFill>
            <a:prstDash val="solid"/>
            <a:round/>
            <a:headEnd type="none" w="med" len="med"/>
            <a:tailEnd type="none" w="med" len="med"/>
          </a:ln>
        </p:spPr>
      </p:cxnSp>
      <p:sp>
        <p:nvSpPr>
          <p:cNvPr id="3" name="Google Shape;158;p30">
            <a:extLst>
              <a:ext uri="{FF2B5EF4-FFF2-40B4-BE49-F238E27FC236}">
                <a16:creationId xmlns:a16="http://schemas.microsoft.com/office/drawing/2014/main" id="{4D79D20C-E014-1910-3F70-CB31B4F24F22}"/>
              </a:ext>
            </a:extLst>
          </p:cNvPr>
          <p:cNvSpPr txBox="1">
            <a:spLocks/>
          </p:cNvSpPr>
          <p:nvPr/>
        </p:nvSpPr>
        <p:spPr>
          <a:xfrm>
            <a:off x="710749" y="1283054"/>
            <a:ext cx="8245681" cy="3288946"/>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200000"/>
              </a:lnSpc>
              <a:buClr>
                <a:srgbClr val="74533D"/>
              </a:buClr>
              <a:buSzPct val="100000"/>
              <a:buAutoNum type="arabicPeriod"/>
            </a:pPr>
            <a:r>
              <a:rPr lang="pl-PL" sz="1800" dirty="0">
                <a:solidFill>
                  <a:srgbClr val="74533D"/>
                </a:solidFill>
                <a:latin typeface="Calibri" panose="020F0502020204030204" pitchFamily="34" charset="0"/>
                <a:ea typeface="Calibri" panose="020F0502020204030204" pitchFamily="34" charset="0"/>
                <a:cs typeface="Calibri" panose="020F0502020204030204" pitchFamily="34" charset="0"/>
              </a:rPr>
              <a:t>FIFO</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 First in First out, high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diversity</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low</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offensiveness</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a:t>
            </a:r>
          </a:p>
          <a:p>
            <a:pPr marL="342900" indent="-342900">
              <a:lnSpc>
                <a:spcPct val="200000"/>
              </a:lnSpc>
              <a:buClr>
                <a:srgbClr val="74533D"/>
              </a:buClr>
              <a:buSzPct val="100000"/>
              <a:buAutoNum type="arabicPeriod"/>
            </a:pPr>
            <a:r>
              <a:rPr lang="pl-PL" sz="1800" dirty="0">
                <a:solidFill>
                  <a:srgbClr val="74533D"/>
                </a:solidFill>
                <a:latin typeface="Calibri" panose="020F0502020204030204" pitchFamily="34" charset="0"/>
                <a:ea typeface="Calibri" panose="020F0502020204030204" pitchFamily="34" charset="0"/>
                <a:cs typeface="Calibri" panose="020F0502020204030204" pitchFamily="34" charset="0"/>
              </a:rPr>
              <a:t>LIFO</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Last</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in First out,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low</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diversity</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high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offensiveness</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a:t>
            </a:r>
          </a:p>
          <a:p>
            <a:pPr marL="342900" indent="-342900">
              <a:lnSpc>
                <a:spcPct val="200000"/>
              </a:lnSpc>
              <a:buClr>
                <a:srgbClr val="74533D"/>
              </a:buClr>
              <a:buSzPct val="100000"/>
              <a:buAutoNum type="arabicPeriod"/>
            </a:pPr>
            <a:r>
              <a:rPr lang="pl-PL" sz="1800" dirty="0">
                <a:solidFill>
                  <a:srgbClr val="74533D"/>
                </a:solidFill>
                <a:latin typeface="Calibri" panose="020F0502020204030204" pitchFamily="34" charset="0"/>
                <a:ea typeface="Calibri" panose="020F0502020204030204" pitchFamily="34" charset="0"/>
                <a:cs typeface="Calibri" panose="020F0502020204030204" pitchFamily="34" charset="0"/>
              </a:rPr>
              <a:t>Scoring</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custom</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function,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low</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diversity</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highest</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offensiveness</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customizability</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a:t>
            </a:r>
          </a:p>
          <a:p>
            <a:pPr marL="342900" indent="-342900">
              <a:lnSpc>
                <a:spcPct val="200000"/>
              </a:lnSpc>
              <a:buClr>
                <a:srgbClr val="74533D"/>
              </a:buClr>
              <a:buSzPct val="100000"/>
              <a:buAutoNum type="arabicPeriod"/>
            </a:pPr>
            <a:r>
              <a:rPr lang="pl-PL" sz="1800" dirty="0">
                <a:solidFill>
                  <a:srgbClr val="74533D"/>
                </a:solidFill>
                <a:latin typeface="Calibri" panose="020F0502020204030204" pitchFamily="34" charset="0"/>
                <a:ea typeface="Calibri" panose="020F0502020204030204" pitchFamily="34" charset="0"/>
                <a:cs typeface="Calibri" panose="020F0502020204030204" pitchFamily="34" charset="0"/>
              </a:rPr>
              <a:t>Scoring-LIFO</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combination</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of Scoring and LIFO, high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diversity</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high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offensiveness</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a:t>
            </a:r>
            <a:endPar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997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en-US" b="0" dirty="0">
                <a:solidFill>
                  <a:srgbClr val="74533D"/>
                </a:solidFill>
              </a:rPr>
              <a:t>Scoring </a:t>
            </a:r>
            <a:r>
              <a:rPr lang="pl-PL" b="0" dirty="0">
                <a:solidFill>
                  <a:srgbClr val="74533D"/>
                </a:solidFill>
              </a:rPr>
              <a:t>Attack</a:t>
            </a:r>
            <a:endParaRPr lang="en-US" b="0" dirty="0">
              <a:solidFill>
                <a:srgbClr val="74533D"/>
              </a:solidFill>
            </a:endParaRPr>
          </a:p>
        </p:txBody>
      </p:sp>
      <p:cxnSp>
        <p:nvCxnSpPr>
          <p:cNvPr id="166" name="Google Shape;166;p30"/>
          <p:cNvCxnSpPr>
            <a:cxnSpLocks/>
          </p:cNvCxnSpPr>
          <p:nvPr/>
        </p:nvCxnSpPr>
        <p:spPr>
          <a:xfrm>
            <a:off x="812499" y="1045726"/>
            <a:ext cx="3067839" cy="0"/>
          </a:xfrm>
          <a:prstGeom prst="straightConnector1">
            <a:avLst/>
          </a:prstGeom>
          <a:noFill/>
          <a:ln w="19050" cap="flat" cmpd="sng">
            <a:solidFill>
              <a:srgbClr val="74533D"/>
            </a:solidFill>
            <a:prstDash val="solid"/>
            <a:round/>
            <a:headEnd type="none" w="med" len="med"/>
            <a:tailEnd type="none" w="med" len="med"/>
          </a:ln>
        </p:spPr>
      </p:cxnSp>
      <p:pic>
        <p:nvPicPr>
          <p:cNvPr id="3" name="Obraz 2">
            <a:extLst>
              <a:ext uri="{FF2B5EF4-FFF2-40B4-BE49-F238E27FC236}">
                <a16:creationId xmlns:a16="http://schemas.microsoft.com/office/drawing/2014/main" id="{B202ED1D-B479-6AC5-126F-56C8A3D3EB78}"/>
              </a:ext>
            </a:extLst>
          </p:cNvPr>
          <p:cNvPicPr>
            <a:picLocks noChangeAspect="1"/>
          </p:cNvPicPr>
          <p:nvPr/>
        </p:nvPicPr>
        <p:blipFill>
          <a:blip r:embed="rId3"/>
          <a:stretch>
            <a:fillRect/>
          </a:stretch>
        </p:blipFill>
        <p:spPr>
          <a:xfrm>
            <a:off x="710750" y="1293471"/>
            <a:ext cx="4821046" cy="658750"/>
          </a:xfrm>
          <a:prstGeom prst="rect">
            <a:avLst/>
          </a:prstGeom>
        </p:spPr>
      </p:pic>
      <p:pic>
        <p:nvPicPr>
          <p:cNvPr id="5" name="Obraz 4">
            <a:extLst>
              <a:ext uri="{FF2B5EF4-FFF2-40B4-BE49-F238E27FC236}">
                <a16:creationId xmlns:a16="http://schemas.microsoft.com/office/drawing/2014/main" id="{BDF55321-C9E2-BE0B-35C3-E5B8DF93B329}"/>
              </a:ext>
            </a:extLst>
          </p:cNvPr>
          <p:cNvPicPr>
            <a:picLocks noChangeAspect="1"/>
          </p:cNvPicPr>
          <p:nvPr/>
        </p:nvPicPr>
        <p:blipFill>
          <a:blip r:embed="rId4"/>
          <a:stretch>
            <a:fillRect/>
          </a:stretch>
        </p:blipFill>
        <p:spPr>
          <a:xfrm>
            <a:off x="710750" y="2295765"/>
            <a:ext cx="4821046" cy="551969"/>
          </a:xfrm>
          <a:prstGeom prst="rect">
            <a:avLst/>
          </a:prstGeom>
        </p:spPr>
      </p:pic>
      <p:pic>
        <p:nvPicPr>
          <p:cNvPr id="7" name="Obraz 6">
            <a:extLst>
              <a:ext uri="{FF2B5EF4-FFF2-40B4-BE49-F238E27FC236}">
                <a16:creationId xmlns:a16="http://schemas.microsoft.com/office/drawing/2014/main" id="{CE0EE158-26CF-7139-BDB4-AF8641F63830}"/>
              </a:ext>
            </a:extLst>
          </p:cNvPr>
          <p:cNvPicPr>
            <a:picLocks noChangeAspect="1"/>
          </p:cNvPicPr>
          <p:nvPr/>
        </p:nvPicPr>
        <p:blipFill>
          <a:blip r:embed="rId5"/>
          <a:stretch>
            <a:fillRect/>
          </a:stretch>
        </p:blipFill>
        <p:spPr>
          <a:xfrm>
            <a:off x="263182" y="3279919"/>
            <a:ext cx="8617636" cy="1313854"/>
          </a:xfrm>
          <a:prstGeom prst="rect">
            <a:avLst/>
          </a:prstGeom>
        </p:spPr>
      </p:pic>
      <p:pic>
        <p:nvPicPr>
          <p:cNvPr id="9" name="Obraz 8">
            <a:extLst>
              <a:ext uri="{FF2B5EF4-FFF2-40B4-BE49-F238E27FC236}">
                <a16:creationId xmlns:a16="http://schemas.microsoft.com/office/drawing/2014/main" id="{E59E0DD8-C4B8-5EF2-21E9-806C296D4D05}"/>
              </a:ext>
            </a:extLst>
          </p:cNvPr>
          <p:cNvPicPr>
            <a:picLocks noChangeAspect="1"/>
          </p:cNvPicPr>
          <p:nvPr/>
        </p:nvPicPr>
        <p:blipFill>
          <a:blip r:embed="rId6"/>
          <a:stretch>
            <a:fillRect/>
          </a:stretch>
        </p:blipFill>
        <p:spPr>
          <a:xfrm>
            <a:off x="6058064" y="1913986"/>
            <a:ext cx="769722" cy="429612"/>
          </a:xfrm>
          <a:prstGeom prst="rect">
            <a:avLst/>
          </a:prstGeom>
        </p:spPr>
      </p:pic>
    </p:spTree>
    <p:extLst>
      <p:ext uri="{BB962C8B-B14F-4D97-AF65-F5344CB8AC3E}">
        <p14:creationId xmlns:p14="http://schemas.microsoft.com/office/powerpoint/2010/main" val="356591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8" name="Obraz 7">
            <a:extLst>
              <a:ext uri="{FF2B5EF4-FFF2-40B4-BE49-F238E27FC236}">
                <a16:creationId xmlns:a16="http://schemas.microsoft.com/office/drawing/2014/main" id="{270BB2C4-2C37-5771-2C01-1C5A85D0C03B}"/>
              </a:ext>
            </a:extLst>
          </p:cNvPr>
          <p:cNvPicPr>
            <a:picLocks noChangeAspect="1"/>
          </p:cNvPicPr>
          <p:nvPr/>
        </p:nvPicPr>
        <p:blipFill>
          <a:blip r:embed="rId3"/>
          <a:stretch>
            <a:fillRect/>
          </a:stretch>
        </p:blipFill>
        <p:spPr>
          <a:xfrm>
            <a:off x="705518" y="2010234"/>
            <a:ext cx="7367752" cy="483476"/>
          </a:xfrm>
          <a:prstGeom prst="rect">
            <a:avLst/>
          </a:prstGeom>
        </p:spPr>
      </p:pic>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b="0" dirty="0" err="1">
                <a:solidFill>
                  <a:srgbClr val="74533D"/>
                </a:solidFill>
              </a:rPr>
              <a:t>Objective</a:t>
            </a:r>
            <a:r>
              <a:rPr lang="pl-PL" b="0" dirty="0">
                <a:solidFill>
                  <a:srgbClr val="74533D"/>
                </a:solidFill>
              </a:rPr>
              <a:t> </a:t>
            </a:r>
            <a:r>
              <a:rPr lang="pl-PL" b="0" dirty="0" err="1">
                <a:solidFill>
                  <a:srgbClr val="74533D"/>
                </a:solidFill>
              </a:rPr>
              <a:t>functions</a:t>
            </a:r>
            <a:endParaRPr lang="en-US" b="0" dirty="0">
              <a:solidFill>
                <a:srgbClr val="74533D"/>
              </a:solidFill>
            </a:endParaRPr>
          </a:p>
        </p:txBody>
      </p:sp>
      <p:cxnSp>
        <p:nvCxnSpPr>
          <p:cNvPr id="166" name="Google Shape;166;p30"/>
          <p:cNvCxnSpPr>
            <a:cxnSpLocks/>
          </p:cNvCxnSpPr>
          <p:nvPr/>
        </p:nvCxnSpPr>
        <p:spPr>
          <a:xfrm>
            <a:off x="812499" y="1045726"/>
            <a:ext cx="4005686" cy="0"/>
          </a:xfrm>
          <a:prstGeom prst="straightConnector1">
            <a:avLst/>
          </a:prstGeom>
          <a:noFill/>
          <a:ln w="19050" cap="flat" cmpd="sng">
            <a:solidFill>
              <a:srgbClr val="74533D"/>
            </a:solidFill>
            <a:prstDash val="solid"/>
            <a:round/>
            <a:headEnd type="none" w="med" len="med"/>
            <a:tailEnd type="none" w="med" len="med"/>
          </a:ln>
        </p:spPr>
      </p:cxnSp>
      <p:pic>
        <p:nvPicPr>
          <p:cNvPr id="4" name="Obraz 3">
            <a:extLst>
              <a:ext uri="{FF2B5EF4-FFF2-40B4-BE49-F238E27FC236}">
                <a16:creationId xmlns:a16="http://schemas.microsoft.com/office/drawing/2014/main" id="{ADFF24A7-9125-8351-560F-42D5D07B1E03}"/>
              </a:ext>
            </a:extLst>
          </p:cNvPr>
          <p:cNvPicPr>
            <a:picLocks noChangeAspect="1"/>
          </p:cNvPicPr>
          <p:nvPr/>
        </p:nvPicPr>
        <p:blipFill>
          <a:blip r:embed="rId4"/>
          <a:stretch>
            <a:fillRect/>
          </a:stretch>
        </p:blipFill>
        <p:spPr>
          <a:xfrm>
            <a:off x="705518" y="1170999"/>
            <a:ext cx="3436810" cy="452557"/>
          </a:xfrm>
          <a:prstGeom prst="rect">
            <a:avLst/>
          </a:prstGeom>
        </p:spPr>
      </p:pic>
      <p:pic>
        <p:nvPicPr>
          <p:cNvPr id="11" name="Obraz 10">
            <a:extLst>
              <a:ext uri="{FF2B5EF4-FFF2-40B4-BE49-F238E27FC236}">
                <a16:creationId xmlns:a16="http://schemas.microsoft.com/office/drawing/2014/main" id="{90981884-36E6-04A1-2F55-23BA9680A74B}"/>
              </a:ext>
            </a:extLst>
          </p:cNvPr>
          <p:cNvPicPr>
            <a:picLocks noChangeAspect="1"/>
          </p:cNvPicPr>
          <p:nvPr/>
        </p:nvPicPr>
        <p:blipFill>
          <a:blip r:embed="rId5"/>
          <a:stretch>
            <a:fillRect/>
          </a:stretch>
        </p:blipFill>
        <p:spPr>
          <a:xfrm>
            <a:off x="705518" y="2985883"/>
            <a:ext cx="5227770" cy="478424"/>
          </a:xfrm>
          <a:prstGeom prst="rect">
            <a:avLst/>
          </a:prstGeom>
        </p:spPr>
      </p:pic>
      <p:pic>
        <p:nvPicPr>
          <p:cNvPr id="15" name="Obraz 14">
            <a:extLst>
              <a:ext uri="{FF2B5EF4-FFF2-40B4-BE49-F238E27FC236}">
                <a16:creationId xmlns:a16="http://schemas.microsoft.com/office/drawing/2014/main" id="{F6D22994-7823-A8F4-ABBA-7959E5E51914}"/>
              </a:ext>
            </a:extLst>
          </p:cNvPr>
          <p:cNvPicPr>
            <a:picLocks noChangeAspect="1"/>
          </p:cNvPicPr>
          <p:nvPr/>
        </p:nvPicPr>
        <p:blipFill>
          <a:blip r:embed="rId6"/>
          <a:stretch>
            <a:fillRect/>
          </a:stretch>
        </p:blipFill>
        <p:spPr>
          <a:xfrm>
            <a:off x="705518" y="3856037"/>
            <a:ext cx="7192484" cy="483473"/>
          </a:xfrm>
          <a:prstGeom prst="rect">
            <a:avLst/>
          </a:prstGeom>
        </p:spPr>
      </p:pic>
    </p:spTree>
    <p:extLst>
      <p:ext uri="{BB962C8B-B14F-4D97-AF65-F5344CB8AC3E}">
        <p14:creationId xmlns:p14="http://schemas.microsoft.com/office/powerpoint/2010/main" val="286211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b="0" dirty="0" err="1">
                <a:solidFill>
                  <a:srgbClr val="74533D"/>
                </a:solidFill>
              </a:rPr>
              <a:t>Results</a:t>
            </a:r>
            <a:endParaRPr lang="en-US" b="0" dirty="0">
              <a:solidFill>
                <a:srgbClr val="74533D"/>
              </a:solidFill>
            </a:endParaRPr>
          </a:p>
        </p:txBody>
      </p:sp>
      <p:cxnSp>
        <p:nvCxnSpPr>
          <p:cNvPr id="166" name="Google Shape;166;p30"/>
          <p:cNvCxnSpPr>
            <a:cxnSpLocks/>
          </p:cNvCxnSpPr>
          <p:nvPr/>
        </p:nvCxnSpPr>
        <p:spPr>
          <a:xfrm>
            <a:off x="812499" y="1045726"/>
            <a:ext cx="1614178" cy="0"/>
          </a:xfrm>
          <a:prstGeom prst="straightConnector1">
            <a:avLst/>
          </a:prstGeom>
          <a:noFill/>
          <a:ln w="19050" cap="flat" cmpd="sng">
            <a:solidFill>
              <a:srgbClr val="74533D"/>
            </a:solidFill>
            <a:prstDash val="solid"/>
            <a:round/>
            <a:headEnd type="none" w="med" len="med"/>
            <a:tailEnd type="none" w="med" len="med"/>
          </a:ln>
        </p:spPr>
      </p:cxnSp>
      <p:pic>
        <p:nvPicPr>
          <p:cNvPr id="3" name="Obraz 2">
            <a:extLst>
              <a:ext uri="{FF2B5EF4-FFF2-40B4-BE49-F238E27FC236}">
                <a16:creationId xmlns:a16="http://schemas.microsoft.com/office/drawing/2014/main" id="{77F47B53-56D3-A20A-D921-17F1A8ED103E}"/>
              </a:ext>
            </a:extLst>
          </p:cNvPr>
          <p:cNvPicPr>
            <a:picLocks noChangeAspect="1"/>
          </p:cNvPicPr>
          <p:nvPr/>
        </p:nvPicPr>
        <p:blipFill>
          <a:blip r:embed="rId3"/>
          <a:stretch>
            <a:fillRect/>
          </a:stretch>
        </p:blipFill>
        <p:spPr>
          <a:xfrm>
            <a:off x="504092" y="1290138"/>
            <a:ext cx="8135816" cy="1386300"/>
          </a:xfrm>
          <a:prstGeom prst="rect">
            <a:avLst/>
          </a:prstGeom>
        </p:spPr>
      </p:pic>
      <p:pic>
        <p:nvPicPr>
          <p:cNvPr id="6" name="Obraz 5">
            <a:extLst>
              <a:ext uri="{FF2B5EF4-FFF2-40B4-BE49-F238E27FC236}">
                <a16:creationId xmlns:a16="http://schemas.microsoft.com/office/drawing/2014/main" id="{890C8E4B-09D8-2CBD-62A4-2BEEB53478DD}"/>
              </a:ext>
            </a:extLst>
          </p:cNvPr>
          <p:cNvPicPr>
            <a:picLocks noChangeAspect="1"/>
          </p:cNvPicPr>
          <p:nvPr/>
        </p:nvPicPr>
        <p:blipFill>
          <a:blip r:embed="rId4"/>
          <a:stretch>
            <a:fillRect/>
          </a:stretch>
        </p:blipFill>
        <p:spPr>
          <a:xfrm>
            <a:off x="384682" y="3333714"/>
            <a:ext cx="8374635" cy="1359361"/>
          </a:xfrm>
          <a:prstGeom prst="rect">
            <a:avLst/>
          </a:prstGeom>
        </p:spPr>
      </p:pic>
    </p:spTree>
    <p:extLst>
      <p:ext uri="{BB962C8B-B14F-4D97-AF65-F5344CB8AC3E}">
        <p14:creationId xmlns:p14="http://schemas.microsoft.com/office/powerpoint/2010/main" val="55967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19284"/>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b="0" dirty="0" err="1">
                <a:solidFill>
                  <a:srgbClr val="74533D"/>
                </a:solidFill>
              </a:rPr>
              <a:t>Research</a:t>
            </a:r>
            <a:r>
              <a:rPr lang="pl-PL" b="0" dirty="0">
                <a:solidFill>
                  <a:srgbClr val="74533D"/>
                </a:solidFill>
              </a:rPr>
              <a:t> </a:t>
            </a:r>
            <a:r>
              <a:rPr lang="pl-PL" b="0" dirty="0" err="1">
                <a:solidFill>
                  <a:srgbClr val="74533D"/>
                </a:solidFill>
              </a:rPr>
              <a:t>Questions</a:t>
            </a:r>
            <a:endParaRPr lang="en-US" b="0" dirty="0">
              <a:solidFill>
                <a:srgbClr val="74533D"/>
              </a:solidFill>
            </a:endParaRPr>
          </a:p>
        </p:txBody>
      </p:sp>
      <p:cxnSp>
        <p:nvCxnSpPr>
          <p:cNvPr id="166" name="Google Shape;166;p30"/>
          <p:cNvCxnSpPr>
            <a:cxnSpLocks/>
          </p:cNvCxnSpPr>
          <p:nvPr/>
        </p:nvCxnSpPr>
        <p:spPr>
          <a:xfrm>
            <a:off x="812499" y="1045726"/>
            <a:ext cx="4298763" cy="0"/>
          </a:xfrm>
          <a:prstGeom prst="straightConnector1">
            <a:avLst/>
          </a:prstGeom>
          <a:noFill/>
          <a:ln w="19050" cap="flat" cmpd="sng">
            <a:solidFill>
              <a:srgbClr val="74533D"/>
            </a:solidFill>
            <a:prstDash val="solid"/>
            <a:round/>
            <a:headEnd type="none" w="med" len="med"/>
            <a:tailEnd type="none" w="med" len="med"/>
          </a:ln>
        </p:spPr>
      </p:cxnSp>
      <p:sp>
        <p:nvSpPr>
          <p:cNvPr id="2" name="Google Shape;158;p30">
            <a:extLst>
              <a:ext uri="{FF2B5EF4-FFF2-40B4-BE49-F238E27FC236}">
                <a16:creationId xmlns:a16="http://schemas.microsoft.com/office/drawing/2014/main" id="{43C73C45-29DE-DEBE-754D-1E7E91550BA5}"/>
              </a:ext>
            </a:extLst>
          </p:cNvPr>
          <p:cNvSpPr txBox="1">
            <a:spLocks/>
          </p:cNvSpPr>
          <p:nvPr/>
        </p:nvSpPr>
        <p:spPr>
          <a:xfrm>
            <a:off x="710750" y="1318222"/>
            <a:ext cx="7447730" cy="3240227"/>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lnSpc>
                <a:spcPct val="250000"/>
              </a:lnSpc>
              <a:buClr>
                <a:srgbClr val="74533D"/>
              </a:buClr>
              <a:buSzPct val="100000"/>
            </a:pPr>
            <a:r>
              <a:rPr lang="en-US" sz="1600" b="0" dirty="0">
                <a:solidFill>
                  <a:srgbClr val="74533D"/>
                </a:solidFill>
                <a:latin typeface="Calibri" panose="020F0502020204030204" pitchFamily="34" charset="0"/>
                <a:ea typeface="Calibri" panose="020F0502020204030204" pitchFamily="34" charset="0"/>
                <a:cs typeface="Calibri" panose="020F0502020204030204" pitchFamily="34" charset="0"/>
              </a:rPr>
              <a:t>Q1: Would the results hold if we use a different language model as the red LM?</a:t>
            </a:r>
          </a:p>
          <a:p>
            <a:pPr>
              <a:lnSpc>
                <a:spcPct val="250000"/>
              </a:lnSpc>
              <a:buClr>
                <a:srgbClr val="74533D"/>
              </a:buClr>
              <a:buSzPct val="100000"/>
            </a:pPr>
            <a:r>
              <a:rPr lang="en-US" sz="1600" b="0" dirty="0">
                <a:solidFill>
                  <a:srgbClr val="74533D"/>
                </a:solidFill>
                <a:latin typeface="Calibri" panose="020F0502020204030204" pitchFamily="34" charset="0"/>
                <a:ea typeface="Calibri" panose="020F0502020204030204" pitchFamily="34" charset="0"/>
                <a:cs typeface="Calibri" panose="020F0502020204030204" pitchFamily="34" charset="0"/>
              </a:rPr>
              <a:t>Q2: Would the results hold if we add content moderation in text-to-image models?</a:t>
            </a:r>
          </a:p>
          <a:p>
            <a:pPr>
              <a:lnSpc>
                <a:spcPct val="250000"/>
              </a:lnSpc>
              <a:buClr>
                <a:srgbClr val="74533D"/>
              </a:buClr>
              <a:buSzPct val="100000"/>
            </a:pPr>
            <a:r>
              <a:rPr lang="en-US" sz="1600" b="0" dirty="0">
                <a:solidFill>
                  <a:srgbClr val="74533D"/>
                </a:solidFill>
                <a:latin typeface="Calibri" panose="020F0502020204030204" pitchFamily="34" charset="0"/>
                <a:ea typeface="Calibri" panose="020F0502020204030204" pitchFamily="34" charset="0"/>
                <a:cs typeface="Calibri" panose="020F0502020204030204" pitchFamily="34" charset="0"/>
              </a:rPr>
              <a:t>Q3: Can we control for the toxicity of the prompts using the scoring attack strategy?</a:t>
            </a:r>
          </a:p>
          <a:p>
            <a:pPr>
              <a:lnSpc>
                <a:spcPct val="250000"/>
              </a:lnSpc>
              <a:buClr>
                <a:srgbClr val="74533D"/>
              </a:buClr>
              <a:buSzPct val="100000"/>
            </a:pPr>
            <a:r>
              <a:rPr lang="en-US" sz="1600" b="0" dirty="0">
                <a:solidFill>
                  <a:srgbClr val="74533D"/>
                </a:solidFill>
                <a:latin typeface="Calibri" panose="020F0502020204030204" pitchFamily="34" charset="0"/>
                <a:ea typeface="Calibri" panose="020F0502020204030204" pitchFamily="34" charset="0"/>
                <a:cs typeface="Calibri" panose="020F0502020204030204" pitchFamily="34" charset="0"/>
              </a:rPr>
              <a:t>Q4: Would the attacks transfer to other models?</a:t>
            </a:r>
          </a:p>
          <a:p>
            <a:pPr>
              <a:lnSpc>
                <a:spcPct val="250000"/>
              </a:lnSpc>
              <a:buClr>
                <a:srgbClr val="74533D"/>
              </a:buClr>
              <a:buSzPct val="100000"/>
            </a:pPr>
            <a:r>
              <a:rPr lang="en-US" sz="1600" b="0" dirty="0">
                <a:solidFill>
                  <a:srgbClr val="74533D"/>
                </a:solidFill>
                <a:latin typeface="Calibri" panose="020F0502020204030204" pitchFamily="34" charset="0"/>
                <a:ea typeface="Calibri" panose="020F0502020204030204" pitchFamily="34" charset="0"/>
                <a:cs typeface="Calibri" panose="020F0502020204030204" pitchFamily="34" charset="0"/>
              </a:rPr>
              <a:t>Q5: How robust our findings are to the existing flaws in the safety classifiers?</a:t>
            </a:r>
          </a:p>
        </p:txBody>
      </p:sp>
    </p:spTree>
    <p:extLst>
      <p:ext uri="{BB962C8B-B14F-4D97-AF65-F5344CB8AC3E}">
        <p14:creationId xmlns:p14="http://schemas.microsoft.com/office/powerpoint/2010/main" val="53204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b="0" dirty="0" err="1">
                <a:solidFill>
                  <a:srgbClr val="74533D"/>
                </a:solidFill>
              </a:rPr>
              <a:t>Different</a:t>
            </a:r>
            <a:r>
              <a:rPr lang="pl-PL" b="0" dirty="0">
                <a:solidFill>
                  <a:srgbClr val="74533D"/>
                </a:solidFill>
              </a:rPr>
              <a:t> Red LM</a:t>
            </a:r>
            <a:endParaRPr lang="en-US" b="0" dirty="0">
              <a:solidFill>
                <a:srgbClr val="74533D"/>
              </a:solidFill>
            </a:endParaRPr>
          </a:p>
        </p:txBody>
      </p:sp>
      <p:cxnSp>
        <p:nvCxnSpPr>
          <p:cNvPr id="166" name="Google Shape;166;p30"/>
          <p:cNvCxnSpPr>
            <a:cxnSpLocks/>
          </p:cNvCxnSpPr>
          <p:nvPr/>
        </p:nvCxnSpPr>
        <p:spPr>
          <a:xfrm>
            <a:off x="812499" y="1045726"/>
            <a:ext cx="3489870" cy="0"/>
          </a:xfrm>
          <a:prstGeom prst="straightConnector1">
            <a:avLst/>
          </a:prstGeom>
          <a:noFill/>
          <a:ln w="19050" cap="flat" cmpd="sng">
            <a:solidFill>
              <a:srgbClr val="74533D"/>
            </a:solidFill>
            <a:prstDash val="solid"/>
            <a:round/>
            <a:headEnd type="none" w="med" len="med"/>
            <a:tailEnd type="none" w="med" len="med"/>
          </a:ln>
        </p:spPr>
      </p:cxnSp>
      <p:pic>
        <p:nvPicPr>
          <p:cNvPr id="4" name="Obraz 3">
            <a:extLst>
              <a:ext uri="{FF2B5EF4-FFF2-40B4-BE49-F238E27FC236}">
                <a16:creationId xmlns:a16="http://schemas.microsoft.com/office/drawing/2014/main" id="{2EE8E364-CB84-B52B-0958-4186FFD3F637}"/>
              </a:ext>
            </a:extLst>
          </p:cNvPr>
          <p:cNvPicPr>
            <a:picLocks noChangeAspect="1"/>
          </p:cNvPicPr>
          <p:nvPr/>
        </p:nvPicPr>
        <p:blipFill>
          <a:blip r:embed="rId3"/>
          <a:stretch>
            <a:fillRect/>
          </a:stretch>
        </p:blipFill>
        <p:spPr>
          <a:xfrm>
            <a:off x="442809" y="1324707"/>
            <a:ext cx="8258382" cy="1380033"/>
          </a:xfrm>
          <a:prstGeom prst="rect">
            <a:avLst/>
          </a:prstGeom>
        </p:spPr>
      </p:pic>
      <p:pic>
        <p:nvPicPr>
          <p:cNvPr id="5" name="Obraz 4">
            <a:extLst>
              <a:ext uri="{FF2B5EF4-FFF2-40B4-BE49-F238E27FC236}">
                <a16:creationId xmlns:a16="http://schemas.microsoft.com/office/drawing/2014/main" id="{748B8DA5-CC12-AA16-E5A7-3C56EFF97A51}"/>
              </a:ext>
            </a:extLst>
          </p:cNvPr>
          <p:cNvPicPr>
            <a:picLocks noChangeAspect="1"/>
          </p:cNvPicPr>
          <p:nvPr/>
        </p:nvPicPr>
        <p:blipFill>
          <a:blip r:embed="rId4"/>
          <a:stretch>
            <a:fillRect/>
          </a:stretch>
        </p:blipFill>
        <p:spPr>
          <a:xfrm>
            <a:off x="442808" y="3051162"/>
            <a:ext cx="8258381" cy="1407184"/>
          </a:xfrm>
          <a:prstGeom prst="rect">
            <a:avLst/>
          </a:prstGeom>
        </p:spPr>
      </p:pic>
    </p:spTree>
    <p:extLst>
      <p:ext uri="{BB962C8B-B14F-4D97-AF65-F5344CB8AC3E}">
        <p14:creationId xmlns:p14="http://schemas.microsoft.com/office/powerpoint/2010/main" val="1864789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b="0" dirty="0">
                <a:solidFill>
                  <a:srgbClr val="74533D"/>
                </a:solidFill>
              </a:rPr>
              <a:t>Content </a:t>
            </a:r>
            <a:r>
              <a:rPr lang="pl-PL" b="0" dirty="0" err="1">
                <a:solidFill>
                  <a:srgbClr val="74533D"/>
                </a:solidFill>
              </a:rPr>
              <a:t>Moderation</a:t>
            </a:r>
            <a:endParaRPr lang="en-US" b="0" dirty="0">
              <a:solidFill>
                <a:srgbClr val="74533D"/>
              </a:solidFill>
            </a:endParaRPr>
          </a:p>
        </p:txBody>
      </p:sp>
      <p:cxnSp>
        <p:nvCxnSpPr>
          <p:cNvPr id="166" name="Google Shape;166;p30"/>
          <p:cNvCxnSpPr>
            <a:cxnSpLocks/>
          </p:cNvCxnSpPr>
          <p:nvPr/>
        </p:nvCxnSpPr>
        <p:spPr>
          <a:xfrm>
            <a:off x="812499" y="1045726"/>
            <a:ext cx="4158086" cy="0"/>
          </a:xfrm>
          <a:prstGeom prst="straightConnector1">
            <a:avLst/>
          </a:prstGeom>
          <a:noFill/>
          <a:ln w="19050" cap="flat" cmpd="sng">
            <a:solidFill>
              <a:srgbClr val="74533D"/>
            </a:solidFill>
            <a:prstDash val="solid"/>
            <a:round/>
            <a:headEnd type="none" w="med" len="med"/>
            <a:tailEnd type="none" w="med" len="med"/>
          </a:ln>
        </p:spPr>
      </p:cxnSp>
      <p:pic>
        <p:nvPicPr>
          <p:cNvPr id="5" name="Obraz 4">
            <a:extLst>
              <a:ext uri="{FF2B5EF4-FFF2-40B4-BE49-F238E27FC236}">
                <a16:creationId xmlns:a16="http://schemas.microsoft.com/office/drawing/2014/main" id="{748B8DA5-CC12-AA16-E5A7-3C56EFF97A51}"/>
              </a:ext>
            </a:extLst>
          </p:cNvPr>
          <p:cNvPicPr>
            <a:picLocks noChangeAspect="1"/>
          </p:cNvPicPr>
          <p:nvPr/>
        </p:nvPicPr>
        <p:blipFill>
          <a:blip r:embed="rId3"/>
          <a:stretch>
            <a:fillRect/>
          </a:stretch>
        </p:blipFill>
        <p:spPr>
          <a:xfrm>
            <a:off x="442808" y="3051162"/>
            <a:ext cx="8258381" cy="1407184"/>
          </a:xfrm>
          <a:prstGeom prst="rect">
            <a:avLst/>
          </a:prstGeom>
        </p:spPr>
      </p:pic>
      <p:pic>
        <p:nvPicPr>
          <p:cNvPr id="7" name="Obraz 6">
            <a:extLst>
              <a:ext uri="{FF2B5EF4-FFF2-40B4-BE49-F238E27FC236}">
                <a16:creationId xmlns:a16="http://schemas.microsoft.com/office/drawing/2014/main" id="{671F40D7-898B-3FE1-44C9-3561CC7BCDE8}"/>
              </a:ext>
            </a:extLst>
          </p:cNvPr>
          <p:cNvPicPr>
            <a:picLocks noChangeAspect="1"/>
          </p:cNvPicPr>
          <p:nvPr/>
        </p:nvPicPr>
        <p:blipFill>
          <a:blip r:embed="rId4"/>
          <a:stretch>
            <a:fillRect/>
          </a:stretch>
        </p:blipFill>
        <p:spPr>
          <a:xfrm>
            <a:off x="339969" y="1346726"/>
            <a:ext cx="8186811" cy="1423793"/>
          </a:xfrm>
          <a:prstGeom prst="rect">
            <a:avLst/>
          </a:prstGeom>
        </p:spPr>
      </p:pic>
    </p:spTree>
    <p:extLst>
      <p:ext uri="{BB962C8B-B14F-4D97-AF65-F5344CB8AC3E}">
        <p14:creationId xmlns:p14="http://schemas.microsoft.com/office/powerpoint/2010/main" val="420176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b="0" dirty="0" err="1">
                <a:solidFill>
                  <a:srgbClr val="74533D"/>
                </a:solidFill>
              </a:rPr>
              <a:t>Toxicity</a:t>
            </a:r>
            <a:r>
              <a:rPr lang="pl-PL" b="0" dirty="0">
                <a:solidFill>
                  <a:srgbClr val="74533D"/>
                </a:solidFill>
              </a:rPr>
              <a:t> of </a:t>
            </a:r>
            <a:r>
              <a:rPr lang="pl-PL" b="0" dirty="0" err="1">
                <a:solidFill>
                  <a:srgbClr val="74533D"/>
                </a:solidFill>
              </a:rPr>
              <a:t>Prompts</a:t>
            </a:r>
            <a:endParaRPr lang="en-US" b="0" dirty="0">
              <a:solidFill>
                <a:srgbClr val="74533D"/>
              </a:solidFill>
            </a:endParaRPr>
          </a:p>
        </p:txBody>
      </p:sp>
      <p:cxnSp>
        <p:nvCxnSpPr>
          <p:cNvPr id="166" name="Google Shape;166;p30"/>
          <p:cNvCxnSpPr>
            <a:cxnSpLocks/>
          </p:cNvCxnSpPr>
          <p:nvPr/>
        </p:nvCxnSpPr>
        <p:spPr>
          <a:xfrm>
            <a:off x="812499" y="1045726"/>
            <a:ext cx="3970516" cy="0"/>
          </a:xfrm>
          <a:prstGeom prst="straightConnector1">
            <a:avLst/>
          </a:prstGeom>
          <a:noFill/>
          <a:ln w="19050" cap="flat" cmpd="sng">
            <a:solidFill>
              <a:srgbClr val="74533D"/>
            </a:solidFill>
            <a:prstDash val="solid"/>
            <a:round/>
            <a:headEnd type="none" w="med" len="med"/>
            <a:tailEnd type="none" w="med" len="med"/>
          </a:ln>
        </p:spPr>
      </p:cxnSp>
      <p:pic>
        <p:nvPicPr>
          <p:cNvPr id="3" name="Obraz 2">
            <a:extLst>
              <a:ext uri="{FF2B5EF4-FFF2-40B4-BE49-F238E27FC236}">
                <a16:creationId xmlns:a16="http://schemas.microsoft.com/office/drawing/2014/main" id="{6E858C89-049A-D2AF-50EB-DB8F41C46A3B}"/>
              </a:ext>
            </a:extLst>
          </p:cNvPr>
          <p:cNvPicPr>
            <a:picLocks noChangeAspect="1"/>
          </p:cNvPicPr>
          <p:nvPr/>
        </p:nvPicPr>
        <p:blipFill>
          <a:blip r:embed="rId3"/>
          <a:stretch>
            <a:fillRect/>
          </a:stretch>
        </p:blipFill>
        <p:spPr>
          <a:xfrm>
            <a:off x="710750" y="1620850"/>
            <a:ext cx="7599680" cy="2300883"/>
          </a:xfrm>
          <a:prstGeom prst="rect">
            <a:avLst/>
          </a:prstGeom>
        </p:spPr>
      </p:pic>
    </p:spTree>
    <p:extLst>
      <p:ext uri="{BB962C8B-B14F-4D97-AF65-F5344CB8AC3E}">
        <p14:creationId xmlns:p14="http://schemas.microsoft.com/office/powerpoint/2010/main" val="2738666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en-US" b="0" dirty="0">
                <a:solidFill>
                  <a:srgbClr val="74533D"/>
                </a:solidFill>
              </a:rPr>
              <a:t>Attack Transferability</a:t>
            </a:r>
          </a:p>
        </p:txBody>
      </p:sp>
      <p:cxnSp>
        <p:nvCxnSpPr>
          <p:cNvPr id="166" name="Google Shape;166;p30"/>
          <p:cNvCxnSpPr>
            <a:cxnSpLocks/>
          </p:cNvCxnSpPr>
          <p:nvPr/>
        </p:nvCxnSpPr>
        <p:spPr>
          <a:xfrm>
            <a:off x="812499" y="1045726"/>
            <a:ext cx="4439439" cy="0"/>
          </a:xfrm>
          <a:prstGeom prst="straightConnector1">
            <a:avLst/>
          </a:prstGeom>
          <a:noFill/>
          <a:ln w="19050" cap="flat" cmpd="sng">
            <a:solidFill>
              <a:srgbClr val="74533D"/>
            </a:solidFill>
            <a:prstDash val="solid"/>
            <a:round/>
            <a:headEnd type="none" w="med" len="med"/>
            <a:tailEnd type="none" w="med" len="med"/>
          </a:ln>
        </p:spPr>
      </p:cxnSp>
      <p:pic>
        <p:nvPicPr>
          <p:cNvPr id="4" name="Obraz 3">
            <a:extLst>
              <a:ext uri="{FF2B5EF4-FFF2-40B4-BE49-F238E27FC236}">
                <a16:creationId xmlns:a16="http://schemas.microsoft.com/office/drawing/2014/main" id="{B767362C-8182-6D45-FD5B-88ACD2C5F97C}"/>
              </a:ext>
            </a:extLst>
          </p:cNvPr>
          <p:cNvPicPr>
            <a:picLocks noChangeAspect="1"/>
          </p:cNvPicPr>
          <p:nvPr/>
        </p:nvPicPr>
        <p:blipFill>
          <a:blip r:embed="rId3"/>
          <a:stretch>
            <a:fillRect/>
          </a:stretch>
        </p:blipFill>
        <p:spPr>
          <a:xfrm>
            <a:off x="710750" y="1163650"/>
            <a:ext cx="7559040" cy="3027831"/>
          </a:xfrm>
          <a:prstGeom prst="rect">
            <a:avLst/>
          </a:prstGeom>
        </p:spPr>
      </p:pic>
    </p:spTree>
    <p:extLst>
      <p:ext uri="{BB962C8B-B14F-4D97-AF65-F5344CB8AC3E}">
        <p14:creationId xmlns:p14="http://schemas.microsoft.com/office/powerpoint/2010/main" val="1234390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3" name="Obraz 2">
            <a:extLst>
              <a:ext uri="{FF2B5EF4-FFF2-40B4-BE49-F238E27FC236}">
                <a16:creationId xmlns:a16="http://schemas.microsoft.com/office/drawing/2014/main" id="{150F577A-62D5-91AC-D8E0-4FB802863BBD}"/>
              </a:ext>
            </a:extLst>
          </p:cNvPr>
          <p:cNvPicPr>
            <a:picLocks noChangeAspect="1"/>
          </p:cNvPicPr>
          <p:nvPr/>
        </p:nvPicPr>
        <p:blipFill>
          <a:blip r:embed="rId3"/>
          <a:stretch>
            <a:fillRect/>
          </a:stretch>
        </p:blipFill>
        <p:spPr>
          <a:xfrm>
            <a:off x="1537702" y="299877"/>
            <a:ext cx="6068596" cy="4543746"/>
          </a:xfrm>
          <a:prstGeom prst="rect">
            <a:avLst/>
          </a:prstGeom>
        </p:spPr>
      </p:pic>
    </p:spTree>
    <p:extLst>
      <p:ext uri="{BB962C8B-B14F-4D97-AF65-F5344CB8AC3E}">
        <p14:creationId xmlns:p14="http://schemas.microsoft.com/office/powerpoint/2010/main" val="2122055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en-US" b="0" dirty="0">
                <a:solidFill>
                  <a:srgbClr val="74533D"/>
                </a:solidFill>
              </a:rPr>
              <a:t>Noise in Safety Classifiers</a:t>
            </a:r>
          </a:p>
        </p:txBody>
      </p:sp>
      <p:cxnSp>
        <p:nvCxnSpPr>
          <p:cNvPr id="166" name="Google Shape;166;p30"/>
          <p:cNvCxnSpPr>
            <a:cxnSpLocks/>
          </p:cNvCxnSpPr>
          <p:nvPr/>
        </p:nvCxnSpPr>
        <p:spPr>
          <a:xfrm>
            <a:off x="812499" y="1045726"/>
            <a:ext cx="5318670" cy="0"/>
          </a:xfrm>
          <a:prstGeom prst="straightConnector1">
            <a:avLst/>
          </a:prstGeom>
          <a:noFill/>
          <a:ln w="19050" cap="flat" cmpd="sng">
            <a:solidFill>
              <a:srgbClr val="74533D"/>
            </a:solidFill>
            <a:prstDash val="solid"/>
            <a:round/>
            <a:headEnd type="none" w="med" len="med"/>
            <a:tailEnd type="none" w="med" len="med"/>
          </a:ln>
        </p:spPr>
      </p:cxnSp>
      <p:pic>
        <p:nvPicPr>
          <p:cNvPr id="3" name="Obraz 2">
            <a:extLst>
              <a:ext uri="{FF2B5EF4-FFF2-40B4-BE49-F238E27FC236}">
                <a16:creationId xmlns:a16="http://schemas.microsoft.com/office/drawing/2014/main" id="{C8A1D4D9-8502-2B85-2AB0-67112AD42A40}"/>
              </a:ext>
            </a:extLst>
          </p:cNvPr>
          <p:cNvPicPr>
            <a:picLocks noChangeAspect="1"/>
          </p:cNvPicPr>
          <p:nvPr/>
        </p:nvPicPr>
        <p:blipFill>
          <a:blip r:embed="rId3"/>
          <a:stretch>
            <a:fillRect/>
          </a:stretch>
        </p:blipFill>
        <p:spPr>
          <a:xfrm>
            <a:off x="345440" y="1822126"/>
            <a:ext cx="8453120" cy="1231692"/>
          </a:xfrm>
          <a:prstGeom prst="rect">
            <a:avLst/>
          </a:prstGeom>
        </p:spPr>
      </p:pic>
    </p:spTree>
    <p:extLst>
      <p:ext uri="{BB962C8B-B14F-4D97-AF65-F5344CB8AC3E}">
        <p14:creationId xmlns:p14="http://schemas.microsoft.com/office/powerpoint/2010/main" val="2256054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b="0" dirty="0">
                <a:solidFill>
                  <a:srgbClr val="74533D"/>
                </a:solidFill>
              </a:rPr>
              <a:t>Text-to-text</a:t>
            </a:r>
            <a:endParaRPr lang="en-US" b="0" dirty="0">
              <a:solidFill>
                <a:srgbClr val="74533D"/>
              </a:solidFill>
            </a:endParaRPr>
          </a:p>
        </p:txBody>
      </p:sp>
      <p:cxnSp>
        <p:nvCxnSpPr>
          <p:cNvPr id="166" name="Google Shape;166;p30"/>
          <p:cNvCxnSpPr>
            <a:cxnSpLocks/>
          </p:cNvCxnSpPr>
          <p:nvPr/>
        </p:nvCxnSpPr>
        <p:spPr>
          <a:xfrm>
            <a:off x="812499" y="1045726"/>
            <a:ext cx="2505132" cy="0"/>
          </a:xfrm>
          <a:prstGeom prst="straightConnector1">
            <a:avLst/>
          </a:prstGeom>
          <a:noFill/>
          <a:ln w="19050" cap="flat" cmpd="sng">
            <a:solidFill>
              <a:srgbClr val="74533D"/>
            </a:solidFill>
            <a:prstDash val="solid"/>
            <a:round/>
            <a:headEnd type="none" w="med" len="med"/>
            <a:tailEnd type="none" w="med" len="med"/>
          </a:ln>
        </p:spPr>
      </p:cxnSp>
      <p:pic>
        <p:nvPicPr>
          <p:cNvPr id="4" name="Obraz 3">
            <a:extLst>
              <a:ext uri="{FF2B5EF4-FFF2-40B4-BE49-F238E27FC236}">
                <a16:creationId xmlns:a16="http://schemas.microsoft.com/office/drawing/2014/main" id="{A38BA645-6418-A45D-6BC1-6B57AAE26C96}"/>
              </a:ext>
            </a:extLst>
          </p:cNvPr>
          <p:cNvPicPr>
            <a:picLocks noChangeAspect="1"/>
          </p:cNvPicPr>
          <p:nvPr/>
        </p:nvPicPr>
        <p:blipFill>
          <a:blip r:embed="rId3"/>
          <a:stretch>
            <a:fillRect/>
          </a:stretch>
        </p:blipFill>
        <p:spPr>
          <a:xfrm>
            <a:off x="894080" y="2369447"/>
            <a:ext cx="7660640" cy="829357"/>
          </a:xfrm>
          <a:prstGeom prst="rect">
            <a:avLst/>
          </a:prstGeom>
        </p:spPr>
      </p:pic>
    </p:spTree>
    <p:extLst>
      <p:ext uri="{BB962C8B-B14F-4D97-AF65-F5344CB8AC3E}">
        <p14:creationId xmlns:p14="http://schemas.microsoft.com/office/powerpoint/2010/main" val="2023540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en-US" b="0" dirty="0">
                <a:solidFill>
                  <a:srgbClr val="74533D"/>
                </a:solidFill>
              </a:rPr>
              <a:t>Discussion</a:t>
            </a:r>
          </a:p>
        </p:txBody>
      </p:sp>
      <p:cxnSp>
        <p:nvCxnSpPr>
          <p:cNvPr id="166" name="Google Shape;166;p30"/>
          <p:cNvCxnSpPr>
            <a:cxnSpLocks/>
          </p:cNvCxnSpPr>
          <p:nvPr/>
        </p:nvCxnSpPr>
        <p:spPr>
          <a:xfrm>
            <a:off x="812499" y="1045726"/>
            <a:ext cx="2282393" cy="0"/>
          </a:xfrm>
          <a:prstGeom prst="straightConnector1">
            <a:avLst/>
          </a:prstGeom>
          <a:noFill/>
          <a:ln w="19050" cap="flat" cmpd="sng">
            <a:solidFill>
              <a:srgbClr val="74533D"/>
            </a:solidFill>
            <a:prstDash val="solid"/>
            <a:round/>
            <a:headEnd type="none" w="med" len="med"/>
            <a:tailEnd type="none" w="med" len="med"/>
          </a:ln>
        </p:spPr>
      </p:cxnSp>
      <p:sp>
        <p:nvSpPr>
          <p:cNvPr id="2" name="Google Shape;158;p30">
            <a:extLst>
              <a:ext uri="{FF2B5EF4-FFF2-40B4-BE49-F238E27FC236}">
                <a16:creationId xmlns:a16="http://schemas.microsoft.com/office/drawing/2014/main" id="{668B0421-FF72-C5CF-F9F5-D9A18F23E70F}"/>
              </a:ext>
            </a:extLst>
          </p:cNvPr>
          <p:cNvSpPr txBox="1">
            <a:spLocks/>
          </p:cNvSpPr>
          <p:nvPr/>
        </p:nvSpPr>
        <p:spPr>
          <a:xfrm>
            <a:off x="710750" y="1318222"/>
            <a:ext cx="8210512" cy="3300669"/>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AutoNum type="arabicPeriod"/>
            </a:pPr>
            <a:r>
              <a:rPr lang="en-US" sz="1800" dirty="0">
                <a:solidFill>
                  <a:srgbClr val="74533D"/>
                </a:solidFill>
                <a:latin typeface="Calibri" panose="020F0502020204030204" pitchFamily="34" charset="0"/>
                <a:ea typeface="Calibri" panose="020F0502020204030204" pitchFamily="34" charset="0"/>
                <a:cs typeface="Calibri" panose="020F0502020204030204" pitchFamily="34" charset="0"/>
              </a:rPr>
              <a:t>Main Contribution: </a:t>
            </a:r>
            <a:r>
              <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rPr>
              <a:t>Brand new, fully automated method for conducting attacks on generative AI models, with the focus on text-to-image, and text-to-text, and excessive studies.</a:t>
            </a:r>
          </a:p>
          <a:p>
            <a:pPr marL="342900" indent="-342900">
              <a:lnSpc>
                <a:spcPct val="150000"/>
              </a:lnSpc>
              <a:buClr>
                <a:srgbClr val="74533D"/>
              </a:buClr>
              <a:buSzPct val="100000"/>
              <a:buAutoNum type="arabicPeriod"/>
            </a:pPr>
            <a:r>
              <a:rPr lang="en-US" sz="1800" dirty="0">
                <a:solidFill>
                  <a:srgbClr val="74533D"/>
                </a:solidFill>
                <a:latin typeface="Calibri" panose="020F0502020204030204" pitchFamily="34" charset="0"/>
                <a:ea typeface="Calibri" panose="020F0502020204030204" pitchFamily="34" charset="0"/>
                <a:cs typeface="Calibri" panose="020F0502020204030204" pitchFamily="34" charset="0"/>
              </a:rPr>
              <a:t>Limitations: </a:t>
            </a:r>
            <a:r>
              <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rPr>
              <a:t>reliance on the quality of image/text offensiveness classificators.</a:t>
            </a:r>
          </a:p>
          <a:p>
            <a:pPr marL="342900" indent="-342900">
              <a:lnSpc>
                <a:spcPct val="150000"/>
              </a:lnSpc>
              <a:buClr>
                <a:srgbClr val="74533D"/>
              </a:buClr>
              <a:buSzPct val="100000"/>
              <a:buAutoNum type="arabicPeriod"/>
            </a:pPr>
            <a:r>
              <a:rPr lang="en-US" sz="1800" dirty="0">
                <a:solidFill>
                  <a:srgbClr val="74533D"/>
                </a:solidFill>
                <a:latin typeface="Calibri" panose="020F0502020204030204" pitchFamily="34" charset="0"/>
                <a:ea typeface="Calibri" panose="020F0502020204030204" pitchFamily="34" charset="0"/>
                <a:cs typeface="Calibri" panose="020F0502020204030204" pitchFamily="34" charset="0"/>
              </a:rPr>
              <a:t>Broader Impact: </a:t>
            </a:r>
            <a:r>
              <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rPr>
              <a:t>Lightweighted solution, perceived as Green ML.</a:t>
            </a:r>
          </a:p>
          <a:p>
            <a:pPr marL="342900" indent="-342900">
              <a:lnSpc>
                <a:spcPct val="150000"/>
              </a:lnSpc>
              <a:buClr>
                <a:srgbClr val="74533D"/>
              </a:buClr>
              <a:buSzPct val="100000"/>
              <a:buAutoNum type="arabicPeriod"/>
            </a:pPr>
            <a:r>
              <a:rPr lang="en-US" sz="1800" dirty="0">
                <a:solidFill>
                  <a:srgbClr val="74533D"/>
                </a:solidFill>
                <a:latin typeface="Calibri" panose="020F0502020204030204" pitchFamily="34" charset="0"/>
                <a:ea typeface="Calibri" panose="020F0502020204030204" pitchFamily="34" charset="0"/>
                <a:cs typeface="Calibri" panose="020F0502020204030204" pitchFamily="34" charset="0"/>
              </a:rPr>
              <a:t>Possible Concerns: </a:t>
            </a:r>
            <a:r>
              <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rPr>
              <a:t>The tool in wrong hands can be used for malicious purposes, for generating harmful content</a:t>
            </a:r>
            <a:r>
              <a:rPr lang="pl-PL" sz="1800" b="0">
                <a:solidFill>
                  <a:srgbClr val="74533D"/>
                </a:solidFill>
                <a:latin typeface="Calibri" panose="020F0502020204030204" pitchFamily="34" charset="0"/>
                <a:ea typeface="Calibri" panose="020F0502020204030204" pitchFamily="34" charset="0"/>
                <a:cs typeface="Calibri" panose="020F0502020204030204" pitchFamily="34" charset="0"/>
              </a:rPr>
              <a:t>.</a:t>
            </a:r>
            <a:endPar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Clr>
                <a:srgbClr val="74533D"/>
              </a:buClr>
              <a:buSzPct val="100000"/>
              <a:buAutoNum type="arabicPeriod"/>
            </a:pPr>
            <a:endPar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549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DBB0-3FE4-B66E-202A-FBEBC8D3862A}"/>
              </a:ext>
            </a:extLst>
          </p:cNvPr>
          <p:cNvSpPr>
            <a:spLocks noGrp="1"/>
          </p:cNvSpPr>
          <p:nvPr>
            <p:ph type="title"/>
          </p:nvPr>
        </p:nvSpPr>
        <p:spPr>
          <a:xfrm>
            <a:off x="1050839" y="1353337"/>
            <a:ext cx="7042321" cy="2436825"/>
          </a:xfrm>
        </p:spPr>
        <p:txBody>
          <a:bodyPr anchor="ctr"/>
          <a:lstStyle/>
          <a:p>
            <a:r>
              <a:rPr lang="en-US" sz="3600" noProof="0" dirty="0"/>
              <a:t>Thank you for your attention!</a:t>
            </a:r>
          </a:p>
        </p:txBody>
      </p:sp>
    </p:spTree>
    <p:extLst>
      <p:ext uri="{BB962C8B-B14F-4D97-AF65-F5344CB8AC3E}">
        <p14:creationId xmlns:p14="http://schemas.microsoft.com/office/powerpoint/2010/main" val="186988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en-US" b="0" noProof="0" dirty="0">
                <a:solidFill>
                  <a:srgbClr val="74533D"/>
                </a:solidFill>
              </a:rPr>
              <a:t>Authors</a:t>
            </a:r>
          </a:p>
        </p:txBody>
      </p:sp>
      <p:cxnSp>
        <p:nvCxnSpPr>
          <p:cNvPr id="166" name="Google Shape;166;p30"/>
          <p:cNvCxnSpPr>
            <a:cxnSpLocks/>
          </p:cNvCxnSpPr>
          <p:nvPr/>
        </p:nvCxnSpPr>
        <p:spPr>
          <a:xfrm>
            <a:off x="812499" y="1045726"/>
            <a:ext cx="1657163" cy="0"/>
          </a:xfrm>
          <a:prstGeom prst="straightConnector1">
            <a:avLst/>
          </a:prstGeom>
          <a:noFill/>
          <a:ln w="19050" cap="flat" cmpd="sng">
            <a:solidFill>
              <a:srgbClr val="74533D"/>
            </a:solidFill>
            <a:prstDash val="solid"/>
            <a:round/>
            <a:headEnd type="none" w="med" len="med"/>
            <a:tailEnd type="none" w="med" len="med"/>
          </a:ln>
        </p:spPr>
      </p:cxnSp>
      <p:pic>
        <p:nvPicPr>
          <p:cNvPr id="2050" name="Picture 2">
            <a:extLst>
              <a:ext uri="{FF2B5EF4-FFF2-40B4-BE49-F238E27FC236}">
                <a16:creationId xmlns:a16="http://schemas.microsoft.com/office/drawing/2014/main" id="{A5B23EC5-EB43-DFBA-3ED8-8960E90CC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520" y="1163650"/>
            <a:ext cx="2673729" cy="26737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title-here">
            <a:extLst>
              <a:ext uri="{FF2B5EF4-FFF2-40B4-BE49-F238E27FC236}">
                <a16:creationId xmlns:a16="http://schemas.microsoft.com/office/drawing/2014/main" id="{2C715E6C-5260-EF04-EDC7-08FF4728E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976" y="1163650"/>
            <a:ext cx="2204196" cy="267372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58;p30">
            <a:extLst>
              <a:ext uri="{FF2B5EF4-FFF2-40B4-BE49-F238E27FC236}">
                <a16:creationId xmlns:a16="http://schemas.microsoft.com/office/drawing/2014/main" id="{3992183A-DFB3-61C4-93AA-ACF2F5E1386C}"/>
              </a:ext>
            </a:extLst>
          </p:cNvPr>
          <p:cNvSpPr txBox="1">
            <a:spLocks/>
          </p:cNvSpPr>
          <p:nvPr/>
        </p:nvSpPr>
        <p:spPr>
          <a:xfrm>
            <a:off x="985519" y="3914829"/>
            <a:ext cx="2673729" cy="997139"/>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lnSpc>
                <a:spcPct val="150000"/>
              </a:lnSpc>
              <a:buClr>
                <a:srgbClr val="74533D"/>
              </a:buClr>
              <a:buSzPct val="100000"/>
            </a:pP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Richard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Zemel</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p>
          <a:p>
            <a:pPr>
              <a:lnSpc>
                <a:spcPct val="150000"/>
              </a:lnSpc>
              <a:buClr>
                <a:srgbClr val="74533D"/>
              </a:buClr>
              <a:buSzPct val="100000"/>
            </a:pP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Citations</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70k</a:t>
            </a:r>
          </a:p>
        </p:txBody>
      </p:sp>
      <p:sp>
        <p:nvSpPr>
          <p:cNvPr id="3" name="Google Shape;158;p30">
            <a:extLst>
              <a:ext uri="{FF2B5EF4-FFF2-40B4-BE49-F238E27FC236}">
                <a16:creationId xmlns:a16="http://schemas.microsoft.com/office/drawing/2014/main" id="{EACBCA8B-5D04-CF49-061C-4763B3CBB771}"/>
              </a:ext>
            </a:extLst>
          </p:cNvPr>
          <p:cNvSpPr txBox="1">
            <a:spLocks/>
          </p:cNvSpPr>
          <p:nvPr/>
        </p:nvSpPr>
        <p:spPr>
          <a:xfrm>
            <a:off x="5732976" y="3837379"/>
            <a:ext cx="2673729" cy="997139"/>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lnSpc>
                <a:spcPct val="150000"/>
              </a:lnSpc>
              <a:buClr>
                <a:srgbClr val="74533D"/>
              </a:buClr>
              <a:buSzPct val="100000"/>
            </a:pP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Kai-</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Wei</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Chang</a:t>
            </a:r>
            <a:endPar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buClr>
                <a:srgbClr val="74533D"/>
              </a:buClr>
              <a:buSzPct val="100000"/>
            </a:pP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Citations</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30k</a:t>
            </a:r>
          </a:p>
        </p:txBody>
      </p:sp>
    </p:spTree>
    <p:extLst>
      <p:ext uri="{BB962C8B-B14F-4D97-AF65-F5344CB8AC3E}">
        <p14:creationId xmlns:p14="http://schemas.microsoft.com/office/powerpoint/2010/main" val="77162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b="0" dirty="0">
                <a:solidFill>
                  <a:srgbClr val="74533D"/>
                </a:solidFill>
              </a:rPr>
              <a:t>FLIRT </a:t>
            </a:r>
            <a:r>
              <a:rPr lang="en-US" b="0" dirty="0">
                <a:solidFill>
                  <a:srgbClr val="74533D"/>
                </a:solidFill>
              </a:rPr>
              <a:t>background</a:t>
            </a:r>
          </a:p>
        </p:txBody>
      </p:sp>
      <p:cxnSp>
        <p:nvCxnSpPr>
          <p:cNvPr id="166" name="Google Shape;166;p30"/>
          <p:cNvCxnSpPr>
            <a:cxnSpLocks/>
          </p:cNvCxnSpPr>
          <p:nvPr/>
        </p:nvCxnSpPr>
        <p:spPr>
          <a:xfrm>
            <a:off x="812499" y="1045726"/>
            <a:ext cx="3759501" cy="0"/>
          </a:xfrm>
          <a:prstGeom prst="straightConnector1">
            <a:avLst/>
          </a:prstGeom>
          <a:noFill/>
          <a:ln w="19050" cap="flat" cmpd="sng">
            <a:solidFill>
              <a:srgbClr val="74533D"/>
            </a:solidFill>
            <a:prstDash val="solid"/>
            <a:round/>
            <a:headEnd type="none" w="med" len="med"/>
            <a:tailEnd type="none" w="med" len="med"/>
          </a:ln>
        </p:spPr>
      </p:cxnSp>
      <p:sp>
        <p:nvSpPr>
          <p:cNvPr id="2" name="Google Shape;158;p30">
            <a:extLst>
              <a:ext uri="{FF2B5EF4-FFF2-40B4-BE49-F238E27FC236}">
                <a16:creationId xmlns:a16="http://schemas.microsoft.com/office/drawing/2014/main" id="{843EE622-1D03-6FDA-5ED5-C25476990E42}"/>
              </a:ext>
            </a:extLst>
          </p:cNvPr>
          <p:cNvSpPr txBox="1">
            <a:spLocks/>
          </p:cNvSpPr>
          <p:nvPr/>
        </p:nvSpPr>
        <p:spPr>
          <a:xfrm>
            <a:off x="710750" y="1318223"/>
            <a:ext cx="8210512" cy="1424978"/>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AutoNum type="arabicPeriod"/>
            </a:pP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The study of top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generative</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models</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such</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as GPT-4, DALLE, CLIP, Stable-Diffusion.</a:t>
            </a:r>
          </a:p>
          <a:p>
            <a:pPr marL="342900" indent="-342900">
              <a:lnSpc>
                <a:spcPct val="150000"/>
              </a:lnSpc>
              <a:buClr>
                <a:srgbClr val="74533D"/>
              </a:buClr>
              <a:buSzPct val="100000"/>
              <a:buAutoNum type="arabicPeriod"/>
            </a:pP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Most of the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approaches</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for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this</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task</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are</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based</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on the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human</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-in-the-</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loop</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concept</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a:t>
            </a:r>
          </a:p>
          <a:p>
            <a:pPr marL="342900" indent="-342900">
              <a:lnSpc>
                <a:spcPct val="150000"/>
              </a:lnSpc>
              <a:buClr>
                <a:srgbClr val="74533D"/>
              </a:buClr>
              <a:buSzPct val="100000"/>
              <a:buAutoNum type="arabicPeriod"/>
            </a:pP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Automated</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frameworks</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are</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insanely</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costly</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a:t>
            </a:r>
          </a:p>
          <a:p>
            <a:pPr>
              <a:lnSpc>
                <a:spcPct val="150000"/>
              </a:lnSpc>
              <a:buClr>
                <a:srgbClr val="74533D"/>
              </a:buClr>
              <a:buSzPct val="100000"/>
            </a:pPr>
            <a:endPar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endParaRPr>
          </a:p>
        </p:txBody>
      </p:sp>
      <p:sp>
        <p:nvSpPr>
          <p:cNvPr id="3" name="Google Shape;158;p30">
            <a:extLst>
              <a:ext uri="{FF2B5EF4-FFF2-40B4-BE49-F238E27FC236}">
                <a16:creationId xmlns:a16="http://schemas.microsoft.com/office/drawing/2014/main" id="{F040D9E0-3077-1FF1-6AB7-8291A1C9C918}"/>
              </a:ext>
            </a:extLst>
          </p:cNvPr>
          <p:cNvSpPr txBox="1">
            <a:spLocks/>
          </p:cNvSpPr>
          <p:nvPr/>
        </p:nvSpPr>
        <p:spPr>
          <a:xfrm>
            <a:off x="1136410" y="2602460"/>
            <a:ext cx="6596410" cy="1424977"/>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lnSpc>
                <a:spcPct val="150000"/>
              </a:lnSpc>
              <a:buClr>
                <a:srgbClr val="74533D"/>
              </a:buClr>
              <a:buSzPct val="100000"/>
            </a:pP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a.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Few-shot</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prompt –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lots</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of data,</a:t>
            </a:r>
          </a:p>
          <a:p>
            <a:pPr>
              <a:lnSpc>
                <a:spcPct val="150000"/>
              </a:lnSpc>
              <a:buClr>
                <a:srgbClr val="74533D"/>
              </a:buClr>
              <a:buSzPct val="100000"/>
            </a:pP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b. Red Model fine-tuning –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costly</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computation</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a:t>
            </a:r>
          </a:p>
          <a:p>
            <a:pPr>
              <a:lnSpc>
                <a:spcPct val="150000"/>
              </a:lnSpc>
              <a:buClr>
                <a:srgbClr val="74533D"/>
              </a:buClr>
              <a:buSzPct val="100000"/>
            </a:pP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c.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Token</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replacement</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costly</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computation</a:t>
            </a:r>
            <a:r>
              <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rPr>
              <a:t>.</a:t>
            </a:r>
          </a:p>
          <a:p>
            <a:pPr>
              <a:lnSpc>
                <a:spcPct val="150000"/>
              </a:lnSpc>
              <a:buClr>
                <a:srgbClr val="74533D"/>
              </a:buClr>
              <a:buSzPct val="100000"/>
            </a:pPr>
            <a:endParaRPr lang="pl-PL" sz="1800" b="0" dirty="0">
              <a:solidFill>
                <a:srgbClr val="74533D"/>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918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b="0" dirty="0">
                <a:solidFill>
                  <a:srgbClr val="74533D"/>
                </a:solidFill>
              </a:rPr>
              <a:t>FLIRT </a:t>
            </a:r>
            <a:r>
              <a:rPr lang="en-US" b="0" dirty="0">
                <a:solidFill>
                  <a:srgbClr val="74533D"/>
                </a:solidFill>
              </a:rPr>
              <a:t>objectives</a:t>
            </a:r>
          </a:p>
        </p:txBody>
      </p:sp>
      <p:cxnSp>
        <p:nvCxnSpPr>
          <p:cNvPr id="166" name="Google Shape;166;p30"/>
          <p:cNvCxnSpPr>
            <a:cxnSpLocks/>
          </p:cNvCxnSpPr>
          <p:nvPr/>
        </p:nvCxnSpPr>
        <p:spPr>
          <a:xfrm>
            <a:off x="812499" y="1045726"/>
            <a:ext cx="3407809" cy="0"/>
          </a:xfrm>
          <a:prstGeom prst="straightConnector1">
            <a:avLst/>
          </a:prstGeom>
          <a:noFill/>
          <a:ln w="19050" cap="flat" cmpd="sng">
            <a:solidFill>
              <a:srgbClr val="74533D"/>
            </a:solidFill>
            <a:prstDash val="solid"/>
            <a:round/>
            <a:headEnd type="none" w="med" len="med"/>
            <a:tailEnd type="none" w="med" len="med"/>
          </a:ln>
        </p:spPr>
      </p:cxnSp>
      <p:sp>
        <p:nvSpPr>
          <p:cNvPr id="2" name="Google Shape;158;p30">
            <a:extLst>
              <a:ext uri="{FF2B5EF4-FFF2-40B4-BE49-F238E27FC236}">
                <a16:creationId xmlns:a16="http://schemas.microsoft.com/office/drawing/2014/main" id="{EBAB8A66-CFA3-0850-A17E-716FEC9DC88A}"/>
              </a:ext>
            </a:extLst>
          </p:cNvPr>
          <p:cNvSpPr txBox="1">
            <a:spLocks/>
          </p:cNvSpPr>
          <p:nvPr/>
        </p:nvSpPr>
        <p:spPr>
          <a:xfrm>
            <a:off x="710750" y="1318222"/>
            <a:ext cx="7447730" cy="3240227"/>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AutoNum type="arabicPeriod"/>
            </a:pPr>
            <a:r>
              <a:rPr lang="pl-PL" sz="2400" dirty="0" err="1">
                <a:solidFill>
                  <a:srgbClr val="74533D"/>
                </a:solidFill>
                <a:latin typeface="Calibri" panose="020F0502020204030204" pitchFamily="34" charset="0"/>
                <a:ea typeface="Calibri" panose="020F0502020204030204" pitchFamily="34" charset="0"/>
                <a:cs typeface="Calibri" panose="020F0502020204030204" pitchFamily="34" charset="0"/>
              </a:rPr>
              <a:t>Automated</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2400" b="0" dirty="0" err="1">
                <a:solidFill>
                  <a:srgbClr val="74533D"/>
                </a:solidFill>
                <a:latin typeface="Calibri" panose="020F0502020204030204" pitchFamily="34" charset="0"/>
                <a:ea typeface="Calibri" panose="020F0502020204030204" pitchFamily="34" charset="0"/>
                <a:cs typeface="Calibri" panose="020F0502020204030204" pitchFamily="34" charset="0"/>
              </a:rPr>
              <a:t>generation</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2400" b="0">
                <a:solidFill>
                  <a:srgbClr val="74533D"/>
                </a:solidFill>
                <a:latin typeface="Calibri" panose="020F0502020204030204" pitchFamily="34" charset="0"/>
                <a:ea typeface="Calibri" panose="020F0502020204030204" pitchFamily="34" charset="0"/>
                <a:cs typeface="Calibri" panose="020F0502020204030204" pitchFamily="34" charset="0"/>
              </a:rPr>
              <a:t>of prompts, </a:t>
            </a:r>
            <a:r>
              <a:rPr lang="pl-PL" sz="2400" b="0" err="1">
                <a:solidFill>
                  <a:srgbClr val="74533D"/>
                </a:solidFill>
                <a:latin typeface="Calibri" panose="020F0502020204030204" pitchFamily="34" charset="0"/>
                <a:ea typeface="Calibri" panose="020F0502020204030204" pitchFamily="34" charset="0"/>
                <a:cs typeface="Calibri" panose="020F0502020204030204" pitchFamily="34" charset="0"/>
              </a:rPr>
              <a:t>that</a:t>
            </a:r>
            <a:r>
              <a:rPr lang="pl-PL" sz="2400" b="0">
                <a:solidFill>
                  <a:srgbClr val="74533D"/>
                </a:solidFill>
                <a:latin typeface="Calibri" panose="020F0502020204030204" pitchFamily="34" charset="0"/>
                <a:ea typeface="Calibri" panose="020F0502020204030204" pitchFamily="34" charset="0"/>
                <a:cs typeface="Calibri" panose="020F0502020204030204" pitchFamily="34" charset="0"/>
              </a:rPr>
              <a:t> leads </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the </a:t>
            </a:r>
            <a:r>
              <a:rPr lang="pl-PL" sz="2400" b="0" dirty="0" err="1">
                <a:solidFill>
                  <a:srgbClr val="74533D"/>
                </a:solidFill>
                <a:latin typeface="Calibri" panose="020F0502020204030204" pitchFamily="34" charset="0"/>
                <a:ea typeface="Calibri" panose="020F0502020204030204" pitchFamily="34" charset="0"/>
                <a:cs typeface="Calibri" panose="020F0502020204030204" pitchFamily="34" charset="0"/>
              </a:rPr>
              <a:t>generative</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model to </a:t>
            </a:r>
            <a:r>
              <a:rPr lang="pl-PL" sz="24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create</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2400" dirty="0">
                <a:solidFill>
                  <a:srgbClr val="74533D"/>
                </a:solidFill>
                <a:latin typeface="Calibri" panose="020F0502020204030204" pitchFamily="34" charset="0"/>
                <a:ea typeface="Calibri" panose="020F0502020204030204" pitchFamily="34" charset="0"/>
                <a:cs typeface="Calibri" panose="020F0502020204030204" pitchFamily="34" charset="0"/>
              </a:rPr>
              <a:t>offensive</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2400" b="0" dirty="0" err="1">
                <a:solidFill>
                  <a:srgbClr val="74533D"/>
                </a:solidFill>
                <a:latin typeface="Calibri" panose="020F0502020204030204" pitchFamily="34" charset="0"/>
                <a:ea typeface="Calibri" panose="020F0502020204030204" pitchFamily="34" charset="0"/>
                <a:cs typeface="Calibri" panose="020F0502020204030204" pitchFamily="34" charset="0"/>
              </a:rPr>
              <a:t>content</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with the </a:t>
            </a:r>
            <a:r>
              <a:rPr lang="pl-PL" sz="2400" b="0" dirty="0" err="1">
                <a:solidFill>
                  <a:srgbClr val="74533D"/>
                </a:solidFill>
                <a:latin typeface="Calibri" panose="020F0502020204030204" pitchFamily="34" charset="0"/>
                <a:ea typeface="Calibri" panose="020F0502020204030204" pitchFamily="34" charset="0"/>
                <a:cs typeface="Calibri" panose="020F0502020204030204" pitchFamily="34" charset="0"/>
              </a:rPr>
              <a:t>usage</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of </a:t>
            </a:r>
            <a:r>
              <a:rPr lang="pl-PL" sz="2400" b="0" dirty="0" err="1">
                <a:solidFill>
                  <a:srgbClr val="74533D"/>
                </a:solidFill>
                <a:latin typeface="Calibri" panose="020F0502020204030204" pitchFamily="34" charset="0"/>
                <a:ea typeface="Calibri" panose="020F0502020204030204" pitchFamily="34" charset="0"/>
                <a:cs typeface="Calibri" panose="020F0502020204030204" pitchFamily="34" charset="0"/>
              </a:rPr>
              <a:t>various</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2400" b="0" dirty="0" err="1">
                <a:solidFill>
                  <a:srgbClr val="74533D"/>
                </a:solidFill>
                <a:latin typeface="Calibri" panose="020F0502020204030204" pitchFamily="34" charset="0"/>
                <a:ea typeface="Calibri" panose="020F0502020204030204" pitchFamily="34" charset="0"/>
                <a:cs typeface="Calibri" panose="020F0502020204030204" pitchFamily="34" charset="0"/>
              </a:rPr>
              <a:t>strategies</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a:t>
            </a:r>
          </a:p>
          <a:p>
            <a:pPr marL="342900" indent="-342900">
              <a:lnSpc>
                <a:spcPct val="150000"/>
              </a:lnSpc>
              <a:buClr>
                <a:srgbClr val="74533D"/>
              </a:buClr>
              <a:buSzPct val="100000"/>
              <a:buAutoNum type="arabicPeriod"/>
            </a:pPr>
            <a:r>
              <a:rPr lang="pl-PL" sz="2400" b="0" dirty="0" err="1">
                <a:solidFill>
                  <a:srgbClr val="74533D"/>
                </a:solidFill>
                <a:latin typeface="Calibri" panose="020F0502020204030204" pitchFamily="34" charset="0"/>
                <a:ea typeface="Calibri" panose="020F0502020204030204" pitchFamily="34" charset="0"/>
                <a:cs typeface="Calibri" panose="020F0502020204030204" pitchFamily="34" charset="0"/>
              </a:rPr>
              <a:t>Remaining</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a </a:t>
            </a:r>
            <a:r>
              <a:rPr lang="pl-PL" sz="2400" dirty="0" err="1">
                <a:solidFill>
                  <a:srgbClr val="74533D"/>
                </a:solidFill>
                <a:latin typeface="Calibri" panose="020F0502020204030204" pitchFamily="34" charset="0"/>
                <a:ea typeface="Calibri" panose="020F0502020204030204" pitchFamily="34" charset="0"/>
                <a:cs typeface="Calibri" panose="020F0502020204030204" pitchFamily="34" charset="0"/>
              </a:rPr>
              <a:t>lightweight</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2400" b="0" dirty="0" err="1">
                <a:solidFill>
                  <a:srgbClr val="74533D"/>
                </a:solidFill>
                <a:latin typeface="Calibri" panose="020F0502020204030204" pitchFamily="34" charset="0"/>
                <a:ea typeface="Calibri" panose="020F0502020204030204" pitchFamily="34" charset="0"/>
                <a:cs typeface="Calibri" panose="020F0502020204030204" pitchFamily="34" charset="0"/>
              </a:rPr>
              <a:t>solution</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2400" b="0" dirty="0" err="1">
                <a:solidFill>
                  <a:srgbClr val="74533D"/>
                </a:solidFill>
                <a:latin typeface="Calibri" panose="020F0502020204030204" pitchFamily="34" charset="0"/>
                <a:ea typeface="Calibri" panose="020F0502020204030204" pitchFamily="34" charset="0"/>
                <a:cs typeface="Calibri" panose="020F0502020204030204" pitchFamily="34" charset="0"/>
              </a:rPr>
              <a:t>which</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2400" b="0" dirty="0" err="1">
                <a:solidFill>
                  <a:srgbClr val="74533D"/>
                </a:solidFill>
                <a:latin typeface="Calibri" panose="020F0502020204030204" pitchFamily="34" charset="0"/>
                <a:ea typeface="Calibri" panose="020F0502020204030204" pitchFamily="34" charset="0"/>
                <a:cs typeface="Calibri" panose="020F0502020204030204" pitchFamily="34" charset="0"/>
              </a:rPr>
              <a:t>doesn’t</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2400" b="0" dirty="0" err="1">
                <a:solidFill>
                  <a:srgbClr val="74533D"/>
                </a:solidFill>
                <a:latin typeface="Calibri" panose="020F0502020204030204" pitchFamily="34" charset="0"/>
                <a:ea typeface="Calibri" panose="020F0502020204030204" pitchFamily="34" charset="0"/>
                <a:cs typeface="Calibri" panose="020F0502020204030204" pitchFamily="34" charset="0"/>
              </a:rPr>
              <a:t>require</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2400" b="0" dirty="0" err="1">
                <a:solidFill>
                  <a:srgbClr val="74533D"/>
                </a:solidFill>
                <a:latin typeface="Calibri" panose="020F0502020204030204" pitchFamily="34" charset="0"/>
                <a:ea typeface="Calibri" panose="020F0502020204030204" pitchFamily="34" charset="0"/>
                <a:cs typeface="Calibri" panose="020F0502020204030204" pitchFamily="34" charset="0"/>
              </a:rPr>
              <a:t>lots</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2400" b="0">
                <a:solidFill>
                  <a:srgbClr val="74533D"/>
                </a:solidFill>
                <a:latin typeface="Calibri" panose="020F0502020204030204" pitchFamily="34" charset="0"/>
                <a:ea typeface="Calibri" panose="020F0502020204030204" pitchFamily="34" charset="0"/>
                <a:cs typeface="Calibri" panose="020F0502020204030204" pitchFamily="34" charset="0"/>
              </a:rPr>
              <a:t>of data </a:t>
            </a:r>
            <a:r>
              <a:rPr lang="pl-PL" sz="2400" b="0" dirty="0" err="1">
                <a:solidFill>
                  <a:srgbClr val="74533D"/>
                </a:solidFill>
                <a:latin typeface="Calibri" panose="020F0502020204030204" pitchFamily="34" charset="0"/>
                <a:ea typeface="Calibri" panose="020F0502020204030204" pitchFamily="34" charset="0"/>
                <a:cs typeface="Calibri" panose="020F0502020204030204" pitchFamily="34" charset="0"/>
              </a:rPr>
              <a:t>or</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2400" b="0" dirty="0" err="1">
                <a:solidFill>
                  <a:srgbClr val="74533D"/>
                </a:solidFill>
                <a:latin typeface="Calibri" panose="020F0502020204030204" pitchFamily="34" charset="0"/>
                <a:ea typeface="Calibri" panose="020F0502020204030204" pitchFamily="34" charset="0"/>
                <a:cs typeface="Calibri" panose="020F0502020204030204" pitchFamily="34" charset="0"/>
              </a:rPr>
              <a:t>additional</a:t>
            </a:r>
            <a:r>
              <a:rPr lang="pl-PL" sz="2400" b="0" dirty="0">
                <a:solidFill>
                  <a:srgbClr val="74533D"/>
                </a:solidFill>
                <a:latin typeface="Calibri" panose="020F0502020204030204" pitchFamily="34" charset="0"/>
                <a:ea typeface="Calibri" panose="020F0502020204030204" pitchFamily="34" charset="0"/>
                <a:cs typeface="Calibri" panose="020F0502020204030204" pitchFamily="34" charset="0"/>
              </a:rPr>
              <a:t> fine-tuning.</a:t>
            </a:r>
            <a:endParaRPr lang="en-US" sz="2400" b="0" dirty="0">
              <a:solidFill>
                <a:srgbClr val="74533D"/>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327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b="0" dirty="0">
                <a:solidFill>
                  <a:srgbClr val="74533D"/>
                </a:solidFill>
              </a:rPr>
              <a:t>Framework</a:t>
            </a:r>
            <a:endParaRPr lang="en-US" b="0" dirty="0">
              <a:solidFill>
                <a:srgbClr val="74533D"/>
              </a:solidFill>
            </a:endParaRPr>
          </a:p>
        </p:txBody>
      </p:sp>
      <p:cxnSp>
        <p:nvCxnSpPr>
          <p:cNvPr id="166" name="Google Shape;166;p30"/>
          <p:cNvCxnSpPr>
            <a:cxnSpLocks/>
          </p:cNvCxnSpPr>
          <p:nvPr/>
        </p:nvCxnSpPr>
        <p:spPr>
          <a:xfrm>
            <a:off x="812499" y="1045726"/>
            <a:ext cx="3759501" cy="0"/>
          </a:xfrm>
          <a:prstGeom prst="straightConnector1">
            <a:avLst/>
          </a:prstGeom>
          <a:noFill/>
          <a:ln w="19050" cap="flat" cmpd="sng">
            <a:solidFill>
              <a:srgbClr val="74533D"/>
            </a:solidFill>
            <a:prstDash val="solid"/>
            <a:round/>
            <a:headEnd type="none" w="med" len="med"/>
            <a:tailEnd type="none" w="med" len="med"/>
          </a:ln>
        </p:spPr>
      </p:cxnSp>
      <p:pic>
        <p:nvPicPr>
          <p:cNvPr id="3" name="Obraz 2">
            <a:extLst>
              <a:ext uri="{FF2B5EF4-FFF2-40B4-BE49-F238E27FC236}">
                <a16:creationId xmlns:a16="http://schemas.microsoft.com/office/drawing/2014/main" id="{BEEB44C8-FD2C-E4EA-EE26-1968550EF52F}"/>
              </a:ext>
            </a:extLst>
          </p:cNvPr>
          <p:cNvPicPr>
            <a:picLocks noChangeAspect="1"/>
          </p:cNvPicPr>
          <p:nvPr/>
        </p:nvPicPr>
        <p:blipFill>
          <a:blip r:embed="rId3"/>
          <a:stretch>
            <a:fillRect/>
          </a:stretch>
        </p:blipFill>
        <p:spPr>
          <a:xfrm>
            <a:off x="188890" y="344904"/>
            <a:ext cx="8766220" cy="4453691"/>
          </a:xfrm>
          <a:prstGeom prst="rect">
            <a:avLst/>
          </a:prstGeom>
        </p:spPr>
      </p:pic>
    </p:spTree>
    <p:extLst>
      <p:ext uri="{BB962C8B-B14F-4D97-AF65-F5344CB8AC3E}">
        <p14:creationId xmlns:p14="http://schemas.microsoft.com/office/powerpoint/2010/main" val="138524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b="0" dirty="0">
                <a:solidFill>
                  <a:srgbClr val="74533D"/>
                </a:solidFill>
              </a:rPr>
              <a:t>Framework</a:t>
            </a:r>
            <a:endParaRPr lang="en-US" b="0" dirty="0">
              <a:solidFill>
                <a:srgbClr val="74533D"/>
              </a:solidFill>
            </a:endParaRPr>
          </a:p>
        </p:txBody>
      </p:sp>
      <p:cxnSp>
        <p:nvCxnSpPr>
          <p:cNvPr id="166" name="Google Shape;166;p30"/>
          <p:cNvCxnSpPr>
            <a:cxnSpLocks/>
          </p:cNvCxnSpPr>
          <p:nvPr/>
        </p:nvCxnSpPr>
        <p:spPr>
          <a:xfrm>
            <a:off x="812499" y="1045726"/>
            <a:ext cx="2481686" cy="0"/>
          </a:xfrm>
          <a:prstGeom prst="straightConnector1">
            <a:avLst/>
          </a:prstGeom>
          <a:noFill/>
          <a:ln w="19050" cap="flat" cmpd="sng">
            <a:solidFill>
              <a:srgbClr val="74533D"/>
            </a:solidFill>
            <a:prstDash val="solid"/>
            <a:round/>
            <a:headEnd type="none" w="med" len="med"/>
            <a:tailEnd type="none" w="med" len="med"/>
          </a:ln>
        </p:spPr>
      </p:cxnSp>
      <p:sp>
        <p:nvSpPr>
          <p:cNvPr id="2" name="Google Shape;158;p30">
            <a:extLst>
              <a:ext uri="{FF2B5EF4-FFF2-40B4-BE49-F238E27FC236}">
                <a16:creationId xmlns:a16="http://schemas.microsoft.com/office/drawing/2014/main" id="{708A818E-79F8-5B96-C8A2-8A1156EE1817}"/>
              </a:ext>
            </a:extLst>
          </p:cNvPr>
          <p:cNvSpPr txBox="1">
            <a:spLocks/>
          </p:cNvSpPr>
          <p:nvPr/>
        </p:nvSpPr>
        <p:spPr>
          <a:xfrm>
            <a:off x="710750" y="1045726"/>
            <a:ext cx="8245681" cy="3288946"/>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lnSpc>
                <a:spcPct val="150000"/>
              </a:lnSpc>
              <a:buClr>
                <a:srgbClr val="74533D"/>
              </a:buClr>
              <a:buSzPct val="100000"/>
            </a:pPr>
            <a:r>
              <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rPr>
              <a:t>0. Preparation of the prompt dataset, mostly created </a:t>
            </a:r>
            <a:r>
              <a:rPr lang="en-US" sz="1800" b="0">
                <a:solidFill>
                  <a:srgbClr val="74533D"/>
                </a:solidFill>
                <a:latin typeface="Calibri" panose="020F0502020204030204" pitchFamily="34" charset="0"/>
                <a:ea typeface="Calibri" panose="020F0502020204030204" pitchFamily="34" charset="0"/>
                <a:cs typeface="Calibri" panose="020F0502020204030204" pitchFamily="34" charset="0"/>
              </a:rPr>
              <a:t>by human</a:t>
            </a:r>
            <a:r>
              <a:rPr lang="pl-PL" sz="1800" b="0">
                <a:solidFill>
                  <a:srgbClr val="74533D"/>
                </a:solidFill>
                <a:latin typeface="Calibri" panose="020F0502020204030204" pitchFamily="34" charset="0"/>
                <a:ea typeface="Calibri" panose="020F0502020204030204" pitchFamily="34" charset="0"/>
                <a:cs typeface="Calibri" panose="020F0502020204030204" pitchFamily="34" charset="0"/>
              </a:rPr>
              <a:t>s</a:t>
            </a:r>
            <a:r>
              <a:rPr lang="en-US" sz="1800" b="0">
                <a:solidFill>
                  <a:srgbClr val="74533D"/>
                </a:solidFill>
                <a:latin typeface="Calibri" panose="020F0502020204030204" pitchFamily="34" charset="0"/>
                <a:ea typeface="Calibri" panose="020F0502020204030204" pitchFamily="34" charset="0"/>
                <a:cs typeface="Calibri" panose="020F0502020204030204" pitchFamily="34" charset="0"/>
              </a:rPr>
              <a:t>.</a:t>
            </a:r>
            <a:endPar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buClr>
                <a:srgbClr val="74533D"/>
              </a:buClr>
              <a:buSzPct val="100000"/>
            </a:pPr>
            <a:r>
              <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rPr>
              <a:t>1. Red LM </a:t>
            </a:r>
            <a:r>
              <a:rPr lang="en-US" sz="1800" b="0">
                <a:solidFill>
                  <a:srgbClr val="74533D"/>
                </a:solidFill>
                <a:latin typeface="Calibri" panose="020F0502020204030204" pitchFamily="34" charset="0"/>
                <a:ea typeface="Calibri" panose="020F0502020204030204" pitchFamily="34" charset="0"/>
                <a:cs typeface="Calibri" panose="020F0502020204030204" pitchFamily="34" charset="0"/>
              </a:rPr>
              <a:t>generates </a:t>
            </a:r>
            <a:r>
              <a:rPr lang="pl-PL" sz="1800" b="0">
                <a:solidFill>
                  <a:srgbClr val="74533D"/>
                </a:solidFill>
                <a:latin typeface="Calibri" panose="020F0502020204030204" pitchFamily="34" charset="0"/>
                <a:ea typeface="Calibri" panose="020F0502020204030204" pitchFamily="34" charset="0"/>
                <a:cs typeface="Calibri" panose="020F0502020204030204" pitchFamily="34" charset="0"/>
              </a:rPr>
              <a:t>a </a:t>
            </a:r>
            <a:r>
              <a:rPr lang="en-US" sz="1800" b="0">
                <a:solidFill>
                  <a:srgbClr val="74533D"/>
                </a:solidFill>
                <a:latin typeface="Calibri" panose="020F0502020204030204" pitchFamily="34" charset="0"/>
                <a:ea typeface="Calibri" panose="020F0502020204030204" pitchFamily="34" charset="0"/>
                <a:cs typeface="Calibri" panose="020F0502020204030204" pitchFamily="34" charset="0"/>
              </a:rPr>
              <a:t>new </a:t>
            </a:r>
            <a:r>
              <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rPr>
              <a:t>prompt with in-context learning, using the set </a:t>
            </a:r>
            <a:r>
              <a:rPr lang="en-US" sz="1800" b="0">
                <a:solidFill>
                  <a:srgbClr val="74533D"/>
                </a:solidFill>
                <a:latin typeface="Calibri" panose="020F0502020204030204" pitchFamily="34" charset="0"/>
                <a:ea typeface="Calibri" panose="020F0502020204030204" pitchFamily="34" charset="0"/>
                <a:cs typeface="Calibri" panose="020F0502020204030204" pitchFamily="34" charset="0"/>
              </a:rPr>
              <a:t>of prompt</a:t>
            </a:r>
            <a:r>
              <a:rPr lang="pl-PL" sz="1800" b="0">
                <a:solidFill>
                  <a:srgbClr val="74533D"/>
                </a:solidFill>
                <a:latin typeface="Calibri" panose="020F0502020204030204" pitchFamily="34" charset="0"/>
                <a:ea typeface="Calibri" panose="020F0502020204030204" pitchFamily="34" charset="0"/>
                <a:cs typeface="Calibri" panose="020F0502020204030204" pitchFamily="34" charset="0"/>
              </a:rPr>
              <a:t>s</a:t>
            </a:r>
            <a:r>
              <a:rPr lang="en-US" sz="1800" b="0">
                <a:solidFill>
                  <a:srgbClr val="74533D"/>
                </a:solidFill>
                <a:latin typeface="Calibri" panose="020F0502020204030204" pitchFamily="34" charset="0"/>
                <a:ea typeface="Calibri" panose="020F0502020204030204" pitchFamily="34" charset="0"/>
                <a:cs typeface="Calibri" panose="020F0502020204030204" pitchFamily="34" charset="0"/>
              </a:rPr>
              <a:t>.</a:t>
            </a:r>
            <a:endPar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buClr>
                <a:srgbClr val="74533D"/>
              </a:buClr>
              <a:buSzPct val="100000"/>
            </a:pPr>
            <a:r>
              <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rPr>
              <a:t>2</a:t>
            </a:r>
            <a:r>
              <a:rPr lang="en-US" sz="1800" b="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1800" b="0">
                <a:solidFill>
                  <a:srgbClr val="74533D"/>
                </a:solidFill>
                <a:latin typeface="Calibri" panose="020F0502020204030204" pitchFamily="34" charset="0"/>
                <a:ea typeface="Calibri" panose="020F0502020204030204" pitchFamily="34" charset="0"/>
                <a:cs typeface="Calibri" panose="020F0502020204030204" pitchFamily="34" charset="0"/>
              </a:rPr>
              <a:t>The g</a:t>
            </a:r>
            <a:r>
              <a:rPr lang="en-US" sz="1800" b="0">
                <a:solidFill>
                  <a:srgbClr val="74533D"/>
                </a:solidFill>
                <a:latin typeface="Calibri" panose="020F0502020204030204" pitchFamily="34" charset="0"/>
                <a:ea typeface="Calibri" panose="020F0502020204030204" pitchFamily="34" charset="0"/>
                <a:cs typeface="Calibri" panose="020F0502020204030204" pitchFamily="34" charset="0"/>
              </a:rPr>
              <a:t>enerated </a:t>
            </a:r>
            <a:r>
              <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rPr>
              <a:t>prompt is forwarded </a:t>
            </a:r>
            <a:r>
              <a:rPr lang="en-US" sz="1800" b="0">
                <a:solidFill>
                  <a:srgbClr val="74533D"/>
                </a:solidFill>
                <a:latin typeface="Calibri" panose="020F0502020204030204" pitchFamily="34" charset="0"/>
                <a:ea typeface="Calibri" panose="020F0502020204030204" pitchFamily="34" charset="0"/>
                <a:cs typeface="Calibri" panose="020F0502020204030204" pitchFamily="34" charset="0"/>
              </a:rPr>
              <a:t>to </a:t>
            </a:r>
            <a:r>
              <a:rPr lang="pl-PL" sz="1800" b="0">
                <a:solidFill>
                  <a:srgbClr val="74533D"/>
                </a:solidFill>
                <a:latin typeface="Calibri" panose="020F0502020204030204" pitchFamily="34" charset="0"/>
                <a:ea typeface="Calibri" panose="020F0502020204030204" pitchFamily="34" charset="0"/>
                <a:cs typeface="Calibri" panose="020F0502020204030204" pitchFamily="34" charset="0"/>
              </a:rPr>
              <a:t>the </a:t>
            </a:r>
            <a:r>
              <a:rPr lang="en-US" sz="1800" b="0">
                <a:solidFill>
                  <a:srgbClr val="74533D"/>
                </a:solidFill>
                <a:latin typeface="Calibri" panose="020F0502020204030204" pitchFamily="34" charset="0"/>
                <a:ea typeface="Calibri" panose="020F0502020204030204" pitchFamily="34" charset="0"/>
                <a:cs typeface="Calibri" panose="020F0502020204030204" pitchFamily="34" charset="0"/>
              </a:rPr>
              <a:t>text-to-image </a:t>
            </a:r>
            <a:r>
              <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rPr>
              <a:t>model, which generates an image.</a:t>
            </a:r>
          </a:p>
          <a:p>
            <a:pPr>
              <a:lnSpc>
                <a:spcPct val="150000"/>
              </a:lnSpc>
              <a:buClr>
                <a:srgbClr val="74533D"/>
              </a:buClr>
              <a:buSzPct val="100000"/>
            </a:pPr>
            <a:r>
              <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rPr>
              <a:t>3. The output is passed to the offensive content classifier, which provides a label, whether the output was offensive, or not.</a:t>
            </a:r>
          </a:p>
          <a:p>
            <a:pPr>
              <a:lnSpc>
                <a:spcPct val="150000"/>
              </a:lnSpc>
              <a:buClr>
                <a:srgbClr val="74533D"/>
              </a:buClr>
              <a:buSzPct val="100000"/>
            </a:pPr>
            <a:r>
              <a:rPr lang="en-US" sz="1800" b="0" dirty="0">
                <a:solidFill>
                  <a:srgbClr val="74533D"/>
                </a:solidFill>
                <a:latin typeface="Calibri" panose="020F0502020204030204" pitchFamily="34" charset="0"/>
                <a:ea typeface="Calibri" panose="020F0502020204030204" pitchFamily="34" charset="0"/>
                <a:cs typeface="Calibri" panose="020F0502020204030204" pitchFamily="34" charset="0"/>
              </a:rPr>
              <a:t>4. The label is provided for the Red LM, and we come back to step number 1.</a:t>
            </a:r>
          </a:p>
        </p:txBody>
      </p:sp>
    </p:spTree>
    <p:extLst>
      <p:ext uri="{BB962C8B-B14F-4D97-AF65-F5344CB8AC3E}">
        <p14:creationId xmlns:p14="http://schemas.microsoft.com/office/powerpoint/2010/main" val="361399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b="0" dirty="0">
                <a:solidFill>
                  <a:srgbClr val="74533D"/>
                </a:solidFill>
              </a:rPr>
              <a:t>Framework</a:t>
            </a:r>
            <a:endParaRPr lang="en-US" b="0" dirty="0">
              <a:solidFill>
                <a:srgbClr val="74533D"/>
              </a:solidFill>
            </a:endParaRPr>
          </a:p>
        </p:txBody>
      </p:sp>
      <p:cxnSp>
        <p:nvCxnSpPr>
          <p:cNvPr id="166" name="Google Shape;166;p30"/>
          <p:cNvCxnSpPr>
            <a:cxnSpLocks/>
          </p:cNvCxnSpPr>
          <p:nvPr/>
        </p:nvCxnSpPr>
        <p:spPr>
          <a:xfrm>
            <a:off x="812499" y="1045726"/>
            <a:ext cx="3759501" cy="0"/>
          </a:xfrm>
          <a:prstGeom prst="straightConnector1">
            <a:avLst/>
          </a:prstGeom>
          <a:noFill/>
          <a:ln w="19050" cap="flat" cmpd="sng">
            <a:solidFill>
              <a:srgbClr val="74533D"/>
            </a:solidFill>
            <a:prstDash val="solid"/>
            <a:round/>
            <a:headEnd type="none" w="med" len="med"/>
            <a:tailEnd type="none" w="med" len="med"/>
          </a:ln>
        </p:spPr>
      </p:cxnSp>
      <p:pic>
        <p:nvPicPr>
          <p:cNvPr id="3" name="Obraz 2">
            <a:extLst>
              <a:ext uri="{FF2B5EF4-FFF2-40B4-BE49-F238E27FC236}">
                <a16:creationId xmlns:a16="http://schemas.microsoft.com/office/drawing/2014/main" id="{BEEB44C8-FD2C-E4EA-EE26-1968550EF52F}"/>
              </a:ext>
            </a:extLst>
          </p:cNvPr>
          <p:cNvPicPr>
            <a:picLocks noChangeAspect="1"/>
          </p:cNvPicPr>
          <p:nvPr/>
        </p:nvPicPr>
        <p:blipFill rotWithShape="1">
          <a:blip r:embed="rId3"/>
          <a:srcRect l="40918" t="10486" r="2162" b="4667"/>
          <a:stretch/>
        </p:blipFill>
        <p:spPr>
          <a:xfrm>
            <a:off x="1915510" y="1099424"/>
            <a:ext cx="5044966" cy="3820573"/>
          </a:xfrm>
          <a:prstGeom prst="rect">
            <a:avLst/>
          </a:prstGeom>
        </p:spPr>
      </p:pic>
    </p:spTree>
    <p:extLst>
      <p:ext uri="{BB962C8B-B14F-4D97-AF65-F5344CB8AC3E}">
        <p14:creationId xmlns:p14="http://schemas.microsoft.com/office/powerpoint/2010/main" val="2111600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pPr marL="0" lvl="0" indent="0" algn="l" rtl="0">
              <a:spcBef>
                <a:spcPts val="0"/>
              </a:spcBef>
              <a:spcAft>
                <a:spcPts val="0"/>
              </a:spcAft>
              <a:buNone/>
            </a:pPr>
            <a:r>
              <a:rPr lang="pl-PL" b="0" dirty="0">
                <a:solidFill>
                  <a:srgbClr val="74533D"/>
                </a:solidFill>
              </a:rPr>
              <a:t>Framework</a:t>
            </a:r>
            <a:endParaRPr lang="en-US" b="0" dirty="0">
              <a:solidFill>
                <a:srgbClr val="74533D"/>
              </a:solidFill>
            </a:endParaRPr>
          </a:p>
        </p:txBody>
      </p:sp>
      <p:cxnSp>
        <p:nvCxnSpPr>
          <p:cNvPr id="166" name="Google Shape;166;p30"/>
          <p:cNvCxnSpPr>
            <a:cxnSpLocks/>
          </p:cNvCxnSpPr>
          <p:nvPr/>
        </p:nvCxnSpPr>
        <p:spPr>
          <a:xfrm>
            <a:off x="812499" y="1045726"/>
            <a:ext cx="2446516" cy="0"/>
          </a:xfrm>
          <a:prstGeom prst="straightConnector1">
            <a:avLst/>
          </a:prstGeom>
          <a:noFill/>
          <a:ln w="19050" cap="flat" cmpd="sng">
            <a:solidFill>
              <a:srgbClr val="74533D"/>
            </a:solidFill>
            <a:prstDash val="solid"/>
            <a:round/>
            <a:headEnd type="none" w="med" len="med"/>
            <a:tailEnd type="none" w="med" len="med"/>
          </a:ln>
        </p:spPr>
      </p:cxnSp>
      <p:pic>
        <p:nvPicPr>
          <p:cNvPr id="1026" name="Picture 2" descr="Convolutional Neural Networks Cheat Sheet | Encord">
            <a:extLst>
              <a:ext uri="{FF2B5EF4-FFF2-40B4-BE49-F238E27FC236}">
                <a16:creationId xmlns:a16="http://schemas.microsoft.com/office/drawing/2014/main" id="{C1007E60-A0C9-E33C-DC0D-6D3137BBC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82" y="1163650"/>
            <a:ext cx="4107434" cy="26363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n Basic Rounded Lineal icon">
            <a:extLst>
              <a:ext uri="{FF2B5EF4-FFF2-40B4-BE49-F238E27FC236}">
                <a16:creationId xmlns:a16="http://schemas.microsoft.com/office/drawing/2014/main" id="{5DBD5FFE-FC06-FB47-E284-8EFB8600AA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677" y="1163650"/>
            <a:ext cx="2683804" cy="2683804"/>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58;p30">
            <a:extLst>
              <a:ext uri="{FF2B5EF4-FFF2-40B4-BE49-F238E27FC236}">
                <a16:creationId xmlns:a16="http://schemas.microsoft.com/office/drawing/2014/main" id="{02CF0943-85B1-7D47-EEBC-97704AF188DB}"/>
              </a:ext>
            </a:extLst>
          </p:cNvPr>
          <p:cNvSpPr txBox="1">
            <a:spLocks/>
          </p:cNvSpPr>
          <p:nvPr/>
        </p:nvSpPr>
        <p:spPr>
          <a:xfrm>
            <a:off x="566782" y="3677103"/>
            <a:ext cx="7447730" cy="1035432"/>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lnSpc>
                <a:spcPct val="150000"/>
              </a:lnSpc>
              <a:buClr>
                <a:srgbClr val="74533D"/>
              </a:buClr>
              <a:buSzPct val="100000"/>
            </a:pPr>
            <a:r>
              <a:rPr lang="pl-PL" sz="2000" b="0" dirty="0">
                <a:solidFill>
                  <a:srgbClr val="74533D"/>
                </a:solidFill>
                <a:latin typeface="Calibri" panose="020F0502020204030204" pitchFamily="34" charset="0"/>
                <a:ea typeface="Calibri" panose="020F0502020204030204" pitchFamily="34" charset="0"/>
                <a:cs typeface="Calibri" panose="020F0502020204030204" pitchFamily="34" charset="0"/>
              </a:rPr>
              <a:t>For text-to-image: Q16 </a:t>
            </a:r>
            <a:r>
              <a:rPr lang="pl-PL" sz="2000" b="0" dirty="0" err="1">
                <a:solidFill>
                  <a:srgbClr val="74533D"/>
                </a:solidFill>
                <a:latin typeface="Calibri" panose="020F0502020204030204" pitchFamily="34" charset="0"/>
                <a:ea typeface="Calibri" panose="020F0502020204030204" pitchFamily="34" charset="0"/>
                <a:cs typeface="Calibri" panose="020F0502020204030204" pitchFamily="34" charset="0"/>
              </a:rPr>
              <a:t>or</a:t>
            </a:r>
            <a:r>
              <a:rPr lang="pl-PL" sz="2000" b="0" dirty="0">
                <a:solidFill>
                  <a:srgbClr val="74533D"/>
                </a:solidFill>
                <a:latin typeface="Calibri" panose="020F0502020204030204" pitchFamily="34" charset="0"/>
                <a:ea typeface="Calibri" panose="020F0502020204030204" pitchFamily="34" charset="0"/>
                <a:cs typeface="Calibri" panose="020F0502020204030204" pitchFamily="34" charset="0"/>
              </a:rPr>
              <a:t> </a:t>
            </a:r>
            <a:r>
              <a:rPr lang="pl-PL" sz="2000" b="0" dirty="0" err="1">
                <a:solidFill>
                  <a:srgbClr val="74533D"/>
                </a:solidFill>
                <a:latin typeface="Calibri" panose="020F0502020204030204" pitchFamily="34" charset="0"/>
                <a:ea typeface="Calibri" panose="020F0502020204030204" pitchFamily="34" charset="0"/>
                <a:cs typeface="Calibri" panose="020F0502020204030204" pitchFamily="34" charset="0"/>
              </a:rPr>
              <a:t>NudeNet</a:t>
            </a:r>
            <a:endParaRPr lang="pl-PL" sz="2000" b="0" dirty="0">
              <a:solidFill>
                <a:srgbClr val="74533D"/>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buClr>
                <a:srgbClr val="74533D"/>
              </a:buClr>
              <a:buSzPct val="100000"/>
            </a:pPr>
            <a:r>
              <a:rPr lang="pl-PL" sz="2000" b="0" dirty="0">
                <a:solidFill>
                  <a:srgbClr val="74533D"/>
                </a:solidFill>
                <a:latin typeface="Calibri" panose="020F0502020204030204" pitchFamily="34" charset="0"/>
                <a:ea typeface="Calibri" panose="020F0502020204030204" pitchFamily="34" charset="0"/>
                <a:cs typeface="Calibri" panose="020F0502020204030204" pitchFamily="34" charset="0"/>
              </a:rPr>
              <a:t>For text-to-text:     TOXIGEN</a:t>
            </a:r>
          </a:p>
        </p:txBody>
      </p:sp>
      <p:sp>
        <p:nvSpPr>
          <p:cNvPr id="3" name="Flowchart: Data 2">
            <a:extLst>
              <a:ext uri="{FF2B5EF4-FFF2-40B4-BE49-F238E27FC236}">
                <a16:creationId xmlns:a16="http://schemas.microsoft.com/office/drawing/2014/main" id="{9638B376-62AE-9340-9D84-636F93CF8433}"/>
              </a:ext>
            </a:extLst>
          </p:cNvPr>
          <p:cNvSpPr/>
          <p:nvPr/>
        </p:nvSpPr>
        <p:spPr>
          <a:xfrm rot="868930">
            <a:off x="5000599" y="1102222"/>
            <a:ext cx="205200" cy="2636308"/>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6642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3" ma:contentTypeDescription="Utwórz nowy dokument." ma:contentTypeScope="" ma:versionID="e92fcf2cbbb3097f0ed9eff7118f5a40">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0b3155e6e6272a23839a5e0aa52e2c0b"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6CBD73-9737-45F2-B553-285CF461AC91}">
  <ds:schemaRefs>
    <ds:schemaRef ds:uri="http://schemas.microsoft.com/sharepoint/v3/contenttype/forms"/>
  </ds:schemaRefs>
</ds:datastoreItem>
</file>

<file path=customXml/itemProps2.xml><?xml version="1.0" encoding="utf-8"?>
<ds:datastoreItem xmlns:ds="http://schemas.openxmlformats.org/officeDocument/2006/customXml" ds:itemID="{9BC95E83-A0C9-4F5B-BDFD-3903CAFB7909}">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3195AC9C-97CE-4020-8CD0-A999EEFD8A29}">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TotalTime>403</TotalTime>
  <Words>3104</Words>
  <Application>Microsoft Office PowerPoint</Application>
  <PresentationFormat>On-screen Show (16:9)</PresentationFormat>
  <Paragraphs>165</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Open Sans</vt:lpstr>
      <vt:lpstr>Lora</vt:lpstr>
      <vt:lpstr>NimbusRomNo9L-Regu</vt:lpstr>
      <vt:lpstr>Nunito</vt:lpstr>
      <vt:lpstr>Arial</vt:lpstr>
      <vt:lpstr>Calibri</vt:lpstr>
      <vt:lpstr>Questrial</vt:lpstr>
      <vt:lpstr>Minimalist Slides for meeting by Slidesgo</vt:lpstr>
      <vt:lpstr>FLIRT: Feedback Loop  In-context Red Teaming</vt:lpstr>
      <vt:lpstr>PowerPoint Presentation</vt:lpstr>
      <vt:lpstr>Authors</vt:lpstr>
      <vt:lpstr>FLIRT background</vt:lpstr>
      <vt:lpstr>FLIRT objectives</vt:lpstr>
      <vt:lpstr>Framework</vt:lpstr>
      <vt:lpstr>Framework</vt:lpstr>
      <vt:lpstr>Framework</vt:lpstr>
      <vt:lpstr>Framework</vt:lpstr>
      <vt:lpstr>Attack strategies</vt:lpstr>
      <vt:lpstr>Attack strategies</vt:lpstr>
      <vt:lpstr>Scoring Attack</vt:lpstr>
      <vt:lpstr>Objective functions</vt:lpstr>
      <vt:lpstr>Results</vt:lpstr>
      <vt:lpstr>Research Questions</vt:lpstr>
      <vt:lpstr>Different Red LM</vt:lpstr>
      <vt:lpstr>Content Moderation</vt:lpstr>
      <vt:lpstr>Toxicity of Prompts</vt:lpstr>
      <vt:lpstr>Attack Transferability</vt:lpstr>
      <vt:lpstr>Noise in Safety Classifiers</vt:lpstr>
      <vt:lpstr>Text-to-text</vt:lpstr>
      <vt:lpstr>Discussion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forester: growing transparent tree-based models for everyone</dc:title>
  <dc:creator>Hubert Ruczyński</dc:creator>
  <cp:lastModifiedBy>Hubert Ruczyński</cp:lastModifiedBy>
  <cp:revision>2</cp:revision>
  <dcterms:modified xsi:type="dcterms:W3CDTF">2024-01-08T09:25:08Z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