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modernComment_133_6F74231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Lst>
  <p:notesMasterIdLst>
    <p:notesMasterId r:id="rId38"/>
  </p:notesMasterIdLst>
  <p:sldIdLst>
    <p:sldId id="256" r:id="rId5"/>
    <p:sldId id="318" r:id="rId6"/>
    <p:sldId id="352" r:id="rId7"/>
    <p:sldId id="334" r:id="rId8"/>
    <p:sldId id="347" r:id="rId9"/>
    <p:sldId id="355" r:id="rId10"/>
    <p:sldId id="361" r:id="rId11"/>
    <p:sldId id="362" r:id="rId12"/>
    <p:sldId id="363" r:id="rId13"/>
    <p:sldId id="364" r:id="rId14"/>
    <p:sldId id="365" r:id="rId15"/>
    <p:sldId id="366" r:id="rId16"/>
    <p:sldId id="356" r:id="rId17"/>
    <p:sldId id="367" r:id="rId18"/>
    <p:sldId id="372" r:id="rId19"/>
    <p:sldId id="373" r:id="rId20"/>
    <p:sldId id="374" r:id="rId21"/>
    <p:sldId id="375" r:id="rId22"/>
    <p:sldId id="376" r:id="rId23"/>
    <p:sldId id="353" r:id="rId24"/>
    <p:sldId id="357" r:id="rId25"/>
    <p:sldId id="377" r:id="rId26"/>
    <p:sldId id="379" r:id="rId27"/>
    <p:sldId id="378" r:id="rId28"/>
    <p:sldId id="368" r:id="rId29"/>
    <p:sldId id="358" r:id="rId30"/>
    <p:sldId id="369" r:id="rId31"/>
    <p:sldId id="354" r:id="rId32"/>
    <p:sldId id="359" r:id="rId33"/>
    <p:sldId id="370" r:id="rId34"/>
    <p:sldId id="360" r:id="rId35"/>
    <p:sldId id="371" r:id="rId36"/>
    <p:sldId id="307" r:id="rId37"/>
  </p:sldIdLst>
  <p:sldSz cx="9144000" cy="5143500" type="screen16x9"/>
  <p:notesSz cx="6858000" cy="9144000"/>
  <p:embeddedFontLst>
    <p:embeddedFont>
      <p:font typeface="Questrial" pitchFamily="2"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4EB874-BB51-CC46-FB59-C44CB9A57D72}" name="Hubert Ruczyński" initials="HR" userId="88f5ae79448d9369" providerId="Windows Live"/>
  <p188:author id="{E720E4C1-DD08-00C1-ABA6-D680534E90A0}" name="Ruczyński Hubert (STUD)" initials="RH(" userId="Ruczyński Hubert (STUD)" providerId="None"/>
  <p188:author id="{FD9F7ECD-E4CA-5B83-791C-A9D3A9719280}" name="Gość" initials="Go" userId="S::urn:spo:anon#ba2c161e4164b9687dc1cb478000dfd38d54d731b1fa57a74e67dda2d533c646::" providerId="AD"/>
  <p188:author id="{5E1D34DA-8208-F600-EE62-1E6713E0C0F7}" name="Ruczyński Hubert (STUD)" initials="RH(" userId="S::01151402@pw.edu.pl::35753aab-0d69-494c-b54d-f9fed967c656" providerId="AD"/>
  <p188:author id="{A6DFECE0-391B-3AA7-426F-AEFE5FB951D5}" name="Gość" initials="Go" userId="Gość"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4533D"/>
    <a:srgbClr val="7C843C"/>
    <a:srgbClr val="D6E29C"/>
    <a:srgbClr val="AFC9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F2DEC9-0A4E-45BD-9EAD-8CE593037F4D}" v="568" dt="2023-11-28T09:59:26.079"/>
    <p1510:client id="{34957D53-05A7-4D32-B80D-25A8D5E162D2}" v="64" dt="2023-12-03T15:29:05.892"/>
  </p1510:revLst>
</p1510:revInfo>
</file>

<file path=ppt/tableStyles.xml><?xml version="1.0" encoding="utf-8"?>
<a:tblStyleLst xmlns:a="http://schemas.openxmlformats.org/drawingml/2006/main" def="{8742039E-8F14-41EF-8A5F-DE2133D96232}">
  <a:tblStyle styleId="{8742039E-8F14-41EF-8A5F-DE2133D962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41" autoAdjust="0"/>
  </p:normalViewPr>
  <p:slideViewPr>
    <p:cSldViewPr snapToGrid="0">
      <p:cViewPr varScale="1">
        <p:scale>
          <a:sx n="149" d="100"/>
          <a:sy n="149" d="100"/>
        </p:scale>
        <p:origin x="212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ść" providerId="Windows Live" clId="Web-{34957D53-05A7-4D32-B80D-25A8D5E162D2}"/>
    <pc:docChg chg="addSld modSld">
      <pc:chgData name="Gość" userId="" providerId="Windows Live" clId="Web-{34957D53-05A7-4D32-B80D-25A8D5E162D2}" dt="2023-12-03T15:29:05.892" v="55" actId="20577"/>
      <pc:docMkLst>
        <pc:docMk/>
      </pc:docMkLst>
      <pc:sldChg chg="addSp delSp modSp">
        <pc:chgData name="Gość" userId="" providerId="Windows Live" clId="Web-{34957D53-05A7-4D32-B80D-25A8D5E162D2}" dt="2023-12-03T15:22:07.698" v="19" actId="20577"/>
        <pc:sldMkLst>
          <pc:docMk/>
          <pc:sldMk cId="4088716250" sldId="357"/>
        </pc:sldMkLst>
        <pc:spChg chg="add mod">
          <ac:chgData name="Gość" userId="" providerId="Windows Live" clId="Web-{34957D53-05A7-4D32-B80D-25A8D5E162D2}" dt="2023-12-03T15:22:07.698" v="19" actId="20577"/>
          <ac:spMkLst>
            <pc:docMk/>
            <pc:sldMk cId="4088716250" sldId="357"/>
            <ac:spMk id="3" creationId="{480DDA84-A002-836F-5CB3-A0F3D24C23D4}"/>
          </ac:spMkLst>
        </pc:spChg>
        <pc:picChg chg="add mod">
          <ac:chgData name="Gość" userId="" providerId="Windows Live" clId="Web-{34957D53-05A7-4D32-B80D-25A8D5E162D2}" dt="2023-12-03T15:21:12.884" v="5" actId="1076"/>
          <ac:picMkLst>
            <pc:docMk/>
            <pc:sldMk cId="4088716250" sldId="357"/>
            <ac:picMk id="2" creationId="{8C8DC0B6-A140-C84C-3670-996ECB910AAD}"/>
          </ac:picMkLst>
        </pc:picChg>
        <pc:picChg chg="del">
          <ac:chgData name="Gość" userId="" providerId="Windows Live" clId="Web-{34957D53-05A7-4D32-B80D-25A8D5E162D2}" dt="2023-12-03T15:21:04.821" v="0"/>
          <ac:picMkLst>
            <pc:docMk/>
            <pc:sldMk cId="4088716250" sldId="357"/>
            <ac:picMk id="6" creationId="{6E4A8B99-7E21-88AC-E825-73E54B63F405}"/>
          </ac:picMkLst>
        </pc:picChg>
      </pc:sldChg>
      <pc:sldChg chg="addSp delSp modSp new">
        <pc:chgData name="Gość" userId="" providerId="Windows Live" clId="Web-{34957D53-05A7-4D32-B80D-25A8D5E162D2}" dt="2023-12-03T15:23:09.464" v="38" actId="1076"/>
        <pc:sldMkLst>
          <pc:docMk/>
          <pc:sldMk cId="1094294681" sldId="377"/>
        </pc:sldMkLst>
        <pc:spChg chg="del">
          <ac:chgData name="Gość" userId="" providerId="Windows Live" clId="Web-{34957D53-05A7-4D32-B80D-25A8D5E162D2}" dt="2023-12-03T15:23:05.511" v="35"/>
          <ac:spMkLst>
            <pc:docMk/>
            <pc:sldMk cId="1094294681" sldId="377"/>
            <ac:spMk id="2" creationId="{A31AB738-089F-A8EF-DDB0-204C5BC495CD}"/>
          </ac:spMkLst>
        </pc:spChg>
        <pc:spChg chg="del">
          <ac:chgData name="Gość" userId="" providerId="Windows Live" clId="Web-{34957D53-05A7-4D32-B80D-25A8D5E162D2}" dt="2023-12-03T15:23:06.574" v="36"/>
          <ac:spMkLst>
            <pc:docMk/>
            <pc:sldMk cId="1094294681" sldId="377"/>
            <ac:spMk id="3" creationId="{148868B6-CD3E-0358-2EC8-01D2701261FD}"/>
          </ac:spMkLst>
        </pc:spChg>
        <pc:spChg chg="del">
          <ac:chgData name="Gość" userId="" providerId="Windows Live" clId="Web-{34957D53-05A7-4D32-B80D-25A8D5E162D2}" dt="2023-12-03T15:23:02.198" v="32"/>
          <ac:spMkLst>
            <pc:docMk/>
            <pc:sldMk cId="1094294681" sldId="377"/>
            <ac:spMk id="4" creationId="{4927E8CC-9DCB-607A-9B4E-8708534BE0EF}"/>
          </ac:spMkLst>
        </pc:spChg>
        <pc:spChg chg="del">
          <ac:chgData name="Gość" userId="" providerId="Windows Live" clId="Web-{34957D53-05A7-4D32-B80D-25A8D5E162D2}" dt="2023-12-03T15:23:00.839" v="31"/>
          <ac:spMkLst>
            <pc:docMk/>
            <pc:sldMk cId="1094294681" sldId="377"/>
            <ac:spMk id="5" creationId="{866F9D41-C111-297D-1004-3123ABC8CCB7}"/>
          </ac:spMkLst>
        </pc:spChg>
        <pc:spChg chg="del">
          <ac:chgData name="Gość" userId="" providerId="Windows Live" clId="Web-{34957D53-05A7-4D32-B80D-25A8D5E162D2}" dt="2023-12-03T15:23:03.714" v="33"/>
          <ac:spMkLst>
            <pc:docMk/>
            <pc:sldMk cId="1094294681" sldId="377"/>
            <ac:spMk id="6" creationId="{33526C34-1FE4-0BD2-E0C1-44E0434CEC6D}"/>
          </ac:spMkLst>
        </pc:spChg>
        <pc:spChg chg="del">
          <ac:chgData name="Gość" userId="" providerId="Windows Live" clId="Web-{34957D53-05A7-4D32-B80D-25A8D5E162D2}" dt="2023-12-03T15:23:04.620" v="34"/>
          <ac:spMkLst>
            <pc:docMk/>
            <pc:sldMk cId="1094294681" sldId="377"/>
            <ac:spMk id="7" creationId="{63577436-4753-CFF7-691D-50E603341DC0}"/>
          </ac:spMkLst>
        </pc:spChg>
        <pc:spChg chg="mod">
          <ac:chgData name="Gość" userId="" providerId="Windows Live" clId="Web-{34957D53-05A7-4D32-B80D-25A8D5E162D2}" dt="2023-12-03T15:22:57.105" v="29" actId="20577"/>
          <ac:spMkLst>
            <pc:docMk/>
            <pc:sldMk cId="1094294681" sldId="377"/>
            <ac:spMk id="8" creationId="{A6D34632-1DE6-87FE-DA00-A6AE80144CFC}"/>
          </ac:spMkLst>
        </pc:spChg>
        <pc:picChg chg="add mod">
          <ac:chgData name="Gość" userId="" providerId="Windows Live" clId="Web-{34957D53-05A7-4D32-B80D-25A8D5E162D2}" dt="2023-12-03T15:23:09.464" v="38" actId="1076"/>
          <ac:picMkLst>
            <pc:docMk/>
            <pc:sldMk cId="1094294681" sldId="377"/>
            <ac:picMk id="9" creationId="{90ECE2D9-EBF2-0B07-5848-ECBCE480B278}"/>
          </ac:picMkLst>
        </pc:picChg>
      </pc:sldChg>
      <pc:sldChg chg="addSp delSp modSp new">
        <pc:chgData name="Gość" userId="" providerId="Windows Live" clId="Web-{34957D53-05A7-4D32-B80D-25A8D5E162D2}" dt="2023-12-03T15:28:06.126" v="51"/>
        <pc:sldMkLst>
          <pc:docMk/>
          <pc:sldMk cId="2970649316" sldId="378"/>
        </pc:sldMkLst>
        <pc:spChg chg="del">
          <ac:chgData name="Gość" userId="" providerId="Windows Live" clId="Web-{34957D53-05A7-4D32-B80D-25A8D5E162D2}" dt="2023-12-03T15:24:27.122" v="47"/>
          <ac:spMkLst>
            <pc:docMk/>
            <pc:sldMk cId="2970649316" sldId="378"/>
            <ac:spMk id="2" creationId="{4785459C-5689-E03C-7CDF-7E127B84EFC6}"/>
          </ac:spMkLst>
        </pc:spChg>
        <pc:spChg chg="del">
          <ac:chgData name="Gość" userId="" providerId="Windows Live" clId="Web-{34957D53-05A7-4D32-B80D-25A8D5E162D2}" dt="2023-12-03T15:24:28.012" v="48"/>
          <ac:spMkLst>
            <pc:docMk/>
            <pc:sldMk cId="2970649316" sldId="378"/>
            <ac:spMk id="3" creationId="{76435A50-78A8-1287-D5E9-7CF11B9E076F}"/>
          </ac:spMkLst>
        </pc:spChg>
        <pc:spChg chg="del">
          <ac:chgData name="Gość" userId="" providerId="Windows Live" clId="Web-{34957D53-05A7-4D32-B80D-25A8D5E162D2}" dt="2023-12-03T15:24:18.622" v="43"/>
          <ac:spMkLst>
            <pc:docMk/>
            <pc:sldMk cId="2970649316" sldId="378"/>
            <ac:spMk id="4" creationId="{82FDA2D7-8782-E2AD-AF95-9ED63A48E0B7}"/>
          </ac:spMkLst>
        </pc:spChg>
        <pc:spChg chg="del">
          <ac:chgData name="Gość" userId="" providerId="Windows Live" clId="Web-{34957D53-05A7-4D32-B80D-25A8D5E162D2}" dt="2023-12-03T15:24:19.840" v="44"/>
          <ac:spMkLst>
            <pc:docMk/>
            <pc:sldMk cId="2970649316" sldId="378"/>
            <ac:spMk id="5" creationId="{E74CEF82-AF4D-C184-3569-CC09022618D3}"/>
          </ac:spMkLst>
        </pc:spChg>
        <pc:spChg chg="del">
          <ac:chgData name="Gość" userId="" providerId="Windows Live" clId="Web-{34957D53-05A7-4D32-B80D-25A8D5E162D2}" dt="2023-12-03T15:24:26.122" v="46"/>
          <ac:spMkLst>
            <pc:docMk/>
            <pc:sldMk cId="2970649316" sldId="378"/>
            <ac:spMk id="6" creationId="{A6F0197C-BE05-39CD-0336-21631AC40458}"/>
          </ac:spMkLst>
        </pc:spChg>
        <pc:spChg chg="del">
          <ac:chgData name="Gość" userId="" providerId="Windows Live" clId="Web-{34957D53-05A7-4D32-B80D-25A8D5E162D2}" dt="2023-12-03T15:24:24.216" v="45"/>
          <ac:spMkLst>
            <pc:docMk/>
            <pc:sldMk cId="2970649316" sldId="378"/>
            <ac:spMk id="7" creationId="{89198405-B6F3-AD07-ABFB-11B3E3D6B150}"/>
          </ac:spMkLst>
        </pc:spChg>
        <pc:spChg chg="del">
          <ac:chgData name="Gość" userId="" providerId="Windows Live" clId="Web-{34957D53-05A7-4D32-B80D-25A8D5E162D2}" dt="2023-12-03T15:24:16.700" v="42"/>
          <ac:spMkLst>
            <pc:docMk/>
            <pc:sldMk cId="2970649316" sldId="378"/>
            <ac:spMk id="8" creationId="{E6AF6C81-895E-AA1D-7173-E516C5219A0C}"/>
          </ac:spMkLst>
        </pc:spChg>
        <pc:picChg chg="add del mod">
          <ac:chgData name="Gość" userId="" providerId="Windows Live" clId="Web-{34957D53-05A7-4D32-B80D-25A8D5E162D2}" dt="2023-12-03T15:28:06.126" v="51"/>
          <ac:picMkLst>
            <pc:docMk/>
            <pc:sldMk cId="2970649316" sldId="378"/>
            <ac:picMk id="9" creationId="{C7A6EBF6-8E42-8D19-9D4B-331F9707BC23}"/>
          </ac:picMkLst>
        </pc:picChg>
      </pc:sldChg>
      <pc:sldChg chg="delSp modSp add replId">
        <pc:chgData name="Gość" userId="" providerId="Windows Live" clId="Web-{34957D53-05A7-4D32-B80D-25A8D5E162D2}" dt="2023-12-03T15:29:05.892" v="55" actId="20577"/>
        <pc:sldMkLst>
          <pc:docMk/>
          <pc:sldMk cId="2447005513" sldId="379"/>
        </pc:sldMkLst>
        <pc:spChg chg="mod">
          <ac:chgData name="Gość" userId="" providerId="Windows Live" clId="Web-{34957D53-05A7-4D32-B80D-25A8D5E162D2}" dt="2023-12-03T15:29:05.892" v="55" actId="20577"/>
          <ac:spMkLst>
            <pc:docMk/>
            <pc:sldMk cId="2447005513" sldId="379"/>
            <ac:spMk id="158" creationId="{00000000-0000-0000-0000-000000000000}"/>
          </ac:spMkLst>
        </pc:spChg>
        <pc:picChg chg="del">
          <ac:chgData name="Gość" userId="" providerId="Windows Live" clId="Web-{34957D53-05A7-4D32-B80D-25A8D5E162D2}" dt="2023-12-03T15:28:22.735" v="53"/>
          <ac:picMkLst>
            <pc:docMk/>
            <pc:sldMk cId="2447005513" sldId="379"/>
            <ac:picMk id="4" creationId="{2D83E805-619E-9189-A12C-96BFDEEC00C9}"/>
          </ac:picMkLst>
        </pc:picChg>
      </pc:sldChg>
    </pc:docChg>
  </pc:docChgLst>
  <pc:docChgLst>
    <pc:chgData name="Hubert Ruczyński" userId="88f5ae79448d9369" providerId="LiveId" clId="{33F2DEC9-0A4E-45BD-9EAD-8CE593037F4D}"/>
    <pc:docChg chg="undo custSel addSld delSld modSld sldOrd">
      <pc:chgData name="Hubert Ruczyński" userId="88f5ae79448d9369" providerId="LiveId" clId="{33F2DEC9-0A4E-45BD-9EAD-8CE593037F4D}" dt="2023-11-28T10:04:39.994" v="7363" actId="20577"/>
      <pc:docMkLst>
        <pc:docMk/>
      </pc:docMkLst>
      <pc:sldChg chg="modSp mod">
        <pc:chgData name="Hubert Ruczyński" userId="88f5ae79448d9369" providerId="LiveId" clId="{33F2DEC9-0A4E-45BD-9EAD-8CE593037F4D}" dt="2023-11-27T13:26:08.623" v="8" actId="20577"/>
        <pc:sldMkLst>
          <pc:docMk/>
          <pc:sldMk cId="0" sldId="256"/>
        </pc:sldMkLst>
        <pc:spChg chg="mod">
          <ac:chgData name="Hubert Ruczyński" userId="88f5ae79448d9369" providerId="LiveId" clId="{33F2DEC9-0A4E-45BD-9EAD-8CE593037F4D}" dt="2023-11-27T13:26:08.623" v="8" actId="20577"/>
          <ac:spMkLst>
            <pc:docMk/>
            <pc:sldMk cId="0" sldId="256"/>
            <ac:spMk id="143" creationId="{00000000-0000-0000-0000-000000000000}"/>
          </ac:spMkLst>
        </pc:spChg>
      </pc:sldChg>
      <pc:sldChg chg="del modNotesTx">
        <pc:chgData name="Hubert Ruczyński" userId="88f5ae79448d9369" providerId="LiveId" clId="{33F2DEC9-0A4E-45BD-9EAD-8CE593037F4D}" dt="2023-11-27T13:31:12.392" v="143" actId="47"/>
        <pc:sldMkLst>
          <pc:docMk/>
          <pc:sldMk cId="2324369637" sldId="317"/>
        </pc:sldMkLst>
      </pc:sldChg>
      <pc:sldChg chg="modSp mod">
        <pc:chgData name="Hubert Ruczyński" userId="88f5ae79448d9369" providerId="LiveId" clId="{33F2DEC9-0A4E-45BD-9EAD-8CE593037F4D}" dt="2023-11-27T13:30:10.514" v="121" actId="20577"/>
        <pc:sldMkLst>
          <pc:docMk/>
          <pc:sldMk cId="2595023431" sldId="318"/>
        </pc:sldMkLst>
        <pc:spChg chg="mod">
          <ac:chgData name="Hubert Ruczyński" userId="88f5ae79448d9369" providerId="LiveId" clId="{33F2DEC9-0A4E-45BD-9EAD-8CE593037F4D}" dt="2023-11-27T13:30:10.514" v="121" actId="20577"/>
          <ac:spMkLst>
            <pc:docMk/>
            <pc:sldMk cId="2595023431" sldId="318"/>
            <ac:spMk id="194" creationId="{00000000-0000-0000-0000-000000000000}"/>
          </ac:spMkLst>
        </pc:spChg>
        <pc:spChg chg="mod">
          <ac:chgData name="Hubert Ruczyński" userId="88f5ae79448d9369" providerId="LiveId" clId="{33F2DEC9-0A4E-45BD-9EAD-8CE593037F4D}" dt="2023-11-27T13:27:33.520" v="30" actId="242"/>
          <ac:spMkLst>
            <pc:docMk/>
            <pc:sldMk cId="2595023431" sldId="318"/>
            <ac:spMk id="195" creationId="{00000000-0000-0000-0000-000000000000}"/>
          </ac:spMkLst>
        </pc:spChg>
      </pc:sldChg>
      <pc:sldChg chg="del modNotesTx">
        <pc:chgData name="Hubert Ruczyński" userId="88f5ae79448d9369" providerId="LiveId" clId="{33F2DEC9-0A4E-45BD-9EAD-8CE593037F4D}" dt="2023-11-27T13:31:11.382" v="141" actId="47"/>
        <pc:sldMkLst>
          <pc:docMk/>
          <pc:sldMk cId="4250926043" sldId="319"/>
        </pc:sldMkLst>
      </pc:sldChg>
      <pc:sldChg chg="del">
        <pc:chgData name="Hubert Ruczyński" userId="88f5ae79448d9369" providerId="LiveId" clId="{33F2DEC9-0A4E-45BD-9EAD-8CE593037F4D}" dt="2023-11-27T13:31:12.803" v="144" actId="47"/>
        <pc:sldMkLst>
          <pc:docMk/>
          <pc:sldMk cId="4242922894" sldId="329"/>
        </pc:sldMkLst>
      </pc:sldChg>
      <pc:sldChg chg="del delCm modNotesTx">
        <pc:chgData name="Hubert Ruczyński" userId="88f5ae79448d9369" providerId="LiveId" clId="{33F2DEC9-0A4E-45BD-9EAD-8CE593037F4D}" dt="2023-11-27T13:31:11.982" v="142" actId="47"/>
        <pc:sldMkLst>
          <pc:docMk/>
          <pc:sldMk cId="1105823979" sldId="331"/>
        </pc:sldMkLst>
        <pc:extLst>
          <p:ext xmlns:p="http://schemas.openxmlformats.org/presentationml/2006/main" uri="{D6D511B9-2390-475A-947B-AFAB55BFBCF1}">
            <pc226:cmChg xmlns:pc226="http://schemas.microsoft.com/office/powerpoint/2022/06/main/command" chg="del">
              <pc226:chgData name="Hubert Ruczyński" userId="88f5ae79448d9369" providerId="LiveId" clId="{33F2DEC9-0A4E-45BD-9EAD-8CE593037F4D}" dt="2023-11-27T13:29:06.466" v="51"/>
              <pc2:cmMkLst xmlns:pc2="http://schemas.microsoft.com/office/powerpoint/2019/9/main/command">
                <pc:docMk/>
                <pc:sldMk cId="1105823979" sldId="331"/>
                <pc2:cmMk id="{444D9CAF-A5FA-4D09-92C1-58D954CDB684}"/>
              </pc2:cmMkLst>
            </pc226:cmChg>
          </p:ext>
        </pc:extLst>
      </pc:sldChg>
      <pc:sldChg chg="addSp delSp modSp mod modNotesTx">
        <pc:chgData name="Hubert Ruczyński" userId="88f5ae79448d9369" providerId="LiveId" clId="{33F2DEC9-0A4E-45BD-9EAD-8CE593037F4D}" dt="2023-11-27T13:36:06.812" v="220" actId="21"/>
        <pc:sldMkLst>
          <pc:docMk/>
          <pc:sldMk cId="517399691" sldId="334"/>
        </pc:sldMkLst>
        <pc:spChg chg="mod">
          <ac:chgData name="Hubert Ruczyński" userId="88f5ae79448d9369" providerId="LiveId" clId="{33F2DEC9-0A4E-45BD-9EAD-8CE593037F4D}" dt="2023-11-27T13:27:46.807" v="33"/>
          <ac:spMkLst>
            <pc:docMk/>
            <pc:sldMk cId="517399691" sldId="334"/>
            <ac:spMk id="158" creationId="{00000000-0000-0000-0000-000000000000}"/>
          </ac:spMkLst>
        </pc:spChg>
        <pc:graphicFrameChg chg="add del mod">
          <ac:chgData name="Hubert Ruczyński" userId="88f5ae79448d9369" providerId="LiveId" clId="{33F2DEC9-0A4E-45BD-9EAD-8CE593037F4D}" dt="2023-11-27T13:28:22.932" v="42" actId="478"/>
          <ac:graphicFrameMkLst>
            <pc:docMk/>
            <pc:sldMk cId="517399691" sldId="334"/>
            <ac:graphicFrameMk id="3" creationId="{E268CF3A-8E03-C8FB-D8E1-09B6288EB038}"/>
          </ac:graphicFrameMkLst>
        </pc:graphicFrameChg>
        <pc:graphicFrameChg chg="add mod">
          <ac:chgData name="Hubert Ruczyński" userId="88f5ae79448d9369" providerId="LiveId" clId="{33F2DEC9-0A4E-45BD-9EAD-8CE593037F4D}" dt="2023-11-27T13:28:23.242" v="43"/>
          <ac:graphicFrameMkLst>
            <pc:docMk/>
            <pc:sldMk cId="517399691" sldId="334"/>
            <ac:graphicFrameMk id="4" creationId="{6A0B5167-77C7-8A27-9662-70728F28E777}"/>
          </ac:graphicFrameMkLst>
        </pc:graphicFrameChg>
        <pc:picChg chg="add del mod">
          <ac:chgData name="Hubert Ruczyński" userId="88f5ae79448d9369" providerId="LiveId" clId="{33F2DEC9-0A4E-45BD-9EAD-8CE593037F4D}" dt="2023-11-27T13:36:06.812" v="220" actId="21"/>
          <ac:picMkLst>
            <pc:docMk/>
            <pc:sldMk cId="517399691" sldId="334"/>
            <ac:picMk id="6" creationId="{B677DDF8-DB40-DBA4-1536-0DC658DA4645}"/>
          </ac:picMkLst>
        </pc:picChg>
        <pc:cxnChg chg="mod">
          <ac:chgData name="Hubert Ruczyński" userId="88f5ae79448d9369" providerId="LiveId" clId="{33F2DEC9-0A4E-45BD-9EAD-8CE593037F4D}" dt="2023-11-27T13:27:50.059" v="34" actId="14100"/>
          <ac:cxnSpMkLst>
            <pc:docMk/>
            <pc:sldMk cId="517399691" sldId="334"/>
            <ac:cxnSpMk id="166" creationId="{00000000-0000-0000-0000-000000000000}"/>
          </ac:cxnSpMkLst>
        </pc:cxnChg>
      </pc:sldChg>
      <pc:sldChg chg="modSp mod modNotesTx">
        <pc:chgData name="Hubert Ruczyński" userId="88f5ae79448d9369" providerId="LiveId" clId="{33F2DEC9-0A4E-45BD-9EAD-8CE593037F4D}" dt="2023-11-28T09:54:16.813" v="6081" actId="20577"/>
        <pc:sldMkLst>
          <pc:docMk/>
          <pc:sldMk cId="354579636" sldId="347"/>
        </pc:sldMkLst>
        <pc:spChg chg="mod">
          <ac:chgData name="Hubert Ruczyński" userId="88f5ae79448d9369" providerId="LiveId" clId="{33F2DEC9-0A4E-45BD-9EAD-8CE593037F4D}" dt="2023-11-27T13:31:53.030" v="152" actId="20577"/>
          <ac:spMkLst>
            <pc:docMk/>
            <pc:sldMk cId="354579636" sldId="347"/>
            <ac:spMk id="194" creationId="{00000000-0000-0000-0000-000000000000}"/>
          </ac:spMkLst>
        </pc:spChg>
        <pc:spChg chg="mod">
          <ac:chgData name="Hubert Ruczyński" userId="88f5ae79448d9369" providerId="LiveId" clId="{33F2DEC9-0A4E-45BD-9EAD-8CE593037F4D}" dt="2023-11-27T13:31:06.061" v="139" actId="242"/>
          <ac:spMkLst>
            <pc:docMk/>
            <pc:sldMk cId="354579636" sldId="347"/>
            <ac:spMk id="195" creationId="{00000000-0000-0000-0000-000000000000}"/>
          </ac:spMkLst>
        </pc:spChg>
      </pc:sldChg>
      <pc:sldChg chg="del modNotesTx">
        <pc:chgData name="Hubert Ruczyński" userId="88f5ae79448d9369" providerId="LiveId" clId="{33F2DEC9-0A4E-45BD-9EAD-8CE593037F4D}" dt="2023-11-27T13:29:19.061" v="53" actId="47"/>
        <pc:sldMkLst>
          <pc:docMk/>
          <pc:sldMk cId="3621976759" sldId="348"/>
        </pc:sldMkLst>
      </pc:sldChg>
      <pc:sldChg chg="delSp del mod modNotesTx">
        <pc:chgData name="Hubert Ruczyński" userId="88f5ae79448d9369" providerId="LiveId" clId="{33F2DEC9-0A4E-45BD-9EAD-8CE593037F4D}" dt="2023-11-27T13:31:10.497" v="140" actId="47"/>
        <pc:sldMkLst>
          <pc:docMk/>
          <pc:sldMk cId="3084791876" sldId="349"/>
        </pc:sldMkLst>
        <pc:graphicFrameChg chg="del">
          <ac:chgData name="Hubert Ruczyński" userId="88f5ae79448d9369" providerId="LiveId" clId="{33F2DEC9-0A4E-45BD-9EAD-8CE593037F4D}" dt="2023-11-27T13:29:23.012" v="54" actId="478"/>
          <ac:graphicFrameMkLst>
            <pc:docMk/>
            <pc:sldMk cId="3084791876" sldId="349"/>
            <ac:graphicFrameMk id="2" creationId="{C91969A1-B377-8254-AD93-62CDC82E4609}"/>
          </ac:graphicFrameMkLst>
        </pc:graphicFrameChg>
      </pc:sldChg>
      <pc:sldChg chg="del modNotesTx">
        <pc:chgData name="Hubert Ruczyński" userId="88f5ae79448d9369" providerId="LiveId" clId="{33F2DEC9-0A4E-45BD-9EAD-8CE593037F4D}" dt="2023-11-27T13:31:14.997" v="145" actId="47"/>
        <pc:sldMkLst>
          <pc:docMk/>
          <pc:sldMk cId="60281461" sldId="350"/>
        </pc:sldMkLst>
      </pc:sldChg>
      <pc:sldChg chg="del">
        <pc:chgData name="Hubert Ruczyński" userId="88f5ae79448d9369" providerId="LiveId" clId="{33F2DEC9-0A4E-45BD-9EAD-8CE593037F4D}" dt="2023-11-27T13:31:19.144" v="146" actId="47"/>
        <pc:sldMkLst>
          <pc:docMk/>
          <pc:sldMk cId="3963305675" sldId="351"/>
        </pc:sldMkLst>
      </pc:sldChg>
      <pc:sldChg chg="addSp delSp modSp add ord modNotesTx">
        <pc:chgData name="Hubert Ruczyński" userId="88f5ae79448d9369" providerId="LiveId" clId="{33F2DEC9-0A4E-45BD-9EAD-8CE593037F4D}" dt="2023-11-27T13:28:45.019" v="44" actId="20577"/>
        <pc:sldMkLst>
          <pc:docMk/>
          <pc:sldMk cId="47918392" sldId="352"/>
        </pc:sldMkLst>
        <pc:graphicFrameChg chg="add mod">
          <ac:chgData name="Hubert Ruczyński" userId="88f5ae79448d9369" providerId="LiveId" clId="{33F2DEC9-0A4E-45BD-9EAD-8CE593037F4D}" dt="2023-11-27T13:27:56.933" v="36"/>
          <ac:graphicFrameMkLst>
            <pc:docMk/>
            <pc:sldMk cId="47918392" sldId="352"/>
            <ac:graphicFrameMk id="2" creationId="{07BEE047-B33D-90D5-B0FF-05BB89ADF314}"/>
          </ac:graphicFrameMkLst>
        </pc:graphicFrameChg>
        <pc:graphicFrameChg chg="add del mod">
          <ac:chgData name="Hubert Ruczyński" userId="88f5ae79448d9369" providerId="LiveId" clId="{33F2DEC9-0A4E-45BD-9EAD-8CE593037F4D}" dt="2023-11-27T13:28:04.592" v="40"/>
          <ac:graphicFrameMkLst>
            <pc:docMk/>
            <pc:sldMk cId="47918392" sldId="352"/>
            <ac:graphicFrameMk id="3" creationId="{DC9D9D11-C225-4ED1-26DC-B414101FF3E3}"/>
          </ac:graphicFrameMkLst>
        </pc:graphicFrameChg>
      </pc:sldChg>
      <pc:sldChg chg="add del">
        <pc:chgData name="Hubert Ruczyński" userId="88f5ae79448d9369" providerId="LiveId" clId="{33F2DEC9-0A4E-45BD-9EAD-8CE593037F4D}" dt="2023-11-27T13:31:57.458" v="153" actId="47"/>
        <pc:sldMkLst>
          <pc:docMk/>
          <pc:sldMk cId="1633967534" sldId="353"/>
        </pc:sldMkLst>
      </pc:sldChg>
      <pc:sldChg chg="modSp add mod">
        <pc:chgData name="Hubert Ruczyński" userId="88f5ae79448d9369" providerId="LiveId" clId="{33F2DEC9-0A4E-45BD-9EAD-8CE593037F4D}" dt="2023-11-27T13:32:55.843" v="181" actId="20577"/>
        <pc:sldMkLst>
          <pc:docMk/>
          <pc:sldMk cId="3599821536" sldId="353"/>
        </pc:sldMkLst>
        <pc:spChg chg="mod">
          <ac:chgData name="Hubert Ruczyński" userId="88f5ae79448d9369" providerId="LiveId" clId="{33F2DEC9-0A4E-45BD-9EAD-8CE593037F4D}" dt="2023-11-27T13:32:49.050" v="179"/>
          <ac:spMkLst>
            <pc:docMk/>
            <pc:sldMk cId="3599821536" sldId="353"/>
            <ac:spMk id="194" creationId="{00000000-0000-0000-0000-000000000000}"/>
          </ac:spMkLst>
        </pc:spChg>
        <pc:spChg chg="mod">
          <ac:chgData name="Hubert Ruczyński" userId="88f5ae79448d9369" providerId="LiveId" clId="{33F2DEC9-0A4E-45BD-9EAD-8CE593037F4D}" dt="2023-11-27T13:32:14.700" v="167" actId="20577"/>
          <ac:spMkLst>
            <pc:docMk/>
            <pc:sldMk cId="3599821536" sldId="353"/>
            <ac:spMk id="195" creationId="{00000000-0000-0000-0000-000000000000}"/>
          </ac:spMkLst>
        </pc:spChg>
        <pc:spChg chg="mod">
          <ac:chgData name="Hubert Ruczyński" userId="88f5ae79448d9369" providerId="LiveId" clId="{33F2DEC9-0A4E-45BD-9EAD-8CE593037F4D}" dt="2023-11-27T13:32:55.843" v="181" actId="20577"/>
          <ac:spMkLst>
            <pc:docMk/>
            <pc:sldMk cId="3599821536" sldId="353"/>
            <ac:spMk id="196" creationId="{00000000-0000-0000-0000-000000000000}"/>
          </ac:spMkLst>
        </pc:spChg>
      </pc:sldChg>
      <pc:sldChg chg="add del">
        <pc:chgData name="Hubert Ruczyński" userId="88f5ae79448d9369" providerId="LiveId" clId="{33F2DEC9-0A4E-45BD-9EAD-8CE593037F4D}" dt="2023-11-27T13:31:58.215" v="154" actId="47"/>
        <pc:sldMkLst>
          <pc:docMk/>
          <pc:sldMk cId="321129381" sldId="354"/>
        </pc:sldMkLst>
      </pc:sldChg>
      <pc:sldChg chg="modSp add mod">
        <pc:chgData name="Hubert Ruczyński" userId="88f5ae79448d9369" providerId="LiveId" clId="{33F2DEC9-0A4E-45BD-9EAD-8CE593037F4D}" dt="2023-11-27T13:34:00.696" v="210" actId="14100"/>
        <pc:sldMkLst>
          <pc:docMk/>
          <pc:sldMk cId="2158374002" sldId="354"/>
        </pc:sldMkLst>
        <pc:spChg chg="mod">
          <ac:chgData name="Hubert Ruczyński" userId="88f5ae79448d9369" providerId="LiveId" clId="{33F2DEC9-0A4E-45BD-9EAD-8CE593037F4D}" dt="2023-11-27T13:34:00.696" v="210" actId="14100"/>
          <ac:spMkLst>
            <pc:docMk/>
            <pc:sldMk cId="2158374002" sldId="354"/>
            <ac:spMk id="194" creationId="{00000000-0000-0000-0000-000000000000}"/>
          </ac:spMkLst>
        </pc:spChg>
        <pc:spChg chg="mod">
          <ac:chgData name="Hubert Ruczyński" userId="88f5ae79448d9369" providerId="LiveId" clId="{33F2DEC9-0A4E-45BD-9EAD-8CE593037F4D}" dt="2023-11-27T13:33:20.367" v="197" actId="20577"/>
          <ac:spMkLst>
            <pc:docMk/>
            <pc:sldMk cId="2158374002" sldId="354"/>
            <ac:spMk id="195" creationId="{00000000-0000-0000-0000-000000000000}"/>
          </ac:spMkLst>
        </pc:spChg>
        <pc:spChg chg="mod">
          <ac:chgData name="Hubert Ruczyński" userId="88f5ae79448d9369" providerId="LiveId" clId="{33F2DEC9-0A4E-45BD-9EAD-8CE593037F4D}" dt="2023-11-27T13:33:08.638" v="183" actId="20577"/>
          <ac:spMkLst>
            <pc:docMk/>
            <pc:sldMk cId="2158374002" sldId="354"/>
            <ac:spMk id="196" creationId="{00000000-0000-0000-0000-000000000000}"/>
          </ac:spMkLst>
        </pc:spChg>
      </pc:sldChg>
      <pc:sldChg chg="addSp delSp modSp add mod delAnim modNotesTx">
        <pc:chgData name="Hubert Ruczyński" userId="88f5ae79448d9369" providerId="LiveId" clId="{33F2DEC9-0A4E-45BD-9EAD-8CE593037F4D}" dt="2023-11-28T09:56:53.366" v="6363" actId="20577"/>
        <pc:sldMkLst>
          <pc:docMk/>
          <pc:sldMk cId="2695856493" sldId="355"/>
        </pc:sldMkLst>
        <pc:spChg chg="add del mod">
          <ac:chgData name="Hubert Ruczyński" userId="88f5ae79448d9369" providerId="LiveId" clId="{33F2DEC9-0A4E-45BD-9EAD-8CE593037F4D}" dt="2023-11-27T13:36:04.514" v="217" actId="478"/>
          <ac:spMkLst>
            <pc:docMk/>
            <pc:sldMk cId="2695856493" sldId="355"/>
            <ac:spMk id="3" creationId="{FF1C2D05-1F4C-8093-DCD9-3FFE6E4F5639}"/>
          </ac:spMkLst>
        </pc:spChg>
        <pc:spChg chg="del">
          <ac:chgData name="Hubert Ruczyński" userId="88f5ae79448d9369" providerId="LiveId" clId="{33F2DEC9-0A4E-45BD-9EAD-8CE593037F4D}" dt="2023-11-27T13:36:00.031" v="213" actId="478"/>
          <ac:spMkLst>
            <pc:docMk/>
            <pc:sldMk cId="2695856493" sldId="355"/>
            <ac:spMk id="4" creationId="{73015582-DC1B-DC0B-B8B3-4AD579C81A6B}"/>
          </ac:spMkLst>
        </pc:spChg>
        <pc:spChg chg="del">
          <ac:chgData name="Hubert Ruczyński" userId="88f5ae79448d9369" providerId="LiveId" clId="{33F2DEC9-0A4E-45BD-9EAD-8CE593037F4D}" dt="2023-11-27T13:36:01.468" v="214" actId="478"/>
          <ac:spMkLst>
            <pc:docMk/>
            <pc:sldMk cId="2695856493" sldId="355"/>
            <ac:spMk id="5" creationId="{CB482EF3-DB27-D0D2-2920-922CA41D3A94}"/>
          </ac:spMkLst>
        </pc:spChg>
        <pc:spChg chg="del mod">
          <ac:chgData name="Hubert Ruczyński" userId="88f5ae79448d9369" providerId="LiveId" clId="{33F2DEC9-0A4E-45BD-9EAD-8CE593037F4D}" dt="2023-11-27T13:36:03.053" v="216" actId="478"/>
          <ac:spMkLst>
            <pc:docMk/>
            <pc:sldMk cId="2695856493" sldId="355"/>
            <ac:spMk id="158" creationId="{00000000-0000-0000-0000-000000000000}"/>
          </ac:spMkLst>
        </pc:spChg>
        <pc:picChg chg="add mod">
          <ac:chgData name="Hubert Ruczyński" userId="88f5ae79448d9369" providerId="LiveId" clId="{33F2DEC9-0A4E-45BD-9EAD-8CE593037F4D}" dt="2023-11-27T13:36:18.431" v="226" actId="1076"/>
          <ac:picMkLst>
            <pc:docMk/>
            <pc:sldMk cId="2695856493" sldId="355"/>
            <ac:picMk id="6" creationId="{6E4A8B99-7E21-88AC-E825-73E54B63F405}"/>
          </ac:picMkLst>
        </pc:picChg>
        <pc:cxnChg chg="del">
          <ac:chgData name="Hubert Ruczyński" userId="88f5ae79448d9369" providerId="LiveId" clId="{33F2DEC9-0A4E-45BD-9EAD-8CE593037F4D}" dt="2023-11-27T13:36:05.113" v="218" actId="478"/>
          <ac:cxnSpMkLst>
            <pc:docMk/>
            <pc:sldMk cId="2695856493" sldId="355"/>
            <ac:cxnSpMk id="166" creationId="{00000000-0000-0000-0000-000000000000}"/>
          </ac:cxnSpMkLst>
        </pc:cxnChg>
      </pc:sldChg>
      <pc:sldChg chg="addSp delSp modSp add mod ord modNotesTx">
        <pc:chgData name="Hubert Ruczyński" userId="88f5ae79448d9369" providerId="LiveId" clId="{33F2DEC9-0A4E-45BD-9EAD-8CE593037F4D}" dt="2023-11-28T10:04:00.694" v="7272" actId="20577"/>
        <pc:sldMkLst>
          <pc:docMk/>
          <pc:sldMk cId="3403694926" sldId="356"/>
        </pc:sldMkLst>
        <pc:picChg chg="add mod">
          <ac:chgData name="Hubert Ruczyński" userId="88f5ae79448d9369" providerId="LiveId" clId="{33F2DEC9-0A4E-45BD-9EAD-8CE593037F4D}" dt="2023-11-27T13:46:40.513" v="256" actId="1076"/>
          <ac:picMkLst>
            <pc:docMk/>
            <pc:sldMk cId="3403694926" sldId="356"/>
            <ac:picMk id="3" creationId="{8F1F1EEF-73D8-67C4-7482-40EF7F0FFC6B}"/>
          </ac:picMkLst>
        </pc:picChg>
        <pc:picChg chg="add mod modCrop">
          <ac:chgData name="Hubert Ruczyński" userId="88f5ae79448d9369" providerId="LiveId" clId="{33F2DEC9-0A4E-45BD-9EAD-8CE593037F4D}" dt="2023-11-27T13:46:55.890" v="259" actId="1076"/>
          <ac:picMkLst>
            <pc:docMk/>
            <pc:sldMk cId="3403694926" sldId="356"/>
            <ac:picMk id="5" creationId="{AB23DCDA-45C0-8278-34A6-D01E0D655ED3}"/>
          </ac:picMkLst>
        </pc:picChg>
        <pc:picChg chg="del">
          <ac:chgData name="Hubert Ruczyński" userId="88f5ae79448d9369" providerId="LiveId" clId="{33F2DEC9-0A4E-45BD-9EAD-8CE593037F4D}" dt="2023-11-27T13:45:11.109" v="231" actId="478"/>
          <ac:picMkLst>
            <pc:docMk/>
            <pc:sldMk cId="3403694926" sldId="356"/>
            <ac:picMk id="6" creationId="{6E4A8B99-7E21-88AC-E825-73E54B63F405}"/>
          </ac:picMkLst>
        </pc:picChg>
        <pc:picChg chg="add mod modCrop">
          <ac:chgData name="Hubert Ruczyński" userId="88f5ae79448d9369" providerId="LiveId" clId="{33F2DEC9-0A4E-45BD-9EAD-8CE593037F4D}" dt="2023-11-27T13:46:55.890" v="259" actId="1076"/>
          <ac:picMkLst>
            <pc:docMk/>
            <pc:sldMk cId="3403694926" sldId="356"/>
            <ac:picMk id="7" creationId="{E4E0EDA2-3696-511F-C11F-61694A8AC4DB}"/>
          </ac:picMkLst>
        </pc:picChg>
      </pc:sldChg>
      <pc:sldChg chg="add">
        <pc:chgData name="Hubert Ruczyński" userId="88f5ae79448d9369" providerId="LiveId" clId="{33F2DEC9-0A4E-45BD-9EAD-8CE593037F4D}" dt="2023-11-27T13:47:22.806" v="262"/>
        <pc:sldMkLst>
          <pc:docMk/>
          <pc:sldMk cId="4088716250" sldId="357"/>
        </pc:sldMkLst>
      </pc:sldChg>
      <pc:sldChg chg="add">
        <pc:chgData name="Hubert Ruczyński" userId="88f5ae79448d9369" providerId="LiveId" clId="{33F2DEC9-0A4E-45BD-9EAD-8CE593037F4D}" dt="2023-11-27T13:47:22.806" v="262"/>
        <pc:sldMkLst>
          <pc:docMk/>
          <pc:sldMk cId="1853960748" sldId="358"/>
        </pc:sldMkLst>
      </pc:sldChg>
      <pc:sldChg chg="add">
        <pc:chgData name="Hubert Ruczyński" userId="88f5ae79448d9369" providerId="LiveId" clId="{33F2DEC9-0A4E-45BD-9EAD-8CE593037F4D}" dt="2023-11-27T13:47:24.164" v="263"/>
        <pc:sldMkLst>
          <pc:docMk/>
          <pc:sldMk cId="414883397" sldId="359"/>
        </pc:sldMkLst>
      </pc:sldChg>
      <pc:sldChg chg="add">
        <pc:chgData name="Hubert Ruczyński" userId="88f5ae79448d9369" providerId="LiveId" clId="{33F2DEC9-0A4E-45BD-9EAD-8CE593037F4D}" dt="2023-11-27T13:47:24.164" v="263"/>
        <pc:sldMkLst>
          <pc:docMk/>
          <pc:sldMk cId="4113918411" sldId="360"/>
        </pc:sldMkLst>
      </pc:sldChg>
      <pc:sldChg chg="addSp delSp modSp add mod modAnim modNotesTx">
        <pc:chgData name="Hubert Ruczyński" userId="88f5ae79448d9369" providerId="LiveId" clId="{33F2DEC9-0A4E-45BD-9EAD-8CE593037F4D}" dt="2023-11-28T09:58:14.199" v="6532" actId="20577"/>
        <pc:sldMkLst>
          <pc:docMk/>
          <pc:sldMk cId="2140100828" sldId="361"/>
        </pc:sldMkLst>
        <pc:spChg chg="add mod">
          <ac:chgData name="Hubert Ruczyński" userId="88f5ae79448d9369" providerId="LiveId" clId="{33F2DEC9-0A4E-45BD-9EAD-8CE593037F4D}" dt="2023-11-27T14:08:49.957" v="737" actId="1076"/>
          <ac:spMkLst>
            <pc:docMk/>
            <pc:sldMk cId="2140100828" sldId="361"/>
            <ac:spMk id="4" creationId="{CCA664D3-3FF9-24E2-6347-F1F6DBD3BCB5}"/>
          </ac:spMkLst>
        </pc:spChg>
        <pc:spChg chg="mod">
          <ac:chgData name="Hubert Ruczyński" userId="88f5ae79448d9369" providerId="LiveId" clId="{33F2DEC9-0A4E-45BD-9EAD-8CE593037F4D}" dt="2023-11-27T14:07:01.540" v="589" actId="1076"/>
          <ac:spMkLst>
            <pc:docMk/>
            <pc:sldMk cId="2140100828" sldId="361"/>
            <ac:spMk id="5" creationId="{CB482EF3-DB27-D0D2-2920-922CA41D3A94}"/>
          </ac:spMkLst>
        </pc:spChg>
        <pc:spChg chg="add mod">
          <ac:chgData name="Hubert Ruczyński" userId="88f5ae79448d9369" providerId="LiveId" clId="{33F2DEC9-0A4E-45BD-9EAD-8CE593037F4D}" dt="2023-11-27T14:08:49.957" v="737" actId="1076"/>
          <ac:spMkLst>
            <pc:docMk/>
            <pc:sldMk cId="2140100828" sldId="361"/>
            <ac:spMk id="7" creationId="{DBCD374E-0620-0C43-5FBC-D66D0B9279AC}"/>
          </ac:spMkLst>
        </pc:spChg>
        <pc:spChg chg="mod">
          <ac:chgData name="Hubert Ruczyński" userId="88f5ae79448d9369" providerId="LiveId" clId="{33F2DEC9-0A4E-45BD-9EAD-8CE593037F4D}" dt="2023-11-27T14:07:07.126" v="599" actId="20577"/>
          <ac:spMkLst>
            <pc:docMk/>
            <pc:sldMk cId="2140100828" sldId="361"/>
            <ac:spMk id="158" creationId="{00000000-0000-0000-0000-000000000000}"/>
          </ac:spMkLst>
        </pc:spChg>
        <pc:graphicFrameChg chg="add del">
          <ac:chgData name="Hubert Ruczyński" userId="88f5ae79448d9369" providerId="LiveId" clId="{33F2DEC9-0A4E-45BD-9EAD-8CE593037F4D}" dt="2023-11-27T13:54:20.590" v="266"/>
          <ac:graphicFrameMkLst>
            <pc:docMk/>
            <pc:sldMk cId="2140100828" sldId="361"/>
            <ac:graphicFrameMk id="2" creationId="{594BC9CB-A634-A35B-4B80-70B28FD80430}"/>
          </ac:graphicFrameMkLst>
        </pc:graphicFrameChg>
        <pc:cxnChg chg="add mod">
          <ac:chgData name="Hubert Ruczyński" userId="88f5ae79448d9369" providerId="LiveId" clId="{33F2DEC9-0A4E-45BD-9EAD-8CE593037F4D}" dt="2023-11-27T14:08:49.957" v="737" actId="1076"/>
          <ac:cxnSpMkLst>
            <pc:docMk/>
            <pc:sldMk cId="2140100828" sldId="361"/>
            <ac:cxnSpMk id="6" creationId="{B29BEEA9-6C97-7E09-AE3B-01661EBD938B}"/>
          </ac:cxnSpMkLst>
        </pc:cxnChg>
        <pc:cxnChg chg="mod">
          <ac:chgData name="Hubert Ruczyński" userId="88f5ae79448d9369" providerId="LiveId" clId="{33F2DEC9-0A4E-45BD-9EAD-8CE593037F4D}" dt="2023-11-27T14:18:06.608" v="1146" actId="14100"/>
          <ac:cxnSpMkLst>
            <pc:docMk/>
            <pc:sldMk cId="2140100828" sldId="361"/>
            <ac:cxnSpMk id="166" creationId="{00000000-0000-0000-0000-000000000000}"/>
          </ac:cxnSpMkLst>
        </pc:cxnChg>
      </pc:sldChg>
      <pc:sldChg chg="addSp delSp modSp add mod delAnim modAnim modNotesTx">
        <pc:chgData name="Hubert Ruczyński" userId="88f5ae79448d9369" providerId="LiveId" clId="{33F2DEC9-0A4E-45BD-9EAD-8CE593037F4D}" dt="2023-11-28T09:59:26.079" v="6555" actId="20577"/>
        <pc:sldMkLst>
          <pc:docMk/>
          <pc:sldMk cId="748666869" sldId="362"/>
        </pc:sldMkLst>
        <pc:spChg chg="del">
          <ac:chgData name="Hubert Ruczyński" userId="88f5ae79448d9369" providerId="LiveId" clId="{33F2DEC9-0A4E-45BD-9EAD-8CE593037F4D}" dt="2023-11-27T14:09:29.442" v="741" actId="478"/>
          <ac:spMkLst>
            <pc:docMk/>
            <pc:sldMk cId="748666869" sldId="362"/>
            <ac:spMk id="4" creationId="{CCA664D3-3FF9-24E2-6347-F1F6DBD3BCB5}"/>
          </ac:spMkLst>
        </pc:spChg>
        <pc:spChg chg="mod">
          <ac:chgData name="Hubert Ruczyński" userId="88f5ae79448d9369" providerId="LiveId" clId="{33F2DEC9-0A4E-45BD-9EAD-8CE593037F4D}" dt="2023-11-28T09:59:26.079" v="6555" actId="20577"/>
          <ac:spMkLst>
            <pc:docMk/>
            <pc:sldMk cId="748666869" sldId="362"/>
            <ac:spMk id="5" creationId="{CB482EF3-DB27-D0D2-2920-922CA41D3A94}"/>
          </ac:spMkLst>
        </pc:spChg>
        <pc:spChg chg="del">
          <ac:chgData name="Hubert Ruczyński" userId="88f5ae79448d9369" providerId="LiveId" clId="{33F2DEC9-0A4E-45BD-9EAD-8CE593037F4D}" dt="2023-11-27T14:09:27.227" v="740" actId="478"/>
          <ac:spMkLst>
            <pc:docMk/>
            <pc:sldMk cId="748666869" sldId="362"/>
            <ac:spMk id="7" creationId="{DBCD374E-0620-0C43-5FBC-D66D0B9279AC}"/>
          </ac:spMkLst>
        </pc:spChg>
        <pc:spChg chg="add mod">
          <ac:chgData name="Hubert Ruczyński" userId="88f5ae79448d9369" providerId="LiveId" clId="{33F2DEC9-0A4E-45BD-9EAD-8CE593037F4D}" dt="2023-11-28T09:59:19.449" v="6542" actId="1076"/>
          <ac:spMkLst>
            <pc:docMk/>
            <pc:sldMk cId="748666869" sldId="362"/>
            <ac:spMk id="8" creationId="{D788E66C-0772-F1B4-F5F5-C35980AA3AD0}"/>
          </ac:spMkLst>
        </pc:spChg>
        <pc:spChg chg="mod">
          <ac:chgData name="Hubert Ruczyński" userId="88f5ae79448d9369" providerId="LiveId" clId="{33F2DEC9-0A4E-45BD-9EAD-8CE593037F4D}" dt="2023-11-27T14:09:56.497" v="762" actId="20577"/>
          <ac:spMkLst>
            <pc:docMk/>
            <pc:sldMk cId="748666869" sldId="362"/>
            <ac:spMk id="158" creationId="{00000000-0000-0000-0000-000000000000}"/>
          </ac:spMkLst>
        </pc:spChg>
        <pc:picChg chg="add mod">
          <ac:chgData name="Hubert Ruczyński" userId="88f5ae79448d9369" providerId="LiveId" clId="{33F2DEC9-0A4E-45BD-9EAD-8CE593037F4D}" dt="2023-11-27T14:18:13.036" v="1147" actId="1076"/>
          <ac:picMkLst>
            <pc:docMk/>
            <pc:sldMk cId="748666869" sldId="362"/>
            <ac:picMk id="3" creationId="{8AAFE2D1-F612-4808-C5CA-F04E1BEC1034}"/>
          </ac:picMkLst>
        </pc:picChg>
        <pc:cxnChg chg="del">
          <ac:chgData name="Hubert Ruczyński" userId="88f5ae79448d9369" providerId="LiveId" clId="{33F2DEC9-0A4E-45BD-9EAD-8CE593037F4D}" dt="2023-11-27T14:09:29.442" v="741" actId="478"/>
          <ac:cxnSpMkLst>
            <pc:docMk/>
            <pc:sldMk cId="748666869" sldId="362"/>
            <ac:cxnSpMk id="6" creationId="{B29BEEA9-6C97-7E09-AE3B-01661EBD938B}"/>
          </ac:cxnSpMkLst>
        </pc:cxnChg>
        <pc:cxnChg chg="mod">
          <ac:chgData name="Hubert Ruczyński" userId="88f5ae79448d9369" providerId="LiveId" clId="{33F2DEC9-0A4E-45BD-9EAD-8CE593037F4D}" dt="2023-11-27T14:18:02.671" v="1145" actId="14100"/>
          <ac:cxnSpMkLst>
            <pc:docMk/>
            <pc:sldMk cId="748666869" sldId="362"/>
            <ac:cxnSpMk id="166" creationId="{00000000-0000-0000-0000-000000000000}"/>
          </ac:cxnSpMkLst>
        </pc:cxnChg>
      </pc:sldChg>
      <pc:sldChg chg="addSp delSp modSp add mod ord delAnim modNotesTx">
        <pc:chgData name="Hubert Ruczyński" userId="88f5ae79448d9369" providerId="LiveId" clId="{33F2DEC9-0A4E-45BD-9EAD-8CE593037F4D}" dt="2023-11-28T10:00:45.027" v="6641" actId="20577"/>
        <pc:sldMkLst>
          <pc:docMk/>
          <pc:sldMk cId="4114511064" sldId="363"/>
        </pc:sldMkLst>
        <pc:spChg chg="del">
          <ac:chgData name="Hubert Ruczyński" userId="88f5ae79448d9369" providerId="LiveId" clId="{33F2DEC9-0A4E-45BD-9EAD-8CE593037F4D}" dt="2023-11-27T14:23:47.350" v="1157" actId="478"/>
          <ac:spMkLst>
            <pc:docMk/>
            <pc:sldMk cId="4114511064" sldId="363"/>
            <ac:spMk id="4" creationId="{CCA664D3-3FF9-24E2-6347-F1F6DBD3BCB5}"/>
          </ac:spMkLst>
        </pc:spChg>
        <pc:spChg chg="del">
          <ac:chgData name="Hubert Ruczyński" userId="88f5ae79448d9369" providerId="LiveId" clId="{33F2DEC9-0A4E-45BD-9EAD-8CE593037F4D}" dt="2023-11-27T14:25:02.323" v="1193" actId="478"/>
          <ac:spMkLst>
            <pc:docMk/>
            <pc:sldMk cId="4114511064" sldId="363"/>
            <ac:spMk id="5" creationId="{CB482EF3-DB27-D0D2-2920-922CA41D3A94}"/>
          </ac:spMkLst>
        </pc:spChg>
        <pc:spChg chg="del">
          <ac:chgData name="Hubert Ruczyński" userId="88f5ae79448d9369" providerId="LiveId" clId="{33F2DEC9-0A4E-45BD-9EAD-8CE593037F4D}" dt="2023-11-27T14:23:47.350" v="1157" actId="478"/>
          <ac:spMkLst>
            <pc:docMk/>
            <pc:sldMk cId="4114511064" sldId="363"/>
            <ac:spMk id="7" creationId="{DBCD374E-0620-0C43-5FBC-D66D0B9279AC}"/>
          </ac:spMkLst>
        </pc:spChg>
        <pc:spChg chg="mod">
          <ac:chgData name="Hubert Ruczyński" userId="88f5ae79448d9369" providerId="LiveId" clId="{33F2DEC9-0A4E-45BD-9EAD-8CE593037F4D}" dt="2023-11-27T14:24:33.906" v="1191" actId="20577"/>
          <ac:spMkLst>
            <pc:docMk/>
            <pc:sldMk cId="4114511064" sldId="363"/>
            <ac:spMk id="158" creationId="{00000000-0000-0000-0000-000000000000}"/>
          </ac:spMkLst>
        </pc:spChg>
        <pc:picChg chg="add mod">
          <ac:chgData name="Hubert Ruczyński" userId="88f5ae79448d9369" providerId="LiveId" clId="{33F2DEC9-0A4E-45BD-9EAD-8CE593037F4D}" dt="2023-11-27T14:25:58.704" v="1213" actId="1076"/>
          <ac:picMkLst>
            <pc:docMk/>
            <pc:sldMk cId="4114511064" sldId="363"/>
            <ac:picMk id="8" creationId="{DE1632DB-DF3F-5BE4-BA49-135E9D1B0AED}"/>
          </ac:picMkLst>
        </pc:picChg>
        <pc:picChg chg="add mod">
          <ac:chgData name="Hubert Ruczyński" userId="88f5ae79448d9369" providerId="LiveId" clId="{33F2DEC9-0A4E-45BD-9EAD-8CE593037F4D}" dt="2023-11-27T14:25:53.905" v="1211" actId="1076"/>
          <ac:picMkLst>
            <pc:docMk/>
            <pc:sldMk cId="4114511064" sldId="363"/>
            <ac:picMk id="10" creationId="{FC1B8BF4-69E0-6ED5-F08E-854F73729ECF}"/>
          </ac:picMkLst>
        </pc:picChg>
        <pc:cxnChg chg="del">
          <ac:chgData name="Hubert Ruczyński" userId="88f5ae79448d9369" providerId="LiveId" clId="{33F2DEC9-0A4E-45BD-9EAD-8CE593037F4D}" dt="2023-11-27T14:23:47.350" v="1157" actId="478"/>
          <ac:cxnSpMkLst>
            <pc:docMk/>
            <pc:sldMk cId="4114511064" sldId="363"/>
            <ac:cxnSpMk id="6" creationId="{B29BEEA9-6C97-7E09-AE3B-01661EBD938B}"/>
          </ac:cxnSpMkLst>
        </pc:cxnChg>
        <pc:cxnChg chg="mod">
          <ac:chgData name="Hubert Ruczyński" userId="88f5ae79448d9369" providerId="LiveId" clId="{33F2DEC9-0A4E-45BD-9EAD-8CE593037F4D}" dt="2023-11-27T14:24:38.222" v="1192" actId="14100"/>
          <ac:cxnSpMkLst>
            <pc:docMk/>
            <pc:sldMk cId="4114511064" sldId="363"/>
            <ac:cxnSpMk id="166" creationId="{00000000-0000-0000-0000-000000000000}"/>
          </ac:cxnSpMkLst>
        </pc:cxnChg>
      </pc:sldChg>
      <pc:sldChg chg="addSp delSp modSp add mod modNotesTx">
        <pc:chgData name="Hubert Ruczyński" userId="88f5ae79448d9369" providerId="LiveId" clId="{33F2DEC9-0A4E-45BD-9EAD-8CE593037F4D}" dt="2023-11-28T10:01:22.517" v="6767" actId="20577"/>
        <pc:sldMkLst>
          <pc:docMk/>
          <pc:sldMk cId="3958767482" sldId="364"/>
        </pc:sldMkLst>
        <pc:spChg chg="mod">
          <ac:chgData name="Hubert Ruczyński" userId="88f5ae79448d9369" providerId="LiveId" clId="{33F2DEC9-0A4E-45BD-9EAD-8CE593037F4D}" dt="2023-11-27T14:30:48.775" v="1366" actId="20577"/>
          <ac:spMkLst>
            <pc:docMk/>
            <pc:sldMk cId="3958767482" sldId="364"/>
            <ac:spMk id="158" creationId="{00000000-0000-0000-0000-000000000000}"/>
          </ac:spMkLst>
        </pc:spChg>
        <pc:picChg chg="add mod">
          <ac:chgData name="Hubert Ruczyński" userId="88f5ae79448d9369" providerId="LiveId" clId="{33F2DEC9-0A4E-45BD-9EAD-8CE593037F4D}" dt="2023-11-27T14:34:14.690" v="1449" actId="1076"/>
          <ac:picMkLst>
            <pc:docMk/>
            <pc:sldMk cId="3958767482" sldId="364"/>
            <ac:picMk id="4" creationId="{C0E0F409-FCF8-88FE-96A0-8B6E8FBEF42D}"/>
          </ac:picMkLst>
        </pc:picChg>
        <pc:picChg chg="del">
          <ac:chgData name="Hubert Ruczyński" userId="88f5ae79448d9369" providerId="LiveId" clId="{33F2DEC9-0A4E-45BD-9EAD-8CE593037F4D}" dt="2023-11-27T14:31:24.094" v="1380" actId="478"/>
          <ac:picMkLst>
            <pc:docMk/>
            <pc:sldMk cId="3958767482" sldId="364"/>
            <ac:picMk id="8" creationId="{DE1632DB-DF3F-5BE4-BA49-135E9D1B0AED}"/>
          </ac:picMkLst>
        </pc:picChg>
        <pc:picChg chg="del">
          <ac:chgData name="Hubert Ruczyński" userId="88f5ae79448d9369" providerId="LiveId" clId="{33F2DEC9-0A4E-45BD-9EAD-8CE593037F4D}" dt="2023-11-27T14:31:23.503" v="1379" actId="478"/>
          <ac:picMkLst>
            <pc:docMk/>
            <pc:sldMk cId="3958767482" sldId="364"/>
            <ac:picMk id="10" creationId="{FC1B8BF4-69E0-6ED5-F08E-854F73729ECF}"/>
          </ac:picMkLst>
        </pc:picChg>
        <pc:cxnChg chg="mod">
          <ac:chgData name="Hubert Ruczyński" userId="88f5ae79448d9369" providerId="LiveId" clId="{33F2DEC9-0A4E-45BD-9EAD-8CE593037F4D}" dt="2023-11-27T14:30:24.079" v="1364" actId="14100"/>
          <ac:cxnSpMkLst>
            <pc:docMk/>
            <pc:sldMk cId="3958767482" sldId="364"/>
            <ac:cxnSpMk id="166" creationId="{00000000-0000-0000-0000-000000000000}"/>
          </ac:cxnSpMkLst>
        </pc:cxnChg>
      </pc:sldChg>
      <pc:sldChg chg="addSp delSp modSp add mod modNotesTx">
        <pc:chgData name="Hubert Ruczyński" userId="88f5ae79448d9369" providerId="LiveId" clId="{33F2DEC9-0A4E-45BD-9EAD-8CE593037F4D}" dt="2023-11-28T10:01:56.108" v="6854" actId="20577"/>
        <pc:sldMkLst>
          <pc:docMk/>
          <pc:sldMk cId="1797253505" sldId="365"/>
        </pc:sldMkLst>
        <pc:spChg chg="mod">
          <ac:chgData name="Hubert Ruczyński" userId="88f5ae79448d9369" providerId="LiveId" clId="{33F2DEC9-0A4E-45BD-9EAD-8CE593037F4D}" dt="2023-11-27T14:38:02.022" v="1491" actId="20577"/>
          <ac:spMkLst>
            <pc:docMk/>
            <pc:sldMk cId="1797253505" sldId="365"/>
            <ac:spMk id="158" creationId="{00000000-0000-0000-0000-000000000000}"/>
          </ac:spMkLst>
        </pc:spChg>
        <pc:picChg chg="del">
          <ac:chgData name="Hubert Ruczyński" userId="88f5ae79448d9369" providerId="LiveId" clId="{33F2DEC9-0A4E-45BD-9EAD-8CE593037F4D}" dt="2023-11-27T14:36:02.216" v="1451" actId="478"/>
          <ac:picMkLst>
            <pc:docMk/>
            <pc:sldMk cId="1797253505" sldId="365"/>
            <ac:picMk id="4" creationId="{C0E0F409-FCF8-88FE-96A0-8B6E8FBEF42D}"/>
          </ac:picMkLst>
        </pc:picChg>
        <pc:picChg chg="add mod">
          <ac:chgData name="Hubert Ruczyński" userId="88f5ae79448d9369" providerId="LiveId" clId="{33F2DEC9-0A4E-45BD-9EAD-8CE593037F4D}" dt="2023-11-27T14:38:10.728" v="1494" actId="1076"/>
          <ac:picMkLst>
            <pc:docMk/>
            <pc:sldMk cId="1797253505" sldId="365"/>
            <ac:picMk id="5" creationId="{4C87FFD3-A526-B1A8-11EE-5B865F5966D5}"/>
          </ac:picMkLst>
        </pc:picChg>
        <pc:picChg chg="add mod">
          <ac:chgData name="Hubert Ruczyński" userId="88f5ae79448d9369" providerId="LiveId" clId="{33F2DEC9-0A4E-45BD-9EAD-8CE593037F4D}" dt="2023-11-27T14:38:14.282" v="1495" actId="1076"/>
          <ac:picMkLst>
            <pc:docMk/>
            <pc:sldMk cId="1797253505" sldId="365"/>
            <ac:picMk id="7" creationId="{AC0B67AE-A5CF-190B-1F5F-CA55B16311C9}"/>
          </ac:picMkLst>
        </pc:picChg>
        <pc:cxnChg chg="mod">
          <ac:chgData name="Hubert Ruczyński" userId="88f5ae79448d9369" providerId="LiveId" clId="{33F2DEC9-0A4E-45BD-9EAD-8CE593037F4D}" dt="2023-11-27T14:38:08.730" v="1493" actId="14100"/>
          <ac:cxnSpMkLst>
            <pc:docMk/>
            <pc:sldMk cId="1797253505" sldId="365"/>
            <ac:cxnSpMk id="166" creationId="{00000000-0000-0000-0000-000000000000}"/>
          </ac:cxnSpMkLst>
        </pc:cxnChg>
      </pc:sldChg>
      <pc:sldChg chg="addSp delSp modSp add del mod modNotesTx">
        <pc:chgData name="Hubert Ruczyński" userId="88f5ae79448d9369" providerId="LiveId" clId="{33F2DEC9-0A4E-45BD-9EAD-8CE593037F4D}" dt="2023-11-28T10:02:09.241" v="6860" actId="20577"/>
        <pc:sldMkLst>
          <pc:docMk/>
          <pc:sldMk cId="1130373387" sldId="366"/>
        </pc:sldMkLst>
        <pc:picChg chg="add mod">
          <ac:chgData name="Hubert Ruczyński" userId="88f5ae79448d9369" providerId="LiveId" clId="{33F2DEC9-0A4E-45BD-9EAD-8CE593037F4D}" dt="2023-11-27T15:03:07.538" v="2253" actId="1076"/>
          <ac:picMkLst>
            <pc:docMk/>
            <pc:sldMk cId="1130373387" sldId="366"/>
            <ac:picMk id="3" creationId="{E72A7202-510A-5223-222A-FA572F1E1792}"/>
          </ac:picMkLst>
        </pc:picChg>
        <pc:picChg chg="del">
          <ac:chgData name="Hubert Ruczyński" userId="88f5ae79448d9369" providerId="LiveId" clId="{33F2DEC9-0A4E-45BD-9EAD-8CE593037F4D}" dt="2023-11-27T15:02:25.887" v="2103" actId="478"/>
          <ac:picMkLst>
            <pc:docMk/>
            <pc:sldMk cId="1130373387" sldId="366"/>
            <ac:picMk id="5" creationId="{4C87FFD3-A526-B1A8-11EE-5B865F5966D5}"/>
          </ac:picMkLst>
        </pc:picChg>
        <pc:picChg chg="add mod">
          <ac:chgData name="Hubert Ruczyński" userId="88f5ae79448d9369" providerId="LiveId" clId="{33F2DEC9-0A4E-45BD-9EAD-8CE593037F4D}" dt="2023-11-27T15:03:46.076" v="2260" actId="1076"/>
          <ac:picMkLst>
            <pc:docMk/>
            <pc:sldMk cId="1130373387" sldId="366"/>
            <ac:picMk id="6" creationId="{B2DF5BE5-0FE9-28B1-5AD4-E0D4FE20D2BB}"/>
          </ac:picMkLst>
        </pc:picChg>
        <pc:picChg chg="del">
          <ac:chgData name="Hubert Ruczyński" userId="88f5ae79448d9369" providerId="LiveId" clId="{33F2DEC9-0A4E-45BD-9EAD-8CE593037F4D}" dt="2023-11-27T15:02:28.224" v="2106" actId="478"/>
          <ac:picMkLst>
            <pc:docMk/>
            <pc:sldMk cId="1130373387" sldId="366"/>
            <ac:picMk id="7" creationId="{AC0B67AE-A5CF-190B-1F5F-CA55B16311C9}"/>
          </ac:picMkLst>
        </pc:picChg>
      </pc:sldChg>
      <pc:sldChg chg="add del">
        <pc:chgData name="Hubert Ruczyński" userId="88f5ae79448d9369" providerId="LiveId" clId="{33F2DEC9-0A4E-45BD-9EAD-8CE593037F4D}" dt="2023-11-28T08:59:51.843" v="3124"/>
        <pc:sldMkLst>
          <pc:docMk/>
          <pc:sldMk cId="308604190" sldId="367"/>
        </pc:sldMkLst>
      </pc:sldChg>
      <pc:sldChg chg="modSp add mod modNotesTx">
        <pc:chgData name="Hubert Ruczyński" userId="88f5ae79448d9369" providerId="LiveId" clId="{33F2DEC9-0A4E-45BD-9EAD-8CE593037F4D}" dt="2023-11-28T10:04:39.994" v="7363" actId="20577"/>
        <pc:sldMkLst>
          <pc:docMk/>
          <pc:sldMk cId="3736684278" sldId="367"/>
        </pc:sldMkLst>
        <pc:spChg chg="mod">
          <ac:chgData name="Hubert Ruczyński" userId="88f5ae79448d9369" providerId="LiveId" clId="{33F2DEC9-0A4E-45BD-9EAD-8CE593037F4D}" dt="2023-11-28T09:04:16.656" v="3225" actId="1076"/>
          <ac:spMkLst>
            <pc:docMk/>
            <pc:sldMk cId="3736684278" sldId="367"/>
            <ac:spMk id="4" creationId="{CCA664D3-3FF9-24E2-6347-F1F6DBD3BCB5}"/>
          </ac:spMkLst>
        </pc:spChg>
        <pc:spChg chg="mod">
          <ac:chgData name="Hubert Ruczyński" userId="88f5ae79448d9369" providerId="LiveId" clId="{33F2DEC9-0A4E-45BD-9EAD-8CE593037F4D}" dt="2023-11-28T09:04:10.067" v="3224" actId="14100"/>
          <ac:spMkLst>
            <pc:docMk/>
            <pc:sldMk cId="3736684278" sldId="367"/>
            <ac:spMk id="5" creationId="{CB482EF3-DB27-D0D2-2920-922CA41D3A94}"/>
          </ac:spMkLst>
        </pc:spChg>
        <pc:spChg chg="mod">
          <ac:chgData name="Hubert Ruczyński" userId="88f5ae79448d9369" providerId="LiveId" clId="{33F2DEC9-0A4E-45BD-9EAD-8CE593037F4D}" dt="2023-11-28T09:07:17.771" v="3478" actId="20577"/>
          <ac:spMkLst>
            <pc:docMk/>
            <pc:sldMk cId="3736684278" sldId="367"/>
            <ac:spMk id="7" creationId="{DBCD374E-0620-0C43-5FBC-D66D0B9279AC}"/>
          </ac:spMkLst>
        </pc:spChg>
        <pc:cxnChg chg="mod">
          <ac:chgData name="Hubert Ruczyński" userId="88f5ae79448d9369" providerId="LiveId" clId="{33F2DEC9-0A4E-45BD-9EAD-8CE593037F4D}" dt="2023-11-28T09:04:16.656" v="3225" actId="1076"/>
          <ac:cxnSpMkLst>
            <pc:docMk/>
            <pc:sldMk cId="3736684278" sldId="367"/>
            <ac:cxnSpMk id="6" creationId="{B29BEEA9-6C97-7E09-AE3B-01661EBD938B}"/>
          </ac:cxnSpMkLst>
        </pc:cxnChg>
      </pc:sldChg>
      <pc:sldChg chg="add">
        <pc:chgData name="Hubert Ruczyński" userId="88f5ae79448d9369" providerId="LiveId" clId="{33F2DEC9-0A4E-45BD-9EAD-8CE593037F4D}" dt="2023-11-28T09:07:27.662" v="3479"/>
        <pc:sldMkLst>
          <pc:docMk/>
          <pc:sldMk cId="3245082721" sldId="368"/>
        </pc:sldMkLst>
      </pc:sldChg>
      <pc:sldChg chg="add">
        <pc:chgData name="Hubert Ruczyński" userId="88f5ae79448d9369" providerId="LiveId" clId="{33F2DEC9-0A4E-45BD-9EAD-8CE593037F4D}" dt="2023-11-28T09:07:28.678" v="3480"/>
        <pc:sldMkLst>
          <pc:docMk/>
          <pc:sldMk cId="2630068408" sldId="369"/>
        </pc:sldMkLst>
      </pc:sldChg>
      <pc:sldChg chg="add">
        <pc:chgData name="Hubert Ruczyński" userId="88f5ae79448d9369" providerId="LiveId" clId="{33F2DEC9-0A4E-45BD-9EAD-8CE593037F4D}" dt="2023-11-28T09:07:30.068" v="3481"/>
        <pc:sldMkLst>
          <pc:docMk/>
          <pc:sldMk cId="3462565645" sldId="370"/>
        </pc:sldMkLst>
      </pc:sldChg>
      <pc:sldChg chg="add">
        <pc:chgData name="Hubert Ruczyński" userId="88f5ae79448d9369" providerId="LiveId" clId="{33F2DEC9-0A4E-45BD-9EAD-8CE593037F4D}" dt="2023-11-28T09:07:31.091" v="3482"/>
        <pc:sldMkLst>
          <pc:docMk/>
          <pc:sldMk cId="3157382871" sldId="371"/>
        </pc:sldMkLst>
      </pc:sldChg>
      <pc:sldChg chg="addSp delSp modSp add mod">
        <pc:chgData name="Hubert Ruczyński" userId="88f5ae79448d9369" providerId="LiveId" clId="{33F2DEC9-0A4E-45BD-9EAD-8CE593037F4D}" dt="2023-11-28T09:12:42.300" v="3707" actId="1076"/>
        <pc:sldMkLst>
          <pc:docMk/>
          <pc:sldMk cId="2354324656" sldId="372"/>
        </pc:sldMkLst>
        <pc:spChg chg="mod">
          <ac:chgData name="Hubert Ruczyński" userId="88f5ae79448d9369" providerId="LiveId" clId="{33F2DEC9-0A4E-45BD-9EAD-8CE593037F4D}" dt="2023-11-28T09:12:42.300" v="3707" actId="1076"/>
          <ac:spMkLst>
            <pc:docMk/>
            <pc:sldMk cId="2354324656" sldId="372"/>
            <ac:spMk id="5" creationId="{CB482EF3-DB27-D0D2-2920-922CA41D3A94}"/>
          </ac:spMkLst>
        </pc:spChg>
        <pc:spChg chg="mod">
          <ac:chgData name="Hubert Ruczyński" userId="88f5ae79448d9369" providerId="LiveId" clId="{33F2DEC9-0A4E-45BD-9EAD-8CE593037F4D}" dt="2023-11-28T09:12:42.300" v="3707" actId="1076"/>
          <ac:spMkLst>
            <pc:docMk/>
            <pc:sldMk cId="2354324656" sldId="372"/>
            <ac:spMk id="8" creationId="{D788E66C-0772-F1B4-F5F5-C35980AA3AD0}"/>
          </ac:spMkLst>
        </pc:spChg>
        <pc:picChg chg="del">
          <ac:chgData name="Hubert Ruczyński" userId="88f5ae79448d9369" providerId="LiveId" clId="{33F2DEC9-0A4E-45BD-9EAD-8CE593037F4D}" dt="2023-11-28T09:07:49.533" v="3484" actId="478"/>
          <ac:picMkLst>
            <pc:docMk/>
            <pc:sldMk cId="2354324656" sldId="372"/>
            <ac:picMk id="3" creationId="{8AAFE2D1-F612-4808-C5CA-F04E1BEC1034}"/>
          </ac:picMkLst>
        </pc:picChg>
        <pc:picChg chg="add mod">
          <ac:chgData name="Hubert Ruczyński" userId="88f5ae79448d9369" providerId="LiveId" clId="{33F2DEC9-0A4E-45BD-9EAD-8CE593037F4D}" dt="2023-11-28T09:12:42.300" v="3707" actId="1076"/>
          <ac:picMkLst>
            <pc:docMk/>
            <pc:sldMk cId="2354324656" sldId="372"/>
            <ac:picMk id="4" creationId="{2D83E805-619E-9189-A12C-96BFDEEC00C9}"/>
          </ac:picMkLst>
        </pc:picChg>
      </pc:sldChg>
      <pc:sldChg chg="addSp delSp modSp add mod">
        <pc:chgData name="Hubert Ruczyński" userId="88f5ae79448d9369" providerId="LiveId" clId="{33F2DEC9-0A4E-45BD-9EAD-8CE593037F4D}" dt="2023-11-28T09:17:46.247" v="4088" actId="14100"/>
        <pc:sldMkLst>
          <pc:docMk/>
          <pc:sldMk cId="488839368" sldId="373"/>
        </pc:sldMkLst>
        <pc:spChg chg="add mod">
          <ac:chgData name="Hubert Ruczyński" userId="88f5ae79448d9369" providerId="LiveId" clId="{33F2DEC9-0A4E-45BD-9EAD-8CE593037F4D}" dt="2023-11-28T09:16:45.728" v="4003" actId="20577"/>
          <ac:spMkLst>
            <pc:docMk/>
            <pc:sldMk cId="488839368" sldId="373"/>
            <ac:spMk id="3" creationId="{64D994D0-40F8-2224-80F2-B58EFE044250}"/>
          </ac:spMkLst>
        </pc:spChg>
        <pc:spChg chg="add del mod">
          <ac:chgData name="Hubert Ruczyński" userId="88f5ae79448d9369" providerId="LiveId" clId="{33F2DEC9-0A4E-45BD-9EAD-8CE593037F4D}" dt="2023-11-28T09:14:39.652" v="3799" actId="113"/>
          <ac:spMkLst>
            <pc:docMk/>
            <pc:sldMk cId="488839368" sldId="373"/>
            <ac:spMk id="5" creationId="{CB482EF3-DB27-D0D2-2920-922CA41D3A94}"/>
          </ac:spMkLst>
        </pc:spChg>
        <pc:spChg chg="add mod">
          <ac:chgData name="Hubert Ruczyński" userId="88f5ae79448d9369" providerId="LiveId" clId="{33F2DEC9-0A4E-45BD-9EAD-8CE593037F4D}" dt="2023-11-28T09:17:46.247" v="4088" actId="14100"/>
          <ac:spMkLst>
            <pc:docMk/>
            <pc:sldMk cId="488839368" sldId="373"/>
            <ac:spMk id="6" creationId="{FED09234-4BEB-F8C4-0D4D-EF1E0D7AC332}"/>
          </ac:spMkLst>
        </pc:spChg>
        <pc:spChg chg="mod">
          <ac:chgData name="Hubert Ruczyński" userId="88f5ae79448d9369" providerId="LiveId" clId="{33F2DEC9-0A4E-45BD-9EAD-8CE593037F4D}" dt="2023-11-28T09:17:36.299" v="4085" actId="20577"/>
          <ac:spMkLst>
            <pc:docMk/>
            <pc:sldMk cId="488839368" sldId="373"/>
            <ac:spMk id="8" creationId="{D788E66C-0772-F1B4-F5F5-C35980AA3AD0}"/>
          </ac:spMkLst>
        </pc:spChg>
        <pc:spChg chg="mod">
          <ac:chgData name="Hubert Ruczyński" userId="88f5ae79448d9369" providerId="LiveId" clId="{33F2DEC9-0A4E-45BD-9EAD-8CE593037F4D}" dt="2023-11-28T09:13:58.573" v="3761" actId="20577"/>
          <ac:spMkLst>
            <pc:docMk/>
            <pc:sldMk cId="488839368" sldId="373"/>
            <ac:spMk id="158" creationId="{00000000-0000-0000-0000-000000000000}"/>
          </ac:spMkLst>
        </pc:spChg>
        <pc:picChg chg="del mod">
          <ac:chgData name="Hubert Ruczyński" userId="88f5ae79448d9369" providerId="LiveId" clId="{33F2DEC9-0A4E-45BD-9EAD-8CE593037F4D}" dt="2023-11-28T09:15:00.935" v="3846" actId="478"/>
          <ac:picMkLst>
            <pc:docMk/>
            <pc:sldMk cId="488839368" sldId="373"/>
            <ac:picMk id="4" creationId="{2D83E805-619E-9189-A12C-96BFDEEC00C9}"/>
          </ac:picMkLst>
        </pc:picChg>
        <pc:cxnChg chg="mod">
          <ac:chgData name="Hubert Ruczyński" userId="88f5ae79448d9369" providerId="LiveId" clId="{33F2DEC9-0A4E-45BD-9EAD-8CE593037F4D}" dt="2023-11-28T09:14:03.575" v="3762" actId="14100"/>
          <ac:cxnSpMkLst>
            <pc:docMk/>
            <pc:sldMk cId="488839368" sldId="373"/>
            <ac:cxnSpMk id="166" creationId="{00000000-0000-0000-0000-000000000000}"/>
          </ac:cxnSpMkLst>
        </pc:cxnChg>
      </pc:sldChg>
      <pc:sldChg chg="addSp delSp modSp add mod modNotesTx">
        <pc:chgData name="Hubert Ruczyński" userId="88f5ae79448d9369" providerId="LiveId" clId="{33F2DEC9-0A4E-45BD-9EAD-8CE593037F4D}" dt="2023-11-28T09:30:22.712" v="4708" actId="20577"/>
        <pc:sldMkLst>
          <pc:docMk/>
          <pc:sldMk cId="528265348" sldId="374"/>
        </pc:sldMkLst>
        <pc:spChg chg="mod">
          <ac:chgData name="Hubert Ruczyński" userId="88f5ae79448d9369" providerId="LiveId" clId="{33F2DEC9-0A4E-45BD-9EAD-8CE593037F4D}" dt="2023-11-28T09:21:00.171" v="4170" actId="20577"/>
          <ac:spMkLst>
            <pc:docMk/>
            <pc:sldMk cId="528265348" sldId="374"/>
            <ac:spMk id="3" creationId="{64D994D0-40F8-2224-80F2-B58EFE044250}"/>
          </ac:spMkLst>
        </pc:spChg>
        <pc:spChg chg="mod">
          <ac:chgData name="Hubert Ruczyński" userId="88f5ae79448d9369" providerId="LiveId" clId="{33F2DEC9-0A4E-45BD-9EAD-8CE593037F4D}" dt="2023-11-28T09:20:52.782" v="4167" actId="20577"/>
          <ac:spMkLst>
            <pc:docMk/>
            <pc:sldMk cId="528265348" sldId="374"/>
            <ac:spMk id="5" creationId="{CB482EF3-DB27-D0D2-2920-922CA41D3A94}"/>
          </ac:spMkLst>
        </pc:spChg>
        <pc:spChg chg="del">
          <ac:chgData name="Hubert Ruczyński" userId="88f5ae79448d9369" providerId="LiveId" clId="{33F2DEC9-0A4E-45BD-9EAD-8CE593037F4D}" dt="2023-11-28T09:22:14.147" v="4193" actId="478"/>
          <ac:spMkLst>
            <pc:docMk/>
            <pc:sldMk cId="528265348" sldId="374"/>
            <ac:spMk id="6" creationId="{FED09234-4BEB-F8C4-0D4D-EF1E0D7AC332}"/>
          </ac:spMkLst>
        </pc:spChg>
        <pc:spChg chg="del">
          <ac:chgData name="Hubert Ruczyński" userId="88f5ae79448d9369" providerId="LiveId" clId="{33F2DEC9-0A4E-45BD-9EAD-8CE593037F4D}" dt="2023-11-28T09:20:38.617" v="4133" actId="478"/>
          <ac:spMkLst>
            <pc:docMk/>
            <pc:sldMk cId="528265348" sldId="374"/>
            <ac:spMk id="8" creationId="{D788E66C-0772-F1B4-F5F5-C35980AA3AD0}"/>
          </ac:spMkLst>
        </pc:spChg>
        <pc:spChg chg="mod">
          <ac:chgData name="Hubert Ruczyński" userId="88f5ae79448d9369" providerId="LiveId" clId="{33F2DEC9-0A4E-45BD-9EAD-8CE593037F4D}" dt="2023-11-28T09:18:52.295" v="4107" actId="20577"/>
          <ac:spMkLst>
            <pc:docMk/>
            <pc:sldMk cId="528265348" sldId="374"/>
            <ac:spMk id="158" creationId="{00000000-0000-0000-0000-000000000000}"/>
          </ac:spMkLst>
        </pc:spChg>
        <pc:picChg chg="add mod">
          <ac:chgData name="Hubert Ruczyński" userId="88f5ae79448d9369" providerId="LiveId" clId="{33F2DEC9-0A4E-45BD-9EAD-8CE593037F4D}" dt="2023-11-28T09:22:33.630" v="4200" actId="1076"/>
          <ac:picMkLst>
            <pc:docMk/>
            <pc:sldMk cId="528265348" sldId="374"/>
            <ac:picMk id="7" creationId="{61674DA4-0E45-8145-AF40-97C248FE84C8}"/>
          </ac:picMkLst>
        </pc:picChg>
        <pc:picChg chg="add mod">
          <ac:chgData name="Hubert Ruczyński" userId="88f5ae79448d9369" providerId="LiveId" clId="{33F2DEC9-0A4E-45BD-9EAD-8CE593037F4D}" dt="2023-11-28T09:22:10.232" v="4191" actId="1076"/>
          <ac:picMkLst>
            <pc:docMk/>
            <pc:sldMk cId="528265348" sldId="374"/>
            <ac:picMk id="10" creationId="{107D41CF-599A-97BC-DBAE-3B9C60656DBE}"/>
          </ac:picMkLst>
        </pc:picChg>
        <pc:picChg chg="add mod">
          <ac:chgData name="Hubert Ruczyński" userId="88f5ae79448d9369" providerId="LiveId" clId="{33F2DEC9-0A4E-45BD-9EAD-8CE593037F4D}" dt="2023-11-28T09:22:11.676" v="4192" actId="1076"/>
          <ac:picMkLst>
            <pc:docMk/>
            <pc:sldMk cId="528265348" sldId="374"/>
            <ac:picMk id="12" creationId="{7FF6BFA4-8825-8FDF-395C-B9D2803074E5}"/>
          </ac:picMkLst>
        </pc:picChg>
        <pc:picChg chg="add mod">
          <ac:chgData name="Hubert Ruczyński" userId="88f5ae79448d9369" providerId="LiveId" clId="{33F2DEC9-0A4E-45BD-9EAD-8CE593037F4D}" dt="2023-11-28T09:23:31.280" v="4203" actId="1076"/>
          <ac:picMkLst>
            <pc:docMk/>
            <pc:sldMk cId="528265348" sldId="374"/>
            <ac:picMk id="14" creationId="{D95A715F-59E4-C048-BF29-4C9DBDF1BBF8}"/>
          </ac:picMkLst>
        </pc:picChg>
        <pc:cxnChg chg="mod">
          <ac:chgData name="Hubert Ruczyński" userId="88f5ae79448d9369" providerId="LiveId" clId="{33F2DEC9-0A4E-45BD-9EAD-8CE593037F4D}" dt="2023-11-28T09:18:55.979" v="4108" actId="14100"/>
          <ac:cxnSpMkLst>
            <pc:docMk/>
            <pc:sldMk cId="528265348" sldId="374"/>
            <ac:cxnSpMk id="166" creationId="{00000000-0000-0000-0000-000000000000}"/>
          </ac:cxnSpMkLst>
        </pc:cxnChg>
      </pc:sldChg>
      <pc:sldChg chg="addSp delSp modSp add del mod ord modNotesTx">
        <pc:chgData name="Hubert Ruczyński" userId="88f5ae79448d9369" providerId="LiveId" clId="{33F2DEC9-0A4E-45BD-9EAD-8CE593037F4D}" dt="2023-11-28T09:42:48.411" v="5261" actId="20577"/>
        <pc:sldMkLst>
          <pc:docMk/>
          <pc:sldMk cId="569149933" sldId="375"/>
        </pc:sldMkLst>
        <pc:picChg chg="del">
          <ac:chgData name="Hubert Ruczyński" userId="88f5ae79448d9369" providerId="LiveId" clId="{33F2DEC9-0A4E-45BD-9EAD-8CE593037F4D}" dt="2023-11-28T09:32:02.237" v="4716" actId="478"/>
          <ac:picMkLst>
            <pc:docMk/>
            <pc:sldMk cId="569149933" sldId="375"/>
            <ac:picMk id="3" creationId="{E72A7202-510A-5223-222A-FA572F1E1792}"/>
          </ac:picMkLst>
        </pc:picChg>
        <pc:picChg chg="add mod">
          <ac:chgData name="Hubert Ruczyński" userId="88f5ae79448d9369" providerId="LiveId" clId="{33F2DEC9-0A4E-45BD-9EAD-8CE593037F4D}" dt="2023-11-28T09:33:34.063" v="4735" actId="1076"/>
          <ac:picMkLst>
            <pc:docMk/>
            <pc:sldMk cId="569149933" sldId="375"/>
            <ac:picMk id="4" creationId="{50B94751-1FD3-53C7-B271-27405698B179}"/>
          </ac:picMkLst>
        </pc:picChg>
        <pc:picChg chg="del">
          <ac:chgData name="Hubert Ruczyński" userId="88f5ae79448d9369" providerId="LiveId" clId="{33F2DEC9-0A4E-45BD-9EAD-8CE593037F4D}" dt="2023-11-28T09:32:02.777" v="4717" actId="478"/>
          <ac:picMkLst>
            <pc:docMk/>
            <pc:sldMk cId="569149933" sldId="375"/>
            <ac:picMk id="6" creationId="{B2DF5BE5-0FE9-28B1-5AD4-E0D4FE20D2BB}"/>
          </ac:picMkLst>
        </pc:picChg>
        <pc:picChg chg="add mod">
          <ac:chgData name="Hubert Ruczyński" userId="88f5ae79448d9369" providerId="LiveId" clId="{33F2DEC9-0A4E-45BD-9EAD-8CE593037F4D}" dt="2023-11-28T09:34:08.233" v="4737" actId="14100"/>
          <ac:picMkLst>
            <pc:docMk/>
            <pc:sldMk cId="569149933" sldId="375"/>
            <ac:picMk id="7" creationId="{FDD183A6-3B39-9B1B-3F8E-46BE38EBD324}"/>
          </ac:picMkLst>
        </pc:picChg>
        <pc:picChg chg="add mod">
          <ac:chgData name="Hubert Ruczyński" userId="88f5ae79448d9369" providerId="LiveId" clId="{33F2DEC9-0A4E-45BD-9EAD-8CE593037F4D}" dt="2023-11-28T09:33:31.058" v="4734" actId="1076"/>
          <ac:picMkLst>
            <pc:docMk/>
            <pc:sldMk cId="569149933" sldId="375"/>
            <ac:picMk id="9" creationId="{23527276-5867-786E-E403-4029215D176F}"/>
          </ac:picMkLst>
        </pc:picChg>
        <pc:picChg chg="add mod">
          <ac:chgData name="Hubert Ruczyński" userId="88f5ae79448d9369" providerId="LiveId" clId="{33F2DEC9-0A4E-45BD-9EAD-8CE593037F4D}" dt="2023-11-28T09:33:29.312" v="4733" actId="1076"/>
          <ac:picMkLst>
            <pc:docMk/>
            <pc:sldMk cId="569149933" sldId="375"/>
            <ac:picMk id="11" creationId="{1FCBDF7C-E098-CB53-EED0-19BF370383FD}"/>
          </ac:picMkLst>
        </pc:picChg>
      </pc:sldChg>
      <pc:sldChg chg="addSp delSp modSp add mod modNotesTx">
        <pc:chgData name="Hubert Ruczyński" userId="88f5ae79448d9369" providerId="LiveId" clId="{33F2DEC9-0A4E-45BD-9EAD-8CE593037F4D}" dt="2023-11-28T09:48:01" v="5918" actId="20577"/>
        <pc:sldMkLst>
          <pc:docMk/>
          <pc:sldMk cId="1871452178" sldId="376"/>
        </pc:sldMkLst>
        <pc:picChg chg="add mod">
          <ac:chgData name="Hubert Ruczyński" userId="88f5ae79448d9369" providerId="LiveId" clId="{33F2DEC9-0A4E-45BD-9EAD-8CE593037F4D}" dt="2023-11-28T09:34:45.120" v="4747" actId="1076"/>
          <ac:picMkLst>
            <pc:docMk/>
            <pc:sldMk cId="1871452178" sldId="376"/>
            <ac:picMk id="3" creationId="{60C33F50-2B4E-4B8F-7741-A755B9548232}"/>
          </ac:picMkLst>
        </pc:picChg>
        <pc:picChg chg="del">
          <ac:chgData name="Hubert Ruczyński" userId="88f5ae79448d9369" providerId="LiveId" clId="{33F2DEC9-0A4E-45BD-9EAD-8CE593037F4D}" dt="2023-11-28T09:34:35.315" v="4742" actId="478"/>
          <ac:picMkLst>
            <pc:docMk/>
            <pc:sldMk cId="1871452178" sldId="376"/>
            <ac:picMk id="4" creationId="{50B94751-1FD3-53C7-B271-27405698B179}"/>
          </ac:picMkLst>
        </pc:picChg>
        <pc:picChg chg="add mod">
          <ac:chgData name="Hubert Ruczyński" userId="88f5ae79448d9369" providerId="LiveId" clId="{33F2DEC9-0A4E-45BD-9EAD-8CE593037F4D}" dt="2023-11-28T09:35:07.544" v="4753" actId="1076"/>
          <ac:picMkLst>
            <pc:docMk/>
            <pc:sldMk cId="1871452178" sldId="376"/>
            <ac:picMk id="6" creationId="{19EE941D-7DA9-BAD8-D360-5A6162EE7E1A}"/>
          </ac:picMkLst>
        </pc:picChg>
        <pc:picChg chg="del">
          <ac:chgData name="Hubert Ruczyński" userId="88f5ae79448d9369" providerId="LiveId" clId="{33F2DEC9-0A4E-45BD-9EAD-8CE593037F4D}" dt="2023-11-28T09:34:35.315" v="4742" actId="478"/>
          <ac:picMkLst>
            <pc:docMk/>
            <pc:sldMk cId="1871452178" sldId="376"/>
            <ac:picMk id="7" creationId="{FDD183A6-3B39-9B1B-3F8E-46BE38EBD324}"/>
          </ac:picMkLst>
        </pc:picChg>
        <pc:picChg chg="del">
          <ac:chgData name="Hubert Ruczyński" userId="88f5ae79448d9369" providerId="LiveId" clId="{33F2DEC9-0A4E-45BD-9EAD-8CE593037F4D}" dt="2023-11-28T09:34:35.315" v="4742" actId="478"/>
          <ac:picMkLst>
            <pc:docMk/>
            <pc:sldMk cId="1871452178" sldId="376"/>
            <ac:picMk id="9" creationId="{23527276-5867-786E-E403-4029215D176F}"/>
          </ac:picMkLst>
        </pc:picChg>
        <pc:picChg chg="del">
          <ac:chgData name="Hubert Ruczyński" userId="88f5ae79448d9369" providerId="LiveId" clId="{33F2DEC9-0A4E-45BD-9EAD-8CE593037F4D}" dt="2023-11-28T09:34:35.315" v="4742" actId="478"/>
          <ac:picMkLst>
            <pc:docMk/>
            <pc:sldMk cId="1871452178" sldId="376"/>
            <ac:picMk id="11" creationId="{1FCBDF7C-E098-CB53-EED0-19BF370383FD}"/>
          </ac:picMkLst>
        </pc:picChg>
      </pc:sldChg>
    </pc:docChg>
  </pc:docChgLst>
</pc:chgInfo>
</file>

<file path=ppt/comments/modernComment_133_6F74231F.xml><?xml version="1.0" encoding="utf-8"?>
<p188:cmLst xmlns:a="http://schemas.openxmlformats.org/drawingml/2006/main" xmlns:r="http://schemas.openxmlformats.org/officeDocument/2006/relationships" xmlns:p188="http://schemas.microsoft.com/office/powerpoint/2018/8/main">
  <p188:cm id="{FD89536A-9522-4A11-B48E-5BEA56F305C2}" authorId="{E720E4C1-DD08-00C1-ABA6-D680534E90A0}" status="resolved" created="2022-12-14T11:19:58.141" complete="100000">
    <pc:sldMkLst xmlns:pc="http://schemas.microsoft.com/office/powerpoint/2013/main/command">
      <pc:docMk/>
      <pc:sldMk cId="1869882143" sldId="307"/>
    </pc:sldMkLst>
    <p188:txBody>
      <a:bodyPr/>
      <a:lstStyle/>
      <a:p>
        <a:r>
          <a:rPr lang="pl-PL"/>
          <a:t>Dołożenie slajdu o przyszłych działaniach</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sz="1800" b="0" i="0" u="none" strike="noStrike" baseline="0">
                <a:solidFill>
                  <a:srgbClr val="000000"/>
                </a:solidFill>
                <a:latin typeface="AdvOT1ef757c0"/>
              </a:rPr>
              <a:t>Now, we can shortly describe the main contribution of this work being the consensus clustering.</a:t>
            </a:r>
          </a:p>
          <a:p>
            <a:pPr marL="0" lvl="0" indent="0" algn="l" rtl="0">
              <a:spcBef>
                <a:spcPts val="0"/>
              </a:spcBef>
              <a:spcAft>
                <a:spcPts val="0"/>
              </a:spcAft>
              <a:buNone/>
            </a:pPr>
            <a:endParaRPr lang="pl-PL" sz="1800" b="0" i="0" u="none" strike="noStrike" baseline="0">
              <a:solidFill>
                <a:srgbClr val="000000"/>
              </a:solidFill>
              <a:latin typeface="AdvOT1ef757c0"/>
            </a:endParaRPr>
          </a:p>
          <a:p>
            <a:pPr marL="0" lvl="0" indent="0" algn="l" rtl="0">
              <a:spcBef>
                <a:spcPts val="0"/>
              </a:spcBef>
              <a:spcAft>
                <a:spcPts val="0"/>
              </a:spcAft>
              <a:buNone/>
            </a:pPr>
            <a:r>
              <a:rPr lang="en-US" sz="1800" b="0" i="0" u="none" strike="noStrike" baseline="0">
                <a:solidFill>
                  <a:srgbClr val="000000"/>
                </a:solidFill>
                <a:latin typeface="AdvOT1ef757c0"/>
              </a:rPr>
              <a:t>The idea behind consensus clustering is that </a:t>
            </a:r>
            <a:r>
              <a:rPr lang="pl-PL" sz="1800" b="0" i="0" u="none" strike="noStrike" baseline="0">
                <a:solidFill>
                  <a:srgbClr val="000000"/>
                </a:solidFill>
                <a:latin typeface="AdvOT1ef757c0"/>
              </a:rPr>
              <a:t>by </a:t>
            </a:r>
            <a:r>
              <a:rPr lang="en-US" sz="1800" b="0" i="0" u="none" strike="noStrike" baseline="0">
                <a:solidFill>
                  <a:srgbClr val="000000"/>
                </a:solidFill>
                <a:latin typeface="AdvOT1ef757c0"/>
              </a:rPr>
              <a:t>repeating the</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clustering operation many Times with varying NMF regularization</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parameters, the words that will stay most of the time in the same</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cluster are likely to be the correct cluster members</a:t>
            </a:r>
            <a:endParaRPr lang="pl-PL" sz="1800" b="0" i="0" u="none" strike="noStrike" baseline="0">
              <a:solidFill>
                <a:srgbClr val="000000"/>
              </a:solidFill>
              <a:latin typeface="AdvOT1ef757c0"/>
            </a:endParaRPr>
          </a:p>
          <a:p>
            <a:pPr marL="0" lvl="0" indent="0" algn="l" rtl="0">
              <a:spcBef>
                <a:spcPts val="0"/>
              </a:spcBef>
              <a:spcAft>
                <a:spcPts val="0"/>
              </a:spcAft>
              <a:buNone/>
            </a:pPr>
            <a:endParaRPr lang="pl-PL" sz="1800" b="0" i="0" u="none" strike="noStrike" baseline="0">
              <a:solidFill>
                <a:srgbClr val="000000"/>
              </a:solidFill>
              <a:latin typeface="AdvOT1ef757c0"/>
            </a:endParaRPr>
          </a:p>
          <a:p>
            <a:pPr marL="0" lvl="0" indent="0" algn="l" rtl="0">
              <a:spcBef>
                <a:spcPts val="0"/>
              </a:spcBef>
              <a:spcAft>
                <a:spcPts val="0"/>
              </a:spcAft>
              <a:buNone/>
            </a:pPr>
            <a:r>
              <a:rPr lang="en-US" sz="1800" b="0" i="0" u="none" strike="noStrike" baseline="0">
                <a:solidFill>
                  <a:srgbClr val="000000"/>
                </a:solidFill>
                <a:latin typeface="AdvOT1ef757c0"/>
              </a:rPr>
              <a:t>We compute the consensus matrix</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C(l, ) of l topics and k runs in the following way:</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where Kij(l) ≤ k is the </a:t>
            </a:r>
            <a:r>
              <a:rPr lang="pl-PL" sz="1800" b="0" i="0" u="none" strike="noStrike" baseline="0">
                <a:solidFill>
                  <a:srgbClr val="000000"/>
                </a:solidFill>
                <a:latin typeface="AdvOT1ef757c0"/>
              </a:rPr>
              <a:t>number</a:t>
            </a:r>
            <a:r>
              <a:rPr lang="en-US" sz="1800" b="0" i="0" u="none" strike="noStrike" baseline="0">
                <a:solidFill>
                  <a:srgbClr val="000000"/>
                </a:solidFill>
                <a:latin typeface="AdvOT1ef757c0"/>
              </a:rPr>
              <a:t> of co-occurrences of the pair</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formed by the word hs(k) and the word ht(k) in all the k runs of</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the NMF decompositions when the regularization parameters are</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varied for fixed l. In other words</a:t>
            </a:r>
            <a:r>
              <a:rPr lang="pl-PL" sz="1800" b="0" i="0" u="none" strike="noStrike" baseline="0">
                <a:solidFill>
                  <a:srgbClr val="000000"/>
                </a:solidFill>
                <a:latin typeface="AdvOT1ef757c0"/>
              </a:rPr>
              <a:t>,</a:t>
            </a:r>
            <a:r>
              <a:rPr lang="en-US" sz="1800" b="0" i="0" u="none" strike="noStrike" baseline="0">
                <a:solidFill>
                  <a:srgbClr val="000000"/>
                </a:solidFill>
                <a:latin typeface="AdvOT1ef757c0"/>
              </a:rPr>
              <a:t> the consensus matrix counts</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how many times a pair of words is present in the same topic when</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the regularization parameters of the NMF decomposition are</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varied. We call the entries of the C matrix with the name hits.</a:t>
            </a:r>
            <a:endParaRPr lang="pl-PL" sz="1800" b="0" i="0" u="none" strike="noStrike" baseline="0">
              <a:solidFill>
                <a:srgbClr val="000000"/>
              </a:solidFill>
              <a:latin typeface="AdvOT1ef757c0"/>
            </a:endParaRPr>
          </a:p>
          <a:p>
            <a:pPr marL="0" lvl="0" indent="0" algn="l" rtl="0">
              <a:spcBef>
                <a:spcPts val="0"/>
              </a:spcBef>
              <a:spcAft>
                <a:spcPts val="0"/>
              </a:spcAft>
              <a:buNone/>
            </a:pPr>
            <a:endParaRPr lang="pl-PL" sz="1800" b="0" i="0" u="none" strike="noStrike" baseline="0">
              <a:solidFill>
                <a:srgbClr val="000000"/>
              </a:solidFill>
              <a:latin typeface="AdvOT1ef757c0"/>
            </a:endParaRPr>
          </a:p>
          <a:p>
            <a:pPr marL="0" lvl="0" indent="0" algn="l" rtl="0">
              <a:spcBef>
                <a:spcPts val="0"/>
              </a:spcBef>
              <a:spcAft>
                <a:spcPts val="0"/>
              </a:spcAft>
              <a:buNone/>
            </a:pPr>
            <a:r>
              <a:rPr lang="en-US" sz="1800" b="0" i="0" u="none" strike="noStrike" baseline="0">
                <a:solidFill>
                  <a:srgbClr val="000000"/>
                </a:solidFill>
                <a:latin typeface="AdvOT1ef757c0"/>
              </a:rPr>
              <a:t>The consensus matrix will show higher entries for those words</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that appear more frequently together in the same topic.</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Clustering the consensus matrix can be used as a filtering tool</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for topics, saving only the most stable words that stay in a topic.</a:t>
            </a:r>
            <a:endParaRPr lang="pl-PL" sz="1800" b="0" i="0" u="none" strike="noStrike" baseline="0">
              <a:solidFill>
                <a:srgbClr val="000000"/>
              </a:solidFill>
              <a:latin typeface="AdvOT1ef757c0"/>
            </a:endParaRPr>
          </a:p>
          <a:p>
            <a:pPr marL="0" lvl="0" indent="0" algn="l" rtl="0">
              <a:spcBef>
                <a:spcPts val="0"/>
              </a:spcBef>
              <a:spcAft>
                <a:spcPts val="0"/>
              </a:spcAft>
              <a:buNone/>
            </a:pPr>
            <a:endParaRPr lang="pl-PL" sz="1800" b="0" i="0" u="none" strike="noStrike" baseline="0">
              <a:solidFill>
                <a:srgbClr val="000000"/>
              </a:solidFill>
              <a:latin typeface="AdvOT1ef757c0"/>
            </a:endParaRPr>
          </a:p>
          <a:p>
            <a:pPr marL="0" lvl="0" indent="0" algn="l" rtl="0">
              <a:spcBef>
                <a:spcPts val="0"/>
              </a:spcBef>
              <a:spcAft>
                <a:spcPts val="0"/>
              </a:spcAft>
              <a:buNone/>
            </a:pPr>
            <a:r>
              <a:rPr lang="pl-PL" sz="1800" b="0" i="0" u="none" strike="noStrike" baseline="0">
                <a:solidFill>
                  <a:srgbClr val="000000"/>
                </a:solidFill>
                <a:latin typeface="AdvOT1ef757c0"/>
              </a:rPr>
              <a:t>Finally, </a:t>
            </a:r>
            <a:r>
              <a:rPr lang="en-US" sz="1800" b="0" i="0" u="none" strike="noStrike" baseline="0">
                <a:latin typeface="AdvOT1ef757c0"/>
              </a:rPr>
              <a:t>To avoid selecting by hand the optimal number of clusters in</a:t>
            </a:r>
            <a:r>
              <a:rPr lang="pl-PL" sz="1800" b="0" i="0" u="none" strike="noStrike" baseline="0">
                <a:latin typeface="AdvOT1ef757c0"/>
              </a:rPr>
              <a:t> </a:t>
            </a:r>
            <a:r>
              <a:rPr lang="en-US" sz="1800" b="0" i="0" u="none" strike="noStrike" baseline="0">
                <a:latin typeface="AdvOT1ef757c0"/>
              </a:rPr>
              <a:t>the </a:t>
            </a:r>
            <a:r>
              <a:rPr lang="en-US" sz="1800" b="0" i="0" u="none" strike="noStrike" baseline="0">
                <a:latin typeface="AdvOT7d6df7ab.I"/>
              </a:rPr>
              <a:t>K </a:t>
            </a:r>
            <a:r>
              <a:rPr lang="en-US" sz="1800" b="0" i="0" u="none" strike="noStrike" baseline="0">
                <a:latin typeface="AdvOT1ef757c0"/>
              </a:rPr>
              <a:t>matrix </a:t>
            </a:r>
            <a:r>
              <a:rPr lang="pl-PL" sz="1800" b="0" i="0" u="none" strike="noStrike" baseline="0">
                <a:latin typeface="AdvOT1ef757c0"/>
              </a:rPr>
              <a:t>the authors</a:t>
            </a:r>
            <a:r>
              <a:rPr lang="en-US" sz="1800" b="0" i="0" u="none" strike="noStrike" baseline="0">
                <a:latin typeface="AdvOT1ef757c0"/>
              </a:rPr>
              <a:t> use</a:t>
            </a:r>
            <a:r>
              <a:rPr lang="pl-PL" sz="1800" b="0" i="0" u="none" strike="noStrike" baseline="0">
                <a:latin typeface="AdvOT1ef757c0"/>
              </a:rPr>
              <a:t>d</a:t>
            </a:r>
            <a:r>
              <a:rPr lang="en-US" sz="1800" b="0" i="0" u="none" strike="noStrike" baseline="0">
                <a:latin typeface="AdvOT1ef757c0"/>
              </a:rPr>
              <a:t> the HDBSCAN algorithm</a:t>
            </a:r>
            <a:r>
              <a:rPr lang="pl-PL" sz="1800" b="0" i="0" u="none" strike="noStrike" baseline="0">
                <a:latin typeface="AdvOT1ef757c0"/>
              </a:rPr>
              <a:t>.</a:t>
            </a:r>
            <a:endParaRPr lang="en-US" sz="1800" b="0" i="0" u="none" strike="noStrike" baseline="0">
              <a:solidFill>
                <a:srgbClr val="000000"/>
              </a:solidFill>
              <a:latin typeface="AdvOT1ef757c0"/>
            </a:endParaRPr>
          </a:p>
        </p:txBody>
      </p:sp>
    </p:spTree>
    <p:extLst>
      <p:ext uri="{BB962C8B-B14F-4D97-AF65-F5344CB8AC3E}">
        <p14:creationId xmlns:p14="http://schemas.microsoft.com/office/powerpoint/2010/main" val="3983448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sz="1800" b="0" i="0" u="none" strike="noStrike" baseline="0">
                <a:solidFill>
                  <a:srgbClr val="000000"/>
                </a:solidFill>
                <a:latin typeface="AdvOT1ef757c0"/>
              </a:rPr>
              <a:t>Now let’s move to the results.</a:t>
            </a:r>
          </a:p>
          <a:p>
            <a:pPr marL="0" lvl="0" indent="0" algn="l" rtl="0">
              <a:spcBef>
                <a:spcPts val="0"/>
              </a:spcBef>
              <a:spcAft>
                <a:spcPts val="0"/>
              </a:spcAft>
              <a:buNone/>
            </a:pPr>
            <a:endParaRPr lang="pl-PL" sz="1800" b="0" i="0" u="none" strike="noStrike" baseline="0">
              <a:solidFill>
                <a:srgbClr val="000000"/>
              </a:solidFill>
              <a:latin typeface="AdvOT1ef757c0"/>
            </a:endParaRPr>
          </a:p>
          <a:p>
            <a:pPr marL="0" lvl="0" indent="0" algn="l" rtl="0">
              <a:spcBef>
                <a:spcPts val="0"/>
              </a:spcBef>
              <a:spcAft>
                <a:spcPts val="0"/>
              </a:spcAft>
              <a:buNone/>
            </a:pPr>
            <a:r>
              <a:rPr lang="pl-PL" sz="1800" b="0" i="0" u="none" strike="noStrike" baseline="0">
                <a:solidFill>
                  <a:srgbClr val="000000"/>
                </a:solidFill>
                <a:latin typeface="AdvOT1ef757c0"/>
              </a:rPr>
              <a:t>On the left, we can see two scenarios of how the clustering process might go. The blue line shows an example with convergence of topic number, whereas the red one oscillates and does not converge.</a:t>
            </a:r>
          </a:p>
          <a:p>
            <a:pPr marL="0" lvl="0" indent="0" algn="l" rtl="0">
              <a:spcBef>
                <a:spcPts val="0"/>
              </a:spcBef>
              <a:spcAft>
                <a:spcPts val="0"/>
              </a:spcAft>
              <a:buNone/>
            </a:pPr>
            <a:endParaRPr lang="pl-PL" sz="1800" b="0" i="0" u="none" strike="noStrike" baseline="0">
              <a:solidFill>
                <a:srgbClr val="000000"/>
              </a:solidFill>
              <a:latin typeface="AdvOT1ef757c0"/>
            </a:endParaRPr>
          </a:p>
          <a:p>
            <a:pPr marL="0" lvl="0" indent="0" algn="l" rtl="0">
              <a:spcBef>
                <a:spcPts val="0"/>
              </a:spcBef>
              <a:spcAft>
                <a:spcPts val="0"/>
              </a:spcAft>
              <a:buNone/>
            </a:pPr>
            <a:r>
              <a:rPr lang="pl-PL" sz="1800" b="0" i="0" u="none" strike="noStrike" baseline="0">
                <a:solidFill>
                  <a:srgbClr val="000000"/>
                </a:solidFill>
                <a:latin typeface="AdvOT1ef757c0"/>
              </a:rPr>
              <a:t>The more important part is, however, the table on the right. It shows us the most important word from each cluster in the first iteration of the algorithm and the 20th. We can see that the words are fairly the same, which shows us that the clustering is indeed stable.</a:t>
            </a:r>
            <a:endParaRPr lang="en-US" sz="1800" b="0" i="0" u="none" strike="noStrike" baseline="0">
              <a:solidFill>
                <a:srgbClr val="000000"/>
              </a:solidFill>
              <a:latin typeface="AdvOT1ef757c0"/>
            </a:endParaRPr>
          </a:p>
        </p:txBody>
      </p:sp>
    </p:spTree>
    <p:extLst>
      <p:ext uri="{BB962C8B-B14F-4D97-AF65-F5344CB8AC3E}">
        <p14:creationId xmlns:p14="http://schemas.microsoft.com/office/powerpoint/2010/main" val="3012447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sz="1800" b="0" i="0" u="none" strike="noStrike" baseline="0">
                <a:solidFill>
                  <a:srgbClr val="000000"/>
                </a:solidFill>
                <a:latin typeface="AdvOT1ef757c0"/>
              </a:rPr>
              <a:t>Additionally, reacher corpora result in a smaller number of features, which means that they are more specialized and stay on topic.</a:t>
            </a:r>
          </a:p>
          <a:p>
            <a:pPr marL="0" lvl="0" indent="0" algn="l" rtl="0">
              <a:spcBef>
                <a:spcPts val="0"/>
              </a:spcBef>
              <a:spcAft>
                <a:spcPts val="0"/>
              </a:spcAft>
              <a:buNone/>
            </a:pPr>
            <a:endParaRPr lang="pl-PL" sz="1800" b="0" i="0" u="none" strike="noStrike" baseline="0">
              <a:solidFill>
                <a:srgbClr val="000000"/>
              </a:solidFill>
              <a:latin typeface="AdvOT1ef757c0"/>
            </a:endParaRPr>
          </a:p>
          <a:p>
            <a:pPr marL="0" lvl="0" indent="0" algn="l" rtl="0">
              <a:spcBef>
                <a:spcPts val="0"/>
              </a:spcBef>
              <a:spcAft>
                <a:spcPts val="0"/>
              </a:spcAft>
              <a:buNone/>
            </a:pPr>
            <a:r>
              <a:rPr lang="pl-PL" sz="1800" b="0" i="0" u="none" strike="noStrike" baseline="0">
                <a:solidFill>
                  <a:srgbClr val="000000"/>
                </a:solidFill>
                <a:latin typeface="AdvOT1ef757c0"/>
              </a:rPr>
              <a:t>The last experiments considered the semantic enrichment of the corpora. The authors chose random tweets, and from them chose randomly a set of proper words, such as </a:t>
            </a:r>
            <a:r>
              <a:rPr lang="pl-PL" sz="1800" b="0" i="0" u="none" strike="noStrike" baseline="0">
                <a:latin typeface="AdvOT1ef757c0"/>
              </a:rPr>
              <a:t>nouns, verbs, or adjectives. After that, they used a pre-trained word2Vec to generate semantically similar words and added them to the corpus.</a:t>
            </a:r>
          </a:p>
          <a:p>
            <a:pPr marL="0" lvl="0" indent="0" algn="l" rtl="0">
              <a:spcBef>
                <a:spcPts val="0"/>
              </a:spcBef>
              <a:spcAft>
                <a:spcPts val="0"/>
              </a:spcAft>
              <a:buNone/>
            </a:pPr>
            <a:endParaRPr lang="pl-PL" sz="1800" b="0" i="0" u="none" strike="noStrike" baseline="0">
              <a:latin typeface="AdvOT1ef757c0"/>
            </a:endParaRPr>
          </a:p>
          <a:p>
            <a:pPr marL="0" lvl="0" indent="0" algn="l" rtl="0">
              <a:spcBef>
                <a:spcPts val="0"/>
              </a:spcBef>
              <a:spcAft>
                <a:spcPts val="0"/>
              </a:spcAft>
              <a:buNone/>
            </a:pPr>
            <a:r>
              <a:rPr lang="pl-PL" sz="1800" b="0" i="0" u="none" strike="noStrike" baseline="0">
                <a:latin typeface="AdvOT1ef757c0"/>
              </a:rPr>
              <a:t>As seen on the right plot, regardless of the initial number of features, introducing higher impurity, being the fraction of artificially generated corpus resulted in smaller average hits, which leads to more specific topics.</a:t>
            </a:r>
            <a:endParaRPr lang="en-US" sz="1800" b="0" i="0" u="none" strike="noStrike" baseline="0">
              <a:solidFill>
                <a:srgbClr val="000000"/>
              </a:solidFill>
              <a:latin typeface="AdvOT1ef757c0"/>
            </a:endParaRPr>
          </a:p>
        </p:txBody>
      </p:sp>
    </p:spTree>
    <p:extLst>
      <p:ext uri="{BB962C8B-B14F-4D97-AF65-F5344CB8AC3E}">
        <p14:creationId xmlns:p14="http://schemas.microsoft.com/office/powerpoint/2010/main" val="14704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b="0"/>
              <a:t>The second paper also uses tweets in order to outline topics present in the data, yet they focus much more on the comparison of various topic detection methods. Additionally, this time used data is not so random, as the authors with medical backgrounds, focus on this field in order to obtain interesting results.</a:t>
            </a:r>
          </a:p>
        </p:txBody>
      </p:sp>
    </p:spTree>
    <p:extLst>
      <p:ext uri="{BB962C8B-B14F-4D97-AF65-F5344CB8AC3E}">
        <p14:creationId xmlns:p14="http://schemas.microsoft.com/office/powerpoint/2010/main" val="185592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t>The challenges in this paper are quite similar to the previous one. READ</a:t>
            </a:r>
          </a:p>
        </p:txBody>
      </p:sp>
    </p:spTree>
    <p:extLst>
      <p:ext uri="{BB962C8B-B14F-4D97-AF65-F5344CB8AC3E}">
        <p14:creationId xmlns:p14="http://schemas.microsoft.com/office/powerpoint/2010/main" val="1259444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a:p>
        </p:txBody>
      </p:sp>
    </p:spTree>
    <p:extLst>
      <p:ext uri="{BB962C8B-B14F-4D97-AF65-F5344CB8AC3E}">
        <p14:creationId xmlns:p14="http://schemas.microsoft.com/office/powerpoint/2010/main" val="3613086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a:p>
        </p:txBody>
      </p:sp>
    </p:spTree>
    <p:extLst>
      <p:ext uri="{BB962C8B-B14F-4D97-AF65-F5344CB8AC3E}">
        <p14:creationId xmlns:p14="http://schemas.microsoft.com/office/powerpoint/2010/main" val="4021942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t>The aforementioned methods will be evaluated with two metrics. The first one is the Calinski Harabsz index. Its value is given by </a:t>
            </a:r>
            <a:r>
              <a:rPr lang="en-US"/>
              <a:t>the ratio between</a:t>
            </a:r>
            <a:r>
              <a:rPr lang="pl-PL"/>
              <a:t> the </a:t>
            </a:r>
            <a:r>
              <a:rPr lang="en-US"/>
              <a:t>average inter-cluster dispersion matrix (Bk) and intra-cluster</a:t>
            </a:r>
            <a:r>
              <a:rPr lang="pl-PL"/>
              <a:t> </a:t>
            </a:r>
            <a:r>
              <a:rPr lang="en-US"/>
              <a:t>dispersion matrix (Wk)</a:t>
            </a:r>
            <a:r>
              <a:rPr lang="pl-PL"/>
              <a:t>. The Bk is based on </a:t>
            </a:r>
            <a:r>
              <a:rPr lang="en-US"/>
              <a:t>the distance between</a:t>
            </a:r>
            <a:r>
              <a:rPr lang="pl-PL"/>
              <a:t> </a:t>
            </a:r>
            <a:r>
              <a:rPr lang="en-US"/>
              <a:t>clusters</a:t>
            </a:r>
            <a:r>
              <a:rPr lang="pl-PL"/>
              <a:t>, whereas Wk </a:t>
            </a:r>
            <a:r>
              <a:rPr lang="en-US" sz="1800" b="0" i="0" u="none" strike="noStrike" baseline="0">
                <a:latin typeface="NimbusRomNo9L-Regu"/>
              </a:rPr>
              <a:t>is based on the distance within</a:t>
            </a:r>
            <a:r>
              <a:rPr lang="pl-PL" sz="1800" b="0" i="0" u="none" strike="noStrike" baseline="0">
                <a:latin typeface="NimbusRomNo9L-Regu"/>
              </a:rPr>
              <a:t> </a:t>
            </a:r>
            <a:r>
              <a:rPr lang="en-US" sz="1800" b="0" i="0" u="none" strike="noStrike" baseline="0">
                <a:latin typeface="NimbusRomNo9L-Regu"/>
              </a:rPr>
              <a:t>clusters</a:t>
            </a:r>
            <a:r>
              <a:rPr lang="pl-PL" sz="1800" b="0" i="0" u="none" strike="noStrike" baseline="0">
                <a:latin typeface="NimbusRomNo9L-Regu"/>
              </a:rPr>
              <a:t>. T</a:t>
            </a:r>
            <a:r>
              <a:rPr lang="en-US" sz="1800" b="0" i="0" u="none" strike="noStrike" baseline="0">
                <a:latin typeface="NimbusRomNo9L-Regu"/>
              </a:rPr>
              <a:t>he maximum value of CH indicates a</a:t>
            </a:r>
            <a:r>
              <a:rPr lang="pl-PL" sz="1800" b="0" i="0" u="none" strike="noStrike" baseline="0">
                <a:latin typeface="NimbusRomNo9L-Regu"/>
              </a:rPr>
              <a:t> </a:t>
            </a:r>
            <a:r>
              <a:rPr lang="en-US" sz="1800" b="0" i="0" u="none" strike="noStrike" baseline="0">
                <a:latin typeface="NimbusRomNo9L-Regu"/>
              </a:rPr>
              <a:t>suitable partition for the dataset</a:t>
            </a:r>
            <a:r>
              <a:rPr lang="pl-PL" sz="1800" b="0" i="0" u="none" strike="noStrike" baseline="0">
                <a:latin typeface="NimbusRomNo9L-Regu"/>
              </a:rPr>
              <a:t>, and of course, the higher it is, the better.</a:t>
            </a:r>
          </a:p>
          <a:p>
            <a:pPr marL="0" lvl="0" indent="0" algn="l" rtl="0">
              <a:spcBef>
                <a:spcPts val="0"/>
              </a:spcBef>
              <a:spcAft>
                <a:spcPts val="0"/>
              </a:spcAft>
              <a:buNone/>
            </a:pPr>
            <a:endParaRPr lang="pl-PL" sz="1800" b="0" i="0" u="none" strike="noStrike" baseline="0">
              <a:latin typeface="NimbusRomNo9L-Regu"/>
            </a:endParaRPr>
          </a:p>
          <a:p>
            <a:pPr marL="0" lvl="0" indent="0" algn="l" rtl="0">
              <a:spcBef>
                <a:spcPts val="0"/>
              </a:spcBef>
              <a:spcAft>
                <a:spcPts val="0"/>
              </a:spcAft>
              <a:buNone/>
            </a:pPr>
            <a:r>
              <a:rPr lang="pl-PL" sz="1800" b="0" i="0" u="none" strike="noStrike" baseline="0">
                <a:latin typeface="NimbusRomNo9L-Regu"/>
              </a:rPr>
              <a:t>The second Metric called the Silhouette Coefficient is well-known to us from the AdvancedML course. Just, as a reminder it </a:t>
            </a:r>
            <a:r>
              <a:rPr lang="en-US" sz="1800" b="0" i="0" u="none" strike="noStrike" baseline="0">
                <a:latin typeface="NimbusRomNo9L-Regu"/>
              </a:rPr>
              <a:t>studies the separation distance between</a:t>
            </a:r>
            <a:r>
              <a:rPr lang="pl-PL" sz="1800" b="0" i="0" u="none" strike="noStrike" baseline="0">
                <a:latin typeface="NimbusRomNo9L-Regu"/>
              </a:rPr>
              <a:t> </a:t>
            </a:r>
            <a:r>
              <a:rPr lang="en-US" sz="1800" b="0" i="0" u="none" strike="noStrike" baseline="0">
                <a:latin typeface="NimbusRomNo9L-Regu"/>
              </a:rPr>
              <a:t>the resulting clusters</a:t>
            </a:r>
            <a:r>
              <a:rPr lang="pl-PL" sz="1800" b="0" i="0" u="none" strike="noStrike" baseline="0">
                <a:latin typeface="NimbusRomNo9L-Regu"/>
              </a:rPr>
              <a:t>, and its values range from -1 to 1, where 1 is good, and -1 is poor.</a:t>
            </a:r>
            <a:endParaRPr lang="pl-PL"/>
          </a:p>
        </p:txBody>
      </p:sp>
    </p:spTree>
    <p:extLst>
      <p:ext uri="{BB962C8B-B14F-4D97-AF65-F5344CB8AC3E}">
        <p14:creationId xmlns:p14="http://schemas.microsoft.com/office/powerpoint/2010/main" val="734431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sz="1800" b="0" i="0" u="none" strike="noStrike" baseline="0">
                <a:solidFill>
                  <a:srgbClr val="000000"/>
                </a:solidFill>
                <a:latin typeface="AdvOT1ef757c0"/>
              </a:rPr>
              <a:t>The authors evaluated each algorithm for a different number of clusters equal 2, 5, 10, or 50, and three iterations horizons of 100, 500, and 1000. As we can see, for each approach the best method was definitely Online Twitter LDA, but a close second was the GibbsLDA. Additionally, the scores tend to worsen the bigger the number of clusters is. It is not surprising, as we used two sets of tweets, describing different illnesses.</a:t>
            </a:r>
            <a:endParaRPr lang="en-US" sz="1800" b="0" i="0" u="none" strike="noStrike" baseline="0">
              <a:solidFill>
                <a:srgbClr val="000000"/>
              </a:solidFill>
              <a:latin typeface="AdvOT1ef757c0"/>
            </a:endParaRPr>
          </a:p>
        </p:txBody>
      </p:sp>
    </p:spTree>
    <p:extLst>
      <p:ext uri="{BB962C8B-B14F-4D97-AF65-F5344CB8AC3E}">
        <p14:creationId xmlns:p14="http://schemas.microsoft.com/office/powerpoint/2010/main" val="203481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sz="1800" b="0" i="0" u="none" strike="noStrike" baseline="0">
                <a:solidFill>
                  <a:srgbClr val="000000"/>
                </a:solidFill>
                <a:latin typeface="AdvOT1ef757c0"/>
              </a:rPr>
              <a:t>This observation holds for plots presented on this slide. We can see that at the beginning all scores are much higher than for more clusters.</a:t>
            </a:r>
          </a:p>
          <a:p>
            <a:pPr marL="0" lvl="0" indent="0" algn="l" rtl="0">
              <a:spcBef>
                <a:spcPts val="0"/>
              </a:spcBef>
              <a:spcAft>
                <a:spcPts val="0"/>
              </a:spcAft>
              <a:buNone/>
            </a:pPr>
            <a:endParaRPr lang="pl-PL" sz="1800" b="0" i="0" u="none" strike="noStrike" baseline="0">
              <a:solidFill>
                <a:srgbClr val="000000"/>
              </a:solidFill>
              <a:latin typeface="AdvOT1ef757c0"/>
            </a:endParaRPr>
          </a:p>
          <a:p>
            <a:pPr marL="0" lvl="0" indent="0" algn="l" rtl="0">
              <a:spcBef>
                <a:spcPts val="0"/>
              </a:spcBef>
              <a:spcAft>
                <a:spcPts val="0"/>
              </a:spcAft>
              <a:buNone/>
            </a:pPr>
            <a:r>
              <a:rPr lang="pl-PL" sz="1800" b="0" i="0" u="none" strike="noStrike" baseline="0">
                <a:solidFill>
                  <a:srgbClr val="000000"/>
                </a:solidFill>
                <a:latin typeface="AdvOT1ef757c0"/>
              </a:rPr>
              <a:t>Moreover, we can focus on The red and purple lines describing K-means with doc2vec, and TFIDF. Interestingly, we can see that although the doc2vec representation yields a better maximum value of silhouette coefficient, the TFIDF is the only curve, that benefits from a larger number of clusters.</a:t>
            </a:r>
          </a:p>
          <a:p>
            <a:pPr marL="0" lvl="0" indent="0" algn="l" rtl="0">
              <a:spcBef>
                <a:spcPts val="0"/>
              </a:spcBef>
              <a:spcAft>
                <a:spcPts val="0"/>
              </a:spcAft>
              <a:buNone/>
            </a:pPr>
            <a:endParaRPr lang="pl-PL" sz="1800" b="0" i="0" u="none" strike="noStrike" baseline="0">
              <a:solidFill>
                <a:srgbClr val="000000"/>
              </a:solidFill>
              <a:latin typeface="AdvOT1ef757c0"/>
            </a:endParaRPr>
          </a:p>
          <a:p>
            <a:pPr marL="0" lvl="0" indent="0" algn="l" rtl="0">
              <a:spcBef>
                <a:spcPts val="0"/>
              </a:spcBef>
              <a:spcAft>
                <a:spcPts val="0"/>
              </a:spcAft>
              <a:buNone/>
            </a:pPr>
            <a:r>
              <a:rPr lang="pl-PL" sz="1800" b="0" i="0" u="none" strike="noStrike" baseline="0">
                <a:solidFill>
                  <a:srgbClr val="000000"/>
                </a:solidFill>
                <a:latin typeface="AdvOT1ef757c0"/>
              </a:rPr>
              <a:t>Finally, we can witness that clustering algorithms are not as effective as proper topic detection methods.</a:t>
            </a:r>
            <a:endParaRPr lang="en-US" sz="1800" b="0" i="0" u="none" strike="noStrike" baseline="0">
              <a:solidFill>
                <a:srgbClr val="000000"/>
              </a:solidFill>
              <a:latin typeface="AdvOT1ef757c0"/>
            </a:endParaRPr>
          </a:p>
        </p:txBody>
      </p:sp>
    </p:spTree>
    <p:extLst>
      <p:ext uri="{BB962C8B-B14F-4D97-AF65-F5344CB8AC3E}">
        <p14:creationId xmlns:p14="http://schemas.microsoft.com/office/powerpoint/2010/main" val="2847723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885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064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b="1"/>
          </a:p>
        </p:txBody>
      </p:sp>
    </p:spTree>
    <p:extLst>
      <p:ext uri="{BB962C8B-B14F-4D97-AF65-F5344CB8AC3E}">
        <p14:creationId xmlns:p14="http://schemas.microsoft.com/office/powerpoint/2010/main" val="1125919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a:p>
        </p:txBody>
      </p:sp>
    </p:spTree>
    <p:extLst>
      <p:ext uri="{BB962C8B-B14F-4D97-AF65-F5344CB8AC3E}">
        <p14:creationId xmlns:p14="http://schemas.microsoft.com/office/powerpoint/2010/main" val="979426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a:p>
        </p:txBody>
      </p:sp>
    </p:spTree>
    <p:extLst>
      <p:ext uri="{BB962C8B-B14F-4D97-AF65-F5344CB8AC3E}">
        <p14:creationId xmlns:p14="http://schemas.microsoft.com/office/powerpoint/2010/main" val="3207620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b="1"/>
          </a:p>
        </p:txBody>
      </p:sp>
    </p:spTree>
    <p:extLst>
      <p:ext uri="{BB962C8B-B14F-4D97-AF65-F5344CB8AC3E}">
        <p14:creationId xmlns:p14="http://schemas.microsoft.com/office/powerpoint/2010/main" val="1807273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a:p>
        </p:txBody>
      </p:sp>
    </p:spTree>
    <p:extLst>
      <p:ext uri="{BB962C8B-B14F-4D97-AF65-F5344CB8AC3E}">
        <p14:creationId xmlns:p14="http://schemas.microsoft.com/office/powerpoint/2010/main" val="3359723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178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b="1"/>
          </a:p>
        </p:txBody>
      </p:sp>
    </p:spTree>
    <p:extLst>
      <p:ext uri="{BB962C8B-B14F-4D97-AF65-F5344CB8AC3E}">
        <p14:creationId xmlns:p14="http://schemas.microsoft.com/office/powerpoint/2010/main" val="75219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a:p>
        </p:txBody>
      </p:sp>
    </p:spTree>
    <p:extLst>
      <p:ext uri="{BB962C8B-B14F-4D97-AF65-F5344CB8AC3E}">
        <p14:creationId xmlns:p14="http://schemas.microsoft.com/office/powerpoint/2010/main" val="4125101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b="1"/>
          </a:p>
        </p:txBody>
      </p:sp>
    </p:spTree>
    <p:extLst>
      <p:ext uri="{BB962C8B-B14F-4D97-AF65-F5344CB8AC3E}">
        <p14:creationId xmlns:p14="http://schemas.microsoft.com/office/powerpoint/2010/main" val="422900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2829014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a:p>
        </p:txBody>
      </p:sp>
    </p:spTree>
    <p:extLst>
      <p:ext uri="{BB962C8B-B14F-4D97-AF65-F5344CB8AC3E}">
        <p14:creationId xmlns:p14="http://schemas.microsoft.com/office/powerpoint/2010/main" val="2255644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2354201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t>Let’s start with the first group of papers covering one part of our solution, being the topic detection</a:t>
            </a:r>
            <a:endParaRPr/>
          </a:p>
        </p:txBody>
      </p:sp>
    </p:spTree>
    <p:extLst>
      <p:ext uri="{BB962C8B-B14F-4D97-AF65-F5344CB8AC3E}">
        <p14:creationId xmlns:p14="http://schemas.microsoft.com/office/powerpoint/2010/main" val="305296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b="0"/>
              <a:t>The first paper described is centered around the tweets and the problems that occur in analyzing their content. It attempts to provide a topic-detection methodology that works fine for short texts, of 120 or 240 words.</a:t>
            </a:r>
          </a:p>
        </p:txBody>
      </p:sp>
    </p:spTree>
    <p:extLst>
      <p:ext uri="{BB962C8B-B14F-4D97-AF65-F5344CB8AC3E}">
        <p14:creationId xmlns:p14="http://schemas.microsoft.com/office/powerpoint/2010/main" val="339933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a:t>This task is not easy and the authors outline 4 major challenges. (READ SLIDE)</a:t>
            </a:r>
          </a:p>
          <a:p>
            <a:pPr marL="0" lvl="0" indent="0" algn="l" rtl="0">
              <a:spcBef>
                <a:spcPts val="0"/>
              </a:spcBef>
              <a:spcAft>
                <a:spcPts val="0"/>
              </a:spcAft>
              <a:buNone/>
            </a:pPr>
            <a:endParaRPr lang="pl-PL"/>
          </a:p>
          <a:p>
            <a:pPr marL="0" lvl="0" indent="0" algn="l" rtl="0">
              <a:spcBef>
                <a:spcPts val="0"/>
              </a:spcBef>
              <a:spcAft>
                <a:spcPts val="0"/>
              </a:spcAft>
              <a:buNone/>
            </a:pPr>
            <a:r>
              <a:rPr lang="pl-PL"/>
              <a:t>In order to answer the aforementioned issues they (READ SLIDE)</a:t>
            </a:r>
          </a:p>
        </p:txBody>
      </p:sp>
    </p:spTree>
    <p:extLst>
      <p:ext uri="{BB962C8B-B14F-4D97-AF65-F5344CB8AC3E}">
        <p14:creationId xmlns:p14="http://schemas.microsoft.com/office/powerpoint/2010/main" val="18084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a:p>
        </p:txBody>
      </p:sp>
    </p:spTree>
    <p:extLst>
      <p:ext uri="{BB962C8B-B14F-4D97-AF65-F5344CB8AC3E}">
        <p14:creationId xmlns:p14="http://schemas.microsoft.com/office/powerpoint/2010/main" val="1664911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l-PL" b="0" i="0">
                <a:solidFill>
                  <a:srgbClr val="E3E3E3"/>
                </a:solidFill>
                <a:effectLst/>
                <a:latin typeface="Google Sans"/>
              </a:rPr>
              <a:t>To understand their final solution we have to know what </a:t>
            </a:r>
            <a:r>
              <a:rPr lang="en-US" b="0" i="0">
                <a:solidFill>
                  <a:srgbClr val="E3E3E3"/>
                </a:solidFill>
                <a:effectLst/>
                <a:latin typeface="Google Sans"/>
              </a:rPr>
              <a:t>NMF</a:t>
            </a:r>
            <a:r>
              <a:rPr lang="pl-PL" b="0" i="0">
                <a:solidFill>
                  <a:srgbClr val="E3E3E3"/>
                </a:solidFill>
                <a:effectLst/>
                <a:latin typeface="Google Sans"/>
              </a:rPr>
              <a:t> is.</a:t>
            </a:r>
          </a:p>
          <a:p>
            <a:pPr marL="0" lvl="0" indent="0" algn="l" rtl="0">
              <a:spcBef>
                <a:spcPts val="0"/>
              </a:spcBef>
              <a:spcAft>
                <a:spcPts val="0"/>
              </a:spcAft>
              <a:buNone/>
            </a:pPr>
            <a:endParaRPr lang="pl-PL" b="0" i="0">
              <a:solidFill>
                <a:srgbClr val="E3E3E3"/>
              </a:solidFill>
              <a:effectLst/>
              <a:latin typeface="Google Sans"/>
            </a:endParaRPr>
          </a:p>
          <a:p>
            <a:pPr marL="0" lvl="0" indent="0" algn="l" rtl="0">
              <a:spcBef>
                <a:spcPts val="0"/>
              </a:spcBef>
              <a:spcAft>
                <a:spcPts val="0"/>
              </a:spcAft>
              <a:buNone/>
            </a:pPr>
            <a:r>
              <a:rPr lang="en-US" b="0" i="0">
                <a:solidFill>
                  <a:srgbClr val="E3E3E3"/>
                </a:solidFill>
                <a:effectLst/>
                <a:latin typeface="Google Sans"/>
              </a:rPr>
              <a:t>Non-Negative Matrix Factorization (NMF) is a technique for analyzing large datasets by decomposing them into smaller, more manageable components. </a:t>
            </a:r>
            <a:endParaRPr lang="pl-PL" b="0" i="0">
              <a:solidFill>
                <a:srgbClr val="E3E3E3"/>
              </a:solidFill>
              <a:effectLst/>
              <a:latin typeface="Google Sans"/>
            </a:endParaRPr>
          </a:p>
          <a:p>
            <a:pPr marL="0" lvl="0" indent="0" algn="l" rtl="0">
              <a:spcBef>
                <a:spcPts val="0"/>
              </a:spcBef>
              <a:spcAft>
                <a:spcPts val="0"/>
              </a:spcAft>
              <a:buNone/>
            </a:pPr>
            <a:endParaRPr lang="pl-PL" sz="1100" b="0" i="0" u="none" strike="noStrike" baseline="0">
              <a:solidFill>
                <a:srgbClr val="E3E3E3"/>
              </a:solidFill>
              <a:effectLst/>
              <a:latin typeface="Google Sans"/>
            </a:endParaRPr>
          </a:p>
          <a:p>
            <a:pPr marL="0" lvl="0" indent="0" algn="l" rtl="0">
              <a:spcBef>
                <a:spcPts val="0"/>
              </a:spcBef>
              <a:spcAft>
                <a:spcPts val="0"/>
              </a:spcAft>
              <a:buNone/>
            </a:pPr>
            <a:r>
              <a:rPr lang="en-US" sz="1800" b="0" i="0" u="none" strike="noStrike" baseline="0">
                <a:latin typeface="AdvOT1ef757c0"/>
              </a:rPr>
              <a:t>Let be </a:t>
            </a:r>
            <a:r>
              <a:rPr lang="en-US" sz="1800" b="0" i="0" u="none" strike="noStrike" baseline="0">
                <a:latin typeface="AdvOT7d6df7ab.I"/>
              </a:rPr>
              <a:t>W </a:t>
            </a:r>
            <a:r>
              <a:rPr lang="en-US" sz="1800" b="0" i="0" u="none" strike="noStrike" baseline="0">
                <a:latin typeface="AdvOT1ef757c0"/>
              </a:rPr>
              <a:t>a matrix of </a:t>
            </a:r>
            <a:r>
              <a:rPr lang="en-US" sz="1800" b="0" i="0" u="none" strike="noStrike" baseline="0">
                <a:latin typeface="AdvOT7d6df7ab.I"/>
              </a:rPr>
              <a:t>nxm </a:t>
            </a:r>
            <a:r>
              <a:rPr lang="en-US" sz="1800" b="0" i="0" u="none" strike="noStrike" baseline="0">
                <a:latin typeface="AdvOT1ef757c0"/>
              </a:rPr>
              <a:t>that, in the domain of text</a:t>
            </a:r>
            <a:r>
              <a:rPr lang="pl-PL" sz="1800" b="0" i="0" u="none" strike="noStrike" baseline="0">
                <a:latin typeface="AdvOT1ef757c0"/>
              </a:rPr>
              <a:t> </a:t>
            </a:r>
            <a:r>
              <a:rPr lang="en-US" sz="1800" b="0" i="0" u="none" strike="noStrike" baseline="0">
                <a:latin typeface="AdvOT1ef757c0"/>
              </a:rPr>
              <a:t>analysis, represents a tf-idf matrix where </a:t>
            </a:r>
            <a:r>
              <a:rPr lang="en-US" sz="1800" b="0" i="0" u="none" strike="noStrike" baseline="0">
                <a:latin typeface="AdvOT7d6df7ab.I"/>
              </a:rPr>
              <a:t>n </a:t>
            </a:r>
            <a:r>
              <a:rPr lang="en-US" sz="1800" b="0" i="0" u="none" strike="noStrike" baseline="0">
                <a:latin typeface="AdvOT1ef757c0"/>
              </a:rPr>
              <a:t>is the number of</a:t>
            </a:r>
            <a:r>
              <a:rPr lang="pl-PL" sz="1800" b="0" i="0" u="none" strike="noStrike" baseline="0">
                <a:latin typeface="AdvOT1ef757c0"/>
              </a:rPr>
              <a:t> </a:t>
            </a:r>
            <a:r>
              <a:rPr lang="en-US" sz="1800" b="0" i="0" u="none" strike="noStrike" baseline="0">
                <a:latin typeface="AdvOT1ef757c0"/>
              </a:rPr>
              <a:t>documents and </a:t>
            </a:r>
            <a:r>
              <a:rPr lang="en-US" sz="1800" b="0" i="0" u="none" strike="noStrike" baseline="0">
                <a:latin typeface="AdvOT7d6df7ab.I"/>
              </a:rPr>
              <a:t>m </a:t>
            </a:r>
            <a:r>
              <a:rPr lang="en-US" sz="1800" b="0" i="0" u="none" strike="noStrike" baseline="0">
                <a:latin typeface="AdvOT1ef757c0"/>
              </a:rPr>
              <a:t>is the corresponding size of the dictionary</a:t>
            </a:r>
            <a:r>
              <a:rPr lang="pl-PL" sz="1800" b="0" i="0" u="none" strike="noStrike" baseline="0">
                <a:latin typeface="AdvOT1ef757c0"/>
              </a:rPr>
              <a:t> </a:t>
            </a:r>
            <a:r>
              <a:rPr lang="en-US" sz="1800" b="0" i="0" u="none" strike="noStrike" baseline="0">
                <a:latin typeface="AdvOT1ef757c0"/>
              </a:rPr>
              <a:t>(the set of all distinct words present in the document). Usually</a:t>
            </a:r>
            <a:r>
              <a:rPr lang="pl-PL" sz="1800" b="0" i="0" u="none" strike="noStrike" baseline="0">
                <a:latin typeface="AdvOT1ef757c0"/>
              </a:rPr>
              <a:t>, </a:t>
            </a:r>
            <a:r>
              <a:rPr lang="en-US" sz="1800" b="0" i="0" u="none" strike="noStrike" baseline="0">
                <a:latin typeface="AdvOT7d6df7ab.I"/>
              </a:rPr>
              <a:t>W </a:t>
            </a:r>
            <a:r>
              <a:rPr lang="en-US" sz="1800" b="0" i="0" u="none" strike="noStrike" baseline="0">
                <a:latin typeface="AdvOT1ef757c0"/>
              </a:rPr>
              <a:t>is a sparse and large matrix, to be decomposed </a:t>
            </a:r>
            <a:r>
              <a:rPr lang="pl-PL" sz="1800" b="0" i="0" u="none" strike="noStrike" baseline="0">
                <a:latin typeface="AdvOT1ef757c0"/>
              </a:rPr>
              <a:t>into</a:t>
            </a:r>
            <a:r>
              <a:rPr lang="en-US" sz="1800" b="0" i="0" u="none" strike="noStrike" baseline="0">
                <a:latin typeface="AdvOT1ef757c0"/>
              </a:rPr>
              <a:t> two matri</a:t>
            </a:r>
            <a:r>
              <a:rPr lang="pl-PL" sz="1800" b="0" i="0" u="none" strike="noStrike" baseline="0">
                <a:latin typeface="AdvOT1ef757c0"/>
              </a:rPr>
              <a:t>ces </a:t>
            </a:r>
            <a:r>
              <a:rPr lang="en-US" sz="1800" b="0" i="0" u="none" strike="noStrike" baseline="0">
                <a:latin typeface="AdvOT7d6df7ab.I"/>
              </a:rPr>
              <a:t>V </a:t>
            </a:r>
            <a:r>
              <a:rPr lang="en-US" sz="1800" b="0" i="0" u="none" strike="noStrike" baseline="0">
                <a:latin typeface="AdvOT1ef757c0"/>
              </a:rPr>
              <a:t>and </a:t>
            </a:r>
            <a:r>
              <a:rPr lang="en-US" sz="1800" b="0" i="0" u="none" strike="noStrike" baseline="0">
                <a:latin typeface="AdvOT7d6df7ab.I"/>
              </a:rPr>
              <a:t>H</a:t>
            </a:r>
            <a:r>
              <a:rPr lang="en-US" sz="1800" b="0" i="0" u="none" strike="noStrike" baseline="0">
                <a:latin typeface="AdvOT1ef757c0"/>
              </a:rPr>
              <a:t>, with the former being the document-topic matrix and</a:t>
            </a:r>
            <a:r>
              <a:rPr lang="pl-PL" sz="1800" b="0" i="0" u="none" strike="noStrike" baseline="0">
                <a:latin typeface="AdvOT1ef757c0"/>
              </a:rPr>
              <a:t> </a:t>
            </a:r>
            <a:r>
              <a:rPr lang="en-US" sz="1800" b="0" i="0" u="none" strike="noStrike" baseline="0">
                <a:latin typeface="AdvOT1ef757c0"/>
              </a:rPr>
              <a:t>the latter representing the topic-words matrix.</a:t>
            </a:r>
            <a:r>
              <a:rPr lang="pl-PL" sz="1800" b="0" i="0" u="none" strike="noStrike" baseline="0">
                <a:solidFill>
                  <a:srgbClr val="000000"/>
                </a:solidFill>
                <a:latin typeface="AdvOT1ef757c0"/>
              </a:rPr>
              <a:t> </a:t>
            </a:r>
          </a:p>
          <a:p>
            <a:pPr marL="0" lvl="0" indent="0" algn="l" rtl="0">
              <a:spcBef>
                <a:spcPts val="0"/>
              </a:spcBef>
              <a:spcAft>
                <a:spcPts val="0"/>
              </a:spcAft>
              <a:buNone/>
            </a:pPr>
            <a:endParaRPr lang="pl-PL" sz="1800" b="0" i="0" u="none" strike="noStrike" baseline="0">
              <a:solidFill>
                <a:srgbClr val="000000"/>
              </a:solidFill>
              <a:latin typeface="AdvOT1ef757c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l-PL" sz="1800" b="0" i="0" u="none" strike="noStrike" baseline="0">
                <a:solidFill>
                  <a:srgbClr val="000000"/>
                </a:solidFill>
                <a:latin typeface="AdvOT1ef757c0"/>
              </a:rPr>
              <a:t>Each</a:t>
            </a:r>
            <a:r>
              <a:rPr lang="en-US" sz="1800" b="0" i="0" u="none" strike="noStrike" baseline="0">
                <a:solidFill>
                  <a:srgbClr val="000000"/>
                </a:solidFill>
                <a:latin typeface="AdvOT1ef757c0"/>
              </a:rPr>
              <a:t> topic in </a:t>
            </a:r>
            <a:r>
              <a:rPr lang="en-US" sz="1800" b="0" i="0" u="none" strike="noStrike" baseline="0">
                <a:solidFill>
                  <a:srgbClr val="000000"/>
                </a:solidFill>
                <a:latin typeface="AdvOT7d6df7ab.I"/>
              </a:rPr>
              <a:t>H </a:t>
            </a:r>
            <a:r>
              <a:rPr lang="pl-PL" sz="1800" b="0" i="0" u="none" strike="noStrike" baseline="0">
                <a:solidFill>
                  <a:srgbClr val="000000"/>
                </a:solidFill>
                <a:latin typeface="AdvOT1ef757c0"/>
              </a:rPr>
              <a:t>is</a:t>
            </a:r>
            <a:r>
              <a:rPr lang="en-US" sz="1800" b="0" i="0" u="none" strike="noStrike" baseline="0">
                <a:solidFill>
                  <a:srgbClr val="000000"/>
                </a:solidFill>
                <a:latin typeface="AdvOT1ef757c0"/>
              </a:rPr>
              <a:t> associated </a:t>
            </a:r>
            <a:r>
              <a:rPr lang="pl-PL" sz="1800" b="0" i="0" u="none" strike="noStrike" baseline="0">
                <a:solidFill>
                  <a:srgbClr val="000000"/>
                </a:solidFill>
                <a:latin typeface="AdvOT1ef757c0"/>
              </a:rPr>
              <a:t>with </a:t>
            </a:r>
            <a:r>
              <a:rPr lang="en-US" sz="1800" b="0" i="0" u="none" strike="noStrike" baseline="0">
                <a:solidFill>
                  <a:srgbClr val="000000"/>
                </a:solidFill>
                <a:latin typeface="AdvOT1ef757c0"/>
              </a:rPr>
              <a:t>the</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frequencies of the </a:t>
            </a:r>
            <a:r>
              <a:rPr lang="en-US" sz="1800" b="0" i="0" u="none" strike="noStrike" baseline="0">
                <a:solidFill>
                  <a:srgbClr val="000000"/>
                </a:solidFill>
                <a:latin typeface="AdvOT7d6df7ab.I"/>
              </a:rPr>
              <a:t>m </a:t>
            </a:r>
            <a:r>
              <a:rPr lang="en-US" sz="1800" b="0" i="0" u="none" strike="noStrike" baseline="0">
                <a:solidFill>
                  <a:srgbClr val="000000"/>
                </a:solidFill>
                <a:latin typeface="AdvOT1ef757c0"/>
              </a:rPr>
              <a:t>words in the dictionary.</a:t>
            </a:r>
            <a:r>
              <a:rPr lang="pl-PL" sz="1800" b="0" i="0" u="none" strike="noStrike" baseline="0">
                <a:solidFill>
                  <a:srgbClr val="000000"/>
                </a:solidFill>
                <a:latin typeface="AdvOT1ef757c0"/>
              </a:rPr>
              <a:t> </a:t>
            </a:r>
            <a:r>
              <a:rPr lang="en-US" sz="1800" b="0" i="0" u="none" strike="noStrike" baseline="0">
                <a:solidFill>
                  <a:srgbClr val="000000"/>
                </a:solidFill>
                <a:latin typeface="AdvOT1ef757c0"/>
              </a:rPr>
              <a:t>To solve the </a:t>
            </a:r>
            <a:r>
              <a:rPr lang="pl-PL" sz="1800" b="0" i="0" u="none" strike="noStrike" baseline="0">
                <a:solidFill>
                  <a:srgbClr val="000000"/>
                </a:solidFill>
                <a:latin typeface="AdvOT1ef757c0"/>
              </a:rPr>
              <a:t>first </a:t>
            </a:r>
            <a:r>
              <a:rPr lang="en-US" sz="1800" b="0" i="0" u="none" strike="noStrike" baseline="0">
                <a:solidFill>
                  <a:srgbClr val="000000"/>
                </a:solidFill>
                <a:latin typeface="AdvOT1ef757c0"/>
              </a:rPr>
              <a:t>equation a recursive technique based on the</a:t>
            </a:r>
            <a:r>
              <a:rPr lang="pl-PL" sz="1800" b="0" i="0" u="none" strike="noStrike" baseline="0">
                <a:solidFill>
                  <a:srgbClr val="000000"/>
                </a:solidFill>
                <a:latin typeface="AdvOT1ef757c0"/>
              </a:rPr>
              <a:t> following Frobenius norm</a:t>
            </a:r>
          </a:p>
          <a:p>
            <a:pPr marL="0" lvl="0" indent="0" algn="l" rtl="0">
              <a:spcBef>
                <a:spcPts val="0"/>
              </a:spcBef>
              <a:spcAft>
                <a:spcPts val="0"/>
              </a:spcAft>
              <a:buNone/>
            </a:pPr>
            <a:endParaRPr lang="pl-PL" sz="1800" b="0" i="0" u="none" strike="noStrike" baseline="0">
              <a:solidFill>
                <a:srgbClr val="000000"/>
              </a:solidFill>
              <a:latin typeface="AdvOT1ef757c0"/>
            </a:endParaRPr>
          </a:p>
          <a:p>
            <a:pPr marL="0" lvl="0" indent="0" algn="l" rtl="0">
              <a:spcBef>
                <a:spcPts val="0"/>
              </a:spcBef>
              <a:spcAft>
                <a:spcPts val="0"/>
              </a:spcAft>
              <a:buNone/>
            </a:pPr>
            <a:r>
              <a:rPr lang="en-US" sz="1800" b="0" i="0" u="none" strike="noStrike" baseline="0">
                <a:latin typeface="AdvOT1ef757c0"/>
              </a:rPr>
              <a:t>Finally from the recovered topic-words matrix </a:t>
            </a:r>
            <a:r>
              <a:rPr lang="en-US" sz="1800" b="0" i="0" u="none" strike="noStrike" baseline="0">
                <a:latin typeface="AdvOT7d6df7ab.I"/>
              </a:rPr>
              <a:t>H </a:t>
            </a:r>
            <a:r>
              <a:rPr lang="en-US" sz="1800" b="0" i="0" u="none" strike="noStrike" baseline="0">
                <a:latin typeface="AdvOT1ef757c0"/>
              </a:rPr>
              <a:t>we can select</a:t>
            </a:r>
            <a:r>
              <a:rPr lang="pl-PL" sz="1800" b="0" i="0" u="none" strike="noStrike" baseline="0">
                <a:latin typeface="AdvOT1ef757c0"/>
              </a:rPr>
              <a:t> </a:t>
            </a:r>
            <a:r>
              <a:rPr lang="en-US" sz="1800" b="0" i="0" u="none" strike="noStrike" baseline="0">
                <a:latin typeface="AdvOT1ef757c0"/>
              </a:rPr>
              <a:t>per each of the </a:t>
            </a:r>
            <a:r>
              <a:rPr lang="en-US" sz="1800" b="0" i="0" u="none" strike="noStrike" baseline="0">
                <a:latin typeface="AdvOT7d6df7ab.I"/>
              </a:rPr>
              <a:t>l </a:t>
            </a:r>
            <a:r>
              <a:rPr lang="en-US" sz="1800" b="0" i="0" u="none" strike="noStrike" baseline="0">
                <a:latin typeface="AdvOT1ef757c0"/>
              </a:rPr>
              <a:t>rows (the topics) a subset of words </a:t>
            </a:r>
            <a:r>
              <a:rPr lang="en-US" sz="1800" b="0" i="0" u="none" strike="noStrike" baseline="0">
                <a:latin typeface="AdvOT7d6df7ab.I"/>
              </a:rPr>
              <a:t>m</a:t>
            </a:r>
            <a:r>
              <a:rPr lang="en-US" sz="1800" b="0" i="0" u="none" strike="noStrike" baseline="0">
                <a:latin typeface="AdvTT691e30a0"/>
              </a:rPr>
              <a:t>* </a:t>
            </a:r>
            <a:r>
              <a:rPr lang="en-US" sz="1800" b="0" i="0" u="none" strike="noStrike" baseline="0">
                <a:latin typeface="AdvOT1ef757c0"/>
              </a:rPr>
              <a:t>&lt; </a:t>
            </a:r>
            <a:r>
              <a:rPr lang="en-US" sz="1800" b="0" i="0" u="none" strike="noStrike" baseline="0">
                <a:latin typeface="AdvOT7d6df7ab.I"/>
              </a:rPr>
              <a:t>m</a:t>
            </a:r>
            <a:r>
              <a:rPr lang="pl-PL" sz="1800" b="0" i="0" u="none" strike="noStrike" baseline="0">
                <a:latin typeface="AdvOT7d6df7ab.I"/>
              </a:rPr>
              <a:t> </a:t>
            </a:r>
            <a:r>
              <a:rPr lang="en-US" sz="1800" b="0" i="0" u="none" strike="noStrike" baseline="0">
                <a:latin typeface="AdvOT1ef757c0"/>
              </a:rPr>
              <a:t>according to their weights, and use it to represent the </a:t>
            </a:r>
            <a:r>
              <a:rPr lang="en-US" sz="1800" b="0" i="0" u="none" strike="noStrike" baseline="0">
                <a:latin typeface="AdvOT7d6df7ab.I"/>
              </a:rPr>
              <a:t>m</a:t>
            </a:r>
            <a:r>
              <a:rPr lang="en-US" sz="1800" b="0" i="0" u="none" strike="noStrike" baseline="0">
                <a:latin typeface="AdvTT691e30a0"/>
              </a:rPr>
              <a:t>* </a:t>
            </a:r>
            <a:r>
              <a:rPr lang="en-US" sz="1800" b="0" i="0" u="none" strike="noStrike" baseline="0">
                <a:latin typeface="AdvOT1ef757c0"/>
              </a:rPr>
              <a:t>most</a:t>
            </a:r>
            <a:r>
              <a:rPr lang="pl-PL" sz="1800" b="0" i="0" u="none" strike="noStrike" baseline="0">
                <a:latin typeface="AdvOT1ef757c0"/>
              </a:rPr>
              <a:t> </a:t>
            </a:r>
            <a:r>
              <a:rPr lang="en-US" sz="1800" b="0" i="0" u="none" strike="noStrike" baseline="0">
                <a:latin typeface="AdvOT7d6df7ab.I"/>
              </a:rPr>
              <a:t>important words </a:t>
            </a:r>
            <a:r>
              <a:rPr lang="en-US" sz="1800" b="0" i="0" u="none" strike="noStrike" baseline="0">
                <a:latin typeface="AdvOT1ef757c0"/>
              </a:rPr>
              <a:t>of each topic.</a:t>
            </a:r>
            <a:endParaRPr lang="pl-PL" sz="1800" b="0" i="0" u="none" strike="noStrike" baseline="0">
              <a:latin typeface="AdvOT1ef757c0"/>
            </a:endParaRPr>
          </a:p>
          <a:p>
            <a:pPr marL="0" lvl="0" indent="0" algn="l" rtl="0">
              <a:spcBef>
                <a:spcPts val="0"/>
              </a:spcBef>
              <a:spcAft>
                <a:spcPts val="0"/>
              </a:spcAft>
              <a:buNone/>
            </a:pPr>
            <a:endParaRPr lang="pl-PL" sz="1800" b="0" i="0" u="none" strike="noStrike" baseline="0">
              <a:latin typeface="AdvOT1ef757c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l-PL" sz="1800" b="0" i="0" u="none" strike="noStrike" baseline="0">
                <a:latin typeface="AdvOT1ef757c0"/>
              </a:rPr>
              <a:t>So, shortly: </a:t>
            </a:r>
            <a:r>
              <a:rPr lang="en-US" sz="1800" b="0" i="0">
                <a:solidFill>
                  <a:srgbClr val="E3E3E3"/>
                </a:solidFill>
                <a:effectLst/>
                <a:latin typeface="Google Sans"/>
              </a:rPr>
              <a:t>In the context of topic detection in Twitter data, NMF can be used to identify the main themes or topics that are being discussed.</a:t>
            </a:r>
            <a:endParaRPr lang="pl-PL" sz="1800" b="0" i="0" u="none" strike="noStrike" baseline="0">
              <a:solidFill>
                <a:srgbClr val="E3E3E3"/>
              </a:solidFill>
              <a:effectLst/>
              <a:latin typeface="Google Sans"/>
            </a:endParaRPr>
          </a:p>
          <a:p>
            <a:pPr marL="0" lvl="0" indent="0" algn="l" rtl="0">
              <a:spcBef>
                <a:spcPts val="0"/>
              </a:spcBef>
              <a:spcAft>
                <a:spcPts val="0"/>
              </a:spcAft>
              <a:buNone/>
            </a:pPr>
            <a:endParaRPr lang="pl-PL" sz="1800" b="0" i="0" u="none" strike="noStrike" baseline="0">
              <a:latin typeface="AdvOT1ef757c0"/>
            </a:endParaRPr>
          </a:p>
          <a:p>
            <a:pPr marL="0" lvl="0" indent="0" algn="l" rtl="0">
              <a:spcBef>
                <a:spcPts val="0"/>
              </a:spcBef>
              <a:spcAft>
                <a:spcPts val="0"/>
              </a:spcAft>
              <a:buNone/>
            </a:pPr>
            <a:endParaRPr lang="pl-PL" sz="1800" b="0" i="0" u="none" strike="noStrike" baseline="0">
              <a:solidFill>
                <a:srgbClr val="000000"/>
              </a:solidFill>
              <a:latin typeface="AdvOT1ef757c0"/>
            </a:endParaRPr>
          </a:p>
        </p:txBody>
      </p:sp>
    </p:spTree>
    <p:extLst>
      <p:ext uri="{BB962C8B-B14F-4D97-AF65-F5344CB8AC3E}">
        <p14:creationId xmlns:p14="http://schemas.microsoft.com/office/powerpoint/2010/main" val="338054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11" name="Google Shape;11;p2"/>
          <p:cNvSpPr/>
          <p:nvPr/>
        </p:nvSpPr>
        <p:spPr>
          <a:xfrm>
            <a:off x="148375" y="148500"/>
            <a:ext cx="8869500" cy="48465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2"/>
          <p:cNvSpPr txBox="1">
            <a:spLocks noGrp="1"/>
          </p:cNvSpPr>
          <p:nvPr>
            <p:ph type="ctrTitle"/>
          </p:nvPr>
        </p:nvSpPr>
        <p:spPr>
          <a:xfrm>
            <a:off x="4040075" y="1807225"/>
            <a:ext cx="4084500" cy="19236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4400" b="1">
                <a:solidFill>
                  <a:srgbClr val="74533D"/>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040075" y="3900750"/>
            <a:ext cx="4553400" cy="5640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rgbClr val="7C843C"/>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2" name="Picture 2">
            <a:extLst>
              <a:ext uri="{FF2B5EF4-FFF2-40B4-BE49-F238E27FC236}">
                <a16:creationId xmlns:a16="http://schemas.microsoft.com/office/drawing/2014/main" id="{BEA78E17-FF02-C37B-95F4-413BE40699E3}"/>
              </a:ext>
            </a:extLst>
          </p:cNvPr>
          <p:cNvPicPr>
            <a:picLocks noChangeAspect="1"/>
          </p:cNvPicPr>
          <p:nvPr userDrawn="1"/>
        </p:nvPicPr>
        <p:blipFill rotWithShape="1">
          <a:blip r:embed="rId2"/>
          <a:srcRect l="-1" r="9904"/>
          <a:stretch/>
        </p:blipFill>
        <p:spPr>
          <a:xfrm>
            <a:off x="-128201" y="1545"/>
            <a:ext cx="9272201" cy="5141955"/>
          </a:xfrm>
          <a:prstGeom prst="rect">
            <a:avLst/>
          </a:prstGeom>
        </p:spPr>
      </p:pic>
      <p:sp>
        <p:nvSpPr>
          <p:cNvPr id="13" name="Google Shape;13;p3"/>
          <p:cNvSpPr txBox="1">
            <a:spLocks noGrp="1"/>
          </p:cNvSpPr>
          <p:nvPr>
            <p:ph type="title"/>
          </p:nvPr>
        </p:nvSpPr>
        <p:spPr>
          <a:xfrm>
            <a:off x="4117025" y="2560625"/>
            <a:ext cx="4017600" cy="8418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3600"/>
              <a:buNone/>
              <a:defRPr sz="5000">
                <a:solidFill>
                  <a:srgbClr val="AFC968"/>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999150" y="1075000"/>
            <a:ext cx="2135400" cy="149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10900" b="1">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4439500" y="3556833"/>
            <a:ext cx="3695400" cy="69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solidFill>
                  <a:srgbClr val="D6E29C"/>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3"/>
        <p:cNvGrpSpPr/>
        <p:nvPr/>
      </p:nvGrpSpPr>
      <p:grpSpPr>
        <a:xfrm>
          <a:off x="0" y="0"/>
          <a:ext cx="0" cy="0"/>
          <a:chOff x="0" y="0"/>
          <a:chExt cx="0" cy="0"/>
        </a:xfrm>
      </p:grpSpPr>
      <p:sp>
        <p:nvSpPr>
          <p:cNvPr id="91" name="Google Shape;91;p18"/>
          <p:cNvSpPr/>
          <p:nvPr/>
        </p:nvSpPr>
        <p:spPr>
          <a:xfrm>
            <a:off x="148375" y="148500"/>
            <a:ext cx="8869500" cy="48465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txBox="1">
            <a:spLocks noGrp="1"/>
          </p:cNvSpPr>
          <p:nvPr>
            <p:ph type="title"/>
          </p:nvPr>
        </p:nvSpPr>
        <p:spPr>
          <a:xfrm>
            <a:off x="710750" y="33800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18"/>
          <p:cNvSpPr txBox="1">
            <a:spLocks noGrp="1"/>
          </p:cNvSpPr>
          <p:nvPr>
            <p:ph type="subTitle" idx="1"/>
          </p:nvPr>
        </p:nvSpPr>
        <p:spPr>
          <a:xfrm>
            <a:off x="710750" y="3785547"/>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title" idx="2"/>
          </p:nvPr>
        </p:nvSpPr>
        <p:spPr>
          <a:xfrm>
            <a:off x="710750" y="12231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 name="Google Shape;87;p18"/>
          <p:cNvSpPr txBox="1">
            <a:spLocks noGrp="1"/>
          </p:cNvSpPr>
          <p:nvPr>
            <p:ph type="subTitle" idx="3"/>
          </p:nvPr>
        </p:nvSpPr>
        <p:spPr>
          <a:xfrm>
            <a:off x="710750" y="1627900"/>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8"/>
          <p:cNvSpPr txBox="1">
            <a:spLocks noGrp="1"/>
          </p:cNvSpPr>
          <p:nvPr>
            <p:ph type="title" idx="4"/>
          </p:nvPr>
        </p:nvSpPr>
        <p:spPr>
          <a:xfrm>
            <a:off x="710750" y="2301213"/>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 name="Google Shape;89;p18"/>
          <p:cNvSpPr txBox="1">
            <a:spLocks noGrp="1"/>
          </p:cNvSpPr>
          <p:nvPr>
            <p:ph type="subTitle" idx="5"/>
          </p:nvPr>
        </p:nvSpPr>
        <p:spPr>
          <a:xfrm>
            <a:off x="710750" y="2706729"/>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8"/>
          <p:cNvSpPr txBox="1">
            <a:spLocks noGrp="1"/>
          </p:cNvSpPr>
          <p:nvPr>
            <p:ph type="title" idx="6"/>
          </p:nvPr>
        </p:nvSpPr>
        <p:spPr>
          <a:xfrm>
            <a:off x="710750" y="387250"/>
            <a:ext cx="4724700" cy="776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
        <p:nvSpPr>
          <p:cNvPr id="131" name="Google Shape;131;p23"/>
          <p:cNvSpPr/>
          <p:nvPr/>
        </p:nvSpPr>
        <p:spPr>
          <a:xfrm>
            <a:off x="148375" y="148500"/>
            <a:ext cx="8869500" cy="4846500"/>
          </a:xfrm>
          <a:prstGeom prst="rect">
            <a:avLst/>
          </a:prstGeom>
          <a:solidFill>
            <a:schemeClr val="accent3"/>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88947D2-E85F-E331-3BF7-D84BEDFA2785}"/>
              </a:ext>
            </a:extLst>
          </p:cNvPr>
          <p:cNvPicPr>
            <a:picLocks noChangeAspect="1"/>
          </p:cNvPicPr>
          <p:nvPr userDrawn="1"/>
        </p:nvPicPr>
        <p:blipFill rotWithShape="1">
          <a:blip r:embed="rId2"/>
          <a:srcRect r="9904"/>
          <a:stretch/>
        </p:blipFill>
        <p:spPr>
          <a:xfrm>
            <a:off x="-128202" y="1545"/>
            <a:ext cx="9272201" cy="5141955"/>
          </a:xfrm>
          <a:prstGeom prst="rect">
            <a:avLst/>
          </a:prstGeom>
        </p:spPr>
      </p:pic>
      <p:sp>
        <p:nvSpPr>
          <p:cNvPr id="5" name="Google Shape;13;p3">
            <a:extLst>
              <a:ext uri="{FF2B5EF4-FFF2-40B4-BE49-F238E27FC236}">
                <a16:creationId xmlns:a16="http://schemas.microsoft.com/office/drawing/2014/main" id="{42AEE9E6-4211-44FA-7360-AE2DBD6E12CB}"/>
              </a:ext>
            </a:extLst>
          </p:cNvPr>
          <p:cNvSpPr txBox="1">
            <a:spLocks noGrp="1"/>
          </p:cNvSpPr>
          <p:nvPr>
            <p:ph type="title"/>
          </p:nvPr>
        </p:nvSpPr>
        <p:spPr>
          <a:xfrm>
            <a:off x="1687037" y="1353337"/>
            <a:ext cx="5769925" cy="2436825"/>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extLst>
      <p:ext uri="{BB962C8B-B14F-4D97-AF65-F5344CB8AC3E}">
        <p14:creationId xmlns:p14="http://schemas.microsoft.com/office/powerpoint/2010/main" val="3307617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64" r:id="rId3"/>
    <p:sldLayoutId id="2147483669" r:id="rId4"/>
    <p:sldLayoutId id="2147483670" r:id="rId5"/>
    <p:sldLayoutId id="214748367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microsoft.com/office/2018/10/relationships/comments" Target="../comments/modernComment_133_6F74231F.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2" name="Picture 2">
            <a:extLst>
              <a:ext uri="{FF2B5EF4-FFF2-40B4-BE49-F238E27FC236}">
                <a16:creationId xmlns:a16="http://schemas.microsoft.com/office/drawing/2014/main" id="{D87A7F03-0F40-C645-9661-7B5E48B0557E}"/>
              </a:ext>
            </a:extLst>
          </p:cNvPr>
          <p:cNvPicPr>
            <a:picLocks noChangeAspect="1"/>
          </p:cNvPicPr>
          <p:nvPr/>
        </p:nvPicPr>
        <p:blipFill rotWithShape="1">
          <a:blip r:embed="rId3"/>
          <a:srcRect r="12012"/>
          <a:stretch/>
        </p:blipFill>
        <p:spPr>
          <a:xfrm>
            <a:off x="-91227" y="0"/>
            <a:ext cx="9229342" cy="5240809"/>
          </a:xfrm>
          <a:prstGeom prst="rect">
            <a:avLst/>
          </a:prstGeom>
        </p:spPr>
      </p:pic>
      <p:sp>
        <p:nvSpPr>
          <p:cNvPr id="143" name="Google Shape;143;p28"/>
          <p:cNvSpPr txBox="1">
            <a:spLocks noGrp="1"/>
          </p:cNvSpPr>
          <p:nvPr>
            <p:ph type="ctrTitle"/>
          </p:nvPr>
        </p:nvSpPr>
        <p:spPr>
          <a:xfrm>
            <a:off x="-7422" y="1839425"/>
            <a:ext cx="9064171" cy="1139995"/>
          </a:xfrm>
          <a:prstGeom prst="rect">
            <a:avLst/>
          </a:prstGeom>
        </p:spPr>
        <p:txBody>
          <a:bodyPr spcFirstLastPara="1" wrap="square" lIns="91425" tIns="91425" rIns="91425" bIns="91425" anchor="t" anchorCtr="0">
            <a:noAutofit/>
          </a:bodyPr>
          <a:lstStyle/>
          <a:p>
            <a:pPr algn="ctr"/>
            <a:r>
              <a:rPr lang="pl-PL" sz="3200" b="0">
                <a:solidFill>
                  <a:schemeClr val="bg1"/>
                </a:solidFill>
              </a:rPr>
              <a:t>The Comparison of Local and Global Fake News Detection Methods - survey</a:t>
            </a:r>
            <a:endParaRPr lang="en-US" sz="3200" b="0">
              <a:solidFill>
                <a:schemeClr val="bg1"/>
              </a:solidFill>
            </a:endParaRPr>
          </a:p>
        </p:txBody>
      </p:sp>
      <p:sp>
        <p:nvSpPr>
          <p:cNvPr id="144" name="Google Shape;144;p28"/>
          <p:cNvSpPr txBox="1">
            <a:spLocks noGrp="1"/>
          </p:cNvSpPr>
          <p:nvPr>
            <p:ph type="subTitle" idx="1"/>
          </p:nvPr>
        </p:nvSpPr>
        <p:spPr>
          <a:xfrm>
            <a:off x="1162478" y="3934234"/>
            <a:ext cx="6819043" cy="913490"/>
          </a:xfrm>
          <a:prstGeom prst="rect">
            <a:avLst/>
          </a:prstGeom>
        </p:spPr>
        <p:txBody>
          <a:bodyPr spcFirstLastPara="1" wrap="square" lIns="91425" tIns="91425" rIns="91425" bIns="91425" anchor="t" anchorCtr="0">
            <a:noAutofit/>
          </a:bodyPr>
          <a:lstStyle/>
          <a:p>
            <a:pPr algn="ctr"/>
            <a:r>
              <a:rPr lang="pl-PL">
                <a:solidFill>
                  <a:srgbClr val="D6E29C"/>
                </a:solidFill>
              </a:rPr>
              <a:t>Maciej Pawlikowski, Hubert Ruczyński, </a:t>
            </a:r>
          </a:p>
          <a:p>
            <a:pPr algn="ctr"/>
            <a:r>
              <a:rPr lang="pl-PL">
                <a:solidFill>
                  <a:srgbClr val="D6E29C"/>
                </a:solidFill>
              </a:rPr>
              <a:t>Bartosz Siński, Adrian Stańdo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Consensus clustering</a:t>
            </a:r>
            <a:endParaRPr lang="pl-PL" err="1"/>
          </a:p>
        </p:txBody>
      </p:sp>
      <p:cxnSp>
        <p:nvCxnSpPr>
          <p:cNvPr id="166" name="Google Shape;166;p30"/>
          <p:cNvCxnSpPr>
            <a:cxnSpLocks/>
          </p:cNvCxnSpPr>
          <p:nvPr/>
        </p:nvCxnSpPr>
        <p:spPr>
          <a:xfrm>
            <a:off x="812499" y="1045726"/>
            <a:ext cx="4429682" cy="0"/>
          </a:xfrm>
          <a:prstGeom prst="straightConnector1">
            <a:avLst/>
          </a:prstGeom>
          <a:noFill/>
          <a:ln w="19050" cap="flat" cmpd="sng">
            <a:solidFill>
              <a:srgbClr val="74533D"/>
            </a:solidFill>
            <a:prstDash val="solid"/>
            <a:round/>
            <a:headEnd type="none" w="med" len="med"/>
            <a:tailEnd type="none" w="med" len="med"/>
          </a:ln>
        </p:spPr>
      </p:cxnSp>
      <p:pic>
        <p:nvPicPr>
          <p:cNvPr id="4" name="Picture 3">
            <a:extLst>
              <a:ext uri="{FF2B5EF4-FFF2-40B4-BE49-F238E27FC236}">
                <a16:creationId xmlns:a16="http://schemas.microsoft.com/office/drawing/2014/main" id="{C0E0F409-FCF8-88FE-96A0-8B6E8FBEF42D}"/>
              </a:ext>
            </a:extLst>
          </p:cNvPr>
          <p:cNvPicPr>
            <a:picLocks noChangeAspect="1"/>
          </p:cNvPicPr>
          <p:nvPr/>
        </p:nvPicPr>
        <p:blipFill>
          <a:blip r:embed="rId3"/>
          <a:stretch>
            <a:fillRect/>
          </a:stretch>
        </p:blipFill>
        <p:spPr>
          <a:xfrm>
            <a:off x="1462472" y="1822126"/>
            <a:ext cx="6219056" cy="1742491"/>
          </a:xfrm>
          <a:prstGeom prst="rect">
            <a:avLst/>
          </a:prstGeom>
        </p:spPr>
      </p:pic>
    </p:spTree>
    <p:extLst>
      <p:ext uri="{BB962C8B-B14F-4D97-AF65-F5344CB8AC3E}">
        <p14:creationId xmlns:p14="http://schemas.microsoft.com/office/powerpoint/2010/main" val="395876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Results</a:t>
            </a:r>
            <a:endParaRPr lang="pl-PL" err="1"/>
          </a:p>
        </p:txBody>
      </p:sp>
      <p:cxnSp>
        <p:nvCxnSpPr>
          <p:cNvPr id="166" name="Google Shape;166;p30"/>
          <p:cNvCxnSpPr>
            <a:cxnSpLocks/>
          </p:cNvCxnSpPr>
          <p:nvPr/>
        </p:nvCxnSpPr>
        <p:spPr>
          <a:xfrm>
            <a:off x="812499" y="1045726"/>
            <a:ext cx="1584251" cy="0"/>
          </a:xfrm>
          <a:prstGeom prst="straightConnector1">
            <a:avLst/>
          </a:prstGeom>
          <a:noFill/>
          <a:ln w="19050" cap="flat" cmpd="sng">
            <a:solidFill>
              <a:srgbClr val="74533D"/>
            </a:solidFill>
            <a:prstDash val="solid"/>
            <a:round/>
            <a:headEnd type="none" w="med" len="med"/>
            <a:tailEnd type="none" w="med" len="med"/>
          </a:ln>
        </p:spPr>
      </p:cxnSp>
      <p:pic>
        <p:nvPicPr>
          <p:cNvPr id="5" name="Picture 4">
            <a:extLst>
              <a:ext uri="{FF2B5EF4-FFF2-40B4-BE49-F238E27FC236}">
                <a16:creationId xmlns:a16="http://schemas.microsoft.com/office/drawing/2014/main" id="{4C87FFD3-A526-B1A8-11EE-5B865F5966D5}"/>
              </a:ext>
            </a:extLst>
          </p:cNvPr>
          <p:cNvPicPr>
            <a:picLocks noChangeAspect="1"/>
          </p:cNvPicPr>
          <p:nvPr/>
        </p:nvPicPr>
        <p:blipFill>
          <a:blip r:embed="rId3"/>
          <a:stretch>
            <a:fillRect/>
          </a:stretch>
        </p:blipFill>
        <p:spPr>
          <a:xfrm>
            <a:off x="156164" y="1220445"/>
            <a:ext cx="4481171" cy="3729967"/>
          </a:xfrm>
          <a:prstGeom prst="rect">
            <a:avLst/>
          </a:prstGeom>
        </p:spPr>
      </p:pic>
      <p:pic>
        <p:nvPicPr>
          <p:cNvPr id="7" name="Picture 6">
            <a:extLst>
              <a:ext uri="{FF2B5EF4-FFF2-40B4-BE49-F238E27FC236}">
                <a16:creationId xmlns:a16="http://schemas.microsoft.com/office/drawing/2014/main" id="{AC0B67AE-A5CF-190B-1F5F-CA55B16311C9}"/>
              </a:ext>
            </a:extLst>
          </p:cNvPr>
          <p:cNvPicPr>
            <a:picLocks noChangeAspect="1"/>
          </p:cNvPicPr>
          <p:nvPr/>
        </p:nvPicPr>
        <p:blipFill>
          <a:blip r:embed="rId4"/>
          <a:stretch>
            <a:fillRect/>
          </a:stretch>
        </p:blipFill>
        <p:spPr>
          <a:xfrm>
            <a:off x="4739084" y="775450"/>
            <a:ext cx="4124103" cy="3729967"/>
          </a:xfrm>
          <a:prstGeom prst="rect">
            <a:avLst/>
          </a:prstGeom>
        </p:spPr>
      </p:pic>
    </p:spTree>
    <p:extLst>
      <p:ext uri="{BB962C8B-B14F-4D97-AF65-F5344CB8AC3E}">
        <p14:creationId xmlns:p14="http://schemas.microsoft.com/office/powerpoint/2010/main" val="1797253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Results</a:t>
            </a:r>
            <a:endParaRPr lang="pl-PL" err="1"/>
          </a:p>
        </p:txBody>
      </p:sp>
      <p:cxnSp>
        <p:nvCxnSpPr>
          <p:cNvPr id="166" name="Google Shape;166;p30"/>
          <p:cNvCxnSpPr>
            <a:cxnSpLocks/>
          </p:cNvCxnSpPr>
          <p:nvPr/>
        </p:nvCxnSpPr>
        <p:spPr>
          <a:xfrm>
            <a:off x="812499" y="1045726"/>
            <a:ext cx="1584251" cy="0"/>
          </a:xfrm>
          <a:prstGeom prst="straightConnector1">
            <a:avLst/>
          </a:prstGeom>
          <a:noFill/>
          <a:ln w="19050" cap="flat" cmpd="sng">
            <a:solidFill>
              <a:srgbClr val="74533D"/>
            </a:solidFill>
            <a:prstDash val="solid"/>
            <a:round/>
            <a:headEnd type="none" w="med" len="med"/>
            <a:tailEnd type="none" w="med" len="med"/>
          </a:ln>
        </p:spPr>
      </p:cxnSp>
      <p:pic>
        <p:nvPicPr>
          <p:cNvPr id="3" name="Picture 2">
            <a:extLst>
              <a:ext uri="{FF2B5EF4-FFF2-40B4-BE49-F238E27FC236}">
                <a16:creationId xmlns:a16="http://schemas.microsoft.com/office/drawing/2014/main" id="{E72A7202-510A-5223-222A-FA572F1E1792}"/>
              </a:ext>
            </a:extLst>
          </p:cNvPr>
          <p:cNvPicPr>
            <a:picLocks noChangeAspect="1"/>
          </p:cNvPicPr>
          <p:nvPr/>
        </p:nvPicPr>
        <p:blipFill>
          <a:blip r:embed="rId3"/>
          <a:stretch>
            <a:fillRect/>
          </a:stretch>
        </p:blipFill>
        <p:spPr>
          <a:xfrm>
            <a:off x="445810" y="1208014"/>
            <a:ext cx="3901880" cy="3316420"/>
          </a:xfrm>
          <a:prstGeom prst="rect">
            <a:avLst/>
          </a:prstGeom>
        </p:spPr>
      </p:pic>
      <p:pic>
        <p:nvPicPr>
          <p:cNvPr id="6" name="Picture 5">
            <a:extLst>
              <a:ext uri="{FF2B5EF4-FFF2-40B4-BE49-F238E27FC236}">
                <a16:creationId xmlns:a16="http://schemas.microsoft.com/office/drawing/2014/main" id="{B2DF5BE5-0FE9-28B1-5AD4-E0D4FE20D2BB}"/>
              </a:ext>
            </a:extLst>
          </p:cNvPr>
          <p:cNvPicPr>
            <a:picLocks noChangeAspect="1"/>
          </p:cNvPicPr>
          <p:nvPr/>
        </p:nvPicPr>
        <p:blipFill>
          <a:blip r:embed="rId4"/>
          <a:stretch>
            <a:fillRect/>
          </a:stretch>
        </p:blipFill>
        <p:spPr>
          <a:xfrm>
            <a:off x="4572000" y="766738"/>
            <a:ext cx="4202945" cy="3882646"/>
          </a:xfrm>
          <a:prstGeom prst="rect">
            <a:avLst/>
          </a:prstGeom>
        </p:spPr>
      </p:pic>
    </p:spTree>
    <p:extLst>
      <p:ext uri="{BB962C8B-B14F-4D97-AF65-F5344CB8AC3E}">
        <p14:creationId xmlns:p14="http://schemas.microsoft.com/office/powerpoint/2010/main" val="113037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3" name="Picture 2">
            <a:extLst>
              <a:ext uri="{FF2B5EF4-FFF2-40B4-BE49-F238E27FC236}">
                <a16:creationId xmlns:a16="http://schemas.microsoft.com/office/drawing/2014/main" id="{8F1F1EEF-73D8-67C4-7482-40EF7F0FFC6B}"/>
              </a:ext>
            </a:extLst>
          </p:cNvPr>
          <p:cNvPicPr>
            <a:picLocks noChangeAspect="1"/>
          </p:cNvPicPr>
          <p:nvPr/>
        </p:nvPicPr>
        <p:blipFill>
          <a:blip r:embed="rId3"/>
          <a:stretch>
            <a:fillRect/>
          </a:stretch>
        </p:blipFill>
        <p:spPr>
          <a:xfrm>
            <a:off x="917162" y="461843"/>
            <a:ext cx="7304523" cy="2109907"/>
          </a:xfrm>
          <a:prstGeom prst="rect">
            <a:avLst/>
          </a:prstGeom>
        </p:spPr>
      </p:pic>
      <p:pic>
        <p:nvPicPr>
          <p:cNvPr id="5" name="Picture 4">
            <a:extLst>
              <a:ext uri="{FF2B5EF4-FFF2-40B4-BE49-F238E27FC236}">
                <a16:creationId xmlns:a16="http://schemas.microsoft.com/office/drawing/2014/main" id="{AB23DCDA-45C0-8278-34A6-D01E0D655ED3}"/>
              </a:ext>
            </a:extLst>
          </p:cNvPr>
          <p:cNvPicPr>
            <a:picLocks noChangeAspect="1"/>
          </p:cNvPicPr>
          <p:nvPr/>
        </p:nvPicPr>
        <p:blipFill rotWithShape="1">
          <a:blip r:embed="rId4"/>
          <a:srcRect t="52104"/>
          <a:stretch/>
        </p:blipFill>
        <p:spPr>
          <a:xfrm>
            <a:off x="4549652" y="2889203"/>
            <a:ext cx="4402622" cy="1571779"/>
          </a:xfrm>
          <a:prstGeom prst="rect">
            <a:avLst/>
          </a:prstGeom>
        </p:spPr>
      </p:pic>
      <p:pic>
        <p:nvPicPr>
          <p:cNvPr id="7" name="Picture 6">
            <a:extLst>
              <a:ext uri="{FF2B5EF4-FFF2-40B4-BE49-F238E27FC236}">
                <a16:creationId xmlns:a16="http://schemas.microsoft.com/office/drawing/2014/main" id="{E4E0EDA2-3696-511F-C11F-61694A8AC4DB}"/>
              </a:ext>
            </a:extLst>
          </p:cNvPr>
          <p:cNvPicPr>
            <a:picLocks noChangeAspect="1"/>
          </p:cNvPicPr>
          <p:nvPr/>
        </p:nvPicPr>
        <p:blipFill rotWithShape="1">
          <a:blip r:embed="rId4"/>
          <a:srcRect b="47896"/>
          <a:stretch/>
        </p:blipFill>
        <p:spPr>
          <a:xfrm>
            <a:off x="246096" y="2852328"/>
            <a:ext cx="4236936" cy="1645531"/>
          </a:xfrm>
          <a:prstGeom prst="rect">
            <a:avLst/>
          </a:prstGeom>
        </p:spPr>
      </p:pic>
    </p:spTree>
    <p:extLst>
      <p:ext uri="{BB962C8B-B14F-4D97-AF65-F5344CB8AC3E}">
        <p14:creationId xmlns:p14="http://schemas.microsoft.com/office/powerpoint/2010/main" val="3403694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Challenges</a:t>
            </a:r>
            <a:endParaRPr lang="pl-PL" err="1"/>
          </a:p>
        </p:txBody>
      </p:sp>
      <p:cxnSp>
        <p:nvCxnSpPr>
          <p:cNvPr id="166" name="Google Shape;166;p30"/>
          <p:cNvCxnSpPr>
            <a:cxnSpLocks/>
          </p:cNvCxnSpPr>
          <p:nvPr/>
        </p:nvCxnSpPr>
        <p:spPr>
          <a:xfrm>
            <a:off x="812499" y="1045726"/>
            <a:ext cx="2365659"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094526"/>
            <a:ext cx="7447730" cy="1290862"/>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Tweets contain lots of noise, and not all users are reliable.</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Lack of ground truth information (labels).</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It is hard to find the proper number of clusters/topics.</a:t>
            </a:r>
          </a:p>
        </p:txBody>
      </p:sp>
      <p:sp>
        <p:nvSpPr>
          <p:cNvPr id="4" name="Google Shape;158;p30">
            <a:extLst>
              <a:ext uri="{FF2B5EF4-FFF2-40B4-BE49-F238E27FC236}">
                <a16:creationId xmlns:a16="http://schemas.microsoft.com/office/drawing/2014/main" id="{CCA664D3-3FF9-24E2-6347-F1F6DBD3BCB5}"/>
              </a:ext>
            </a:extLst>
          </p:cNvPr>
          <p:cNvSpPr txBox="1">
            <a:spLocks/>
          </p:cNvSpPr>
          <p:nvPr/>
        </p:nvSpPr>
        <p:spPr>
          <a:xfrm>
            <a:off x="710750" y="2571750"/>
            <a:ext cx="7447730" cy="776400"/>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r>
              <a:rPr lang="pl-PL" b="0">
                <a:solidFill>
                  <a:srgbClr val="74533D"/>
                </a:solidFill>
              </a:rPr>
              <a:t>Contributions</a:t>
            </a:r>
            <a:endParaRPr lang="pl-PL" err="1"/>
          </a:p>
        </p:txBody>
      </p:sp>
      <p:cxnSp>
        <p:nvCxnSpPr>
          <p:cNvPr id="6" name="Google Shape;166;p30">
            <a:extLst>
              <a:ext uri="{FF2B5EF4-FFF2-40B4-BE49-F238E27FC236}">
                <a16:creationId xmlns:a16="http://schemas.microsoft.com/office/drawing/2014/main" id="{B29BEEA9-6C97-7E09-AE3B-01661EBD938B}"/>
              </a:ext>
            </a:extLst>
          </p:cNvPr>
          <p:cNvCxnSpPr>
            <a:cxnSpLocks/>
          </p:cNvCxnSpPr>
          <p:nvPr/>
        </p:nvCxnSpPr>
        <p:spPr>
          <a:xfrm>
            <a:off x="812499" y="3230226"/>
            <a:ext cx="2805559" cy="0"/>
          </a:xfrm>
          <a:prstGeom prst="straightConnector1">
            <a:avLst/>
          </a:prstGeom>
          <a:noFill/>
          <a:ln w="19050" cap="flat" cmpd="sng">
            <a:solidFill>
              <a:srgbClr val="74533D"/>
            </a:solidFill>
            <a:prstDash val="solid"/>
            <a:round/>
            <a:headEnd type="none" w="med" len="med"/>
            <a:tailEnd type="none" w="med" len="med"/>
          </a:ln>
        </p:spPr>
      </p:cxnSp>
      <p:sp>
        <p:nvSpPr>
          <p:cNvPr id="7" name="Google Shape;158;p30">
            <a:extLst>
              <a:ext uri="{FF2B5EF4-FFF2-40B4-BE49-F238E27FC236}">
                <a16:creationId xmlns:a16="http://schemas.microsoft.com/office/drawing/2014/main" id="{DBCD374E-0620-0C43-5FBC-D66D0B9279AC}"/>
              </a:ext>
            </a:extLst>
          </p:cNvPr>
          <p:cNvSpPr txBox="1">
            <a:spLocks/>
          </p:cNvSpPr>
          <p:nvPr/>
        </p:nvSpPr>
        <p:spPr>
          <a:xfrm>
            <a:off x="710750" y="3279025"/>
            <a:ext cx="7447730" cy="1477224"/>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Comparison between numerous topic modeling and clustering algorithms.</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Comparison of different dataset representation quality.</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Example of how to evaluate clustering quality.</a:t>
            </a:r>
          </a:p>
        </p:txBody>
      </p:sp>
    </p:spTree>
    <p:extLst>
      <p:ext uri="{BB962C8B-B14F-4D97-AF65-F5344CB8AC3E}">
        <p14:creationId xmlns:p14="http://schemas.microsoft.com/office/powerpoint/2010/main" val="373668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Dataset preparation</a:t>
            </a:r>
            <a:endParaRPr lang="pl-PL" err="1"/>
          </a:p>
        </p:txBody>
      </p:sp>
      <p:cxnSp>
        <p:nvCxnSpPr>
          <p:cNvPr id="166" name="Google Shape;166;p30"/>
          <p:cNvCxnSpPr>
            <a:cxnSpLocks/>
          </p:cNvCxnSpPr>
          <p:nvPr/>
        </p:nvCxnSpPr>
        <p:spPr>
          <a:xfrm>
            <a:off x="812499" y="1045726"/>
            <a:ext cx="4194459"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163650"/>
            <a:ext cx="7206477" cy="931982"/>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Obtaining tweets related to HPV, and Lynch syndrome diseases, by hashtags.</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Preprocessing of tweets:</a:t>
            </a:r>
          </a:p>
          <a:p>
            <a:pPr>
              <a:lnSpc>
                <a:spcPct val="150000"/>
              </a:lnSpc>
              <a:buClr>
                <a:srgbClr val="74533D"/>
              </a:buClr>
              <a:buSzPct val="100000"/>
            </a:pPr>
            <a:endParaRPr lang="pl-PL" sz="1600" b="0">
              <a:solidFill>
                <a:srgbClr val="74533D"/>
              </a:solidFill>
              <a:latin typeface="Calibri"/>
              <a:ea typeface="Calibri"/>
              <a:cs typeface="Calibri"/>
            </a:endParaRPr>
          </a:p>
        </p:txBody>
      </p:sp>
      <p:sp>
        <p:nvSpPr>
          <p:cNvPr id="8" name="Google Shape;158;p30">
            <a:extLst>
              <a:ext uri="{FF2B5EF4-FFF2-40B4-BE49-F238E27FC236}">
                <a16:creationId xmlns:a16="http://schemas.microsoft.com/office/drawing/2014/main" id="{D788E66C-0772-F1B4-F5F5-C35980AA3AD0}"/>
              </a:ext>
            </a:extLst>
          </p:cNvPr>
          <p:cNvSpPr txBox="1">
            <a:spLocks/>
          </p:cNvSpPr>
          <p:nvPr/>
        </p:nvSpPr>
        <p:spPr>
          <a:xfrm>
            <a:off x="976874" y="1943261"/>
            <a:ext cx="6940353" cy="931983"/>
          </a:xfrm>
          <a:prstGeom prst="rect">
            <a:avLst/>
          </a:prstGeom>
          <a:noFill/>
          <a:ln>
            <a:solidFill>
              <a:schemeClr val="accent6"/>
            </a:solidFill>
          </a:ln>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lphaLcPeriod"/>
            </a:pPr>
            <a:r>
              <a:rPr lang="pl-PL" sz="1600" b="0">
                <a:solidFill>
                  <a:srgbClr val="74533D"/>
                </a:solidFill>
                <a:latin typeface="Calibri"/>
                <a:ea typeface="Calibri"/>
                <a:cs typeface="Calibri"/>
              </a:rPr>
              <a:t>Lowercasing the text,</a:t>
            </a:r>
          </a:p>
          <a:p>
            <a:pPr marL="342900" indent="-342900">
              <a:lnSpc>
                <a:spcPct val="150000"/>
              </a:lnSpc>
              <a:buClr>
                <a:srgbClr val="74533D"/>
              </a:buClr>
              <a:buSzPct val="100000"/>
              <a:buFont typeface="+mj-lt"/>
              <a:buAutoNum type="alphaLcPeriod"/>
            </a:pPr>
            <a:r>
              <a:rPr lang="pl-PL" sz="1600" b="0">
                <a:solidFill>
                  <a:srgbClr val="74533D"/>
                </a:solidFill>
                <a:latin typeface="Calibri"/>
                <a:ea typeface="Calibri"/>
                <a:cs typeface="Calibri"/>
              </a:rPr>
              <a:t>Removal of repeated tweets,</a:t>
            </a:r>
          </a:p>
          <a:p>
            <a:pPr marL="342900" indent="-342900">
              <a:lnSpc>
                <a:spcPct val="150000"/>
              </a:lnSpc>
              <a:buClr>
                <a:srgbClr val="74533D"/>
              </a:buClr>
              <a:buSzPct val="100000"/>
              <a:buFont typeface="+mj-lt"/>
              <a:buAutoNum type="alphaLcPeriod"/>
            </a:pPr>
            <a:r>
              <a:rPr lang="pl-PL" sz="1600" b="0">
                <a:solidFill>
                  <a:srgbClr val="74533D"/>
                </a:solidFill>
                <a:latin typeface="Calibri"/>
                <a:ea typeface="Calibri"/>
                <a:cs typeface="Calibri"/>
              </a:rPr>
              <a:t>Removal of stop-words,</a:t>
            </a:r>
          </a:p>
          <a:p>
            <a:pPr marL="342900" indent="-342900">
              <a:lnSpc>
                <a:spcPct val="150000"/>
              </a:lnSpc>
              <a:buClr>
                <a:srgbClr val="74533D"/>
              </a:buClr>
              <a:buSzPct val="100000"/>
              <a:buFont typeface="+mj-lt"/>
              <a:buAutoNum type="alphaLcPeriod"/>
            </a:pPr>
            <a:r>
              <a:rPr lang="pl-PL" sz="1600" b="0">
                <a:solidFill>
                  <a:srgbClr val="74533D"/>
                </a:solidFill>
                <a:latin typeface="Calibri"/>
                <a:ea typeface="Calibri"/>
                <a:cs typeface="Calibri"/>
              </a:rPr>
              <a:t>Removal of links.</a:t>
            </a:r>
          </a:p>
        </p:txBody>
      </p:sp>
      <p:pic>
        <p:nvPicPr>
          <p:cNvPr id="4" name="Picture 3">
            <a:extLst>
              <a:ext uri="{FF2B5EF4-FFF2-40B4-BE49-F238E27FC236}">
                <a16:creationId xmlns:a16="http://schemas.microsoft.com/office/drawing/2014/main" id="{2D83E805-619E-9189-A12C-96BFDEEC00C9}"/>
              </a:ext>
            </a:extLst>
          </p:cNvPr>
          <p:cNvPicPr>
            <a:picLocks noChangeAspect="1"/>
          </p:cNvPicPr>
          <p:nvPr/>
        </p:nvPicPr>
        <p:blipFill>
          <a:blip r:embed="rId3"/>
          <a:stretch>
            <a:fillRect/>
          </a:stretch>
        </p:blipFill>
        <p:spPr>
          <a:xfrm>
            <a:off x="1226772" y="3020038"/>
            <a:ext cx="6690455" cy="1770501"/>
          </a:xfrm>
          <a:prstGeom prst="rect">
            <a:avLst/>
          </a:prstGeom>
        </p:spPr>
      </p:pic>
    </p:spTree>
    <p:extLst>
      <p:ext uri="{BB962C8B-B14F-4D97-AF65-F5344CB8AC3E}">
        <p14:creationId xmlns:p14="http://schemas.microsoft.com/office/powerpoint/2010/main" val="2354324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Tested methods</a:t>
            </a:r>
            <a:endParaRPr lang="pl-PL" err="1"/>
          </a:p>
        </p:txBody>
      </p:sp>
      <p:cxnSp>
        <p:nvCxnSpPr>
          <p:cNvPr id="166" name="Google Shape;166;p30"/>
          <p:cNvCxnSpPr>
            <a:cxnSpLocks/>
          </p:cNvCxnSpPr>
          <p:nvPr/>
        </p:nvCxnSpPr>
        <p:spPr>
          <a:xfrm>
            <a:off x="812499" y="1045726"/>
            <a:ext cx="3424410"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163650"/>
            <a:ext cx="7206477" cy="500443"/>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150000"/>
              </a:lnSpc>
              <a:buClr>
                <a:srgbClr val="74533D"/>
              </a:buClr>
              <a:buSzPct val="100000"/>
            </a:pPr>
            <a:r>
              <a:rPr lang="pl-PL" sz="1600">
                <a:solidFill>
                  <a:srgbClr val="74533D"/>
                </a:solidFill>
                <a:latin typeface="Calibri"/>
                <a:ea typeface="Calibri"/>
                <a:cs typeface="Calibri"/>
              </a:rPr>
              <a:t>Topic modeling approaches:</a:t>
            </a:r>
          </a:p>
        </p:txBody>
      </p:sp>
      <p:sp>
        <p:nvSpPr>
          <p:cNvPr id="8" name="Google Shape;158;p30">
            <a:extLst>
              <a:ext uri="{FF2B5EF4-FFF2-40B4-BE49-F238E27FC236}">
                <a16:creationId xmlns:a16="http://schemas.microsoft.com/office/drawing/2014/main" id="{D788E66C-0772-F1B4-F5F5-C35980AA3AD0}"/>
              </a:ext>
            </a:extLst>
          </p:cNvPr>
          <p:cNvSpPr txBox="1">
            <a:spLocks/>
          </p:cNvSpPr>
          <p:nvPr/>
        </p:nvSpPr>
        <p:spPr>
          <a:xfrm>
            <a:off x="710750" y="1704203"/>
            <a:ext cx="8121359" cy="1197504"/>
          </a:xfrm>
          <a:prstGeom prst="rect">
            <a:avLst/>
          </a:prstGeom>
          <a:noFill/>
          <a:ln>
            <a:solidFill>
              <a:schemeClr val="accent6"/>
            </a:solidFill>
          </a:ln>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Latent Semantic Indexing (LSI),</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Latent Dirichlet Allocation (LDA),</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LDA with Gibbs Sampling (GibbsLDA),</a:t>
            </a:r>
          </a:p>
          <a:p>
            <a:pPr marL="342900" indent="-342900">
              <a:lnSpc>
                <a:spcPct val="150000"/>
              </a:lnSpc>
              <a:buClr>
                <a:srgbClr val="74533D"/>
              </a:buClr>
              <a:buSzPct val="100000"/>
              <a:buFont typeface="+mj-lt"/>
              <a:buAutoNum type="arabicPeriod"/>
            </a:pPr>
            <a:endParaRPr lang="pl-PL" sz="1600" b="0">
              <a:solidFill>
                <a:srgbClr val="74533D"/>
              </a:solidFill>
              <a:latin typeface="Calibri"/>
              <a:ea typeface="Calibri"/>
              <a:cs typeface="Calibri"/>
            </a:endParaRP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Online LDA,</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Biterm (BTM),</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Online Twitter LDA.</a:t>
            </a:r>
          </a:p>
          <a:p>
            <a:pPr marL="342900" indent="-342900">
              <a:lnSpc>
                <a:spcPct val="150000"/>
              </a:lnSpc>
              <a:buClr>
                <a:srgbClr val="74533D"/>
              </a:buClr>
              <a:buSzPct val="100000"/>
              <a:buFont typeface="+mj-lt"/>
              <a:buAutoNum type="arabicPeriod"/>
            </a:pPr>
            <a:endParaRPr lang="pl-PL" sz="1600" b="0">
              <a:solidFill>
                <a:srgbClr val="74533D"/>
              </a:solidFill>
              <a:latin typeface="Calibri"/>
              <a:ea typeface="Calibri"/>
              <a:cs typeface="Calibri"/>
            </a:endParaRPr>
          </a:p>
        </p:txBody>
      </p:sp>
      <p:sp>
        <p:nvSpPr>
          <p:cNvPr id="3" name="Google Shape;158;p30">
            <a:extLst>
              <a:ext uri="{FF2B5EF4-FFF2-40B4-BE49-F238E27FC236}">
                <a16:creationId xmlns:a16="http://schemas.microsoft.com/office/drawing/2014/main" id="{64D994D0-40F8-2224-80F2-B58EFE044250}"/>
              </a:ext>
            </a:extLst>
          </p:cNvPr>
          <p:cNvSpPr txBox="1">
            <a:spLocks/>
          </p:cNvSpPr>
          <p:nvPr/>
        </p:nvSpPr>
        <p:spPr>
          <a:xfrm>
            <a:off x="710750" y="3071017"/>
            <a:ext cx="7206477" cy="500443"/>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150000"/>
              </a:lnSpc>
              <a:buClr>
                <a:srgbClr val="74533D"/>
              </a:buClr>
              <a:buSzPct val="100000"/>
            </a:pPr>
            <a:r>
              <a:rPr lang="pl-PL" sz="1600">
                <a:solidFill>
                  <a:srgbClr val="74533D"/>
                </a:solidFill>
                <a:latin typeface="Calibri"/>
                <a:ea typeface="Calibri"/>
                <a:cs typeface="Calibri"/>
              </a:rPr>
              <a:t>Clustering approaches:</a:t>
            </a:r>
          </a:p>
        </p:txBody>
      </p:sp>
      <p:sp>
        <p:nvSpPr>
          <p:cNvPr id="6" name="Google Shape;158;p30">
            <a:extLst>
              <a:ext uri="{FF2B5EF4-FFF2-40B4-BE49-F238E27FC236}">
                <a16:creationId xmlns:a16="http://schemas.microsoft.com/office/drawing/2014/main" id="{FED09234-4BEB-F8C4-0D4D-EF1E0D7AC332}"/>
              </a:ext>
            </a:extLst>
          </p:cNvPr>
          <p:cNvSpPr txBox="1">
            <a:spLocks/>
          </p:cNvSpPr>
          <p:nvPr/>
        </p:nvSpPr>
        <p:spPr>
          <a:xfrm>
            <a:off x="710749" y="3571460"/>
            <a:ext cx="8121359" cy="597295"/>
          </a:xfrm>
          <a:prstGeom prst="rect">
            <a:avLst/>
          </a:prstGeom>
          <a:noFill/>
          <a:ln>
            <a:solidFill>
              <a:schemeClr val="accent6"/>
            </a:solidFill>
          </a:ln>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K-means with TFIDF representation,</a:t>
            </a:r>
          </a:p>
          <a:p>
            <a:pPr marL="342900" indent="-342900">
              <a:lnSpc>
                <a:spcPct val="150000"/>
              </a:lnSpc>
              <a:buClr>
                <a:srgbClr val="74533D"/>
              </a:buClr>
              <a:buSzPct val="100000"/>
              <a:buFont typeface="+mj-lt"/>
              <a:buAutoNum type="arabicPeriod"/>
            </a:pPr>
            <a:endParaRPr lang="pl-PL" sz="1600" b="0">
              <a:solidFill>
                <a:srgbClr val="74533D"/>
              </a:solidFill>
              <a:latin typeface="Calibri"/>
              <a:ea typeface="Calibri"/>
              <a:cs typeface="Calibri"/>
            </a:endParaRP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K-means with Doc2Vec representation.</a:t>
            </a:r>
          </a:p>
          <a:p>
            <a:pPr marL="342900" indent="-342900">
              <a:lnSpc>
                <a:spcPct val="150000"/>
              </a:lnSpc>
              <a:buClr>
                <a:srgbClr val="74533D"/>
              </a:buClr>
              <a:buSzPct val="100000"/>
              <a:buFont typeface="+mj-lt"/>
              <a:buAutoNum type="arabicPeriod"/>
            </a:pPr>
            <a:endParaRPr lang="pl-PL" sz="1600" b="0">
              <a:solidFill>
                <a:srgbClr val="74533D"/>
              </a:solidFill>
              <a:latin typeface="Calibri"/>
              <a:ea typeface="Calibri"/>
              <a:cs typeface="Calibri"/>
            </a:endParaRPr>
          </a:p>
        </p:txBody>
      </p:sp>
    </p:spTree>
    <p:extLst>
      <p:ext uri="{BB962C8B-B14F-4D97-AF65-F5344CB8AC3E}">
        <p14:creationId xmlns:p14="http://schemas.microsoft.com/office/powerpoint/2010/main" val="488839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Evaluation metrics</a:t>
            </a:r>
            <a:endParaRPr lang="pl-PL" err="1"/>
          </a:p>
        </p:txBody>
      </p:sp>
      <p:cxnSp>
        <p:nvCxnSpPr>
          <p:cNvPr id="166" name="Google Shape;166;p30"/>
          <p:cNvCxnSpPr>
            <a:cxnSpLocks/>
          </p:cNvCxnSpPr>
          <p:nvPr/>
        </p:nvCxnSpPr>
        <p:spPr>
          <a:xfrm>
            <a:off x="812499" y="1045726"/>
            <a:ext cx="3827655"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163650"/>
            <a:ext cx="7206477" cy="500443"/>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150000"/>
              </a:lnSpc>
              <a:buClr>
                <a:srgbClr val="74533D"/>
              </a:buClr>
              <a:buSzPct val="100000"/>
            </a:pPr>
            <a:r>
              <a:rPr lang="pl-PL" sz="1600">
                <a:solidFill>
                  <a:srgbClr val="74533D"/>
                </a:solidFill>
                <a:latin typeface="Calibri"/>
                <a:ea typeface="Calibri"/>
                <a:cs typeface="Calibri"/>
              </a:rPr>
              <a:t>Calinski-Harabasz index (CH):</a:t>
            </a:r>
          </a:p>
        </p:txBody>
      </p:sp>
      <p:sp>
        <p:nvSpPr>
          <p:cNvPr id="3" name="Google Shape;158;p30">
            <a:extLst>
              <a:ext uri="{FF2B5EF4-FFF2-40B4-BE49-F238E27FC236}">
                <a16:creationId xmlns:a16="http://schemas.microsoft.com/office/drawing/2014/main" id="{64D994D0-40F8-2224-80F2-B58EFE044250}"/>
              </a:ext>
            </a:extLst>
          </p:cNvPr>
          <p:cNvSpPr txBox="1">
            <a:spLocks/>
          </p:cNvSpPr>
          <p:nvPr/>
        </p:nvSpPr>
        <p:spPr>
          <a:xfrm>
            <a:off x="710750" y="3071017"/>
            <a:ext cx="7206477" cy="500443"/>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150000"/>
              </a:lnSpc>
              <a:buClr>
                <a:srgbClr val="74533D"/>
              </a:buClr>
              <a:buSzPct val="100000"/>
            </a:pPr>
            <a:r>
              <a:rPr lang="pl-PL" sz="1600">
                <a:solidFill>
                  <a:srgbClr val="74533D"/>
                </a:solidFill>
                <a:latin typeface="Calibri"/>
                <a:ea typeface="Calibri"/>
                <a:cs typeface="Calibri"/>
              </a:rPr>
              <a:t>Silhoutette Coefficient (SC):</a:t>
            </a:r>
          </a:p>
        </p:txBody>
      </p:sp>
      <p:pic>
        <p:nvPicPr>
          <p:cNvPr id="7" name="Picture 6">
            <a:extLst>
              <a:ext uri="{FF2B5EF4-FFF2-40B4-BE49-F238E27FC236}">
                <a16:creationId xmlns:a16="http://schemas.microsoft.com/office/drawing/2014/main" id="{61674DA4-0E45-8145-AF40-97C248FE84C8}"/>
              </a:ext>
            </a:extLst>
          </p:cNvPr>
          <p:cNvPicPr>
            <a:picLocks noChangeAspect="1"/>
          </p:cNvPicPr>
          <p:nvPr/>
        </p:nvPicPr>
        <p:blipFill>
          <a:blip r:embed="rId3"/>
          <a:stretch>
            <a:fillRect/>
          </a:stretch>
        </p:blipFill>
        <p:spPr>
          <a:xfrm>
            <a:off x="710750" y="1782016"/>
            <a:ext cx="3319092" cy="1002410"/>
          </a:xfrm>
          <a:prstGeom prst="rect">
            <a:avLst/>
          </a:prstGeom>
        </p:spPr>
      </p:pic>
      <p:pic>
        <p:nvPicPr>
          <p:cNvPr id="10" name="Picture 9">
            <a:extLst>
              <a:ext uri="{FF2B5EF4-FFF2-40B4-BE49-F238E27FC236}">
                <a16:creationId xmlns:a16="http://schemas.microsoft.com/office/drawing/2014/main" id="{107D41CF-599A-97BC-DBAE-3B9C60656DBE}"/>
              </a:ext>
            </a:extLst>
          </p:cNvPr>
          <p:cNvPicPr>
            <a:picLocks noChangeAspect="1"/>
          </p:cNvPicPr>
          <p:nvPr/>
        </p:nvPicPr>
        <p:blipFill>
          <a:blip r:embed="rId4"/>
          <a:stretch>
            <a:fillRect/>
          </a:stretch>
        </p:blipFill>
        <p:spPr>
          <a:xfrm>
            <a:off x="5041354" y="1372649"/>
            <a:ext cx="2366996" cy="679074"/>
          </a:xfrm>
          <a:prstGeom prst="rect">
            <a:avLst/>
          </a:prstGeom>
        </p:spPr>
      </p:pic>
      <p:pic>
        <p:nvPicPr>
          <p:cNvPr id="12" name="Picture 11">
            <a:extLst>
              <a:ext uri="{FF2B5EF4-FFF2-40B4-BE49-F238E27FC236}">
                <a16:creationId xmlns:a16="http://schemas.microsoft.com/office/drawing/2014/main" id="{7FF6BFA4-8825-8FDF-395C-B9D2803074E5}"/>
              </a:ext>
            </a:extLst>
          </p:cNvPr>
          <p:cNvPicPr>
            <a:picLocks noChangeAspect="1"/>
          </p:cNvPicPr>
          <p:nvPr/>
        </p:nvPicPr>
        <p:blipFill>
          <a:blip r:embed="rId5"/>
          <a:stretch>
            <a:fillRect/>
          </a:stretch>
        </p:blipFill>
        <p:spPr>
          <a:xfrm>
            <a:off x="5041354" y="2338314"/>
            <a:ext cx="2366996" cy="687482"/>
          </a:xfrm>
          <a:prstGeom prst="rect">
            <a:avLst/>
          </a:prstGeom>
        </p:spPr>
      </p:pic>
      <p:pic>
        <p:nvPicPr>
          <p:cNvPr id="14" name="Picture 13">
            <a:extLst>
              <a:ext uri="{FF2B5EF4-FFF2-40B4-BE49-F238E27FC236}">
                <a16:creationId xmlns:a16="http://schemas.microsoft.com/office/drawing/2014/main" id="{D95A715F-59E4-C048-BF29-4C9DBDF1BBF8}"/>
              </a:ext>
            </a:extLst>
          </p:cNvPr>
          <p:cNvPicPr>
            <a:picLocks noChangeAspect="1"/>
          </p:cNvPicPr>
          <p:nvPr/>
        </p:nvPicPr>
        <p:blipFill>
          <a:blip r:embed="rId6"/>
          <a:stretch>
            <a:fillRect/>
          </a:stretch>
        </p:blipFill>
        <p:spPr>
          <a:xfrm>
            <a:off x="761866" y="3680343"/>
            <a:ext cx="4164808" cy="1139569"/>
          </a:xfrm>
          <a:prstGeom prst="rect">
            <a:avLst/>
          </a:prstGeom>
        </p:spPr>
      </p:pic>
    </p:spTree>
    <p:extLst>
      <p:ext uri="{BB962C8B-B14F-4D97-AF65-F5344CB8AC3E}">
        <p14:creationId xmlns:p14="http://schemas.microsoft.com/office/powerpoint/2010/main" val="528265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Results</a:t>
            </a:r>
            <a:endParaRPr lang="pl-PL" err="1"/>
          </a:p>
        </p:txBody>
      </p:sp>
      <p:cxnSp>
        <p:nvCxnSpPr>
          <p:cNvPr id="166" name="Google Shape;166;p30"/>
          <p:cNvCxnSpPr>
            <a:cxnSpLocks/>
          </p:cNvCxnSpPr>
          <p:nvPr/>
        </p:nvCxnSpPr>
        <p:spPr>
          <a:xfrm>
            <a:off x="812499" y="1045726"/>
            <a:ext cx="1584251" cy="0"/>
          </a:xfrm>
          <a:prstGeom prst="straightConnector1">
            <a:avLst/>
          </a:prstGeom>
          <a:noFill/>
          <a:ln w="19050" cap="flat" cmpd="sng">
            <a:solidFill>
              <a:srgbClr val="74533D"/>
            </a:solidFill>
            <a:prstDash val="solid"/>
            <a:round/>
            <a:headEnd type="none" w="med" len="med"/>
            <a:tailEnd type="none" w="med" len="med"/>
          </a:ln>
        </p:spPr>
      </p:cxnSp>
      <p:pic>
        <p:nvPicPr>
          <p:cNvPr id="4" name="Picture 3">
            <a:extLst>
              <a:ext uri="{FF2B5EF4-FFF2-40B4-BE49-F238E27FC236}">
                <a16:creationId xmlns:a16="http://schemas.microsoft.com/office/drawing/2014/main" id="{50B94751-1FD3-53C7-B271-27405698B179}"/>
              </a:ext>
            </a:extLst>
          </p:cNvPr>
          <p:cNvPicPr>
            <a:picLocks noChangeAspect="1"/>
          </p:cNvPicPr>
          <p:nvPr/>
        </p:nvPicPr>
        <p:blipFill>
          <a:blip r:embed="rId3"/>
          <a:stretch>
            <a:fillRect/>
          </a:stretch>
        </p:blipFill>
        <p:spPr>
          <a:xfrm>
            <a:off x="710750" y="1163650"/>
            <a:ext cx="3673826" cy="1468832"/>
          </a:xfrm>
          <a:prstGeom prst="rect">
            <a:avLst/>
          </a:prstGeom>
        </p:spPr>
      </p:pic>
      <p:pic>
        <p:nvPicPr>
          <p:cNvPr id="7" name="Picture 6">
            <a:extLst>
              <a:ext uri="{FF2B5EF4-FFF2-40B4-BE49-F238E27FC236}">
                <a16:creationId xmlns:a16="http://schemas.microsoft.com/office/drawing/2014/main" id="{FDD183A6-3B39-9B1B-3F8E-46BE38EBD324}"/>
              </a:ext>
            </a:extLst>
          </p:cNvPr>
          <p:cNvPicPr>
            <a:picLocks noChangeAspect="1"/>
          </p:cNvPicPr>
          <p:nvPr/>
        </p:nvPicPr>
        <p:blipFill>
          <a:blip r:embed="rId4"/>
          <a:stretch>
            <a:fillRect/>
          </a:stretch>
        </p:blipFill>
        <p:spPr>
          <a:xfrm>
            <a:off x="710750" y="3091898"/>
            <a:ext cx="3673826" cy="1576027"/>
          </a:xfrm>
          <a:prstGeom prst="rect">
            <a:avLst/>
          </a:prstGeom>
        </p:spPr>
      </p:pic>
      <p:pic>
        <p:nvPicPr>
          <p:cNvPr id="9" name="Picture 8">
            <a:extLst>
              <a:ext uri="{FF2B5EF4-FFF2-40B4-BE49-F238E27FC236}">
                <a16:creationId xmlns:a16="http://schemas.microsoft.com/office/drawing/2014/main" id="{23527276-5867-786E-E403-4029215D176F}"/>
              </a:ext>
            </a:extLst>
          </p:cNvPr>
          <p:cNvPicPr>
            <a:picLocks noChangeAspect="1"/>
          </p:cNvPicPr>
          <p:nvPr/>
        </p:nvPicPr>
        <p:blipFill>
          <a:blip r:embed="rId5"/>
          <a:stretch>
            <a:fillRect/>
          </a:stretch>
        </p:blipFill>
        <p:spPr>
          <a:xfrm>
            <a:off x="5027172" y="1163650"/>
            <a:ext cx="3673826" cy="1475870"/>
          </a:xfrm>
          <a:prstGeom prst="rect">
            <a:avLst/>
          </a:prstGeom>
        </p:spPr>
      </p:pic>
      <p:pic>
        <p:nvPicPr>
          <p:cNvPr id="11" name="Picture 10">
            <a:extLst>
              <a:ext uri="{FF2B5EF4-FFF2-40B4-BE49-F238E27FC236}">
                <a16:creationId xmlns:a16="http://schemas.microsoft.com/office/drawing/2014/main" id="{1FCBDF7C-E098-CB53-EED0-19BF370383FD}"/>
              </a:ext>
            </a:extLst>
          </p:cNvPr>
          <p:cNvPicPr>
            <a:picLocks noChangeAspect="1"/>
          </p:cNvPicPr>
          <p:nvPr/>
        </p:nvPicPr>
        <p:blipFill>
          <a:blip r:embed="rId6"/>
          <a:stretch>
            <a:fillRect/>
          </a:stretch>
        </p:blipFill>
        <p:spPr>
          <a:xfrm>
            <a:off x="5027172" y="3091899"/>
            <a:ext cx="3673826" cy="1576028"/>
          </a:xfrm>
          <a:prstGeom prst="rect">
            <a:avLst/>
          </a:prstGeom>
        </p:spPr>
      </p:pic>
    </p:spTree>
    <p:extLst>
      <p:ext uri="{BB962C8B-B14F-4D97-AF65-F5344CB8AC3E}">
        <p14:creationId xmlns:p14="http://schemas.microsoft.com/office/powerpoint/2010/main" val="56914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Results</a:t>
            </a:r>
            <a:endParaRPr lang="pl-PL" err="1"/>
          </a:p>
        </p:txBody>
      </p:sp>
      <p:cxnSp>
        <p:nvCxnSpPr>
          <p:cNvPr id="166" name="Google Shape;166;p30"/>
          <p:cNvCxnSpPr>
            <a:cxnSpLocks/>
          </p:cNvCxnSpPr>
          <p:nvPr/>
        </p:nvCxnSpPr>
        <p:spPr>
          <a:xfrm>
            <a:off x="812499" y="1045726"/>
            <a:ext cx="1584251" cy="0"/>
          </a:xfrm>
          <a:prstGeom prst="straightConnector1">
            <a:avLst/>
          </a:prstGeom>
          <a:noFill/>
          <a:ln w="19050" cap="flat" cmpd="sng">
            <a:solidFill>
              <a:srgbClr val="74533D"/>
            </a:solidFill>
            <a:prstDash val="solid"/>
            <a:round/>
            <a:headEnd type="none" w="med" len="med"/>
            <a:tailEnd type="none" w="med" len="med"/>
          </a:ln>
        </p:spPr>
      </p:cxnSp>
      <p:pic>
        <p:nvPicPr>
          <p:cNvPr id="3" name="Picture 2">
            <a:extLst>
              <a:ext uri="{FF2B5EF4-FFF2-40B4-BE49-F238E27FC236}">
                <a16:creationId xmlns:a16="http://schemas.microsoft.com/office/drawing/2014/main" id="{60C33F50-2B4E-4B8F-7741-A755B9548232}"/>
              </a:ext>
            </a:extLst>
          </p:cNvPr>
          <p:cNvPicPr>
            <a:picLocks noChangeAspect="1"/>
          </p:cNvPicPr>
          <p:nvPr/>
        </p:nvPicPr>
        <p:blipFill>
          <a:blip r:embed="rId3"/>
          <a:stretch>
            <a:fillRect/>
          </a:stretch>
        </p:blipFill>
        <p:spPr>
          <a:xfrm>
            <a:off x="710750" y="1473745"/>
            <a:ext cx="3266958" cy="2780203"/>
          </a:xfrm>
          <a:prstGeom prst="rect">
            <a:avLst/>
          </a:prstGeom>
        </p:spPr>
      </p:pic>
      <p:pic>
        <p:nvPicPr>
          <p:cNvPr id="6" name="Picture 5">
            <a:extLst>
              <a:ext uri="{FF2B5EF4-FFF2-40B4-BE49-F238E27FC236}">
                <a16:creationId xmlns:a16="http://schemas.microsoft.com/office/drawing/2014/main" id="{19EE941D-7DA9-BAD8-D360-5A6162EE7E1A}"/>
              </a:ext>
            </a:extLst>
          </p:cNvPr>
          <p:cNvPicPr>
            <a:picLocks noChangeAspect="1"/>
          </p:cNvPicPr>
          <p:nvPr/>
        </p:nvPicPr>
        <p:blipFill>
          <a:blip r:embed="rId4"/>
          <a:stretch>
            <a:fillRect/>
          </a:stretch>
        </p:blipFill>
        <p:spPr>
          <a:xfrm>
            <a:off x="5038049" y="1473745"/>
            <a:ext cx="3165209" cy="2769014"/>
          </a:xfrm>
          <a:prstGeom prst="rect">
            <a:avLst/>
          </a:prstGeom>
        </p:spPr>
      </p:pic>
    </p:spTree>
    <p:extLst>
      <p:ext uri="{BB962C8B-B14F-4D97-AF65-F5344CB8AC3E}">
        <p14:creationId xmlns:p14="http://schemas.microsoft.com/office/powerpoint/2010/main" val="187145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subTitle" idx="1"/>
          </p:nvPr>
        </p:nvSpPr>
        <p:spPr>
          <a:xfrm>
            <a:off x="914400" y="3699468"/>
            <a:ext cx="7891779" cy="114685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l-PL" b="1">
                <a:solidFill>
                  <a:srgbClr val="D6E29C"/>
                </a:solidFill>
                <a:latin typeface="Questrial"/>
              </a:rPr>
              <a:t>Topic detection, </a:t>
            </a:r>
          </a:p>
          <a:p>
            <a:pPr marL="0" lvl="0" indent="0" rtl="0">
              <a:spcBef>
                <a:spcPts val="0"/>
              </a:spcBef>
              <a:spcAft>
                <a:spcPts val="0"/>
              </a:spcAft>
              <a:buNone/>
            </a:pPr>
            <a:r>
              <a:rPr lang="pl-PL" b="1">
                <a:latin typeface="Questrial"/>
              </a:rPr>
              <a:t>Fake news Detection</a:t>
            </a:r>
          </a:p>
          <a:p>
            <a:pPr marL="0" lvl="0" indent="0" rtl="0">
              <a:spcBef>
                <a:spcPts val="0"/>
              </a:spcBef>
              <a:spcAft>
                <a:spcPts val="0"/>
              </a:spcAft>
              <a:buNone/>
            </a:pPr>
            <a:r>
              <a:rPr lang="pl-PL" b="1">
                <a:solidFill>
                  <a:srgbClr val="D6E29C"/>
                </a:solidFill>
                <a:latin typeface="Questrial"/>
              </a:rPr>
              <a:t>Explainability</a:t>
            </a:r>
            <a:endParaRPr lang="en-US" b="1">
              <a:solidFill>
                <a:srgbClr val="D6E29C"/>
              </a:solidFill>
              <a:latin typeface="Questrial"/>
            </a:endParaRPr>
          </a:p>
        </p:txBody>
      </p:sp>
      <p:sp>
        <p:nvSpPr>
          <p:cNvPr id="195" name="Google Shape;195;p32"/>
          <p:cNvSpPr txBox="1">
            <a:spLocks noGrp="1"/>
          </p:cNvSpPr>
          <p:nvPr>
            <p:ph type="title"/>
          </p:nvPr>
        </p:nvSpPr>
        <p:spPr>
          <a:xfrm>
            <a:off x="1066800" y="1846494"/>
            <a:ext cx="7739379" cy="1655418"/>
          </a:xfrm>
          <a:prstGeom prst="rect">
            <a:avLst/>
          </a:prstGeom>
        </p:spPr>
        <p:txBody>
          <a:bodyPr spcFirstLastPara="1" wrap="square" lIns="91425" tIns="91425" rIns="91425" bIns="91425" anchor="ctr" anchorCtr="0">
            <a:noAutofit/>
          </a:bodyPr>
          <a:lstStyle/>
          <a:p>
            <a:r>
              <a:rPr lang="pl-PL" sz="3200" b="1"/>
              <a:t>Related Papers</a:t>
            </a:r>
          </a:p>
        </p:txBody>
      </p:sp>
      <p:sp>
        <p:nvSpPr>
          <p:cNvPr id="196" name="Google Shape;196;p32"/>
          <p:cNvSpPr txBox="1">
            <a:spLocks noGrp="1"/>
          </p:cNvSpPr>
          <p:nvPr>
            <p:ph type="title" idx="2"/>
          </p:nvPr>
        </p:nvSpPr>
        <p:spPr>
          <a:xfrm>
            <a:off x="4929810" y="747731"/>
            <a:ext cx="4021150" cy="149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6600" b="0">
                <a:solidFill>
                  <a:schemeClr val="bg1">
                    <a:lumMod val="90000"/>
                  </a:schemeClr>
                </a:solidFill>
              </a:rPr>
              <a:t>0</a:t>
            </a:r>
            <a:r>
              <a:rPr lang="pl-PL" sz="6600" b="0">
                <a:solidFill>
                  <a:schemeClr val="bg1">
                    <a:lumMod val="90000"/>
                  </a:schemeClr>
                </a:solidFill>
              </a:rPr>
              <a:t>1</a:t>
            </a:r>
            <a:endParaRPr lang="en-US" sz="6600" b="0">
              <a:solidFill>
                <a:schemeClr val="bg1">
                  <a:lumMod val="90000"/>
                </a:schemeClr>
              </a:solidFill>
            </a:endParaRPr>
          </a:p>
        </p:txBody>
      </p:sp>
    </p:spTree>
    <p:extLst>
      <p:ext uri="{BB962C8B-B14F-4D97-AF65-F5344CB8AC3E}">
        <p14:creationId xmlns:p14="http://schemas.microsoft.com/office/powerpoint/2010/main" val="2595023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subTitle" idx="1"/>
          </p:nvPr>
        </p:nvSpPr>
        <p:spPr>
          <a:xfrm>
            <a:off x="192766" y="3699468"/>
            <a:ext cx="8613414" cy="114685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solidFill>
                  <a:srgbClr val="D6E29C"/>
                </a:solidFill>
                <a:latin typeface="Questrial"/>
              </a:rPr>
              <a:t>Improving Fake News Detection Using K-means and Support Vector Machine Approaches</a:t>
            </a:r>
            <a:endParaRPr lang="pl-PL" b="1">
              <a:solidFill>
                <a:srgbClr val="D6E29C"/>
              </a:solidFill>
              <a:latin typeface="Questrial"/>
            </a:endParaRPr>
          </a:p>
          <a:p>
            <a:pPr marL="0" lvl="0" indent="0" rtl="0">
              <a:spcBef>
                <a:spcPts val="0"/>
              </a:spcBef>
              <a:spcAft>
                <a:spcPts val="0"/>
              </a:spcAft>
              <a:buNone/>
            </a:pPr>
            <a:endParaRPr lang="en-US" b="1">
              <a:solidFill>
                <a:srgbClr val="D6E29C"/>
              </a:solidFill>
              <a:latin typeface="Questrial"/>
            </a:endParaRPr>
          </a:p>
          <a:p>
            <a:pPr marL="0" lvl="0" indent="0" rtl="0">
              <a:spcBef>
                <a:spcPts val="0"/>
              </a:spcBef>
              <a:spcAft>
                <a:spcPts val="0"/>
              </a:spcAft>
              <a:buNone/>
            </a:pPr>
            <a:r>
              <a:rPr lang="en-US" b="1">
                <a:solidFill>
                  <a:srgbClr val="D6E29C"/>
                </a:solidFill>
                <a:latin typeface="Questrial"/>
              </a:rPr>
              <a:t>Fake News Detection using Machine Learning with Feature Selection</a:t>
            </a:r>
          </a:p>
        </p:txBody>
      </p:sp>
      <p:sp>
        <p:nvSpPr>
          <p:cNvPr id="195" name="Google Shape;195;p32"/>
          <p:cNvSpPr txBox="1">
            <a:spLocks noGrp="1"/>
          </p:cNvSpPr>
          <p:nvPr>
            <p:ph type="title"/>
          </p:nvPr>
        </p:nvSpPr>
        <p:spPr>
          <a:xfrm>
            <a:off x="1066800" y="1846494"/>
            <a:ext cx="7739379" cy="1655418"/>
          </a:xfrm>
          <a:prstGeom prst="rect">
            <a:avLst/>
          </a:prstGeom>
        </p:spPr>
        <p:txBody>
          <a:bodyPr spcFirstLastPara="1" wrap="square" lIns="91425" tIns="91425" rIns="91425" bIns="91425" anchor="ctr" anchorCtr="0">
            <a:noAutofit/>
          </a:bodyPr>
          <a:lstStyle/>
          <a:p>
            <a:r>
              <a:rPr lang="pl-PL" sz="3200" b="1"/>
              <a:t>Fake News Detection</a:t>
            </a:r>
          </a:p>
        </p:txBody>
      </p:sp>
      <p:sp>
        <p:nvSpPr>
          <p:cNvPr id="196" name="Google Shape;196;p32"/>
          <p:cNvSpPr txBox="1">
            <a:spLocks noGrp="1"/>
          </p:cNvSpPr>
          <p:nvPr>
            <p:ph type="title" idx="2"/>
          </p:nvPr>
        </p:nvSpPr>
        <p:spPr>
          <a:xfrm>
            <a:off x="4929810" y="747731"/>
            <a:ext cx="4021150" cy="149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6600" b="0">
                <a:solidFill>
                  <a:schemeClr val="bg1">
                    <a:lumMod val="90000"/>
                  </a:schemeClr>
                </a:solidFill>
              </a:rPr>
              <a:t>0</a:t>
            </a:r>
            <a:r>
              <a:rPr lang="pl-PL" sz="6600" b="0">
                <a:solidFill>
                  <a:schemeClr val="bg1">
                    <a:lumMod val="90000"/>
                  </a:schemeClr>
                </a:solidFill>
              </a:rPr>
              <a:t>3</a:t>
            </a:r>
            <a:endParaRPr lang="en-US" sz="6600" b="0">
              <a:solidFill>
                <a:schemeClr val="bg1">
                  <a:lumMod val="90000"/>
                </a:schemeClr>
              </a:solidFill>
            </a:endParaRPr>
          </a:p>
        </p:txBody>
      </p:sp>
    </p:spTree>
    <p:extLst>
      <p:ext uri="{BB962C8B-B14F-4D97-AF65-F5344CB8AC3E}">
        <p14:creationId xmlns:p14="http://schemas.microsoft.com/office/powerpoint/2010/main" val="3599821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2" name="Obraz 1" descr="Obraz zawierający tekst, Czcionka, zrzut ekranu, typografia&#10;&#10;Opis wygenerowany automatycznie">
            <a:extLst>
              <a:ext uri="{FF2B5EF4-FFF2-40B4-BE49-F238E27FC236}">
                <a16:creationId xmlns:a16="http://schemas.microsoft.com/office/drawing/2014/main" id="{8C8DC0B6-A140-C84C-3670-996ECB910AAD}"/>
              </a:ext>
            </a:extLst>
          </p:cNvPr>
          <p:cNvPicPr>
            <a:picLocks noChangeAspect="1"/>
          </p:cNvPicPr>
          <p:nvPr/>
        </p:nvPicPr>
        <p:blipFill>
          <a:blip r:embed="rId3"/>
          <a:stretch>
            <a:fillRect/>
          </a:stretch>
        </p:blipFill>
        <p:spPr>
          <a:xfrm>
            <a:off x="720498" y="279055"/>
            <a:ext cx="7703003" cy="1309470"/>
          </a:xfrm>
          <a:prstGeom prst="rect">
            <a:avLst/>
          </a:prstGeom>
        </p:spPr>
      </p:pic>
      <p:sp>
        <p:nvSpPr>
          <p:cNvPr id="3" name="pole tekstowe 2">
            <a:extLst>
              <a:ext uri="{FF2B5EF4-FFF2-40B4-BE49-F238E27FC236}">
                <a16:creationId xmlns:a16="http://schemas.microsoft.com/office/drawing/2014/main" id="{480DDA84-A002-836F-5CB3-A0F3D24C23D4}"/>
              </a:ext>
            </a:extLst>
          </p:cNvPr>
          <p:cNvSpPr txBox="1"/>
          <p:nvPr/>
        </p:nvSpPr>
        <p:spPr>
          <a:xfrm>
            <a:off x="609769" y="1931364"/>
            <a:ext cx="7934664" cy="26314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Fake news and false information are big challenges of all types of media, especially social media. There is a lot of false information, fake likes, views and duplicated accounts as big social networks such as Facebook and Twitter admitted. Most information appearing on social media is doubtful and in some cases misleading. They need to be detected as soon as possible to avoid a negative impact on society. The dimensions of the fake news datasets are growing rapidly, so to obtain a better result of detecting false information with less computation time and complexity, the dimensions need to be reduced. One of the best techniques of reducing data size is using feature selection method. The aim of this technique is to choose a feature subset from the original set to improve the classification performance. In this paper, a feature selection method is proposed with the integration of K-means clustering and Support Vector Machine (SVM) approaches which work in four steps. First, the similarities between all features are calculated. Then, features are divided into several clusters. Next, the final feature set is selected from all clusters, and finally, fake news is classified based on the final feature subset using the SVM method. The proposed method was evaluated by comparing its performance with other state-of-the-art methods on several specific benchmark datasets and the outcome showed a better classification of false information for our work. The detection performance was improved in two aspects. On the one hand, the detection runtime process decreased, and on the other hand, the classification accuracy increased because of the elimination of redundant features and the reduction of datasets dimensions. </a:t>
            </a:r>
          </a:p>
        </p:txBody>
      </p:sp>
    </p:spTree>
    <p:extLst>
      <p:ext uri="{BB962C8B-B14F-4D97-AF65-F5344CB8AC3E}">
        <p14:creationId xmlns:p14="http://schemas.microsoft.com/office/powerpoint/2010/main" val="4088716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ytuł 7">
            <a:extLst>
              <a:ext uri="{FF2B5EF4-FFF2-40B4-BE49-F238E27FC236}">
                <a16:creationId xmlns:a16="http://schemas.microsoft.com/office/drawing/2014/main" id="{A6D34632-1DE6-87FE-DA00-A6AE80144CFC}"/>
              </a:ext>
            </a:extLst>
          </p:cNvPr>
          <p:cNvSpPr>
            <a:spLocks noGrp="1"/>
          </p:cNvSpPr>
          <p:nvPr>
            <p:ph type="title" idx="6"/>
          </p:nvPr>
        </p:nvSpPr>
        <p:spPr/>
        <p:txBody>
          <a:bodyPr/>
          <a:lstStyle/>
          <a:p>
            <a:r>
              <a:rPr lang="pl-PL" dirty="0" err="1"/>
              <a:t>Proposed</a:t>
            </a:r>
            <a:r>
              <a:rPr lang="pl-PL" dirty="0"/>
              <a:t> </a:t>
            </a:r>
            <a:r>
              <a:rPr lang="pl-PL" dirty="0" err="1"/>
              <a:t>method</a:t>
            </a:r>
          </a:p>
        </p:txBody>
      </p:sp>
      <p:pic>
        <p:nvPicPr>
          <p:cNvPr id="9" name="Obraz 8" descr="Obraz zawierający tekst, zrzut ekranu, Czcionka, linia&#10;&#10;Opis wygenerowany automatycznie">
            <a:extLst>
              <a:ext uri="{FF2B5EF4-FFF2-40B4-BE49-F238E27FC236}">
                <a16:creationId xmlns:a16="http://schemas.microsoft.com/office/drawing/2014/main" id="{90ECE2D9-EBF2-0B07-5848-ECBCE480B278}"/>
              </a:ext>
            </a:extLst>
          </p:cNvPr>
          <p:cNvPicPr>
            <a:picLocks noChangeAspect="1"/>
          </p:cNvPicPr>
          <p:nvPr/>
        </p:nvPicPr>
        <p:blipFill>
          <a:blip r:embed="rId2"/>
          <a:stretch>
            <a:fillRect/>
          </a:stretch>
        </p:blipFill>
        <p:spPr>
          <a:xfrm>
            <a:off x="2710543" y="1055422"/>
            <a:ext cx="4039280" cy="3696004"/>
          </a:xfrm>
          <a:prstGeom prst="rect">
            <a:avLst/>
          </a:prstGeom>
        </p:spPr>
      </p:pic>
    </p:spTree>
    <p:extLst>
      <p:ext uri="{BB962C8B-B14F-4D97-AF65-F5344CB8AC3E}">
        <p14:creationId xmlns:p14="http://schemas.microsoft.com/office/powerpoint/2010/main" val="1094294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dirty="0" err="1">
                <a:solidFill>
                  <a:srgbClr val="74533D"/>
                </a:solidFill>
              </a:rPr>
              <a:t>Dataset</a:t>
            </a:r>
          </a:p>
        </p:txBody>
      </p:sp>
      <p:cxnSp>
        <p:nvCxnSpPr>
          <p:cNvPr id="166" name="Google Shape;166;p30"/>
          <p:cNvCxnSpPr>
            <a:cxnSpLocks/>
          </p:cNvCxnSpPr>
          <p:nvPr/>
        </p:nvCxnSpPr>
        <p:spPr>
          <a:xfrm>
            <a:off x="812499" y="1045726"/>
            <a:ext cx="4194459"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163650"/>
            <a:ext cx="7206477" cy="931982"/>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Obtaining tweets related to HPV, and Lynch syndrome diseases, by hashtags.</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Preprocessing of tweets:</a:t>
            </a:r>
          </a:p>
          <a:p>
            <a:pPr>
              <a:lnSpc>
                <a:spcPct val="150000"/>
              </a:lnSpc>
              <a:buClr>
                <a:srgbClr val="74533D"/>
              </a:buClr>
              <a:buSzPct val="100000"/>
            </a:pPr>
            <a:endParaRPr lang="pl-PL" sz="1600" b="0">
              <a:solidFill>
                <a:srgbClr val="74533D"/>
              </a:solidFill>
              <a:latin typeface="Calibri"/>
              <a:ea typeface="Calibri"/>
              <a:cs typeface="Calibri"/>
            </a:endParaRPr>
          </a:p>
        </p:txBody>
      </p:sp>
      <p:sp>
        <p:nvSpPr>
          <p:cNvPr id="8" name="Google Shape;158;p30">
            <a:extLst>
              <a:ext uri="{FF2B5EF4-FFF2-40B4-BE49-F238E27FC236}">
                <a16:creationId xmlns:a16="http://schemas.microsoft.com/office/drawing/2014/main" id="{D788E66C-0772-F1B4-F5F5-C35980AA3AD0}"/>
              </a:ext>
            </a:extLst>
          </p:cNvPr>
          <p:cNvSpPr txBox="1">
            <a:spLocks/>
          </p:cNvSpPr>
          <p:nvPr/>
        </p:nvSpPr>
        <p:spPr>
          <a:xfrm>
            <a:off x="976874" y="1943261"/>
            <a:ext cx="6940353" cy="931983"/>
          </a:xfrm>
          <a:prstGeom prst="rect">
            <a:avLst/>
          </a:prstGeom>
          <a:noFill/>
          <a:ln>
            <a:solidFill>
              <a:schemeClr val="accent6"/>
            </a:solidFill>
          </a:ln>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lphaLcPeriod"/>
            </a:pPr>
            <a:r>
              <a:rPr lang="pl-PL" sz="1600" b="0">
                <a:solidFill>
                  <a:srgbClr val="74533D"/>
                </a:solidFill>
                <a:latin typeface="Calibri"/>
                <a:ea typeface="Calibri"/>
                <a:cs typeface="Calibri"/>
              </a:rPr>
              <a:t>Lowercasing the text,</a:t>
            </a:r>
          </a:p>
          <a:p>
            <a:pPr marL="342900" indent="-342900">
              <a:lnSpc>
                <a:spcPct val="150000"/>
              </a:lnSpc>
              <a:buClr>
                <a:srgbClr val="74533D"/>
              </a:buClr>
              <a:buSzPct val="100000"/>
              <a:buFont typeface="+mj-lt"/>
              <a:buAutoNum type="alphaLcPeriod"/>
            </a:pPr>
            <a:r>
              <a:rPr lang="pl-PL" sz="1600" b="0">
                <a:solidFill>
                  <a:srgbClr val="74533D"/>
                </a:solidFill>
                <a:latin typeface="Calibri"/>
                <a:ea typeface="Calibri"/>
                <a:cs typeface="Calibri"/>
              </a:rPr>
              <a:t>Removal of repeated tweets,</a:t>
            </a:r>
          </a:p>
          <a:p>
            <a:pPr marL="342900" indent="-342900">
              <a:lnSpc>
                <a:spcPct val="150000"/>
              </a:lnSpc>
              <a:buClr>
                <a:srgbClr val="74533D"/>
              </a:buClr>
              <a:buSzPct val="100000"/>
              <a:buFont typeface="+mj-lt"/>
              <a:buAutoNum type="alphaLcPeriod"/>
            </a:pPr>
            <a:r>
              <a:rPr lang="pl-PL" sz="1600" b="0">
                <a:solidFill>
                  <a:srgbClr val="74533D"/>
                </a:solidFill>
                <a:latin typeface="Calibri"/>
                <a:ea typeface="Calibri"/>
                <a:cs typeface="Calibri"/>
              </a:rPr>
              <a:t>Removal of stop-words,</a:t>
            </a:r>
          </a:p>
          <a:p>
            <a:pPr marL="342900" indent="-342900">
              <a:lnSpc>
                <a:spcPct val="150000"/>
              </a:lnSpc>
              <a:buClr>
                <a:srgbClr val="74533D"/>
              </a:buClr>
              <a:buSzPct val="100000"/>
              <a:buFont typeface="+mj-lt"/>
              <a:buAutoNum type="alphaLcPeriod"/>
            </a:pPr>
            <a:r>
              <a:rPr lang="pl-PL" sz="1600" b="0">
                <a:solidFill>
                  <a:srgbClr val="74533D"/>
                </a:solidFill>
                <a:latin typeface="Calibri"/>
                <a:ea typeface="Calibri"/>
                <a:cs typeface="Calibri"/>
              </a:rPr>
              <a:t>Removal of links.</a:t>
            </a:r>
          </a:p>
        </p:txBody>
      </p:sp>
    </p:spTree>
    <p:extLst>
      <p:ext uri="{BB962C8B-B14F-4D97-AF65-F5344CB8AC3E}">
        <p14:creationId xmlns:p14="http://schemas.microsoft.com/office/powerpoint/2010/main" val="2447005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649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Challenges</a:t>
            </a:r>
            <a:endParaRPr lang="pl-PL" err="1"/>
          </a:p>
        </p:txBody>
      </p:sp>
      <p:cxnSp>
        <p:nvCxnSpPr>
          <p:cNvPr id="166" name="Google Shape;166;p30"/>
          <p:cNvCxnSpPr>
            <a:cxnSpLocks/>
          </p:cNvCxnSpPr>
          <p:nvPr/>
        </p:nvCxnSpPr>
        <p:spPr>
          <a:xfrm>
            <a:off x="812499" y="1045726"/>
            <a:ext cx="2365659"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094526"/>
            <a:ext cx="7447730" cy="1290862"/>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Tweets contain lots of noise, and not all users are reliable.</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Lack of ground truth information (labels).</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It is hard to find the proper number of clusters/topics.</a:t>
            </a:r>
          </a:p>
        </p:txBody>
      </p:sp>
      <p:sp>
        <p:nvSpPr>
          <p:cNvPr id="4" name="Google Shape;158;p30">
            <a:extLst>
              <a:ext uri="{FF2B5EF4-FFF2-40B4-BE49-F238E27FC236}">
                <a16:creationId xmlns:a16="http://schemas.microsoft.com/office/drawing/2014/main" id="{CCA664D3-3FF9-24E2-6347-F1F6DBD3BCB5}"/>
              </a:ext>
            </a:extLst>
          </p:cNvPr>
          <p:cNvSpPr txBox="1">
            <a:spLocks/>
          </p:cNvSpPr>
          <p:nvPr/>
        </p:nvSpPr>
        <p:spPr>
          <a:xfrm>
            <a:off x="710750" y="2571750"/>
            <a:ext cx="7447730" cy="776400"/>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r>
              <a:rPr lang="pl-PL" b="0">
                <a:solidFill>
                  <a:srgbClr val="74533D"/>
                </a:solidFill>
              </a:rPr>
              <a:t>Contributions</a:t>
            </a:r>
            <a:endParaRPr lang="pl-PL" err="1"/>
          </a:p>
        </p:txBody>
      </p:sp>
      <p:cxnSp>
        <p:nvCxnSpPr>
          <p:cNvPr id="6" name="Google Shape;166;p30">
            <a:extLst>
              <a:ext uri="{FF2B5EF4-FFF2-40B4-BE49-F238E27FC236}">
                <a16:creationId xmlns:a16="http://schemas.microsoft.com/office/drawing/2014/main" id="{B29BEEA9-6C97-7E09-AE3B-01661EBD938B}"/>
              </a:ext>
            </a:extLst>
          </p:cNvPr>
          <p:cNvCxnSpPr>
            <a:cxnSpLocks/>
          </p:cNvCxnSpPr>
          <p:nvPr/>
        </p:nvCxnSpPr>
        <p:spPr>
          <a:xfrm>
            <a:off x="812499" y="3230226"/>
            <a:ext cx="2805559" cy="0"/>
          </a:xfrm>
          <a:prstGeom prst="straightConnector1">
            <a:avLst/>
          </a:prstGeom>
          <a:noFill/>
          <a:ln w="19050" cap="flat" cmpd="sng">
            <a:solidFill>
              <a:srgbClr val="74533D"/>
            </a:solidFill>
            <a:prstDash val="solid"/>
            <a:round/>
            <a:headEnd type="none" w="med" len="med"/>
            <a:tailEnd type="none" w="med" len="med"/>
          </a:ln>
        </p:spPr>
      </p:cxnSp>
      <p:sp>
        <p:nvSpPr>
          <p:cNvPr id="7" name="Google Shape;158;p30">
            <a:extLst>
              <a:ext uri="{FF2B5EF4-FFF2-40B4-BE49-F238E27FC236}">
                <a16:creationId xmlns:a16="http://schemas.microsoft.com/office/drawing/2014/main" id="{DBCD374E-0620-0C43-5FBC-D66D0B9279AC}"/>
              </a:ext>
            </a:extLst>
          </p:cNvPr>
          <p:cNvSpPr txBox="1">
            <a:spLocks/>
          </p:cNvSpPr>
          <p:nvPr/>
        </p:nvSpPr>
        <p:spPr>
          <a:xfrm>
            <a:off x="710750" y="3279025"/>
            <a:ext cx="7447730" cy="1477224"/>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Comparison between numerous topic modeling and clustering algorithms.</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Comparison of different dataset representation quality.</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Example of how to evaluate clustering quality.</a:t>
            </a:r>
          </a:p>
        </p:txBody>
      </p:sp>
    </p:spTree>
    <p:extLst>
      <p:ext uri="{BB962C8B-B14F-4D97-AF65-F5344CB8AC3E}">
        <p14:creationId xmlns:p14="http://schemas.microsoft.com/office/powerpoint/2010/main" val="324508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3" name="Picture 2">
            <a:extLst>
              <a:ext uri="{FF2B5EF4-FFF2-40B4-BE49-F238E27FC236}">
                <a16:creationId xmlns:a16="http://schemas.microsoft.com/office/drawing/2014/main" id="{8F1F1EEF-73D8-67C4-7482-40EF7F0FFC6B}"/>
              </a:ext>
            </a:extLst>
          </p:cNvPr>
          <p:cNvPicPr>
            <a:picLocks noChangeAspect="1"/>
          </p:cNvPicPr>
          <p:nvPr/>
        </p:nvPicPr>
        <p:blipFill>
          <a:blip r:embed="rId3"/>
          <a:stretch>
            <a:fillRect/>
          </a:stretch>
        </p:blipFill>
        <p:spPr>
          <a:xfrm>
            <a:off x="917162" y="461843"/>
            <a:ext cx="7304523" cy="2109907"/>
          </a:xfrm>
          <a:prstGeom prst="rect">
            <a:avLst/>
          </a:prstGeom>
        </p:spPr>
      </p:pic>
      <p:pic>
        <p:nvPicPr>
          <p:cNvPr id="5" name="Picture 4">
            <a:extLst>
              <a:ext uri="{FF2B5EF4-FFF2-40B4-BE49-F238E27FC236}">
                <a16:creationId xmlns:a16="http://schemas.microsoft.com/office/drawing/2014/main" id="{AB23DCDA-45C0-8278-34A6-D01E0D655ED3}"/>
              </a:ext>
            </a:extLst>
          </p:cNvPr>
          <p:cNvPicPr>
            <a:picLocks noChangeAspect="1"/>
          </p:cNvPicPr>
          <p:nvPr/>
        </p:nvPicPr>
        <p:blipFill rotWithShape="1">
          <a:blip r:embed="rId4"/>
          <a:srcRect t="52104"/>
          <a:stretch/>
        </p:blipFill>
        <p:spPr>
          <a:xfrm>
            <a:off x="4549652" y="2889203"/>
            <a:ext cx="4402622" cy="1571779"/>
          </a:xfrm>
          <a:prstGeom prst="rect">
            <a:avLst/>
          </a:prstGeom>
        </p:spPr>
      </p:pic>
      <p:pic>
        <p:nvPicPr>
          <p:cNvPr id="7" name="Picture 6">
            <a:extLst>
              <a:ext uri="{FF2B5EF4-FFF2-40B4-BE49-F238E27FC236}">
                <a16:creationId xmlns:a16="http://schemas.microsoft.com/office/drawing/2014/main" id="{E4E0EDA2-3696-511F-C11F-61694A8AC4DB}"/>
              </a:ext>
            </a:extLst>
          </p:cNvPr>
          <p:cNvPicPr>
            <a:picLocks noChangeAspect="1"/>
          </p:cNvPicPr>
          <p:nvPr/>
        </p:nvPicPr>
        <p:blipFill rotWithShape="1">
          <a:blip r:embed="rId4"/>
          <a:srcRect b="47896"/>
          <a:stretch/>
        </p:blipFill>
        <p:spPr>
          <a:xfrm>
            <a:off x="246096" y="2852328"/>
            <a:ext cx="4236936" cy="1645531"/>
          </a:xfrm>
          <a:prstGeom prst="rect">
            <a:avLst/>
          </a:prstGeom>
        </p:spPr>
      </p:pic>
    </p:spTree>
    <p:extLst>
      <p:ext uri="{BB962C8B-B14F-4D97-AF65-F5344CB8AC3E}">
        <p14:creationId xmlns:p14="http://schemas.microsoft.com/office/powerpoint/2010/main" val="1853960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Challenges</a:t>
            </a:r>
            <a:endParaRPr lang="pl-PL" err="1"/>
          </a:p>
        </p:txBody>
      </p:sp>
      <p:cxnSp>
        <p:nvCxnSpPr>
          <p:cNvPr id="166" name="Google Shape;166;p30"/>
          <p:cNvCxnSpPr>
            <a:cxnSpLocks/>
          </p:cNvCxnSpPr>
          <p:nvPr/>
        </p:nvCxnSpPr>
        <p:spPr>
          <a:xfrm>
            <a:off x="812499" y="1045726"/>
            <a:ext cx="2365659"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094526"/>
            <a:ext cx="7447730" cy="1290862"/>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Tweets contain lots of noise, and not all users are reliable.</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Lack of ground truth information (labels).</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It is hard to find the proper number of clusters/topics.</a:t>
            </a:r>
          </a:p>
        </p:txBody>
      </p:sp>
      <p:sp>
        <p:nvSpPr>
          <p:cNvPr id="4" name="Google Shape;158;p30">
            <a:extLst>
              <a:ext uri="{FF2B5EF4-FFF2-40B4-BE49-F238E27FC236}">
                <a16:creationId xmlns:a16="http://schemas.microsoft.com/office/drawing/2014/main" id="{CCA664D3-3FF9-24E2-6347-F1F6DBD3BCB5}"/>
              </a:ext>
            </a:extLst>
          </p:cNvPr>
          <p:cNvSpPr txBox="1">
            <a:spLocks/>
          </p:cNvSpPr>
          <p:nvPr/>
        </p:nvSpPr>
        <p:spPr>
          <a:xfrm>
            <a:off x="710750" y="2571750"/>
            <a:ext cx="7447730" cy="776400"/>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r>
              <a:rPr lang="pl-PL" b="0">
                <a:solidFill>
                  <a:srgbClr val="74533D"/>
                </a:solidFill>
              </a:rPr>
              <a:t>Contributions</a:t>
            </a:r>
            <a:endParaRPr lang="pl-PL" err="1"/>
          </a:p>
        </p:txBody>
      </p:sp>
      <p:cxnSp>
        <p:nvCxnSpPr>
          <p:cNvPr id="6" name="Google Shape;166;p30">
            <a:extLst>
              <a:ext uri="{FF2B5EF4-FFF2-40B4-BE49-F238E27FC236}">
                <a16:creationId xmlns:a16="http://schemas.microsoft.com/office/drawing/2014/main" id="{B29BEEA9-6C97-7E09-AE3B-01661EBD938B}"/>
              </a:ext>
            </a:extLst>
          </p:cNvPr>
          <p:cNvCxnSpPr>
            <a:cxnSpLocks/>
          </p:cNvCxnSpPr>
          <p:nvPr/>
        </p:nvCxnSpPr>
        <p:spPr>
          <a:xfrm>
            <a:off x="812499" y="3230226"/>
            <a:ext cx="2805559" cy="0"/>
          </a:xfrm>
          <a:prstGeom prst="straightConnector1">
            <a:avLst/>
          </a:prstGeom>
          <a:noFill/>
          <a:ln w="19050" cap="flat" cmpd="sng">
            <a:solidFill>
              <a:srgbClr val="74533D"/>
            </a:solidFill>
            <a:prstDash val="solid"/>
            <a:round/>
            <a:headEnd type="none" w="med" len="med"/>
            <a:tailEnd type="none" w="med" len="med"/>
          </a:ln>
        </p:spPr>
      </p:cxnSp>
      <p:sp>
        <p:nvSpPr>
          <p:cNvPr id="7" name="Google Shape;158;p30">
            <a:extLst>
              <a:ext uri="{FF2B5EF4-FFF2-40B4-BE49-F238E27FC236}">
                <a16:creationId xmlns:a16="http://schemas.microsoft.com/office/drawing/2014/main" id="{DBCD374E-0620-0C43-5FBC-D66D0B9279AC}"/>
              </a:ext>
            </a:extLst>
          </p:cNvPr>
          <p:cNvSpPr txBox="1">
            <a:spLocks/>
          </p:cNvSpPr>
          <p:nvPr/>
        </p:nvSpPr>
        <p:spPr>
          <a:xfrm>
            <a:off x="710750" y="3279025"/>
            <a:ext cx="7447730" cy="1477224"/>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Comparison between numerous topic modeling and clustering algorithms.</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Comparison of different dataset representation quality.</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Example of how to evaluate clustering quality.</a:t>
            </a:r>
          </a:p>
        </p:txBody>
      </p:sp>
    </p:spTree>
    <p:extLst>
      <p:ext uri="{BB962C8B-B14F-4D97-AF65-F5344CB8AC3E}">
        <p14:creationId xmlns:p14="http://schemas.microsoft.com/office/powerpoint/2010/main" val="263006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subTitle" idx="1"/>
          </p:nvPr>
        </p:nvSpPr>
        <p:spPr>
          <a:xfrm>
            <a:off x="-1" y="3699468"/>
            <a:ext cx="8950961" cy="114685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solidFill>
                  <a:srgbClr val="D6E29C"/>
                </a:solidFill>
                <a:latin typeface="Questrial"/>
              </a:rPr>
              <a:t>A systematic survey on explainable AI applied to fake news detection</a:t>
            </a:r>
          </a:p>
          <a:p>
            <a:pPr marL="0" lvl="0" indent="0" rtl="0">
              <a:spcBef>
                <a:spcPts val="0"/>
              </a:spcBef>
              <a:spcAft>
                <a:spcPts val="0"/>
              </a:spcAft>
              <a:buNone/>
            </a:pPr>
            <a:endParaRPr lang="en-US" b="1">
              <a:solidFill>
                <a:srgbClr val="D6E29C"/>
              </a:solidFill>
              <a:latin typeface="Questrial"/>
            </a:endParaRPr>
          </a:p>
          <a:p>
            <a:pPr marL="0" lvl="0" indent="0" rtl="0">
              <a:spcBef>
                <a:spcPts val="0"/>
              </a:spcBef>
              <a:spcAft>
                <a:spcPts val="0"/>
              </a:spcAft>
              <a:buNone/>
            </a:pPr>
            <a:r>
              <a:rPr lang="en-US" b="1">
                <a:solidFill>
                  <a:srgbClr val="D6E29C"/>
                </a:solidFill>
                <a:latin typeface="Questrial"/>
              </a:rPr>
              <a:t>Towards Machine Learning Explainability in Text Classification for Fake News</a:t>
            </a:r>
            <a:r>
              <a:rPr lang="pl-PL" b="1">
                <a:solidFill>
                  <a:srgbClr val="D6E29C"/>
                </a:solidFill>
                <a:latin typeface="Questrial"/>
              </a:rPr>
              <a:t> </a:t>
            </a:r>
            <a:r>
              <a:rPr lang="en-US" b="1">
                <a:solidFill>
                  <a:srgbClr val="D6E29C"/>
                </a:solidFill>
                <a:latin typeface="Questrial"/>
              </a:rPr>
              <a:t>Detection</a:t>
            </a:r>
          </a:p>
        </p:txBody>
      </p:sp>
      <p:sp>
        <p:nvSpPr>
          <p:cNvPr id="195" name="Google Shape;195;p32"/>
          <p:cNvSpPr txBox="1">
            <a:spLocks noGrp="1"/>
          </p:cNvSpPr>
          <p:nvPr>
            <p:ph type="title"/>
          </p:nvPr>
        </p:nvSpPr>
        <p:spPr>
          <a:xfrm>
            <a:off x="1066800" y="1846494"/>
            <a:ext cx="7739379" cy="1655418"/>
          </a:xfrm>
          <a:prstGeom prst="rect">
            <a:avLst/>
          </a:prstGeom>
        </p:spPr>
        <p:txBody>
          <a:bodyPr spcFirstLastPara="1" wrap="square" lIns="91425" tIns="91425" rIns="91425" bIns="91425" anchor="ctr" anchorCtr="0">
            <a:noAutofit/>
          </a:bodyPr>
          <a:lstStyle/>
          <a:p>
            <a:r>
              <a:rPr lang="pl-PL" sz="3200" b="1"/>
              <a:t>Explainability</a:t>
            </a:r>
          </a:p>
        </p:txBody>
      </p:sp>
      <p:sp>
        <p:nvSpPr>
          <p:cNvPr id="196" name="Google Shape;196;p32"/>
          <p:cNvSpPr txBox="1">
            <a:spLocks noGrp="1"/>
          </p:cNvSpPr>
          <p:nvPr>
            <p:ph type="title" idx="2"/>
          </p:nvPr>
        </p:nvSpPr>
        <p:spPr>
          <a:xfrm>
            <a:off x="4929810" y="747731"/>
            <a:ext cx="4021150" cy="149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6600" b="0">
                <a:solidFill>
                  <a:schemeClr val="bg1">
                    <a:lumMod val="90000"/>
                  </a:schemeClr>
                </a:solidFill>
              </a:rPr>
              <a:t>0</a:t>
            </a:r>
            <a:r>
              <a:rPr lang="pl-PL" sz="6600" b="0">
                <a:solidFill>
                  <a:schemeClr val="bg1">
                    <a:lumMod val="90000"/>
                  </a:schemeClr>
                </a:solidFill>
              </a:rPr>
              <a:t>4</a:t>
            </a:r>
            <a:endParaRPr lang="en-US" sz="6600" b="0">
              <a:solidFill>
                <a:schemeClr val="bg1">
                  <a:lumMod val="90000"/>
                </a:schemeClr>
              </a:solidFill>
            </a:endParaRPr>
          </a:p>
        </p:txBody>
      </p:sp>
    </p:spTree>
    <p:extLst>
      <p:ext uri="{BB962C8B-B14F-4D97-AF65-F5344CB8AC3E}">
        <p14:creationId xmlns:p14="http://schemas.microsoft.com/office/powerpoint/2010/main" val="2158374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6" name="Picture 5">
            <a:extLst>
              <a:ext uri="{FF2B5EF4-FFF2-40B4-BE49-F238E27FC236}">
                <a16:creationId xmlns:a16="http://schemas.microsoft.com/office/drawing/2014/main" id="{6E4A8B99-7E21-88AC-E825-73E54B63F405}"/>
              </a:ext>
            </a:extLst>
          </p:cNvPr>
          <p:cNvPicPr>
            <a:picLocks noChangeAspect="1"/>
          </p:cNvPicPr>
          <p:nvPr/>
        </p:nvPicPr>
        <p:blipFill>
          <a:blip r:embed="rId3"/>
          <a:stretch>
            <a:fillRect/>
          </a:stretch>
        </p:blipFill>
        <p:spPr>
          <a:xfrm>
            <a:off x="1221138" y="402893"/>
            <a:ext cx="6701723" cy="4337714"/>
          </a:xfrm>
          <a:prstGeom prst="rect">
            <a:avLst/>
          </a:prstGeom>
        </p:spPr>
      </p:pic>
    </p:spTree>
    <p:extLst>
      <p:ext uri="{BB962C8B-B14F-4D97-AF65-F5344CB8AC3E}">
        <p14:creationId xmlns:p14="http://schemas.microsoft.com/office/powerpoint/2010/main" val="41488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Literature Review</a:t>
            </a:r>
          </a:p>
        </p:txBody>
      </p:sp>
      <p:cxnSp>
        <p:nvCxnSpPr>
          <p:cNvPr id="166" name="Google Shape;166;p30"/>
          <p:cNvCxnSpPr>
            <a:cxnSpLocks/>
          </p:cNvCxnSpPr>
          <p:nvPr/>
        </p:nvCxnSpPr>
        <p:spPr>
          <a:xfrm>
            <a:off x="812499" y="1045726"/>
            <a:ext cx="3616163" cy="0"/>
          </a:xfrm>
          <a:prstGeom prst="straightConnector1">
            <a:avLst/>
          </a:prstGeom>
          <a:noFill/>
          <a:ln w="19050" cap="flat" cmpd="sng">
            <a:solidFill>
              <a:srgbClr val="74533D"/>
            </a:solidFill>
            <a:prstDash val="solid"/>
            <a:round/>
            <a:headEnd type="none" w="med" len="med"/>
            <a:tailEnd type="none" w="med" len="med"/>
          </a:ln>
        </p:spPr>
      </p:cxnSp>
      <p:graphicFrame>
        <p:nvGraphicFramePr>
          <p:cNvPr id="2" name="Table 1">
            <a:extLst>
              <a:ext uri="{FF2B5EF4-FFF2-40B4-BE49-F238E27FC236}">
                <a16:creationId xmlns:a16="http://schemas.microsoft.com/office/drawing/2014/main" id="{07BEE047-B33D-90D5-B0FF-05BB89ADF314}"/>
              </a:ext>
            </a:extLst>
          </p:cNvPr>
          <p:cNvGraphicFramePr>
            <a:graphicFrameLocks noGrp="1"/>
          </p:cNvGraphicFramePr>
          <p:nvPr>
            <p:extLst>
              <p:ext uri="{D42A27DB-BD31-4B8C-83A1-F6EECF244321}">
                <p14:modId xmlns:p14="http://schemas.microsoft.com/office/powerpoint/2010/main" val="3175597078"/>
              </p:ext>
            </p:extLst>
          </p:nvPr>
        </p:nvGraphicFramePr>
        <p:xfrm>
          <a:off x="590124" y="1408671"/>
          <a:ext cx="7963753" cy="3322320"/>
        </p:xfrm>
        <a:graphic>
          <a:graphicData uri="http://schemas.openxmlformats.org/drawingml/2006/table">
            <a:tbl>
              <a:tblPr firstRow="1" bandRow="1">
                <a:tableStyleId>{5940675A-B579-460E-94D1-54222C63F5DA}</a:tableStyleId>
              </a:tblPr>
              <a:tblGrid>
                <a:gridCol w="1880383">
                  <a:extLst>
                    <a:ext uri="{9D8B030D-6E8A-4147-A177-3AD203B41FA5}">
                      <a16:colId xmlns:a16="http://schemas.microsoft.com/office/drawing/2014/main" val="71783636"/>
                    </a:ext>
                  </a:extLst>
                </a:gridCol>
                <a:gridCol w="1033869">
                  <a:extLst>
                    <a:ext uri="{9D8B030D-6E8A-4147-A177-3AD203B41FA5}">
                      <a16:colId xmlns:a16="http://schemas.microsoft.com/office/drawing/2014/main" val="4221485797"/>
                    </a:ext>
                  </a:extLst>
                </a:gridCol>
                <a:gridCol w="1878227">
                  <a:extLst>
                    <a:ext uri="{9D8B030D-6E8A-4147-A177-3AD203B41FA5}">
                      <a16:colId xmlns:a16="http://schemas.microsoft.com/office/drawing/2014/main" val="3368262181"/>
                    </a:ext>
                  </a:extLst>
                </a:gridCol>
                <a:gridCol w="3171274">
                  <a:extLst>
                    <a:ext uri="{9D8B030D-6E8A-4147-A177-3AD203B41FA5}">
                      <a16:colId xmlns:a16="http://schemas.microsoft.com/office/drawing/2014/main" val="2330629228"/>
                    </a:ext>
                  </a:extLst>
                </a:gridCol>
              </a:tblGrid>
              <a:tr h="261963">
                <a:tc>
                  <a:txBody>
                    <a:bodyPr/>
                    <a:lstStyle/>
                    <a:p>
                      <a:pPr algn="ctr"/>
                      <a:r>
                        <a:rPr lang="pl-PL" sz="1400" b="1">
                          <a:solidFill>
                            <a:srgbClr val="74533D"/>
                          </a:solidFill>
                        </a:rPr>
                        <a:t>Title</a:t>
                      </a:r>
                      <a:endParaRPr lang="pl-PL" sz="1400" b="1" err="1">
                        <a:solidFill>
                          <a:srgbClr val="74533D"/>
                        </a:solidFill>
                      </a:endParaRPr>
                    </a:p>
                  </a:txBody>
                  <a:tcPr anchor="ctr"/>
                </a:tc>
                <a:tc>
                  <a:txBody>
                    <a:bodyPr/>
                    <a:lstStyle/>
                    <a:p>
                      <a:pPr algn="ctr"/>
                      <a:r>
                        <a:rPr lang="pl-PL" sz="1400" b="1">
                          <a:solidFill>
                            <a:srgbClr val="74533D"/>
                          </a:solidFill>
                        </a:rPr>
                        <a:t>Topic</a:t>
                      </a:r>
                      <a:endParaRPr lang="pl-PL" sz="1400" b="1" err="1">
                        <a:solidFill>
                          <a:srgbClr val="74533D"/>
                        </a:solidFill>
                      </a:endParaRPr>
                    </a:p>
                  </a:txBody>
                  <a:tcPr anchor="ctr"/>
                </a:tc>
                <a:tc>
                  <a:txBody>
                    <a:bodyPr/>
                    <a:lstStyle/>
                    <a:p>
                      <a:pPr algn="ctr"/>
                      <a:r>
                        <a:rPr lang="pl-PL" sz="1400" b="1">
                          <a:solidFill>
                            <a:srgbClr val="74533D"/>
                          </a:solidFill>
                        </a:rPr>
                        <a:t>Authors</a:t>
                      </a:r>
                      <a:endParaRPr lang="pl-PL" sz="1400" b="1" err="1">
                        <a:solidFill>
                          <a:srgbClr val="74533D"/>
                        </a:solidFill>
                      </a:endParaRPr>
                    </a:p>
                  </a:txBody>
                  <a:tcPr anchor="ctr"/>
                </a:tc>
                <a:tc>
                  <a:txBody>
                    <a:bodyPr/>
                    <a:lstStyle/>
                    <a:p>
                      <a:pPr algn="ctr"/>
                      <a:r>
                        <a:rPr lang="pl-PL" sz="1400" b="1">
                          <a:solidFill>
                            <a:srgbClr val="74533D"/>
                          </a:solidFill>
                        </a:rPr>
                        <a:t>Description</a:t>
                      </a:r>
                      <a:endParaRPr lang="pl-PL" sz="1400" b="1" err="1">
                        <a:solidFill>
                          <a:srgbClr val="74533D"/>
                        </a:solidFill>
                      </a:endParaRPr>
                    </a:p>
                  </a:txBody>
                  <a:tcPr anchor="ctr"/>
                </a:tc>
                <a:extLst>
                  <a:ext uri="{0D108BD9-81ED-4DB2-BD59-A6C34878D82A}">
                    <a16:rowId xmlns:a16="http://schemas.microsoft.com/office/drawing/2014/main" val="3452240835"/>
                  </a:ext>
                </a:extLst>
              </a:tr>
              <a:tr h="623559">
                <a:tc>
                  <a:txBody>
                    <a:bodyPr/>
                    <a:lstStyle/>
                    <a:p>
                      <a:pPr algn="ctr"/>
                      <a:r>
                        <a:rPr lang="en-US" sz="1000">
                          <a:solidFill>
                            <a:srgbClr val="7C843C"/>
                          </a:solidFill>
                        </a:rPr>
                        <a:t>Topic detection with recursive consensus</a:t>
                      </a:r>
                      <a:r>
                        <a:rPr lang="pl-PL" sz="1000">
                          <a:solidFill>
                            <a:srgbClr val="7C843C"/>
                          </a:solidFill>
                        </a:rPr>
                        <a:t> </a:t>
                      </a:r>
                      <a:r>
                        <a:rPr lang="en-US" sz="1000">
                          <a:solidFill>
                            <a:srgbClr val="7C843C"/>
                          </a:solidFill>
                        </a:rPr>
                        <a:t>clustering and semantic enrichment</a:t>
                      </a:r>
                      <a:endParaRPr lang="pl-PL" sz="1000">
                        <a:solidFill>
                          <a:srgbClr val="7C843C"/>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l-PL" sz="1000" b="1" i="0" u="none" strike="noStrike" cap="none">
                          <a:solidFill>
                            <a:srgbClr val="7C843C"/>
                          </a:solidFill>
                          <a:latin typeface="+mn-lt"/>
                          <a:ea typeface="+mn-ea"/>
                          <a:cs typeface="+mn-cs"/>
                          <a:sym typeface="Arial"/>
                        </a:rPr>
                        <a:t>Topic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l-PL" sz="1000" b="1" i="0" u="none" strike="noStrike" cap="none">
                          <a:solidFill>
                            <a:srgbClr val="7C843C"/>
                          </a:solidFill>
                          <a:latin typeface="+mn-lt"/>
                          <a:ea typeface="+mn-ea"/>
                          <a:cs typeface="+mn-cs"/>
                          <a:sym typeface="Arial"/>
                        </a:rPr>
                        <a:t>Detection</a:t>
                      </a:r>
                    </a:p>
                  </a:txBody>
                  <a:tcPr anchor="ctr"/>
                </a:tc>
                <a:tc>
                  <a:txBody>
                    <a:bodyPr/>
                    <a:lstStyle/>
                    <a:p>
                      <a:pPr algn="ctr"/>
                      <a:r>
                        <a:rPr lang="it-IT" sz="1000">
                          <a:solidFill>
                            <a:srgbClr val="7C843C"/>
                          </a:solidFill>
                        </a:rPr>
                        <a:t>Vincenzo De Leo, </a:t>
                      </a:r>
                      <a:endParaRPr lang="pl-PL" sz="1000">
                        <a:solidFill>
                          <a:srgbClr val="7C843C"/>
                        </a:solidFill>
                      </a:endParaRPr>
                    </a:p>
                    <a:p>
                      <a:pPr algn="ctr"/>
                      <a:r>
                        <a:rPr lang="it-IT" sz="1000">
                          <a:solidFill>
                            <a:srgbClr val="7C843C"/>
                          </a:solidFill>
                        </a:rPr>
                        <a:t>Michelangelo Puliga, </a:t>
                      </a:r>
                      <a:endParaRPr lang="pl-PL" sz="1000">
                        <a:solidFill>
                          <a:srgbClr val="7C843C"/>
                        </a:solidFill>
                      </a:endParaRPr>
                    </a:p>
                    <a:p>
                      <a:pPr algn="ctr"/>
                      <a:r>
                        <a:rPr lang="it-IT" sz="1000">
                          <a:solidFill>
                            <a:srgbClr val="7C843C"/>
                          </a:solidFill>
                        </a:rPr>
                        <a:t>Marco Bardazzi, </a:t>
                      </a:r>
                      <a:endParaRPr lang="pl-PL" sz="1000">
                        <a:solidFill>
                          <a:srgbClr val="7C843C"/>
                        </a:solidFill>
                      </a:endParaRPr>
                    </a:p>
                    <a:p>
                      <a:pPr algn="ctr"/>
                      <a:r>
                        <a:rPr lang="it-IT" sz="1000">
                          <a:solidFill>
                            <a:srgbClr val="7C843C"/>
                          </a:solidFill>
                        </a:rPr>
                        <a:t>Filippo Capriotti, </a:t>
                      </a:r>
                      <a:endParaRPr lang="pl-PL" sz="1000">
                        <a:solidFill>
                          <a:srgbClr val="7C843C"/>
                        </a:solidFill>
                      </a:endParaRPr>
                    </a:p>
                    <a:p>
                      <a:pPr algn="ctr"/>
                      <a:r>
                        <a:rPr lang="it-IT" sz="1000">
                          <a:solidFill>
                            <a:srgbClr val="7C843C"/>
                          </a:solidFill>
                        </a:rPr>
                        <a:t>Andrea Filetti</a:t>
                      </a:r>
                      <a:r>
                        <a:rPr lang="pl-PL" sz="1000">
                          <a:solidFill>
                            <a:srgbClr val="7C843C"/>
                          </a:solidFill>
                        </a:rPr>
                        <a:t>,</a:t>
                      </a:r>
                      <a:endParaRPr lang="it-IT" sz="1000">
                        <a:solidFill>
                          <a:srgbClr val="7C843C"/>
                        </a:solidFill>
                      </a:endParaRPr>
                    </a:p>
                    <a:p>
                      <a:pPr algn="ctr"/>
                      <a:r>
                        <a:rPr lang="it-IT" sz="1000">
                          <a:solidFill>
                            <a:srgbClr val="7C843C"/>
                          </a:solidFill>
                        </a:rPr>
                        <a:t>Alessandro Chessa</a:t>
                      </a:r>
                      <a:endParaRPr lang="pl-PL" sz="1000">
                        <a:solidFill>
                          <a:srgbClr val="7C843C"/>
                        </a:solidFill>
                      </a:endParaRPr>
                    </a:p>
                  </a:txBody>
                  <a:tcPr anchor="ctr"/>
                </a:tc>
                <a:tc>
                  <a:txBody>
                    <a:bodyPr/>
                    <a:lstStyle/>
                    <a:p>
                      <a:pPr algn="just"/>
                      <a:r>
                        <a:rPr lang="pl-PL" sz="1000">
                          <a:solidFill>
                            <a:srgbClr val="7C843C"/>
                          </a:solidFill>
                        </a:rPr>
                        <a:t>Presents opportunities and challenges considering the topic detection in Twitter debates. It suggests a framework with </a:t>
                      </a:r>
                      <a:r>
                        <a:rPr lang="pl-PL" sz="1000" b="1">
                          <a:solidFill>
                            <a:srgbClr val="7C843C"/>
                          </a:solidFill>
                        </a:rPr>
                        <a:t>stable clustering </a:t>
                      </a:r>
                      <a:r>
                        <a:rPr lang="pl-PL" sz="1000">
                          <a:solidFill>
                            <a:srgbClr val="7C843C"/>
                          </a:solidFill>
                        </a:rPr>
                        <a:t>based on Non-Negative Matrix Factorization (NMF), and </a:t>
                      </a:r>
                      <a:r>
                        <a:rPr lang="pl-PL" sz="1000" b="1">
                          <a:solidFill>
                            <a:srgbClr val="7C843C"/>
                          </a:solidFill>
                        </a:rPr>
                        <a:t>semantical enrichment </a:t>
                      </a:r>
                      <a:r>
                        <a:rPr lang="pl-PL" sz="1000">
                          <a:solidFill>
                            <a:srgbClr val="7C843C"/>
                          </a:solidFill>
                        </a:rPr>
                        <a:t>of short messages.</a:t>
                      </a:r>
                    </a:p>
                  </a:txBody>
                  <a:tcPr anchor="ctr"/>
                </a:tc>
                <a:extLst>
                  <a:ext uri="{0D108BD9-81ED-4DB2-BD59-A6C34878D82A}">
                    <a16:rowId xmlns:a16="http://schemas.microsoft.com/office/drawing/2014/main" val="972318342"/>
                  </a:ext>
                </a:extLst>
              </a:tr>
              <a:tr h="683998">
                <a:tc>
                  <a:txBody>
                    <a:bodyPr/>
                    <a:lstStyle/>
                    <a:p>
                      <a:pPr algn="ctr"/>
                      <a:r>
                        <a:rPr lang="en-US" sz="1000">
                          <a:solidFill>
                            <a:srgbClr val="7C843C"/>
                          </a:solidFill>
                        </a:rPr>
                        <a:t>Clustering and topic modeling over tweets: A</a:t>
                      </a:r>
                      <a:r>
                        <a:rPr lang="pl-PL" sz="1000">
                          <a:solidFill>
                            <a:srgbClr val="7C843C"/>
                          </a:solidFill>
                        </a:rPr>
                        <a:t> </a:t>
                      </a:r>
                      <a:r>
                        <a:rPr lang="en-US" sz="1000">
                          <a:solidFill>
                            <a:srgbClr val="7C843C"/>
                          </a:solidFill>
                        </a:rPr>
                        <a:t>comparison over a health dataset</a:t>
                      </a:r>
                      <a:endParaRPr lang="pl-PL" sz="1000">
                        <a:solidFill>
                          <a:srgbClr val="7C843C"/>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l-PL" sz="1000" b="1" i="0" u="none" strike="noStrike" cap="none">
                          <a:solidFill>
                            <a:srgbClr val="7C843C"/>
                          </a:solidFill>
                          <a:latin typeface="+mn-lt"/>
                          <a:ea typeface="+mn-ea"/>
                          <a:cs typeface="+mn-cs"/>
                          <a:sym typeface="Arial"/>
                        </a:rPr>
                        <a:t>Topic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l-PL" sz="1000" b="1" i="0" u="none" strike="noStrike" cap="none">
                          <a:solidFill>
                            <a:srgbClr val="7C843C"/>
                          </a:solidFill>
                          <a:latin typeface="+mn-lt"/>
                          <a:ea typeface="+mn-ea"/>
                          <a:cs typeface="+mn-cs"/>
                          <a:sym typeface="Arial"/>
                        </a:rPr>
                        <a:t>Detection</a:t>
                      </a:r>
                    </a:p>
                  </a:txBody>
                  <a:tcPr anchor="ctr"/>
                </a:tc>
                <a:tc>
                  <a:txBody>
                    <a:bodyPr/>
                    <a:lstStyle/>
                    <a:p>
                      <a:pPr algn="ctr"/>
                      <a:r>
                        <a:rPr lang="pl-PL" sz="1000">
                          <a:solidFill>
                            <a:srgbClr val="7C843C"/>
                          </a:solidFill>
                        </a:rPr>
                        <a:t>Juan Antonio Lossio-Ventura, </a:t>
                      </a:r>
                    </a:p>
                    <a:p>
                      <a:pPr algn="ctr"/>
                      <a:r>
                        <a:rPr lang="pl-PL" sz="1000">
                          <a:solidFill>
                            <a:srgbClr val="7C843C"/>
                          </a:solidFill>
                        </a:rPr>
                        <a:t>Juandiego Morzan, </a:t>
                      </a:r>
                    </a:p>
                    <a:p>
                      <a:pPr algn="ctr"/>
                      <a:r>
                        <a:rPr lang="pl-PL" sz="1000">
                          <a:solidFill>
                            <a:srgbClr val="7C843C"/>
                          </a:solidFill>
                        </a:rPr>
                        <a:t>Hugo Alatrista-Salas, </a:t>
                      </a:r>
                    </a:p>
                    <a:p>
                      <a:pPr algn="ctr"/>
                      <a:r>
                        <a:rPr lang="pl-PL" sz="1000">
                          <a:solidFill>
                            <a:srgbClr val="7C843C"/>
                          </a:solidFill>
                        </a:rPr>
                        <a:t>Tina Hernandez-Boussard, </a:t>
                      </a:r>
                    </a:p>
                    <a:p>
                      <a:pPr algn="ctr"/>
                      <a:r>
                        <a:rPr lang="pl-PL" sz="1000">
                          <a:solidFill>
                            <a:srgbClr val="7C843C"/>
                          </a:solidFill>
                        </a:rPr>
                        <a:t>Jiang Bian</a:t>
                      </a:r>
                    </a:p>
                  </a:txBody>
                  <a:tcPr anchor="ctr"/>
                </a:tc>
                <a:tc>
                  <a:txBody>
                    <a:bodyPr/>
                    <a:lstStyle/>
                    <a:p>
                      <a:pPr algn="just"/>
                      <a:r>
                        <a:rPr lang="pl-PL" sz="1000">
                          <a:solidFill>
                            <a:srgbClr val="7C843C"/>
                          </a:solidFill>
                        </a:rPr>
                        <a:t>Introduces a framework for topic detection in Twitter debates. It shows how to evaluate clusterings with the </a:t>
                      </a:r>
                      <a:r>
                        <a:rPr lang="pl-PL" sz="1000" b="1">
                          <a:solidFill>
                            <a:srgbClr val="7C843C"/>
                          </a:solidFill>
                        </a:rPr>
                        <a:t>Calinski-Harabasz index</a:t>
                      </a:r>
                      <a:r>
                        <a:rPr lang="pl-PL" sz="1000">
                          <a:solidFill>
                            <a:srgbClr val="7C843C"/>
                          </a:solidFill>
                        </a:rPr>
                        <a:t>, and the </a:t>
                      </a:r>
                      <a:r>
                        <a:rPr lang="pl-PL" sz="1000" b="1">
                          <a:solidFill>
                            <a:srgbClr val="7C843C"/>
                          </a:solidFill>
                        </a:rPr>
                        <a:t>Silhouette Coefficient</a:t>
                      </a:r>
                      <a:r>
                        <a:rPr lang="pl-PL" sz="1000">
                          <a:solidFill>
                            <a:srgbClr val="7C843C"/>
                          </a:solidFill>
                        </a:rPr>
                        <a:t>, and it uses those metrics to compare the efficiency of </a:t>
                      </a:r>
                      <a:r>
                        <a:rPr lang="pl-PL" sz="1000" b="1">
                          <a:solidFill>
                            <a:srgbClr val="7C843C"/>
                          </a:solidFill>
                        </a:rPr>
                        <a:t>various LDA approaches </a:t>
                      </a:r>
                      <a:r>
                        <a:rPr lang="pl-PL" sz="1000">
                          <a:solidFill>
                            <a:srgbClr val="7C843C"/>
                          </a:solidFill>
                        </a:rPr>
                        <a:t>to topic modeling.</a:t>
                      </a:r>
                    </a:p>
                  </a:txBody>
                  <a:tcPr anchor="ctr"/>
                </a:tc>
                <a:extLst>
                  <a:ext uri="{0D108BD9-81ED-4DB2-BD59-A6C34878D82A}">
                    <a16:rowId xmlns:a16="http://schemas.microsoft.com/office/drawing/2014/main" val="4082230197"/>
                  </a:ext>
                </a:extLst>
              </a:tr>
              <a:tr h="708242">
                <a:tc>
                  <a:txBody>
                    <a:bodyPr/>
                    <a:lstStyle/>
                    <a:p>
                      <a:pPr lvl="0" algn="ctr">
                        <a:buNone/>
                      </a:pPr>
                      <a:r>
                        <a:rPr lang="en-US" sz="1000" b="0" i="0" u="none" strike="noStrike" cap="none" noProof="0">
                          <a:solidFill>
                            <a:srgbClr val="7C843C"/>
                          </a:solidFill>
                          <a:latin typeface="+mn-lt"/>
                          <a:ea typeface="+mn-ea"/>
                          <a:cs typeface="+mn-cs"/>
                          <a:sym typeface="Arial"/>
                        </a:rPr>
                        <a:t>Improving Fake News Detection Using K-means and Support Vector Machine Approaches</a:t>
                      </a:r>
                      <a:endParaRPr lang="pl-PL" sz="1000" b="0" i="0" u="none" strike="noStrike" cap="none">
                        <a:solidFill>
                          <a:srgbClr val="7C843C"/>
                        </a:solidFill>
                        <a:latin typeface="+mn-lt"/>
                        <a:ea typeface="+mn-ea"/>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l-PL" sz="1000" b="1">
                          <a:solidFill>
                            <a:srgbClr val="7C843C"/>
                          </a:solidFill>
                        </a:rPr>
                        <a:t>Fake News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l-PL" sz="1000" b="1">
                          <a:solidFill>
                            <a:srgbClr val="7C843C"/>
                          </a:solidFill>
                        </a:rPr>
                        <a:t>Detection</a:t>
                      </a:r>
                    </a:p>
                    <a:p>
                      <a:pPr lvl="0" algn="ctr">
                        <a:buNone/>
                      </a:pPr>
                      <a:endParaRPr lang="pl-PL" sz="1000" b="1" i="0" u="none" strike="noStrike" cap="none">
                        <a:solidFill>
                          <a:srgbClr val="7C843C"/>
                        </a:solidFill>
                        <a:latin typeface="+mn-lt"/>
                        <a:ea typeface="+mn-ea"/>
                        <a:cs typeface="+mn-cs"/>
                        <a:sym typeface="Arial"/>
                      </a:endParaRPr>
                    </a:p>
                  </a:txBody>
                  <a:tcPr anchor="ctr"/>
                </a:tc>
                <a:tc>
                  <a:txBody>
                    <a:bodyPr/>
                    <a:lstStyle/>
                    <a:p>
                      <a:pPr lvl="0" algn="ctr">
                        <a:buNone/>
                      </a:pPr>
                      <a:r>
                        <a:rPr lang="pl-PL" sz="1000" b="0" i="0" u="none" strike="noStrike" cap="none" noProof="0">
                          <a:solidFill>
                            <a:srgbClr val="7C843C"/>
                          </a:solidFill>
                          <a:latin typeface="+mn-lt"/>
                          <a:ea typeface="+mn-ea"/>
                          <a:cs typeface="+mn-cs"/>
                          <a:sym typeface="Arial"/>
                        </a:rPr>
                        <a:t>Kasra Majbouri Yazdi, </a:t>
                      </a:r>
                    </a:p>
                    <a:p>
                      <a:pPr lvl="0" algn="ctr">
                        <a:buNone/>
                      </a:pPr>
                      <a:r>
                        <a:rPr lang="pl-PL" sz="1000" b="0" i="0" u="none" strike="noStrike" cap="none" noProof="0">
                          <a:solidFill>
                            <a:srgbClr val="7C843C"/>
                          </a:solidFill>
                          <a:latin typeface="+mn-lt"/>
                          <a:ea typeface="+mn-ea"/>
                          <a:cs typeface="+mn-cs"/>
                          <a:sym typeface="Arial"/>
                        </a:rPr>
                        <a:t>Adel Majbouri Yazdi, </a:t>
                      </a:r>
                    </a:p>
                    <a:p>
                      <a:pPr lvl="0" algn="ctr">
                        <a:buNone/>
                      </a:pPr>
                      <a:r>
                        <a:rPr lang="pl-PL" sz="1000" b="0" i="0" u="none" strike="noStrike" cap="none" noProof="0">
                          <a:solidFill>
                            <a:srgbClr val="7C843C"/>
                          </a:solidFill>
                          <a:latin typeface="+mn-lt"/>
                          <a:ea typeface="+mn-ea"/>
                          <a:cs typeface="+mn-cs"/>
                          <a:sym typeface="Arial"/>
                        </a:rPr>
                        <a:t>Saeid Khodayi, </a:t>
                      </a:r>
                    </a:p>
                    <a:p>
                      <a:pPr lvl="0" algn="ctr">
                        <a:buNone/>
                      </a:pPr>
                      <a:r>
                        <a:rPr lang="pl-PL" sz="1000" b="0" i="0" u="none" strike="noStrike" cap="none" noProof="0">
                          <a:solidFill>
                            <a:srgbClr val="7C843C"/>
                          </a:solidFill>
                          <a:latin typeface="+mn-lt"/>
                          <a:ea typeface="+mn-ea"/>
                          <a:cs typeface="+mn-cs"/>
                          <a:sym typeface="Arial"/>
                        </a:rPr>
                        <a:t>Jingyu Hou, </a:t>
                      </a:r>
                    </a:p>
                    <a:p>
                      <a:pPr lvl="0" algn="ctr">
                        <a:buNone/>
                      </a:pPr>
                      <a:r>
                        <a:rPr lang="pl-PL" sz="1000" b="0" i="0" u="none" strike="noStrike" cap="none" noProof="0">
                          <a:solidFill>
                            <a:srgbClr val="7C843C"/>
                          </a:solidFill>
                          <a:latin typeface="+mn-lt"/>
                          <a:ea typeface="+mn-ea"/>
                          <a:cs typeface="+mn-cs"/>
                          <a:sym typeface="Arial"/>
                        </a:rPr>
                        <a:t>Wanlei Zhou, </a:t>
                      </a:r>
                    </a:p>
                    <a:p>
                      <a:pPr lvl="0" algn="ctr">
                        <a:buNone/>
                      </a:pPr>
                      <a:r>
                        <a:rPr lang="pl-PL" sz="1000" b="0" i="0" u="none" strike="noStrike" cap="none" noProof="0">
                          <a:solidFill>
                            <a:srgbClr val="7C843C"/>
                          </a:solidFill>
                          <a:latin typeface="+mn-lt"/>
                          <a:ea typeface="+mn-ea"/>
                          <a:cs typeface="+mn-cs"/>
                          <a:sym typeface="Arial"/>
                        </a:rPr>
                        <a:t>Saeed Saedy</a:t>
                      </a:r>
                      <a:endParaRPr lang="pl-PL" sz="1000" b="0" i="0" u="none" strike="noStrike" cap="none" err="1">
                        <a:solidFill>
                          <a:srgbClr val="7C843C"/>
                        </a:solidFill>
                        <a:latin typeface="+mn-lt"/>
                        <a:ea typeface="+mn-ea"/>
                        <a:cs typeface="+mn-cs"/>
                        <a:sym typeface="Arial"/>
                      </a:endParaRPr>
                    </a:p>
                  </a:txBody>
                  <a:tcPr anchor="ctr"/>
                </a:tc>
                <a:tc>
                  <a:txBody>
                    <a:bodyPr/>
                    <a:lstStyle/>
                    <a:p>
                      <a:pPr algn="just"/>
                      <a:r>
                        <a:rPr lang="pl-PL" sz="1000">
                          <a:solidFill>
                            <a:srgbClr val="7C843C"/>
                          </a:solidFill>
                        </a:rPr>
                        <a:t>Describes the importance of </a:t>
                      </a:r>
                      <a:r>
                        <a:rPr lang="pl-PL" sz="1000" b="1">
                          <a:solidFill>
                            <a:srgbClr val="7C843C"/>
                          </a:solidFill>
                        </a:rPr>
                        <a:t>feature selection </a:t>
                      </a:r>
                      <a:r>
                        <a:rPr lang="pl-PL" sz="1000">
                          <a:solidFill>
                            <a:srgbClr val="7C843C"/>
                          </a:solidFill>
                        </a:rPr>
                        <a:t>in fake news detection. Authors propose a method-based K-means and SVM </a:t>
                      </a:r>
                      <a:r>
                        <a:rPr lang="pl-PL" sz="1000" b="1">
                          <a:solidFill>
                            <a:srgbClr val="7C843C"/>
                          </a:solidFill>
                        </a:rPr>
                        <a:t>outperforming state-of-the-art techniques</a:t>
                      </a:r>
                      <a:r>
                        <a:rPr lang="pl-PL" sz="1000">
                          <a:solidFill>
                            <a:srgbClr val="7C843C"/>
                          </a:solidFill>
                        </a:rPr>
                        <a:t>.</a:t>
                      </a:r>
                    </a:p>
                  </a:txBody>
                  <a:tcPr anchor="ctr"/>
                </a:tc>
                <a:extLst>
                  <a:ext uri="{0D108BD9-81ED-4DB2-BD59-A6C34878D82A}">
                    <a16:rowId xmlns:a16="http://schemas.microsoft.com/office/drawing/2014/main" val="3700194256"/>
                  </a:ext>
                </a:extLst>
              </a:tr>
            </a:tbl>
          </a:graphicData>
        </a:graphic>
      </p:graphicFrame>
    </p:spTree>
    <p:extLst>
      <p:ext uri="{BB962C8B-B14F-4D97-AF65-F5344CB8AC3E}">
        <p14:creationId xmlns:p14="http://schemas.microsoft.com/office/powerpoint/2010/main" val="47918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Challenges</a:t>
            </a:r>
            <a:endParaRPr lang="pl-PL" err="1"/>
          </a:p>
        </p:txBody>
      </p:sp>
      <p:cxnSp>
        <p:nvCxnSpPr>
          <p:cNvPr id="166" name="Google Shape;166;p30"/>
          <p:cNvCxnSpPr>
            <a:cxnSpLocks/>
          </p:cNvCxnSpPr>
          <p:nvPr/>
        </p:nvCxnSpPr>
        <p:spPr>
          <a:xfrm>
            <a:off x="812499" y="1045726"/>
            <a:ext cx="2365659"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094526"/>
            <a:ext cx="7447730" cy="1290862"/>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Tweets contain lots of noise, and not all users are reliable.</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Lack of ground truth information (labels).</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It is hard to find the proper number of clusters/topics.</a:t>
            </a:r>
          </a:p>
        </p:txBody>
      </p:sp>
      <p:sp>
        <p:nvSpPr>
          <p:cNvPr id="4" name="Google Shape;158;p30">
            <a:extLst>
              <a:ext uri="{FF2B5EF4-FFF2-40B4-BE49-F238E27FC236}">
                <a16:creationId xmlns:a16="http://schemas.microsoft.com/office/drawing/2014/main" id="{CCA664D3-3FF9-24E2-6347-F1F6DBD3BCB5}"/>
              </a:ext>
            </a:extLst>
          </p:cNvPr>
          <p:cNvSpPr txBox="1">
            <a:spLocks/>
          </p:cNvSpPr>
          <p:nvPr/>
        </p:nvSpPr>
        <p:spPr>
          <a:xfrm>
            <a:off x="710750" y="2571750"/>
            <a:ext cx="7447730" cy="776400"/>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r>
              <a:rPr lang="pl-PL" b="0">
                <a:solidFill>
                  <a:srgbClr val="74533D"/>
                </a:solidFill>
              </a:rPr>
              <a:t>Contributions</a:t>
            </a:r>
            <a:endParaRPr lang="pl-PL" err="1"/>
          </a:p>
        </p:txBody>
      </p:sp>
      <p:cxnSp>
        <p:nvCxnSpPr>
          <p:cNvPr id="6" name="Google Shape;166;p30">
            <a:extLst>
              <a:ext uri="{FF2B5EF4-FFF2-40B4-BE49-F238E27FC236}">
                <a16:creationId xmlns:a16="http://schemas.microsoft.com/office/drawing/2014/main" id="{B29BEEA9-6C97-7E09-AE3B-01661EBD938B}"/>
              </a:ext>
            </a:extLst>
          </p:cNvPr>
          <p:cNvCxnSpPr>
            <a:cxnSpLocks/>
          </p:cNvCxnSpPr>
          <p:nvPr/>
        </p:nvCxnSpPr>
        <p:spPr>
          <a:xfrm>
            <a:off x="812499" y="3230226"/>
            <a:ext cx="2805559" cy="0"/>
          </a:xfrm>
          <a:prstGeom prst="straightConnector1">
            <a:avLst/>
          </a:prstGeom>
          <a:noFill/>
          <a:ln w="19050" cap="flat" cmpd="sng">
            <a:solidFill>
              <a:srgbClr val="74533D"/>
            </a:solidFill>
            <a:prstDash val="solid"/>
            <a:round/>
            <a:headEnd type="none" w="med" len="med"/>
            <a:tailEnd type="none" w="med" len="med"/>
          </a:ln>
        </p:spPr>
      </p:cxnSp>
      <p:sp>
        <p:nvSpPr>
          <p:cNvPr id="7" name="Google Shape;158;p30">
            <a:extLst>
              <a:ext uri="{FF2B5EF4-FFF2-40B4-BE49-F238E27FC236}">
                <a16:creationId xmlns:a16="http://schemas.microsoft.com/office/drawing/2014/main" id="{DBCD374E-0620-0C43-5FBC-D66D0B9279AC}"/>
              </a:ext>
            </a:extLst>
          </p:cNvPr>
          <p:cNvSpPr txBox="1">
            <a:spLocks/>
          </p:cNvSpPr>
          <p:nvPr/>
        </p:nvSpPr>
        <p:spPr>
          <a:xfrm>
            <a:off x="710750" y="3279025"/>
            <a:ext cx="7447730" cy="1477224"/>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Comparison between numerous topic modeling and clustering algorithms.</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Comparison of different dataset representation quality.</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Example of how to evaluate clustering quality.</a:t>
            </a:r>
          </a:p>
        </p:txBody>
      </p:sp>
    </p:spTree>
    <p:extLst>
      <p:ext uri="{BB962C8B-B14F-4D97-AF65-F5344CB8AC3E}">
        <p14:creationId xmlns:p14="http://schemas.microsoft.com/office/powerpoint/2010/main" val="346256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3" name="Picture 2">
            <a:extLst>
              <a:ext uri="{FF2B5EF4-FFF2-40B4-BE49-F238E27FC236}">
                <a16:creationId xmlns:a16="http://schemas.microsoft.com/office/drawing/2014/main" id="{8F1F1EEF-73D8-67C4-7482-40EF7F0FFC6B}"/>
              </a:ext>
            </a:extLst>
          </p:cNvPr>
          <p:cNvPicPr>
            <a:picLocks noChangeAspect="1"/>
          </p:cNvPicPr>
          <p:nvPr/>
        </p:nvPicPr>
        <p:blipFill>
          <a:blip r:embed="rId3"/>
          <a:stretch>
            <a:fillRect/>
          </a:stretch>
        </p:blipFill>
        <p:spPr>
          <a:xfrm>
            <a:off x="917162" y="461843"/>
            <a:ext cx="7304523" cy="2109907"/>
          </a:xfrm>
          <a:prstGeom prst="rect">
            <a:avLst/>
          </a:prstGeom>
        </p:spPr>
      </p:pic>
      <p:pic>
        <p:nvPicPr>
          <p:cNvPr id="5" name="Picture 4">
            <a:extLst>
              <a:ext uri="{FF2B5EF4-FFF2-40B4-BE49-F238E27FC236}">
                <a16:creationId xmlns:a16="http://schemas.microsoft.com/office/drawing/2014/main" id="{AB23DCDA-45C0-8278-34A6-D01E0D655ED3}"/>
              </a:ext>
            </a:extLst>
          </p:cNvPr>
          <p:cNvPicPr>
            <a:picLocks noChangeAspect="1"/>
          </p:cNvPicPr>
          <p:nvPr/>
        </p:nvPicPr>
        <p:blipFill rotWithShape="1">
          <a:blip r:embed="rId4"/>
          <a:srcRect t="52104"/>
          <a:stretch/>
        </p:blipFill>
        <p:spPr>
          <a:xfrm>
            <a:off x="4549652" y="2889203"/>
            <a:ext cx="4402622" cy="1571779"/>
          </a:xfrm>
          <a:prstGeom prst="rect">
            <a:avLst/>
          </a:prstGeom>
        </p:spPr>
      </p:pic>
      <p:pic>
        <p:nvPicPr>
          <p:cNvPr id="7" name="Picture 6">
            <a:extLst>
              <a:ext uri="{FF2B5EF4-FFF2-40B4-BE49-F238E27FC236}">
                <a16:creationId xmlns:a16="http://schemas.microsoft.com/office/drawing/2014/main" id="{E4E0EDA2-3696-511F-C11F-61694A8AC4DB}"/>
              </a:ext>
            </a:extLst>
          </p:cNvPr>
          <p:cNvPicPr>
            <a:picLocks noChangeAspect="1"/>
          </p:cNvPicPr>
          <p:nvPr/>
        </p:nvPicPr>
        <p:blipFill rotWithShape="1">
          <a:blip r:embed="rId4"/>
          <a:srcRect b="47896"/>
          <a:stretch/>
        </p:blipFill>
        <p:spPr>
          <a:xfrm>
            <a:off x="246096" y="2852328"/>
            <a:ext cx="4236936" cy="1645531"/>
          </a:xfrm>
          <a:prstGeom prst="rect">
            <a:avLst/>
          </a:prstGeom>
        </p:spPr>
      </p:pic>
    </p:spTree>
    <p:extLst>
      <p:ext uri="{BB962C8B-B14F-4D97-AF65-F5344CB8AC3E}">
        <p14:creationId xmlns:p14="http://schemas.microsoft.com/office/powerpoint/2010/main" val="4113918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Challenges</a:t>
            </a:r>
            <a:endParaRPr lang="pl-PL" err="1"/>
          </a:p>
        </p:txBody>
      </p:sp>
      <p:cxnSp>
        <p:nvCxnSpPr>
          <p:cNvPr id="166" name="Google Shape;166;p30"/>
          <p:cNvCxnSpPr>
            <a:cxnSpLocks/>
          </p:cNvCxnSpPr>
          <p:nvPr/>
        </p:nvCxnSpPr>
        <p:spPr>
          <a:xfrm>
            <a:off x="812499" y="1045726"/>
            <a:ext cx="2365659"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094526"/>
            <a:ext cx="7447730" cy="1290862"/>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Tweets contain lots of noise, and not all users are reliable.</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Lack of ground truth information (labels).</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It is hard to find the proper number of clusters/topics.</a:t>
            </a:r>
          </a:p>
        </p:txBody>
      </p:sp>
      <p:sp>
        <p:nvSpPr>
          <p:cNvPr id="4" name="Google Shape;158;p30">
            <a:extLst>
              <a:ext uri="{FF2B5EF4-FFF2-40B4-BE49-F238E27FC236}">
                <a16:creationId xmlns:a16="http://schemas.microsoft.com/office/drawing/2014/main" id="{CCA664D3-3FF9-24E2-6347-F1F6DBD3BCB5}"/>
              </a:ext>
            </a:extLst>
          </p:cNvPr>
          <p:cNvSpPr txBox="1">
            <a:spLocks/>
          </p:cNvSpPr>
          <p:nvPr/>
        </p:nvSpPr>
        <p:spPr>
          <a:xfrm>
            <a:off x="710750" y="2571750"/>
            <a:ext cx="7447730" cy="776400"/>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r>
              <a:rPr lang="pl-PL" b="0">
                <a:solidFill>
                  <a:srgbClr val="74533D"/>
                </a:solidFill>
              </a:rPr>
              <a:t>Contributions</a:t>
            </a:r>
            <a:endParaRPr lang="pl-PL" err="1"/>
          </a:p>
        </p:txBody>
      </p:sp>
      <p:cxnSp>
        <p:nvCxnSpPr>
          <p:cNvPr id="6" name="Google Shape;166;p30">
            <a:extLst>
              <a:ext uri="{FF2B5EF4-FFF2-40B4-BE49-F238E27FC236}">
                <a16:creationId xmlns:a16="http://schemas.microsoft.com/office/drawing/2014/main" id="{B29BEEA9-6C97-7E09-AE3B-01661EBD938B}"/>
              </a:ext>
            </a:extLst>
          </p:cNvPr>
          <p:cNvCxnSpPr>
            <a:cxnSpLocks/>
          </p:cNvCxnSpPr>
          <p:nvPr/>
        </p:nvCxnSpPr>
        <p:spPr>
          <a:xfrm>
            <a:off x="812499" y="3230226"/>
            <a:ext cx="2805559" cy="0"/>
          </a:xfrm>
          <a:prstGeom prst="straightConnector1">
            <a:avLst/>
          </a:prstGeom>
          <a:noFill/>
          <a:ln w="19050" cap="flat" cmpd="sng">
            <a:solidFill>
              <a:srgbClr val="74533D"/>
            </a:solidFill>
            <a:prstDash val="solid"/>
            <a:round/>
            <a:headEnd type="none" w="med" len="med"/>
            <a:tailEnd type="none" w="med" len="med"/>
          </a:ln>
        </p:spPr>
      </p:cxnSp>
      <p:sp>
        <p:nvSpPr>
          <p:cNvPr id="7" name="Google Shape;158;p30">
            <a:extLst>
              <a:ext uri="{FF2B5EF4-FFF2-40B4-BE49-F238E27FC236}">
                <a16:creationId xmlns:a16="http://schemas.microsoft.com/office/drawing/2014/main" id="{DBCD374E-0620-0C43-5FBC-D66D0B9279AC}"/>
              </a:ext>
            </a:extLst>
          </p:cNvPr>
          <p:cNvSpPr txBox="1">
            <a:spLocks/>
          </p:cNvSpPr>
          <p:nvPr/>
        </p:nvSpPr>
        <p:spPr>
          <a:xfrm>
            <a:off x="710750" y="3279025"/>
            <a:ext cx="7447730" cy="1477224"/>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Comparison between numerous topic modeling and clustering algorithms.</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Comparison of different dataset representation quality.</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Example of how to evaluate clustering quality.</a:t>
            </a:r>
          </a:p>
        </p:txBody>
      </p:sp>
    </p:spTree>
    <p:extLst>
      <p:ext uri="{BB962C8B-B14F-4D97-AF65-F5344CB8AC3E}">
        <p14:creationId xmlns:p14="http://schemas.microsoft.com/office/powerpoint/2010/main" val="315738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DBB0-3FE4-B66E-202A-FBEBC8D3862A}"/>
              </a:ext>
            </a:extLst>
          </p:cNvPr>
          <p:cNvSpPr>
            <a:spLocks noGrp="1"/>
          </p:cNvSpPr>
          <p:nvPr>
            <p:ph type="title"/>
          </p:nvPr>
        </p:nvSpPr>
        <p:spPr>
          <a:xfrm>
            <a:off x="1050839" y="1353337"/>
            <a:ext cx="7042321" cy="2436825"/>
          </a:xfrm>
        </p:spPr>
        <p:txBody>
          <a:bodyPr anchor="ctr"/>
          <a:lstStyle/>
          <a:p>
            <a:r>
              <a:rPr lang="pl-PL" sz="3600" err="1"/>
              <a:t>Thank</a:t>
            </a:r>
            <a:r>
              <a:rPr lang="pl-PL" sz="3600"/>
              <a:t> </a:t>
            </a:r>
            <a:r>
              <a:rPr lang="pl-PL" sz="3600" err="1"/>
              <a:t>you</a:t>
            </a:r>
            <a:r>
              <a:rPr lang="pl-PL" sz="3600"/>
              <a:t> for </a:t>
            </a:r>
            <a:r>
              <a:rPr lang="pl-PL" sz="3600" err="1"/>
              <a:t>your</a:t>
            </a:r>
            <a:r>
              <a:rPr lang="pl-PL" sz="3600"/>
              <a:t> </a:t>
            </a:r>
            <a:r>
              <a:rPr lang="pl-PL" sz="3600" err="1"/>
              <a:t>attention</a:t>
            </a:r>
            <a:r>
              <a:rPr lang="pl-PL" sz="3600"/>
              <a:t>!</a:t>
            </a:r>
          </a:p>
        </p:txBody>
      </p:sp>
    </p:spTree>
    <p:extLst>
      <p:ext uri="{BB962C8B-B14F-4D97-AF65-F5344CB8AC3E}">
        <p14:creationId xmlns:p14="http://schemas.microsoft.com/office/powerpoint/2010/main" val="1869882143"/>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Literature Review</a:t>
            </a:r>
          </a:p>
        </p:txBody>
      </p:sp>
      <p:cxnSp>
        <p:nvCxnSpPr>
          <p:cNvPr id="166" name="Google Shape;166;p30"/>
          <p:cNvCxnSpPr>
            <a:cxnSpLocks/>
          </p:cNvCxnSpPr>
          <p:nvPr/>
        </p:nvCxnSpPr>
        <p:spPr>
          <a:xfrm>
            <a:off x="812499" y="1045726"/>
            <a:ext cx="3616163" cy="0"/>
          </a:xfrm>
          <a:prstGeom prst="straightConnector1">
            <a:avLst/>
          </a:prstGeom>
          <a:noFill/>
          <a:ln w="19050" cap="flat" cmpd="sng">
            <a:solidFill>
              <a:srgbClr val="74533D"/>
            </a:solidFill>
            <a:prstDash val="solid"/>
            <a:round/>
            <a:headEnd type="none" w="med" len="med"/>
            <a:tailEnd type="none" w="med" len="med"/>
          </a:ln>
        </p:spPr>
      </p:cxnSp>
      <p:graphicFrame>
        <p:nvGraphicFramePr>
          <p:cNvPr id="4" name="Table 3">
            <a:extLst>
              <a:ext uri="{FF2B5EF4-FFF2-40B4-BE49-F238E27FC236}">
                <a16:creationId xmlns:a16="http://schemas.microsoft.com/office/drawing/2014/main" id="{6A0B5167-77C7-8A27-9662-70728F28E777}"/>
              </a:ext>
            </a:extLst>
          </p:cNvPr>
          <p:cNvGraphicFramePr>
            <a:graphicFrameLocks noGrp="1"/>
          </p:cNvGraphicFramePr>
          <p:nvPr>
            <p:extLst>
              <p:ext uri="{D42A27DB-BD31-4B8C-83A1-F6EECF244321}">
                <p14:modId xmlns:p14="http://schemas.microsoft.com/office/powerpoint/2010/main" val="822041530"/>
              </p:ext>
            </p:extLst>
          </p:nvPr>
        </p:nvGraphicFramePr>
        <p:xfrm>
          <a:off x="617884" y="1393637"/>
          <a:ext cx="7908231" cy="3169920"/>
        </p:xfrm>
        <a:graphic>
          <a:graphicData uri="http://schemas.openxmlformats.org/drawingml/2006/table">
            <a:tbl>
              <a:tblPr firstRow="1" bandRow="1">
                <a:tableStyleId>{5940675A-B579-460E-94D1-54222C63F5DA}</a:tableStyleId>
              </a:tblPr>
              <a:tblGrid>
                <a:gridCol w="1885882">
                  <a:extLst>
                    <a:ext uri="{9D8B030D-6E8A-4147-A177-3AD203B41FA5}">
                      <a16:colId xmlns:a16="http://schemas.microsoft.com/office/drawing/2014/main" val="71783636"/>
                    </a:ext>
                  </a:extLst>
                </a:gridCol>
                <a:gridCol w="1030266">
                  <a:extLst>
                    <a:ext uri="{9D8B030D-6E8A-4147-A177-3AD203B41FA5}">
                      <a16:colId xmlns:a16="http://schemas.microsoft.com/office/drawing/2014/main" val="4086052075"/>
                    </a:ext>
                  </a:extLst>
                </a:gridCol>
                <a:gridCol w="1848571">
                  <a:extLst>
                    <a:ext uri="{9D8B030D-6E8A-4147-A177-3AD203B41FA5}">
                      <a16:colId xmlns:a16="http://schemas.microsoft.com/office/drawing/2014/main" val="3368262181"/>
                    </a:ext>
                  </a:extLst>
                </a:gridCol>
                <a:gridCol w="3143512">
                  <a:extLst>
                    <a:ext uri="{9D8B030D-6E8A-4147-A177-3AD203B41FA5}">
                      <a16:colId xmlns:a16="http://schemas.microsoft.com/office/drawing/2014/main" val="2330629228"/>
                    </a:ext>
                  </a:extLst>
                </a:gridCol>
              </a:tblGrid>
              <a:tr h="189139">
                <a:tc>
                  <a:txBody>
                    <a:bodyPr/>
                    <a:lstStyle/>
                    <a:p>
                      <a:pPr algn="ctr"/>
                      <a:r>
                        <a:rPr lang="pl-PL" b="1">
                          <a:solidFill>
                            <a:srgbClr val="74533D"/>
                          </a:solidFill>
                        </a:rPr>
                        <a:t>Title</a:t>
                      </a:r>
                      <a:endParaRPr lang="pl-PL" b="1" err="1">
                        <a:solidFill>
                          <a:srgbClr val="74533D"/>
                        </a:solidFill>
                      </a:endParaRPr>
                    </a:p>
                  </a:txBody>
                  <a:tcPr anchor="ctr"/>
                </a:tc>
                <a:tc>
                  <a:txBody>
                    <a:bodyPr/>
                    <a:lstStyle/>
                    <a:p>
                      <a:pPr algn="ctr"/>
                      <a:r>
                        <a:rPr lang="pl-PL" b="1">
                          <a:solidFill>
                            <a:srgbClr val="74533D"/>
                          </a:solidFill>
                        </a:rPr>
                        <a:t>Topic</a:t>
                      </a:r>
                      <a:endParaRPr lang="pl-PL" b="1" err="1">
                        <a:solidFill>
                          <a:srgbClr val="74533D"/>
                        </a:solidFill>
                      </a:endParaRPr>
                    </a:p>
                  </a:txBody>
                  <a:tcPr anchor="ctr"/>
                </a:tc>
                <a:tc>
                  <a:txBody>
                    <a:bodyPr/>
                    <a:lstStyle/>
                    <a:p>
                      <a:pPr algn="ctr"/>
                      <a:r>
                        <a:rPr lang="pl-PL" b="1">
                          <a:solidFill>
                            <a:srgbClr val="74533D"/>
                          </a:solidFill>
                        </a:rPr>
                        <a:t>Authors</a:t>
                      </a:r>
                      <a:endParaRPr lang="pl-PL" b="1" err="1">
                        <a:solidFill>
                          <a:srgbClr val="74533D"/>
                        </a:solidFill>
                      </a:endParaRPr>
                    </a:p>
                  </a:txBody>
                  <a:tcPr anchor="ctr"/>
                </a:tc>
                <a:tc>
                  <a:txBody>
                    <a:bodyPr/>
                    <a:lstStyle/>
                    <a:p>
                      <a:pPr algn="ctr"/>
                      <a:r>
                        <a:rPr lang="pl-PL" b="1">
                          <a:solidFill>
                            <a:srgbClr val="74533D"/>
                          </a:solidFill>
                        </a:rPr>
                        <a:t>Description</a:t>
                      </a:r>
                      <a:endParaRPr lang="pl-PL" b="1" err="1">
                        <a:solidFill>
                          <a:srgbClr val="74533D"/>
                        </a:solidFill>
                      </a:endParaRPr>
                    </a:p>
                  </a:txBody>
                  <a:tcPr anchor="ctr"/>
                </a:tc>
                <a:extLst>
                  <a:ext uri="{0D108BD9-81ED-4DB2-BD59-A6C34878D82A}">
                    <a16:rowId xmlns:a16="http://schemas.microsoft.com/office/drawing/2014/main" val="3452240835"/>
                  </a:ext>
                </a:extLst>
              </a:tr>
              <a:tr h="700567">
                <a:tc>
                  <a:txBody>
                    <a:bodyPr/>
                    <a:lstStyle/>
                    <a:p>
                      <a:pPr lvl="0" algn="ctr">
                        <a:buNone/>
                      </a:pPr>
                      <a:r>
                        <a:rPr lang="en-US" sz="1000" b="0" i="0" u="none" strike="noStrike" cap="none" noProof="0">
                          <a:solidFill>
                            <a:srgbClr val="7C843C"/>
                          </a:solidFill>
                          <a:latin typeface="+mn-lt"/>
                          <a:ea typeface="+mn-ea"/>
                          <a:cs typeface="+mn-cs"/>
                          <a:sym typeface="Arial"/>
                        </a:rPr>
                        <a:t>Fake News Detection using Machine Learning with Feature Selection</a:t>
                      </a:r>
                      <a:endParaRPr lang="pl-PL" sz="1000" b="0" i="0" u="none" strike="noStrike" cap="none">
                        <a:solidFill>
                          <a:srgbClr val="7C843C"/>
                        </a:solidFill>
                        <a:latin typeface="+mn-lt"/>
                        <a:ea typeface="+mn-ea"/>
                        <a:cs typeface="+mn-cs"/>
                        <a:sym typeface="Arial"/>
                      </a:endParaRPr>
                    </a:p>
                  </a:txBody>
                  <a:tcPr anchor="ctr"/>
                </a:tc>
                <a:tc>
                  <a:txBody>
                    <a:bodyPr/>
                    <a:lstStyle/>
                    <a:p>
                      <a:pPr lvl="0" algn="ctr">
                        <a:buNone/>
                      </a:pPr>
                      <a:r>
                        <a:rPr lang="pl-PL" sz="1000" b="1" i="0" u="none" strike="noStrike" cap="none">
                          <a:solidFill>
                            <a:srgbClr val="7C843C"/>
                          </a:solidFill>
                          <a:latin typeface="+mn-lt"/>
                          <a:ea typeface="+mn-ea"/>
                          <a:cs typeface="+mn-cs"/>
                          <a:sym typeface="Arial"/>
                        </a:rPr>
                        <a:t>Fake News </a:t>
                      </a:r>
                    </a:p>
                    <a:p>
                      <a:pPr lvl="0" algn="ctr">
                        <a:buNone/>
                      </a:pPr>
                      <a:r>
                        <a:rPr lang="pl-PL" sz="1000" b="1" i="0" u="none" strike="noStrike" cap="none">
                          <a:solidFill>
                            <a:srgbClr val="7C843C"/>
                          </a:solidFill>
                          <a:latin typeface="+mn-lt"/>
                          <a:ea typeface="+mn-ea"/>
                          <a:cs typeface="+mn-cs"/>
                          <a:sym typeface="Arial"/>
                        </a:rPr>
                        <a:t>Detection</a:t>
                      </a:r>
                    </a:p>
                  </a:txBody>
                  <a:tcPr anchor="ctr"/>
                </a:tc>
                <a:tc>
                  <a:txBody>
                    <a:bodyPr/>
                    <a:lstStyle/>
                    <a:p>
                      <a:pPr lvl="0" algn="ctr">
                        <a:buNone/>
                      </a:pPr>
                      <a:r>
                        <a:rPr lang="pl-PL" sz="1000" b="0" i="0" u="none" strike="noStrike" cap="none" noProof="0">
                          <a:solidFill>
                            <a:srgbClr val="7C843C"/>
                          </a:solidFill>
                          <a:latin typeface="+mn-lt"/>
                          <a:ea typeface="+mn-ea"/>
                          <a:cs typeface="+mn-cs"/>
                          <a:sym typeface="Arial"/>
                        </a:rPr>
                        <a:t>Z. Tian.</a:t>
                      </a:r>
                    </a:p>
                    <a:p>
                      <a:pPr lvl="0" algn="ctr">
                        <a:buNone/>
                      </a:pPr>
                      <a:r>
                        <a:rPr lang="pl-PL" sz="1000" b="0" i="0" u="none" strike="noStrike" cap="none" noProof="0">
                          <a:solidFill>
                            <a:srgbClr val="7C843C"/>
                          </a:solidFill>
                          <a:latin typeface="+mn-lt"/>
                          <a:ea typeface="+mn-ea"/>
                          <a:cs typeface="+mn-cs"/>
                          <a:sym typeface="Arial"/>
                        </a:rPr>
                        <a:t>S. Baskiyar</a:t>
                      </a:r>
                      <a:endParaRPr lang="pl-PL" sz="1000" b="0" i="0" u="none" strike="noStrike" cap="none" err="1">
                        <a:solidFill>
                          <a:srgbClr val="7C843C"/>
                        </a:solidFill>
                        <a:latin typeface="+mn-lt"/>
                        <a:ea typeface="+mn-ea"/>
                        <a:cs typeface="+mn-cs"/>
                        <a:sym typeface="Arial"/>
                      </a:endParaRPr>
                    </a:p>
                  </a:txBody>
                  <a:tcPr anchor="ctr"/>
                </a:tc>
                <a:tc>
                  <a:txBody>
                    <a:bodyPr/>
                    <a:lstStyle/>
                    <a:p>
                      <a:pPr algn="just"/>
                      <a:r>
                        <a:rPr lang="pl-PL" sz="1000" b="0" i="0" u="none" strike="noStrike" cap="none">
                          <a:solidFill>
                            <a:srgbClr val="7C843C"/>
                          </a:solidFill>
                          <a:latin typeface="+mn-lt"/>
                          <a:ea typeface="+mn-ea"/>
                          <a:cs typeface="+mn-cs"/>
                          <a:sym typeface="Arial"/>
                        </a:rPr>
                        <a:t>The paper proposes a fake news detection system using </a:t>
                      </a:r>
                      <a:r>
                        <a:rPr lang="pl-PL" sz="1000" b="1" i="0" u="none" strike="noStrike" cap="none">
                          <a:solidFill>
                            <a:srgbClr val="7C843C"/>
                          </a:solidFill>
                          <a:latin typeface="+mn-lt"/>
                          <a:ea typeface="+mn-ea"/>
                          <a:cs typeface="+mn-cs"/>
                          <a:sym typeface="Arial"/>
                        </a:rPr>
                        <a:t>KNN</a:t>
                      </a:r>
                      <a:r>
                        <a:rPr lang="pl-PL" sz="1000" b="0" i="0" u="none" strike="noStrike" cap="none">
                          <a:solidFill>
                            <a:srgbClr val="7C843C"/>
                          </a:solidFill>
                          <a:latin typeface="+mn-lt"/>
                          <a:ea typeface="+mn-ea"/>
                          <a:cs typeface="+mn-cs"/>
                          <a:sym typeface="Arial"/>
                        </a:rPr>
                        <a:t> and utilizing </a:t>
                      </a:r>
                      <a:r>
                        <a:rPr lang="pl-PL" sz="1000" b="1" i="0" u="none" strike="noStrike" cap="none">
                          <a:solidFill>
                            <a:srgbClr val="7C843C"/>
                          </a:solidFill>
                          <a:latin typeface="+mn-lt"/>
                          <a:ea typeface="+mn-ea"/>
                          <a:cs typeface="+mn-cs"/>
                          <a:sym typeface="Arial"/>
                        </a:rPr>
                        <a:t>Genetic and Evolutionary Features Selection</a:t>
                      </a:r>
                      <a:r>
                        <a:rPr lang="pl-PL" sz="1000" b="0" i="0" u="none" strike="noStrike" cap="none">
                          <a:solidFill>
                            <a:srgbClr val="7C843C"/>
                          </a:solidFill>
                          <a:latin typeface="+mn-lt"/>
                          <a:ea typeface="+mn-ea"/>
                          <a:cs typeface="+mn-cs"/>
                          <a:sym typeface="Arial"/>
                        </a:rPr>
                        <a:t>. Additionally, the authors test the viability of the quantum version of KNN (QKNN)</a:t>
                      </a:r>
                    </a:p>
                  </a:txBody>
                  <a:tcPr anchor="ctr"/>
                </a:tc>
                <a:extLst>
                  <a:ext uri="{0D108BD9-81ED-4DB2-BD59-A6C34878D82A}">
                    <a16:rowId xmlns:a16="http://schemas.microsoft.com/office/drawing/2014/main" val="972318342"/>
                  </a:ext>
                </a:extLst>
              </a:tr>
              <a:tr h="700567">
                <a:tc>
                  <a:txBody>
                    <a:bodyPr/>
                    <a:lstStyle/>
                    <a:p>
                      <a:pPr marL="0" lvl="0" indent="0" algn="ctr">
                        <a:lnSpc>
                          <a:spcPct val="100000"/>
                        </a:lnSpc>
                        <a:buNone/>
                      </a:pPr>
                      <a:r>
                        <a:rPr lang="pl-PL" sz="1000" b="0" i="0" u="none" strike="noStrike" baseline="0" noProof="0">
                          <a:solidFill>
                            <a:srgbClr val="7C843C"/>
                          </a:solidFill>
                          <a:latin typeface="+mn-lt"/>
                        </a:rPr>
                        <a:t>A systematic survey on explainable AI applied </a:t>
                      </a:r>
                    </a:p>
                    <a:p>
                      <a:pPr marL="0" lvl="0" indent="0" algn="ctr">
                        <a:lnSpc>
                          <a:spcPct val="100000"/>
                        </a:lnSpc>
                        <a:buNone/>
                      </a:pPr>
                      <a:r>
                        <a:rPr lang="pl-PL" sz="1000" b="0" i="0" u="none" strike="noStrike" baseline="0" noProof="0">
                          <a:solidFill>
                            <a:srgbClr val="7C843C"/>
                          </a:solidFill>
                          <a:latin typeface="+mn-lt"/>
                        </a:rPr>
                        <a:t>to fake news </a:t>
                      </a:r>
                    </a:p>
                    <a:p>
                      <a:pPr marL="0" lvl="0" indent="0" algn="ctr">
                        <a:lnSpc>
                          <a:spcPct val="100000"/>
                        </a:lnSpc>
                        <a:buNone/>
                      </a:pPr>
                      <a:r>
                        <a:rPr lang="pl-PL" sz="1000" b="0" i="0" u="none" strike="noStrike" baseline="0" noProof="0">
                          <a:solidFill>
                            <a:srgbClr val="7C843C"/>
                          </a:solidFill>
                          <a:latin typeface="+mn-lt"/>
                        </a:rPr>
                        <a:t>detection</a:t>
                      </a:r>
                      <a:endParaRPr lang="pl-PL" sz="1000" err="1">
                        <a:solidFill>
                          <a:srgbClr val="7C843C"/>
                        </a:solidFill>
                        <a:latin typeface="+mn-lt"/>
                      </a:endParaRPr>
                    </a:p>
                  </a:txBody>
                  <a:tcPr anchor="ctr"/>
                </a:tc>
                <a:tc>
                  <a:txBody>
                    <a:bodyPr/>
                    <a:lstStyle/>
                    <a:p>
                      <a:pPr lvl="0" algn="ctr">
                        <a:buNone/>
                      </a:pPr>
                      <a:r>
                        <a:rPr lang="pl-PL" sz="1000" b="1">
                          <a:solidFill>
                            <a:srgbClr val="7C843C"/>
                          </a:solidFill>
                          <a:latin typeface="+mn-lt"/>
                        </a:rPr>
                        <a:t>Explainability</a:t>
                      </a:r>
                    </a:p>
                  </a:txBody>
                  <a:tcPr anchor="ctr"/>
                </a:tc>
                <a:tc>
                  <a:txBody>
                    <a:bodyPr/>
                    <a:lstStyle/>
                    <a:p>
                      <a:pPr lvl="0" algn="ctr">
                        <a:buNone/>
                      </a:pPr>
                      <a:r>
                        <a:rPr lang="pl-PL" sz="1000" b="0" i="0" u="none" strike="noStrike" baseline="0" noProof="0">
                          <a:solidFill>
                            <a:srgbClr val="7C843C"/>
                          </a:solidFill>
                          <a:latin typeface="+mn-lt"/>
                        </a:rPr>
                        <a:t>Athira A.B., </a:t>
                      </a:r>
                    </a:p>
                    <a:p>
                      <a:pPr lvl="0" algn="ctr">
                        <a:buNone/>
                      </a:pPr>
                      <a:r>
                        <a:rPr lang="pl-PL" sz="1000" b="0" i="0" u="none" strike="noStrike" baseline="0" noProof="0">
                          <a:solidFill>
                            <a:srgbClr val="7C843C"/>
                          </a:solidFill>
                          <a:latin typeface="+mn-lt"/>
                        </a:rPr>
                        <a:t>S.D. Madhu Kumar, </a:t>
                      </a:r>
                    </a:p>
                    <a:p>
                      <a:pPr lvl="0" algn="ctr">
                        <a:buNone/>
                      </a:pPr>
                      <a:r>
                        <a:rPr lang="pl-PL" sz="1000" b="0" i="0" u="none" strike="noStrike" baseline="0" noProof="0">
                          <a:solidFill>
                            <a:srgbClr val="7C843C"/>
                          </a:solidFill>
                          <a:latin typeface="+mn-lt"/>
                        </a:rPr>
                        <a:t>Anu Mary Chacko</a:t>
                      </a:r>
                      <a:endParaRPr lang="pl-PL" sz="1000" err="1">
                        <a:solidFill>
                          <a:srgbClr val="7C843C"/>
                        </a:solidFill>
                        <a:latin typeface="+mn-lt"/>
                      </a:endParaRPr>
                    </a:p>
                  </a:txBody>
                  <a:tcPr anchor="ctr"/>
                </a:tc>
                <a:tc>
                  <a:txBody>
                    <a:bodyPr/>
                    <a:lstStyle/>
                    <a:p>
                      <a:pPr algn="just"/>
                      <a:r>
                        <a:rPr lang="pl-PL" sz="1000" noProof="0">
                          <a:solidFill>
                            <a:srgbClr val="7C843C"/>
                          </a:solidFill>
                          <a:latin typeface="+mn-lt"/>
                        </a:rPr>
                        <a:t>The survey</a:t>
                      </a:r>
                      <a:r>
                        <a:rPr lang="en-US" sz="1000" noProof="0">
                          <a:solidFill>
                            <a:srgbClr val="7C843C"/>
                          </a:solidFill>
                          <a:latin typeface="+mn-lt"/>
                        </a:rPr>
                        <a:t> covers fake news detection models that </a:t>
                      </a:r>
                      <a:r>
                        <a:rPr lang="pl-PL" sz="1000" noProof="0">
                          <a:solidFill>
                            <a:srgbClr val="7C843C"/>
                          </a:solidFill>
                          <a:latin typeface="+mn-lt"/>
                        </a:rPr>
                        <a:t>use</a:t>
                      </a:r>
                      <a:r>
                        <a:rPr lang="en-US" sz="1000" noProof="0">
                          <a:solidFill>
                            <a:srgbClr val="7C843C"/>
                          </a:solidFill>
                          <a:latin typeface="+mn-lt"/>
                        </a:rPr>
                        <a:t> explainable AI</a:t>
                      </a:r>
                      <a:r>
                        <a:rPr lang="pl-PL" sz="1000" noProof="0">
                          <a:solidFill>
                            <a:srgbClr val="7C843C"/>
                          </a:solidFill>
                          <a:latin typeface="+mn-lt"/>
                        </a:rPr>
                        <a:t> (</a:t>
                      </a:r>
                      <a:r>
                        <a:rPr lang="pl-PL" sz="1000" b="1" noProof="0">
                          <a:solidFill>
                            <a:srgbClr val="7C843C"/>
                          </a:solidFill>
                          <a:latin typeface="+mn-lt"/>
                        </a:rPr>
                        <a:t>XAI</a:t>
                      </a:r>
                      <a:r>
                        <a:rPr lang="pl-PL" sz="1000" noProof="0">
                          <a:solidFill>
                            <a:srgbClr val="7C843C"/>
                          </a:solidFill>
                          <a:latin typeface="+mn-lt"/>
                        </a:rPr>
                        <a:t>)</a:t>
                      </a:r>
                      <a:r>
                        <a:rPr lang="en-US" sz="1000" noProof="0">
                          <a:solidFill>
                            <a:srgbClr val="7C843C"/>
                          </a:solidFill>
                          <a:latin typeface="+mn-lt"/>
                        </a:rPr>
                        <a:t> approaches to gain more </a:t>
                      </a:r>
                      <a:r>
                        <a:rPr lang="en-US" sz="1000" b="1" noProof="0">
                          <a:solidFill>
                            <a:srgbClr val="7C843C"/>
                          </a:solidFill>
                          <a:latin typeface="+mn-lt"/>
                        </a:rPr>
                        <a:t>insight and </a:t>
                      </a:r>
                      <a:r>
                        <a:rPr lang="pl-PL" sz="1000" b="1" noProof="0">
                          <a:solidFill>
                            <a:srgbClr val="7C843C"/>
                          </a:solidFill>
                          <a:latin typeface="+mn-lt"/>
                        </a:rPr>
                        <a:t>a </a:t>
                      </a:r>
                      <a:r>
                        <a:rPr lang="en-US" sz="1000" b="1" noProof="0">
                          <a:solidFill>
                            <a:srgbClr val="7C843C"/>
                          </a:solidFill>
                          <a:latin typeface="+mn-lt"/>
                        </a:rPr>
                        <a:t>better understanding</a:t>
                      </a:r>
                      <a:r>
                        <a:rPr lang="en-US" sz="1000" noProof="0">
                          <a:solidFill>
                            <a:srgbClr val="7C843C"/>
                          </a:solidFill>
                          <a:latin typeface="+mn-lt"/>
                        </a:rPr>
                        <a:t> of</a:t>
                      </a:r>
                      <a:r>
                        <a:rPr lang="pl-PL" sz="1000" noProof="0">
                          <a:solidFill>
                            <a:srgbClr val="7C843C"/>
                          </a:solidFill>
                          <a:latin typeface="+mn-lt"/>
                        </a:rPr>
                        <a:t> </a:t>
                      </a:r>
                      <a:r>
                        <a:rPr lang="en-US" sz="1000" noProof="0">
                          <a:solidFill>
                            <a:srgbClr val="7C843C"/>
                          </a:solidFill>
                          <a:latin typeface="+mn-lt"/>
                        </a:rPr>
                        <a:t>fake news detection. Furthermore</a:t>
                      </a:r>
                      <a:r>
                        <a:rPr lang="pl-PL" sz="1000" noProof="0">
                          <a:solidFill>
                            <a:srgbClr val="7C843C"/>
                          </a:solidFill>
                          <a:latin typeface="+mn-lt"/>
                        </a:rPr>
                        <a:t>,</a:t>
                      </a:r>
                      <a:r>
                        <a:rPr lang="en-US" sz="1000" noProof="0">
                          <a:solidFill>
                            <a:srgbClr val="7C843C"/>
                          </a:solidFill>
                          <a:latin typeface="+mn-lt"/>
                        </a:rPr>
                        <a:t> the authors are discussing possible research opportunities in this area.</a:t>
                      </a:r>
                      <a:endParaRPr lang="en-US" sz="1000" b="0" i="0" u="none" strike="noStrike" noProof="0">
                        <a:solidFill>
                          <a:srgbClr val="7C843C"/>
                        </a:solidFill>
                        <a:latin typeface="+mn-lt"/>
                      </a:endParaRPr>
                    </a:p>
                  </a:txBody>
                  <a:tcPr anchor="ctr"/>
                </a:tc>
                <a:extLst>
                  <a:ext uri="{0D108BD9-81ED-4DB2-BD59-A6C34878D82A}">
                    <a16:rowId xmlns:a16="http://schemas.microsoft.com/office/drawing/2014/main" val="4082230197"/>
                  </a:ext>
                </a:extLst>
              </a:tr>
              <a:tr h="700567">
                <a:tc>
                  <a:txBody>
                    <a:bodyPr/>
                    <a:lstStyle/>
                    <a:p>
                      <a:pPr lvl="0" algn="ctr">
                        <a:buNone/>
                      </a:pPr>
                      <a:r>
                        <a:rPr lang="pl-PL" sz="1000" b="0" i="0" u="none" strike="noStrike" baseline="0" noProof="0">
                          <a:solidFill>
                            <a:srgbClr val="7C843C"/>
                          </a:solidFill>
                          <a:latin typeface="+mn-lt"/>
                        </a:rPr>
                        <a:t>Towards Machine Learning Explainability in Text Classification for Fake News Detection</a:t>
                      </a:r>
                      <a:endParaRPr lang="pl-PL" sz="1000" err="1">
                        <a:solidFill>
                          <a:srgbClr val="7C843C"/>
                        </a:solidFill>
                        <a:latin typeface="+mn-lt"/>
                      </a:endParaRPr>
                    </a:p>
                  </a:txBody>
                  <a:tcPr anchor="ctr"/>
                </a:tc>
                <a:tc>
                  <a:txBody>
                    <a:bodyPr/>
                    <a:lstStyle/>
                    <a:p>
                      <a:pPr lvl="0" algn="ctr">
                        <a:buNone/>
                      </a:pPr>
                      <a:r>
                        <a:rPr lang="pl-PL" sz="1000" b="1">
                          <a:solidFill>
                            <a:srgbClr val="7C843C"/>
                          </a:solidFill>
                          <a:latin typeface="+mn-lt"/>
                        </a:rPr>
                        <a:t>Explainability</a:t>
                      </a:r>
                      <a:endParaRPr lang="pl-PL" sz="1000" b="1" err="1">
                        <a:solidFill>
                          <a:srgbClr val="7C843C"/>
                        </a:solidFill>
                        <a:latin typeface="+mn-lt"/>
                      </a:endParaRPr>
                    </a:p>
                  </a:txBody>
                  <a:tcPr anchor="ctr"/>
                </a:tc>
                <a:tc>
                  <a:txBody>
                    <a:bodyPr/>
                    <a:lstStyle/>
                    <a:p>
                      <a:pPr lvl="0" algn="ctr">
                        <a:buNone/>
                      </a:pPr>
                      <a:r>
                        <a:rPr lang="pl-PL" sz="1000" b="0" i="0" u="none" strike="noStrike" baseline="0" noProof="0">
                          <a:solidFill>
                            <a:srgbClr val="7C843C"/>
                          </a:solidFill>
                          <a:latin typeface="+mn-lt"/>
                        </a:rPr>
                        <a:t>Lukas Kurasinski, </a:t>
                      </a:r>
                    </a:p>
                    <a:p>
                      <a:pPr lvl="0" algn="ctr">
                        <a:buNone/>
                      </a:pPr>
                      <a:r>
                        <a:rPr lang="pl-PL" sz="1000" b="0" i="0" u="none" strike="noStrike" baseline="0" noProof="0">
                          <a:solidFill>
                            <a:srgbClr val="7C843C"/>
                          </a:solidFill>
                          <a:latin typeface="+mn-lt"/>
                        </a:rPr>
                        <a:t>Radu-Casian Mihailescu</a:t>
                      </a:r>
                      <a:endParaRPr lang="pl-PL" sz="1000" err="1">
                        <a:solidFill>
                          <a:srgbClr val="7C843C"/>
                        </a:solidFill>
                        <a:latin typeface="+mn-lt"/>
                      </a:endParaRPr>
                    </a:p>
                  </a:txBody>
                  <a:tcPr anchor="ctr"/>
                </a:tc>
                <a:tc>
                  <a:txBody>
                    <a:bodyPr/>
                    <a:lstStyle/>
                    <a:p>
                      <a:pPr algn="just"/>
                      <a:r>
                        <a:rPr lang="en-US" sz="1000" noProof="0">
                          <a:solidFill>
                            <a:srgbClr val="7C843C"/>
                          </a:solidFill>
                          <a:latin typeface="+mn-lt"/>
                        </a:rPr>
                        <a:t>In this paper</a:t>
                      </a:r>
                      <a:r>
                        <a:rPr lang="pl-PL" sz="1000" noProof="0">
                          <a:solidFill>
                            <a:srgbClr val="7C843C"/>
                          </a:solidFill>
                          <a:latin typeface="+mn-lt"/>
                        </a:rPr>
                        <a:t>,</a:t>
                      </a:r>
                      <a:r>
                        <a:rPr lang="en-US" sz="1000" noProof="0">
                          <a:solidFill>
                            <a:srgbClr val="7C843C"/>
                          </a:solidFill>
                          <a:latin typeface="+mn-lt"/>
                        </a:rPr>
                        <a:t> authors perform </a:t>
                      </a:r>
                      <a:r>
                        <a:rPr lang="pl-PL" sz="1000" noProof="0">
                          <a:solidFill>
                            <a:srgbClr val="7C843C"/>
                          </a:solidFill>
                          <a:latin typeface="+mn-lt"/>
                        </a:rPr>
                        <a:t>fake</a:t>
                      </a:r>
                      <a:r>
                        <a:rPr lang="en-US" sz="1000" noProof="0">
                          <a:solidFill>
                            <a:srgbClr val="7C843C"/>
                          </a:solidFill>
                          <a:latin typeface="+mn-lt"/>
                        </a:rPr>
                        <a:t> news detection using two </a:t>
                      </a:r>
                      <a:r>
                        <a:rPr lang="en-US" sz="1000" b="1" noProof="0">
                          <a:solidFill>
                            <a:srgbClr val="7C843C"/>
                          </a:solidFill>
                          <a:latin typeface="+mn-lt"/>
                        </a:rPr>
                        <a:t>deep learning models</a:t>
                      </a:r>
                      <a:r>
                        <a:rPr lang="en-US" sz="1000" noProof="0">
                          <a:solidFill>
                            <a:srgbClr val="7C843C"/>
                          </a:solidFill>
                          <a:latin typeface="+mn-lt"/>
                        </a:rPr>
                        <a:t>: </a:t>
                      </a:r>
                      <a:r>
                        <a:rPr lang="en-US" sz="1000" b="0" i="0" u="none" strike="noStrike" noProof="0">
                          <a:solidFill>
                            <a:srgbClr val="7C843C"/>
                          </a:solidFill>
                          <a:latin typeface="+mn-lt"/>
                        </a:rPr>
                        <a:t>architecture that combines convolutional neural networks</a:t>
                      </a:r>
                      <a:r>
                        <a:rPr lang="pl-PL" sz="1000" b="0" i="0" u="none" strike="noStrike" noProof="0">
                          <a:solidFill>
                            <a:srgbClr val="7C843C"/>
                          </a:solidFill>
                          <a:latin typeface="+mn-lt"/>
                        </a:rPr>
                        <a:t> </a:t>
                      </a:r>
                      <a:r>
                        <a:rPr lang="en-US" sz="1000" b="0" i="0" u="none" strike="noStrike" noProof="0">
                          <a:solidFill>
                            <a:srgbClr val="7C843C"/>
                          </a:solidFill>
                          <a:latin typeface="+mn-lt"/>
                        </a:rPr>
                        <a:t>and bidirectional recurrent neural networks (</a:t>
                      </a:r>
                      <a:r>
                        <a:rPr lang="en-US" sz="1000" b="1" i="0" u="none" strike="noStrike" noProof="0">
                          <a:solidFill>
                            <a:srgbClr val="7C843C"/>
                          </a:solidFill>
                          <a:latin typeface="+mn-lt"/>
                        </a:rPr>
                        <a:t>BiDir-LSTM-CNN</a:t>
                      </a:r>
                      <a:r>
                        <a:rPr lang="en-US" sz="1000" b="0" i="0" u="none" strike="noStrike" noProof="0">
                          <a:solidFill>
                            <a:srgbClr val="7C843C"/>
                          </a:solidFill>
                          <a:latin typeface="+mn-lt"/>
                        </a:rPr>
                        <a:t>)</a:t>
                      </a:r>
                      <a:r>
                        <a:rPr lang="en-US" sz="1000" noProof="0">
                          <a:solidFill>
                            <a:srgbClr val="7C843C"/>
                          </a:solidFill>
                          <a:latin typeface="+mn-lt"/>
                        </a:rPr>
                        <a:t> and bidirectional encoder representation from transformers (</a:t>
                      </a:r>
                      <a:r>
                        <a:rPr lang="en-US" sz="1000" b="1" noProof="0">
                          <a:solidFill>
                            <a:srgbClr val="7C843C"/>
                          </a:solidFill>
                          <a:latin typeface="+mn-lt"/>
                        </a:rPr>
                        <a:t>BERT</a:t>
                      </a:r>
                      <a:r>
                        <a:rPr lang="en-US" sz="1000" noProof="0">
                          <a:solidFill>
                            <a:srgbClr val="7C843C"/>
                          </a:solidFill>
                          <a:latin typeface="+mn-lt"/>
                        </a:rPr>
                        <a:t>). Using attention weights text is </a:t>
                      </a:r>
                      <a:r>
                        <a:rPr lang="pl-PL" sz="1000" noProof="0">
                          <a:solidFill>
                            <a:srgbClr val="7C843C"/>
                          </a:solidFill>
                          <a:latin typeface="+mn-lt"/>
                        </a:rPr>
                        <a:t>color-coded</a:t>
                      </a:r>
                      <a:r>
                        <a:rPr lang="en-US" sz="1000" noProof="0">
                          <a:solidFill>
                            <a:srgbClr val="7C843C"/>
                          </a:solidFill>
                          <a:latin typeface="+mn-lt"/>
                        </a:rPr>
                        <a:t> to </a:t>
                      </a:r>
                      <a:r>
                        <a:rPr lang="en-US" sz="1000" b="1" noProof="0">
                          <a:solidFill>
                            <a:srgbClr val="7C843C"/>
                          </a:solidFill>
                          <a:latin typeface="+mn-lt"/>
                        </a:rPr>
                        <a:t>mark important words</a:t>
                      </a:r>
                      <a:r>
                        <a:rPr lang="en-US" sz="1000" noProof="0">
                          <a:solidFill>
                            <a:srgbClr val="7C843C"/>
                          </a:solidFill>
                          <a:latin typeface="+mn-lt"/>
                        </a:rPr>
                        <a:t> for the models.</a:t>
                      </a:r>
                    </a:p>
                  </a:txBody>
                  <a:tcPr anchor="ctr"/>
                </a:tc>
                <a:extLst>
                  <a:ext uri="{0D108BD9-81ED-4DB2-BD59-A6C34878D82A}">
                    <a16:rowId xmlns:a16="http://schemas.microsoft.com/office/drawing/2014/main" val="3700194256"/>
                  </a:ext>
                </a:extLst>
              </a:tr>
            </a:tbl>
          </a:graphicData>
        </a:graphic>
      </p:graphicFrame>
    </p:spTree>
    <p:extLst>
      <p:ext uri="{BB962C8B-B14F-4D97-AF65-F5344CB8AC3E}">
        <p14:creationId xmlns:p14="http://schemas.microsoft.com/office/powerpoint/2010/main" val="51739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subTitle" idx="1"/>
          </p:nvPr>
        </p:nvSpPr>
        <p:spPr>
          <a:xfrm>
            <a:off x="192766" y="3699468"/>
            <a:ext cx="8613414" cy="114685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solidFill>
                  <a:srgbClr val="D6E29C"/>
                </a:solidFill>
                <a:latin typeface="Questrial"/>
              </a:rPr>
              <a:t>Topic detection with recursive consensus clustering and semantic enrichment</a:t>
            </a:r>
            <a:endParaRPr lang="pl-PL" b="1">
              <a:solidFill>
                <a:srgbClr val="D6E29C"/>
              </a:solidFill>
              <a:latin typeface="Questrial"/>
            </a:endParaRPr>
          </a:p>
          <a:p>
            <a:pPr marL="0" lvl="0" indent="0" rtl="0">
              <a:spcBef>
                <a:spcPts val="0"/>
              </a:spcBef>
              <a:spcAft>
                <a:spcPts val="0"/>
              </a:spcAft>
              <a:buNone/>
            </a:pPr>
            <a:endParaRPr lang="en-US" b="1">
              <a:solidFill>
                <a:srgbClr val="D6E29C"/>
              </a:solidFill>
              <a:latin typeface="Questrial"/>
            </a:endParaRPr>
          </a:p>
          <a:p>
            <a:pPr marL="0" lvl="0" indent="0" rtl="0">
              <a:spcBef>
                <a:spcPts val="0"/>
              </a:spcBef>
              <a:spcAft>
                <a:spcPts val="0"/>
              </a:spcAft>
              <a:buNone/>
            </a:pPr>
            <a:r>
              <a:rPr lang="en-US" b="1">
                <a:solidFill>
                  <a:srgbClr val="D6E29C"/>
                </a:solidFill>
                <a:latin typeface="Questrial"/>
              </a:rPr>
              <a:t>Clustering and topic modeling over tweets: A comparison over a health dataset</a:t>
            </a:r>
          </a:p>
        </p:txBody>
      </p:sp>
      <p:sp>
        <p:nvSpPr>
          <p:cNvPr id="195" name="Google Shape;195;p32"/>
          <p:cNvSpPr txBox="1">
            <a:spLocks noGrp="1"/>
          </p:cNvSpPr>
          <p:nvPr>
            <p:ph type="title"/>
          </p:nvPr>
        </p:nvSpPr>
        <p:spPr>
          <a:xfrm>
            <a:off x="1066800" y="1846494"/>
            <a:ext cx="7739379" cy="1655418"/>
          </a:xfrm>
          <a:prstGeom prst="rect">
            <a:avLst/>
          </a:prstGeom>
        </p:spPr>
        <p:txBody>
          <a:bodyPr spcFirstLastPara="1" wrap="square" lIns="91425" tIns="91425" rIns="91425" bIns="91425" anchor="ctr" anchorCtr="0">
            <a:noAutofit/>
          </a:bodyPr>
          <a:lstStyle/>
          <a:p>
            <a:r>
              <a:rPr lang="pl-PL" sz="3200" b="1"/>
              <a:t>Topic Detection</a:t>
            </a:r>
          </a:p>
        </p:txBody>
      </p:sp>
      <p:sp>
        <p:nvSpPr>
          <p:cNvPr id="196" name="Google Shape;196;p32"/>
          <p:cNvSpPr txBox="1">
            <a:spLocks noGrp="1"/>
          </p:cNvSpPr>
          <p:nvPr>
            <p:ph type="title" idx="2"/>
          </p:nvPr>
        </p:nvSpPr>
        <p:spPr>
          <a:xfrm>
            <a:off x="4929810" y="747731"/>
            <a:ext cx="4021150" cy="149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6600" b="0">
                <a:solidFill>
                  <a:schemeClr val="bg1">
                    <a:lumMod val="90000"/>
                  </a:schemeClr>
                </a:solidFill>
              </a:rPr>
              <a:t>0</a:t>
            </a:r>
            <a:r>
              <a:rPr lang="pl-PL" sz="6600" b="0">
                <a:solidFill>
                  <a:schemeClr val="bg1">
                    <a:lumMod val="90000"/>
                  </a:schemeClr>
                </a:solidFill>
              </a:rPr>
              <a:t>2</a:t>
            </a:r>
            <a:endParaRPr lang="en-US" sz="6600" b="0">
              <a:solidFill>
                <a:schemeClr val="bg1">
                  <a:lumMod val="90000"/>
                </a:schemeClr>
              </a:solidFill>
            </a:endParaRPr>
          </a:p>
        </p:txBody>
      </p:sp>
    </p:spTree>
    <p:extLst>
      <p:ext uri="{BB962C8B-B14F-4D97-AF65-F5344CB8AC3E}">
        <p14:creationId xmlns:p14="http://schemas.microsoft.com/office/powerpoint/2010/main" val="35457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6" name="Picture 5">
            <a:extLst>
              <a:ext uri="{FF2B5EF4-FFF2-40B4-BE49-F238E27FC236}">
                <a16:creationId xmlns:a16="http://schemas.microsoft.com/office/drawing/2014/main" id="{6E4A8B99-7E21-88AC-E825-73E54B63F405}"/>
              </a:ext>
            </a:extLst>
          </p:cNvPr>
          <p:cNvPicPr>
            <a:picLocks noChangeAspect="1"/>
          </p:cNvPicPr>
          <p:nvPr/>
        </p:nvPicPr>
        <p:blipFill>
          <a:blip r:embed="rId3"/>
          <a:stretch>
            <a:fillRect/>
          </a:stretch>
        </p:blipFill>
        <p:spPr>
          <a:xfrm>
            <a:off x="1221138" y="402893"/>
            <a:ext cx="6701723" cy="4337714"/>
          </a:xfrm>
          <a:prstGeom prst="rect">
            <a:avLst/>
          </a:prstGeom>
        </p:spPr>
      </p:pic>
    </p:spTree>
    <p:extLst>
      <p:ext uri="{BB962C8B-B14F-4D97-AF65-F5344CB8AC3E}">
        <p14:creationId xmlns:p14="http://schemas.microsoft.com/office/powerpoint/2010/main" val="269585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Challenges</a:t>
            </a:r>
            <a:endParaRPr lang="pl-PL" err="1"/>
          </a:p>
        </p:txBody>
      </p:sp>
      <p:cxnSp>
        <p:nvCxnSpPr>
          <p:cNvPr id="166" name="Google Shape;166;p30"/>
          <p:cNvCxnSpPr>
            <a:cxnSpLocks/>
          </p:cNvCxnSpPr>
          <p:nvPr/>
        </p:nvCxnSpPr>
        <p:spPr>
          <a:xfrm>
            <a:off x="812499" y="1045726"/>
            <a:ext cx="2365659"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094525"/>
            <a:ext cx="7447730" cy="1623962"/>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Tweets are short texts, that yield only a little information.</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Additionally they contain lots of noise.</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It is hard to find the proper number of clusters/topics.</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Clustering/topic detection methods provide unstable clusters.</a:t>
            </a:r>
          </a:p>
          <a:p>
            <a:pPr>
              <a:lnSpc>
                <a:spcPct val="150000"/>
              </a:lnSpc>
              <a:buClr>
                <a:srgbClr val="74533D"/>
              </a:buClr>
              <a:buSzPct val="100000"/>
            </a:pPr>
            <a:endParaRPr lang="pl-PL" sz="1600" b="0">
              <a:solidFill>
                <a:srgbClr val="74533D"/>
              </a:solidFill>
              <a:latin typeface="Calibri"/>
              <a:ea typeface="Calibri"/>
              <a:cs typeface="Calibri"/>
            </a:endParaRPr>
          </a:p>
        </p:txBody>
      </p:sp>
      <p:sp>
        <p:nvSpPr>
          <p:cNvPr id="4" name="Google Shape;158;p30">
            <a:extLst>
              <a:ext uri="{FF2B5EF4-FFF2-40B4-BE49-F238E27FC236}">
                <a16:creationId xmlns:a16="http://schemas.microsoft.com/office/drawing/2014/main" id="{CCA664D3-3FF9-24E2-6347-F1F6DBD3BCB5}"/>
              </a:ext>
            </a:extLst>
          </p:cNvPr>
          <p:cNvSpPr txBox="1">
            <a:spLocks/>
          </p:cNvSpPr>
          <p:nvPr/>
        </p:nvSpPr>
        <p:spPr>
          <a:xfrm>
            <a:off x="710750" y="2932567"/>
            <a:ext cx="7447730" cy="776400"/>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r>
              <a:rPr lang="pl-PL" b="0">
                <a:solidFill>
                  <a:srgbClr val="74533D"/>
                </a:solidFill>
              </a:rPr>
              <a:t>Contributions</a:t>
            </a:r>
            <a:endParaRPr lang="pl-PL" err="1"/>
          </a:p>
        </p:txBody>
      </p:sp>
      <p:cxnSp>
        <p:nvCxnSpPr>
          <p:cNvPr id="6" name="Google Shape;166;p30">
            <a:extLst>
              <a:ext uri="{FF2B5EF4-FFF2-40B4-BE49-F238E27FC236}">
                <a16:creationId xmlns:a16="http://schemas.microsoft.com/office/drawing/2014/main" id="{B29BEEA9-6C97-7E09-AE3B-01661EBD938B}"/>
              </a:ext>
            </a:extLst>
          </p:cNvPr>
          <p:cNvCxnSpPr>
            <a:cxnSpLocks/>
          </p:cNvCxnSpPr>
          <p:nvPr/>
        </p:nvCxnSpPr>
        <p:spPr>
          <a:xfrm>
            <a:off x="812499" y="3591043"/>
            <a:ext cx="2805559" cy="0"/>
          </a:xfrm>
          <a:prstGeom prst="straightConnector1">
            <a:avLst/>
          </a:prstGeom>
          <a:noFill/>
          <a:ln w="19050" cap="flat" cmpd="sng">
            <a:solidFill>
              <a:srgbClr val="74533D"/>
            </a:solidFill>
            <a:prstDash val="solid"/>
            <a:round/>
            <a:headEnd type="none" w="med" len="med"/>
            <a:tailEnd type="none" w="med" len="med"/>
          </a:ln>
        </p:spPr>
      </p:cxnSp>
      <p:sp>
        <p:nvSpPr>
          <p:cNvPr id="7" name="Google Shape;158;p30">
            <a:extLst>
              <a:ext uri="{FF2B5EF4-FFF2-40B4-BE49-F238E27FC236}">
                <a16:creationId xmlns:a16="http://schemas.microsoft.com/office/drawing/2014/main" id="{DBCD374E-0620-0C43-5FBC-D66D0B9279AC}"/>
              </a:ext>
            </a:extLst>
          </p:cNvPr>
          <p:cNvSpPr txBox="1">
            <a:spLocks/>
          </p:cNvSpPr>
          <p:nvPr/>
        </p:nvSpPr>
        <p:spPr>
          <a:xfrm>
            <a:off x="710750" y="3639842"/>
            <a:ext cx="7447730" cy="986525"/>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Introduction of the stable clustering method.</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Semantical enrichment of short texts.</a:t>
            </a:r>
          </a:p>
        </p:txBody>
      </p:sp>
    </p:spTree>
    <p:extLst>
      <p:ext uri="{BB962C8B-B14F-4D97-AF65-F5344CB8AC3E}">
        <p14:creationId xmlns:p14="http://schemas.microsoft.com/office/powerpoint/2010/main" val="214010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Dataset preparation</a:t>
            </a:r>
            <a:endParaRPr lang="pl-PL" err="1"/>
          </a:p>
        </p:txBody>
      </p:sp>
      <p:cxnSp>
        <p:nvCxnSpPr>
          <p:cNvPr id="166" name="Google Shape;166;p30"/>
          <p:cNvCxnSpPr>
            <a:cxnSpLocks/>
          </p:cNvCxnSpPr>
          <p:nvPr/>
        </p:nvCxnSpPr>
        <p:spPr>
          <a:xfrm>
            <a:off x="812499" y="1045726"/>
            <a:ext cx="4194459" cy="0"/>
          </a:xfrm>
          <a:prstGeom prst="straightConnector1">
            <a:avLst/>
          </a:prstGeom>
          <a:noFill/>
          <a:ln w="19050" cap="flat" cmpd="sng">
            <a:solidFill>
              <a:srgbClr val="74533D"/>
            </a:solidFill>
            <a:prstDash val="solid"/>
            <a:round/>
            <a:headEnd type="none" w="med" len="med"/>
            <a:tailEnd type="none" w="med" len="med"/>
          </a:ln>
        </p:spPr>
      </p:cxnSp>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356135"/>
            <a:ext cx="4529514" cy="931982"/>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Filtering tweets by 20 popular companies </a:t>
            </a:r>
            <a:br>
              <a:rPr lang="pl-PL" sz="1600" b="0">
                <a:solidFill>
                  <a:srgbClr val="74533D"/>
                </a:solidFill>
                <a:latin typeface="Calibri"/>
                <a:ea typeface="Calibri"/>
                <a:cs typeface="Calibri"/>
              </a:rPr>
            </a:br>
            <a:r>
              <a:rPr lang="pl-PL" sz="1600" b="0">
                <a:solidFill>
                  <a:srgbClr val="74533D"/>
                </a:solidFill>
                <a:latin typeface="Calibri"/>
                <a:ea typeface="Calibri"/>
                <a:cs typeface="Calibri"/>
              </a:rPr>
              <a:t>(~500 000 tweets ).</a:t>
            </a:r>
          </a:p>
          <a:p>
            <a:pPr marL="342900" indent="-342900">
              <a:lnSpc>
                <a:spcPct val="150000"/>
              </a:lnSpc>
              <a:buClr>
                <a:srgbClr val="74533D"/>
              </a:buClr>
              <a:buSzPct val="100000"/>
              <a:buFont typeface="+mj-lt"/>
              <a:buAutoNum type="arabicPeriod"/>
            </a:pPr>
            <a:r>
              <a:rPr lang="pl-PL" sz="1600" b="0">
                <a:solidFill>
                  <a:srgbClr val="74533D"/>
                </a:solidFill>
                <a:latin typeface="Calibri"/>
                <a:ea typeface="Calibri"/>
                <a:cs typeface="Calibri"/>
              </a:rPr>
              <a:t>Preprocessing in Python with NLTK package:</a:t>
            </a:r>
          </a:p>
          <a:p>
            <a:pPr>
              <a:lnSpc>
                <a:spcPct val="150000"/>
              </a:lnSpc>
              <a:buClr>
                <a:srgbClr val="74533D"/>
              </a:buClr>
              <a:buSzPct val="100000"/>
            </a:pPr>
            <a:endParaRPr lang="pl-PL" sz="1600" b="0">
              <a:solidFill>
                <a:srgbClr val="74533D"/>
              </a:solidFill>
              <a:latin typeface="Calibri"/>
              <a:ea typeface="Calibri"/>
              <a:cs typeface="Calibri"/>
            </a:endParaRPr>
          </a:p>
        </p:txBody>
      </p:sp>
      <p:pic>
        <p:nvPicPr>
          <p:cNvPr id="3" name="Picture 2">
            <a:extLst>
              <a:ext uri="{FF2B5EF4-FFF2-40B4-BE49-F238E27FC236}">
                <a16:creationId xmlns:a16="http://schemas.microsoft.com/office/drawing/2014/main" id="{8AAFE2D1-F612-4808-C5CA-F04E1BEC1034}"/>
              </a:ext>
            </a:extLst>
          </p:cNvPr>
          <p:cNvPicPr>
            <a:picLocks noChangeAspect="1"/>
          </p:cNvPicPr>
          <p:nvPr/>
        </p:nvPicPr>
        <p:blipFill>
          <a:blip r:embed="rId3"/>
          <a:stretch>
            <a:fillRect/>
          </a:stretch>
        </p:blipFill>
        <p:spPr>
          <a:xfrm>
            <a:off x="5240264" y="851631"/>
            <a:ext cx="3577786" cy="3724944"/>
          </a:xfrm>
          <a:prstGeom prst="rect">
            <a:avLst/>
          </a:prstGeom>
        </p:spPr>
      </p:pic>
      <p:sp>
        <p:nvSpPr>
          <p:cNvPr id="8" name="Google Shape;158;p30">
            <a:extLst>
              <a:ext uri="{FF2B5EF4-FFF2-40B4-BE49-F238E27FC236}">
                <a16:creationId xmlns:a16="http://schemas.microsoft.com/office/drawing/2014/main" id="{D788E66C-0772-F1B4-F5F5-C35980AA3AD0}"/>
              </a:ext>
            </a:extLst>
          </p:cNvPr>
          <p:cNvSpPr txBox="1">
            <a:spLocks/>
          </p:cNvSpPr>
          <p:nvPr/>
        </p:nvSpPr>
        <p:spPr>
          <a:xfrm>
            <a:off x="944056" y="2619765"/>
            <a:ext cx="4296208" cy="2015771"/>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marL="342900" indent="-342900">
              <a:lnSpc>
                <a:spcPct val="150000"/>
              </a:lnSpc>
              <a:buClr>
                <a:srgbClr val="74533D"/>
              </a:buClr>
              <a:buSzPct val="100000"/>
              <a:buFont typeface="+mj-lt"/>
              <a:buAutoNum type="alphaLcPeriod"/>
            </a:pPr>
            <a:r>
              <a:rPr lang="pl-PL" sz="1600" b="0">
                <a:solidFill>
                  <a:srgbClr val="74533D"/>
                </a:solidFill>
                <a:latin typeface="Calibri"/>
                <a:ea typeface="Calibri"/>
                <a:cs typeface="Calibri"/>
              </a:rPr>
              <a:t>Language identification with LangID (English),</a:t>
            </a:r>
          </a:p>
          <a:p>
            <a:pPr marL="342900" indent="-342900">
              <a:lnSpc>
                <a:spcPct val="150000"/>
              </a:lnSpc>
              <a:buClr>
                <a:srgbClr val="74533D"/>
              </a:buClr>
              <a:buSzPct val="100000"/>
              <a:buFont typeface="+mj-lt"/>
              <a:buAutoNum type="alphaLcPeriod"/>
            </a:pPr>
            <a:r>
              <a:rPr lang="pl-PL" sz="1600" b="0">
                <a:solidFill>
                  <a:srgbClr val="74533D"/>
                </a:solidFill>
                <a:latin typeface="Calibri"/>
                <a:ea typeface="Calibri"/>
                <a:cs typeface="Calibri"/>
              </a:rPr>
              <a:t>Lower-casing,</a:t>
            </a:r>
          </a:p>
          <a:p>
            <a:pPr marL="342900" indent="-342900">
              <a:lnSpc>
                <a:spcPct val="150000"/>
              </a:lnSpc>
              <a:buClr>
                <a:srgbClr val="74533D"/>
              </a:buClr>
              <a:buSzPct val="100000"/>
              <a:buFont typeface="+mj-lt"/>
              <a:buAutoNum type="alphaLcPeriod"/>
            </a:pPr>
            <a:r>
              <a:rPr lang="pl-PL" sz="1600" b="0">
                <a:solidFill>
                  <a:srgbClr val="74533D"/>
                </a:solidFill>
                <a:latin typeface="Calibri"/>
                <a:ea typeface="Calibri"/>
                <a:cs typeface="Calibri"/>
              </a:rPr>
              <a:t>Tokenization,</a:t>
            </a:r>
          </a:p>
          <a:p>
            <a:pPr marL="342900" indent="-342900">
              <a:lnSpc>
                <a:spcPct val="150000"/>
              </a:lnSpc>
              <a:buClr>
                <a:srgbClr val="74533D"/>
              </a:buClr>
              <a:buSzPct val="100000"/>
              <a:buFont typeface="+mj-lt"/>
              <a:buAutoNum type="alphaLcPeriod"/>
            </a:pPr>
            <a:r>
              <a:rPr lang="pl-PL" sz="1600" b="0">
                <a:solidFill>
                  <a:srgbClr val="74533D"/>
                </a:solidFill>
                <a:latin typeface="Calibri"/>
                <a:ea typeface="Calibri"/>
                <a:cs typeface="Calibri"/>
              </a:rPr>
              <a:t>Removal of mentions, links, and hashtags,</a:t>
            </a:r>
          </a:p>
          <a:p>
            <a:pPr marL="342900" indent="-342900">
              <a:lnSpc>
                <a:spcPct val="150000"/>
              </a:lnSpc>
              <a:buClr>
                <a:srgbClr val="74533D"/>
              </a:buClr>
              <a:buSzPct val="100000"/>
              <a:buFont typeface="+mj-lt"/>
              <a:buAutoNum type="alphaLcPeriod"/>
            </a:pPr>
            <a:r>
              <a:rPr lang="pl-PL" sz="1600" b="0">
                <a:solidFill>
                  <a:srgbClr val="74533D"/>
                </a:solidFill>
                <a:latin typeface="Calibri"/>
                <a:ea typeface="Calibri"/>
                <a:cs typeface="Calibri"/>
              </a:rPr>
              <a:t>Removal of stopwords, and punctuation.</a:t>
            </a:r>
          </a:p>
        </p:txBody>
      </p:sp>
    </p:spTree>
    <p:extLst>
      <p:ext uri="{BB962C8B-B14F-4D97-AF65-F5344CB8AC3E}">
        <p14:creationId xmlns:p14="http://schemas.microsoft.com/office/powerpoint/2010/main" val="74866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Non-Negative Matrix Factorization</a:t>
            </a:r>
            <a:endParaRPr lang="pl-PL" err="1"/>
          </a:p>
        </p:txBody>
      </p:sp>
      <p:cxnSp>
        <p:nvCxnSpPr>
          <p:cNvPr id="166" name="Google Shape;166;p30"/>
          <p:cNvCxnSpPr>
            <a:cxnSpLocks/>
          </p:cNvCxnSpPr>
          <p:nvPr/>
        </p:nvCxnSpPr>
        <p:spPr>
          <a:xfrm>
            <a:off x="812499" y="1045726"/>
            <a:ext cx="7090883" cy="0"/>
          </a:xfrm>
          <a:prstGeom prst="straightConnector1">
            <a:avLst/>
          </a:prstGeom>
          <a:noFill/>
          <a:ln w="19050" cap="flat" cmpd="sng">
            <a:solidFill>
              <a:srgbClr val="74533D"/>
            </a:solidFill>
            <a:prstDash val="solid"/>
            <a:round/>
            <a:headEnd type="none" w="med" len="med"/>
            <a:tailEnd type="none" w="med" len="med"/>
          </a:ln>
        </p:spPr>
      </p:cxnSp>
      <p:pic>
        <p:nvPicPr>
          <p:cNvPr id="8" name="Picture 7">
            <a:extLst>
              <a:ext uri="{FF2B5EF4-FFF2-40B4-BE49-F238E27FC236}">
                <a16:creationId xmlns:a16="http://schemas.microsoft.com/office/drawing/2014/main" id="{DE1632DB-DF3F-5BE4-BA49-135E9D1B0AED}"/>
              </a:ext>
            </a:extLst>
          </p:cNvPr>
          <p:cNvPicPr>
            <a:picLocks noChangeAspect="1"/>
          </p:cNvPicPr>
          <p:nvPr/>
        </p:nvPicPr>
        <p:blipFill>
          <a:blip r:embed="rId3"/>
          <a:stretch>
            <a:fillRect/>
          </a:stretch>
        </p:blipFill>
        <p:spPr>
          <a:xfrm>
            <a:off x="1939312" y="1285411"/>
            <a:ext cx="4990606" cy="837584"/>
          </a:xfrm>
          <a:prstGeom prst="rect">
            <a:avLst/>
          </a:prstGeom>
        </p:spPr>
      </p:pic>
      <p:pic>
        <p:nvPicPr>
          <p:cNvPr id="10" name="Picture 9">
            <a:extLst>
              <a:ext uri="{FF2B5EF4-FFF2-40B4-BE49-F238E27FC236}">
                <a16:creationId xmlns:a16="http://schemas.microsoft.com/office/drawing/2014/main" id="{FC1B8BF4-69E0-6ED5-F08E-854F73729ECF}"/>
              </a:ext>
            </a:extLst>
          </p:cNvPr>
          <p:cNvPicPr>
            <a:picLocks noChangeAspect="1"/>
          </p:cNvPicPr>
          <p:nvPr/>
        </p:nvPicPr>
        <p:blipFill>
          <a:blip r:embed="rId4"/>
          <a:stretch>
            <a:fillRect/>
          </a:stretch>
        </p:blipFill>
        <p:spPr>
          <a:xfrm>
            <a:off x="1939312" y="2390560"/>
            <a:ext cx="4990606" cy="2438743"/>
          </a:xfrm>
          <a:prstGeom prst="rect">
            <a:avLst/>
          </a:prstGeom>
        </p:spPr>
      </p:pic>
    </p:spTree>
    <p:extLst>
      <p:ext uri="{BB962C8B-B14F-4D97-AF65-F5344CB8AC3E}">
        <p14:creationId xmlns:p14="http://schemas.microsoft.com/office/powerpoint/2010/main" val="4114511064"/>
      </p:ext>
    </p:extLst>
  </p:cSld>
  <p:clrMapOvr>
    <a:masterClrMapping/>
  </p:clrMapOvr>
</p:sld>
</file>

<file path=ppt/theme/theme1.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3" ma:contentTypeDescription="Utwórz nowy dokument." ma:contentTypeScope="" ma:versionID="e92fcf2cbbb3097f0ed9eff7118f5a40">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0b3155e6e6272a23839a5e0aa52e2c0b"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C95E83-A0C9-4F5B-BDFD-3903CAFB7909}">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195AC9C-97CE-4020-8CD0-A999EEFD8A29}">
  <ds:schemaRefs>
    <ds:schemaRef ds:uri="9fcbd4b1-acba-40f5-9c18-6e7440fbdee0"/>
    <ds:schemaRef ds:uri="a6820557-34c2-4f59-b216-d67d264fdac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36CBD73-9737-45F2-B553-285CF461AC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1322</TotalTime>
  <Words>2204</Words>
  <Application>Microsoft Office PowerPoint</Application>
  <PresentationFormat>Pokaz na ekranie (16:9)</PresentationFormat>
  <Paragraphs>213</Paragraphs>
  <Slides>33</Slides>
  <Notes>30</Notes>
  <HiddenSlides>0</HiddenSlides>
  <MMClips>0</MMClips>
  <ScaleCrop>false</ScaleCrop>
  <HeadingPairs>
    <vt:vector size="4" baseType="variant">
      <vt:variant>
        <vt:lpstr>Motyw</vt:lpstr>
      </vt:variant>
      <vt:variant>
        <vt:i4>1</vt:i4>
      </vt:variant>
      <vt:variant>
        <vt:lpstr>Tytuły slajdów</vt:lpstr>
      </vt:variant>
      <vt:variant>
        <vt:i4>33</vt:i4>
      </vt:variant>
    </vt:vector>
  </HeadingPairs>
  <TitlesOfParts>
    <vt:vector size="34" baseType="lpstr">
      <vt:lpstr>Minimalist Slides for meeting by Slidesgo</vt:lpstr>
      <vt:lpstr>The Comparison of Local and Global Fake News Detection Methods - survey</vt:lpstr>
      <vt:lpstr>Related Papers</vt:lpstr>
      <vt:lpstr>Literature Review</vt:lpstr>
      <vt:lpstr>Literature Review</vt:lpstr>
      <vt:lpstr>Topic Detection</vt:lpstr>
      <vt:lpstr>Prezentacja programu PowerPoint</vt:lpstr>
      <vt:lpstr>Challenges</vt:lpstr>
      <vt:lpstr>Dataset preparation</vt:lpstr>
      <vt:lpstr>Non-Negative Matrix Factorization</vt:lpstr>
      <vt:lpstr>Consensus clustering</vt:lpstr>
      <vt:lpstr>Results</vt:lpstr>
      <vt:lpstr>Results</vt:lpstr>
      <vt:lpstr>Prezentacja programu PowerPoint</vt:lpstr>
      <vt:lpstr>Challenges</vt:lpstr>
      <vt:lpstr>Dataset preparation</vt:lpstr>
      <vt:lpstr>Tested methods</vt:lpstr>
      <vt:lpstr>Evaluation metrics</vt:lpstr>
      <vt:lpstr>Results</vt:lpstr>
      <vt:lpstr>Results</vt:lpstr>
      <vt:lpstr>Fake News Detection</vt:lpstr>
      <vt:lpstr>Prezentacja programu PowerPoint</vt:lpstr>
      <vt:lpstr>Proposed method</vt:lpstr>
      <vt:lpstr>Dataset</vt:lpstr>
      <vt:lpstr>Prezentacja programu PowerPoint</vt:lpstr>
      <vt:lpstr>Challenges</vt:lpstr>
      <vt:lpstr>Prezentacja programu PowerPoint</vt:lpstr>
      <vt:lpstr>Challenges</vt:lpstr>
      <vt:lpstr>Explainability</vt:lpstr>
      <vt:lpstr>Prezentacja programu PowerPoint</vt:lpstr>
      <vt:lpstr>Challenges</vt:lpstr>
      <vt:lpstr>Prezentacja programu PowerPoint</vt:lpstr>
      <vt:lpstr>Challenges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forester: growing transparent tree-based models for everyone</dc:title>
  <dc:creator>Hubert Ruczyński</dc:creator>
  <cp:lastModifiedBy>Hubert Ruczyński</cp:lastModifiedBy>
  <cp:revision>28</cp:revision>
  <dcterms:modified xsi:type="dcterms:W3CDTF">2023-12-03T15:29:06Z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