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7" r:id="rId5"/>
    <p:sldId id="259" r:id="rId6"/>
    <p:sldId id="263" r:id="rId7"/>
    <p:sldId id="258" r:id="rId8"/>
    <p:sldId id="265" r:id="rId9"/>
    <p:sldId id="260" r:id="rId10"/>
    <p:sldId id="266" r:id="rId11"/>
    <p:sldId id="269" r:id="rId12"/>
    <p:sldId id="267" r:id="rId13"/>
    <p:sldId id="261" r:id="rId14"/>
    <p:sldId id="270" r:id="rId15"/>
    <p:sldId id="273" r:id="rId16"/>
    <p:sldId id="274" r:id="rId17"/>
    <p:sldId id="275" r:id="rId18"/>
    <p:sldId id="276" r:id="rId19"/>
    <p:sldId id="277" r:id="rId20"/>
    <p:sldId id="262" r:id="rId21"/>
    <p:sldId id="278" r:id="rId22"/>
    <p:sldId id="279"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3D3EE-D7F3-45F5-81B3-9733D130E6A2}" v="132" dt="2023-04-16T11:06:59.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6186" autoAdjust="0"/>
  </p:normalViewPr>
  <p:slideViewPr>
    <p:cSldViewPr snapToGrid="0">
      <p:cViewPr varScale="1">
        <p:scale>
          <a:sx n="133" d="100"/>
          <a:sy n="133" d="100"/>
        </p:scale>
        <p:origin x="7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zyński Hubert (STUD)" userId="35753aab-0d69-494c-b54d-f9fed967c656" providerId="ADAL" clId="{7ED3D3EE-D7F3-45F5-81B3-9733D130E6A2}"/>
    <pc:docChg chg="undo custSel addSld delSld modSld">
      <pc:chgData name="Ruczyński Hubert (STUD)" userId="35753aab-0d69-494c-b54d-f9fed967c656" providerId="ADAL" clId="{7ED3D3EE-D7F3-45F5-81B3-9733D130E6A2}" dt="2023-04-16T11:11:29.011" v="3092"/>
      <pc:docMkLst>
        <pc:docMk/>
      </pc:docMkLst>
      <pc:sldChg chg="modSp mod modNotesTx">
        <pc:chgData name="Ruczyński Hubert (STUD)" userId="35753aab-0d69-494c-b54d-f9fed967c656" providerId="ADAL" clId="{7ED3D3EE-D7F3-45F5-81B3-9733D130E6A2}" dt="2023-04-16T10:59:37.345" v="2138" actId="20577"/>
        <pc:sldMkLst>
          <pc:docMk/>
          <pc:sldMk cId="2145474393" sldId="257"/>
        </pc:sldMkLst>
        <pc:spChg chg="mod">
          <ac:chgData name="Ruczyński Hubert (STUD)" userId="35753aab-0d69-494c-b54d-f9fed967c656" providerId="ADAL" clId="{7ED3D3EE-D7F3-45F5-81B3-9733D130E6A2}" dt="2023-04-16T10:56:21.901" v="1842" actId="14100"/>
          <ac:spMkLst>
            <pc:docMk/>
            <pc:sldMk cId="2145474393" sldId="257"/>
            <ac:spMk id="3" creationId="{6C11E635-44D0-12C7-0217-3D86EB1920F7}"/>
          </ac:spMkLst>
        </pc:spChg>
      </pc:sldChg>
      <pc:sldChg chg="modNotesTx">
        <pc:chgData name="Ruczyński Hubert (STUD)" userId="35753aab-0d69-494c-b54d-f9fed967c656" providerId="ADAL" clId="{7ED3D3EE-D7F3-45F5-81B3-9733D130E6A2}" dt="2023-04-16T11:03:24.240" v="2501" actId="20577"/>
        <pc:sldMkLst>
          <pc:docMk/>
          <pc:sldMk cId="973756513" sldId="258"/>
        </pc:sldMkLst>
      </pc:sldChg>
      <pc:sldChg chg="modNotesTx">
        <pc:chgData name="Ruczyński Hubert (STUD)" userId="35753aab-0d69-494c-b54d-f9fed967c656" providerId="ADAL" clId="{7ED3D3EE-D7F3-45F5-81B3-9733D130E6A2}" dt="2023-04-16T11:00:07.607" v="2212" actId="5793"/>
        <pc:sldMkLst>
          <pc:docMk/>
          <pc:sldMk cId="2512174130" sldId="259"/>
        </pc:sldMkLst>
      </pc:sldChg>
      <pc:sldChg chg="modNotesTx">
        <pc:chgData name="Ruczyński Hubert (STUD)" userId="35753aab-0d69-494c-b54d-f9fed967c656" providerId="ADAL" clId="{7ED3D3EE-D7F3-45F5-81B3-9733D130E6A2}" dt="2023-04-16T11:04:27.321" v="2608" actId="20577"/>
        <pc:sldMkLst>
          <pc:docMk/>
          <pc:sldMk cId="2152344029" sldId="260"/>
        </pc:sldMkLst>
      </pc:sldChg>
      <pc:sldChg chg="modNotesTx">
        <pc:chgData name="Ruczyński Hubert (STUD)" userId="35753aab-0d69-494c-b54d-f9fed967c656" providerId="ADAL" clId="{7ED3D3EE-D7F3-45F5-81B3-9733D130E6A2}" dt="2023-04-16T11:05:14.993" v="2684" actId="20577"/>
        <pc:sldMkLst>
          <pc:docMk/>
          <pc:sldMk cId="3037525331" sldId="261"/>
        </pc:sldMkLst>
      </pc:sldChg>
      <pc:sldChg chg="modNotesTx">
        <pc:chgData name="Ruczyński Hubert (STUD)" userId="35753aab-0d69-494c-b54d-f9fed967c656" providerId="ADAL" clId="{7ED3D3EE-D7F3-45F5-81B3-9733D130E6A2}" dt="2023-04-16T11:08:28.576" v="3012" actId="20577"/>
        <pc:sldMkLst>
          <pc:docMk/>
          <pc:sldMk cId="2828860244" sldId="262"/>
        </pc:sldMkLst>
      </pc:sldChg>
      <pc:sldChg chg="modSp modAnim modNotesTx">
        <pc:chgData name="Ruczyński Hubert (STUD)" userId="35753aab-0d69-494c-b54d-f9fed967c656" providerId="ADAL" clId="{7ED3D3EE-D7F3-45F5-81B3-9733D130E6A2}" dt="2023-04-16T11:03:03.433" v="2449"/>
        <pc:sldMkLst>
          <pc:docMk/>
          <pc:sldMk cId="4077991276" sldId="263"/>
        </pc:sldMkLst>
        <pc:spChg chg="mod">
          <ac:chgData name="Ruczyński Hubert (STUD)" userId="35753aab-0d69-494c-b54d-f9fed967c656" providerId="ADAL" clId="{7ED3D3EE-D7F3-45F5-81B3-9733D130E6A2}" dt="2023-04-16T11:01:18.876" v="2318" actId="20577"/>
          <ac:spMkLst>
            <pc:docMk/>
            <pc:sldMk cId="4077991276" sldId="263"/>
            <ac:spMk id="2" creationId="{61932159-5CE5-5670-5202-60B1D1CC3E63}"/>
          </ac:spMkLst>
        </pc:spChg>
      </pc:sldChg>
      <pc:sldChg chg="modAnim modNotesTx">
        <pc:chgData name="Ruczyński Hubert (STUD)" userId="35753aab-0d69-494c-b54d-f9fed967c656" providerId="ADAL" clId="{7ED3D3EE-D7F3-45F5-81B3-9733D130E6A2}" dt="2023-04-16T11:11:29.011" v="3092"/>
        <pc:sldMkLst>
          <pc:docMk/>
          <pc:sldMk cId="3473956684" sldId="265"/>
        </pc:sldMkLst>
      </pc:sldChg>
      <pc:sldChg chg="addSp modSp mod modAnim modNotesTx">
        <pc:chgData name="Ruczyński Hubert (STUD)" userId="35753aab-0d69-494c-b54d-f9fed967c656" providerId="ADAL" clId="{7ED3D3EE-D7F3-45F5-81B3-9733D130E6A2}" dt="2023-04-16T11:04:34.876" v="2619" actId="20577"/>
        <pc:sldMkLst>
          <pc:docMk/>
          <pc:sldMk cId="1181229794" sldId="266"/>
        </pc:sldMkLst>
        <pc:spChg chg="mod">
          <ac:chgData name="Ruczyński Hubert (STUD)" userId="35753aab-0d69-494c-b54d-f9fed967c656" providerId="ADAL" clId="{7ED3D3EE-D7F3-45F5-81B3-9733D130E6A2}" dt="2023-04-16T09:38:21.764" v="14"/>
          <ac:spMkLst>
            <pc:docMk/>
            <pc:sldMk cId="1181229794" sldId="266"/>
            <ac:spMk id="2" creationId="{FA6A4044-D8D1-D2F2-657C-82F530CF0DEF}"/>
          </ac:spMkLst>
        </pc:spChg>
        <pc:spChg chg="mod">
          <ac:chgData name="Ruczyński Hubert (STUD)" userId="35753aab-0d69-494c-b54d-f9fed967c656" providerId="ADAL" clId="{7ED3D3EE-D7F3-45F5-81B3-9733D130E6A2}" dt="2023-04-16T09:39:02.340" v="52" actId="20577"/>
          <ac:spMkLst>
            <pc:docMk/>
            <pc:sldMk cId="1181229794" sldId="266"/>
            <ac:spMk id="3" creationId="{36CF0100-776D-C645-8248-BADCDA4A1136}"/>
          </ac:spMkLst>
        </pc:spChg>
        <pc:picChg chg="add mod modCrop">
          <ac:chgData name="Ruczyński Hubert (STUD)" userId="35753aab-0d69-494c-b54d-f9fed967c656" providerId="ADAL" clId="{7ED3D3EE-D7F3-45F5-81B3-9733D130E6A2}" dt="2023-04-16T09:41:09.654" v="76" actId="1076"/>
          <ac:picMkLst>
            <pc:docMk/>
            <pc:sldMk cId="1181229794" sldId="266"/>
            <ac:picMk id="5" creationId="{3974838F-7BA8-9BA4-463C-3FA5862606AD}"/>
          </ac:picMkLst>
        </pc:picChg>
        <pc:picChg chg="add mod">
          <ac:chgData name="Ruczyński Hubert (STUD)" userId="35753aab-0d69-494c-b54d-f9fed967c656" providerId="ADAL" clId="{7ED3D3EE-D7F3-45F5-81B3-9733D130E6A2}" dt="2023-04-16T09:41:06.175" v="74" actId="1076"/>
          <ac:picMkLst>
            <pc:docMk/>
            <pc:sldMk cId="1181229794" sldId="266"/>
            <ac:picMk id="7" creationId="{FA966791-B21B-1FA4-0EC3-B8BA8092BCFF}"/>
          </ac:picMkLst>
        </pc:picChg>
      </pc:sldChg>
      <pc:sldChg chg="addSp modSp add mod modAnim modNotesTx">
        <pc:chgData name="Ruczyński Hubert (STUD)" userId="35753aab-0d69-494c-b54d-f9fed967c656" providerId="ADAL" clId="{7ED3D3EE-D7F3-45F5-81B3-9733D130E6A2}" dt="2023-04-16T10:50:36.064" v="1761"/>
        <pc:sldMkLst>
          <pc:docMk/>
          <pc:sldMk cId="871869073" sldId="267"/>
        </pc:sldMkLst>
        <pc:spChg chg="mod">
          <ac:chgData name="Ruczyński Hubert (STUD)" userId="35753aab-0d69-494c-b54d-f9fed967c656" providerId="ADAL" clId="{7ED3D3EE-D7F3-45F5-81B3-9733D130E6A2}" dt="2023-04-16T10:25:48.773" v="557" actId="1076"/>
          <ac:spMkLst>
            <pc:docMk/>
            <pc:sldMk cId="871869073" sldId="267"/>
            <ac:spMk id="2" creationId="{FA6A4044-D8D1-D2F2-657C-82F530CF0DEF}"/>
          </ac:spMkLst>
        </pc:spChg>
        <pc:spChg chg="mod">
          <ac:chgData name="Ruczyński Hubert (STUD)" userId="35753aab-0d69-494c-b54d-f9fed967c656" providerId="ADAL" clId="{7ED3D3EE-D7F3-45F5-81B3-9733D130E6A2}" dt="2023-04-16T10:18:08.718" v="324" actId="20577"/>
          <ac:spMkLst>
            <pc:docMk/>
            <pc:sldMk cId="871869073" sldId="267"/>
            <ac:spMk id="3" creationId="{36CF0100-776D-C645-8248-BADCDA4A1136}"/>
          </ac:spMkLst>
        </pc:spChg>
        <pc:picChg chg="add mod">
          <ac:chgData name="Ruczyński Hubert (STUD)" userId="35753aab-0d69-494c-b54d-f9fed967c656" providerId="ADAL" clId="{7ED3D3EE-D7F3-45F5-81B3-9733D130E6A2}" dt="2023-04-16T10:25:35.052" v="553" actId="1076"/>
          <ac:picMkLst>
            <pc:docMk/>
            <pc:sldMk cId="871869073" sldId="267"/>
            <ac:picMk id="5" creationId="{77EB347C-7666-C928-140F-BCEC223C9326}"/>
          </ac:picMkLst>
        </pc:picChg>
      </pc:sldChg>
      <pc:sldChg chg="add del">
        <pc:chgData name="Ruczyński Hubert (STUD)" userId="35753aab-0d69-494c-b54d-f9fed967c656" providerId="ADAL" clId="{7ED3D3EE-D7F3-45F5-81B3-9733D130E6A2}" dt="2023-04-16T10:27:01.459" v="775" actId="47"/>
        <pc:sldMkLst>
          <pc:docMk/>
          <pc:sldMk cId="1454086376" sldId="268"/>
        </pc:sldMkLst>
      </pc:sldChg>
      <pc:sldChg chg="addSp delSp modSp add mod modAnim modNotesTx">
        <pc:chgData name="Ruczyński Hubert (STUD)" userId="35753aab-0d69-494c-b54d-f9fed967c656" providerId="ADAL" clId="{7ED3D3EE-D7F3-45F5-81B3-9733D130E6A2}" dt="2023-04-16T10:50:29.342" v="1760"/>
        <pc:sldMkLst>
          <pc:docMk/>
          <pc:sldMk cId="4164098686" sldId="269"/>
        </pc:sldMkLst>
        <pc:spChg chg="del">
          <ac:chgData name="Ruczyński Hubert (STUD)" userId="35753aab-0d69-494c-b54d-f9fed967c656" providerId="ADAL" clId="{7ED3D3EE-D7F3-45F5-81B3-9733D130E6A2}" dt="2023-04-16T09:48:22.587" v="128"/>
          <ac:spMkLst>
            <pc:docMk/>
            <pc:sldMk cId="4164098686" sldId="269"/>
            <ac:spMk id="2" creationId="{FA6A4044-D8D1-D2F2-657C-82F530CF0DEF}"/>
          </ac:spMkLst>
        </pc:spChg>
        <pc:spChg chg="mod">
          <ac:chgData name="Ruczyński Hubert (STUD)" userId="35753aab-0d69-494c-b54d-f9fed967c656" providerId="ADAL" clId="{7ED3D3EE-D7F3-45F5-81B3-9733D130E6A2}" dt="2023-04-16T09:41:57.018" v="105" actId="20577"/>
          <ac:spMkLst>
            <pc:docMk/>
            <pc:sldMk cId="4164098686" sldId="269"/>
            <ac:spMk id="3" creationId="{36CF0100-776D-C645-8248-BADCDA4A1136}"/>
          </ac:spMkLst>
        </pc:spChg>
        <pc:spChg chg="add del mod">
          <ac:chgData name="Ruczyński Hubert (STUD)" userId="35753aab-0d69-494c-b54d-f9fed967c656" providerId="ADAL" clId="{7ED3D3EE-D7F3-45F5-81B3-9733D130E6A2}" dt="2023-04-16T09:48:23.603" v="129"/>
          <ac:spMkLst>
            <pc:docMk/>
            <pc:sldMk cId="4164098686" sldId="269"/>
            <ac:spMk id="4" creationId="{9C321599-1CAE-CD8D-02CE-6CE345FB86E2}"/>
          </ac:spMkLst>
        </pc:spChg>
        <pc:spChg chg="add mod">
          <ac:chgData name="Ruczyński Hubert (STUD)" userId="35753aab-0d69-494c-b54d-f9fed967c656" providerId="ADAL" clId="{7ED3D3EE-D7F3-45F5-81B3-9733D130E6A2}" dt="2023-04-16T10:17:21.552" v="309" actId="1076"/>
          <ac:spMkLst>
            <pc:docMk/>
            <pc:sldMk cId="4164098686" sldId="269"/>
            <ac:spMk id="5" creationId="{79B863A5-20DB-3C3B-E84E-0B47EC079F33}"/>
          </ac:spMkLst>
        </pc:spChg>
        <pc:picChg chg="add mod">
          <ac:chgData name="Ruczyński Hubert (STUD)" userId="35753aab-0d69-494c-b54d-f9fed967c656" providerId="ADAL" clId="{7ED3D3EE-D7F3-45F5-81B3-9733D130E6A2}" dt="2023-04-16T09:48:45.654" v="136" actId="1076"/>
          <ac:picMkLst>
            <pc:docMk/>
            <pc:sldMk cId="4164098686" sldId="269"/>
            <ac:picMk id="6" creationId="{E762272A-01AA-BEB6-F5A5-5D3CC73D05D1}"/>
          </ac:picMkLst>
        </pc:picChg>
      </pc:sldChg>
      <pc:sldChg chg="addSp modSp new mod modAnim modNotesTx">
        <pc:chgData name="Ruczyński Hubert (STUD)" userId="35753aab-0d69-494c-b54d-f9fed967c656" providerId="ADAL" clId="{7ED3D3EE-D7F3-45F5-81B3-9733D130E6A2}" dt="2023-04-16T11:06:41.095" v="2797" actId="20577"/>
        <pc:sldMkLst>
          <pc:docMk/>
          <pc:sldMk cId="3249414669" sldId="270"/>
        </pc:sldMkLst>
        <pc:spChg chg="mod">
          <ac:chgData name="Ruczyński Hubert (STUD)" userId="35753aab-0d69-494c-b54d-f9fed967c656" providerId="ADAL" clId="{7ED3D3EE-D7F3-45F5-81B3-9733D130E6A2}" dt="2023-04-16T10:34:34.075" v="1045" actId="20577"/>
          <ac:spMkLst>
            <pc:docMk/>
            <pc:sldMk cId="3249414669" sldId="270"/>
            <ac:spMk id="2" creationId="{373FBA0C-256D-1929-3DCF-5FE489D76647}"/>
          </ac:spMkLst>
        </pc:spChg>
        <pc:spChg chg="mod">
          <ac:chgData name="Ruczyński Hubert (STUD)" userId="35753aab-0d69-494c-b54d-f9fed967c656" providerId="ADAL" clId="{7ED3D3EE-D7F3-45F5-81B3-9733D130E6A2}" dt="2023-04-16T10:29:50.303" v="837" actId="20577"/>
          <ac:spMkLst>
            <pc:docMk/>
            <pc:sldMk cId="3249414669" sldId="270"/>
            <ac:spMk id="3" creationId="{62D07AB8-9EF7-82D9-5730-5E8DCEA2081B}"/>
          </ac:spMkLst>
        </pc:spChg>
        <pc:spChg chg="add mod">
          <ac:chgData name="Ruczyński Hubert (STUD)" userId="35753aab-0d69-494c-b54d-f9fed967c656" providerId="ADAL" clId="{7ED3D3EE-D7F3-45F5-81B3-9733D130E6A2}" dt="2023-04-16T10:34:02.024" v="1023" actId="571"/>
          <ac:spMkLst>
            <pc:docMk/>
            <pc:sldMk cId="3249414669" sldId="270"/>
            <ac:spMk id="6" creationId="{1AD96EE1-7506-F1FB-6F67-68728447106E}"/>
          </ac:spMkLst>
        </pc:spChg>
        <pc:spChg chg="add mod">
          <ac:chgData name="Ruczyński Hubert (STUD)" userId="35753aab-0d69-494c-b54d-f9fed967c656" providerId="ADAL" clId="{7ED3D3EE-D7F3-45F5-81B3-9733D130E6A2}" dt="2023-04-16T10:33:51.765" v="1020" actId="571"/>
          <ac:spMkLst>
            <pc:docMk/>
            <pc:sldMk cId="3249414669" sldId="270"/>
            <ac:spMk id="8" creationId="{693403A5-B9CA-329C-956A-F233A367A0D6}"/>
          </ac:spMkLst>
        </pc:spChg>
        <pc:spChg chg="add mod">
          <ac:chgData name="Ruczyński Hubert (STUD)" userId="35753aab-0d69-494c-b54d-f9fed967c656" providerId="ADAL" clId="{7ED3D3EE-D7F3-45F5-81B3-9733D130E6A2}" dt="2023-04-16T10:33:54.788" v="1022" actId="571"/>
          <ac:spMkLst>
            <pc:docMk/>
            <pc:sldMk cId="3249414669" sldId="270"/>
            <ac:spMk id="10" creationId="{938F9E82-CE4B-9FEE-85C2-28C35F82BB10}"/>
          </ac:spMkLst>
        </pc:spChg>
        <pc:picChg chg="add mod">
          <ac:chgData name="Ruczyński Hubert (STUD)" userId="35753aab-0d69-494c-b54d-f9fed967c656" providerId="ADAL" clId="{7ED3D3EE-D7F3-45F5-81B3-9733D130E6A2}" dt="2023-04-16T10:33:06.850" v="1011" actId="1440"/>
          <ac:picMkLst>
            <pc:docMk/>
            <pc:sldMk cId="3249414669" sldId="270"/>
            <ac:picMk id="5" creationId="{EFE70E46-70B3-48FC-0E9A-6DF4F58D195C}"/>
          </ac:picMkLst>
        </pc:picChg>
        <pc:picChg chg="add mod">
          <ac:chgData name="Ruczyński Hubert (STUD)" userId="35753aab-0d69-494c-b54d-f9fed967c656" providerId="ADAL" clId="{7ED3D3EE-D7F3-45F5-81B3-9733D130E6A2}" dt="2023-04-16T10:34:02.024" v="1023" actId="571"/>
          <ac:picMkLst>
            <pc:docMk/>
            <pc:sldMk cId="3249414669" sldId="270"/>
            <ac:picMk id="7" creationId="{BFC098ED-F712-86BC-713C-20E433ACF2EE}"/>
          </ac:picMkLst>
        </pc:picChg>
        <pc:picChg chg="add mod">
          <ac:chgData name="Ruczyński Hubert (STUD)" userId="35753aab-0d69-494c-b54d-f9fed967c656" providerId="ADAL" clId="{7ED3D3EE-D7F3-45F5-81B3-9733D130E6A2}" dt="2023-04-16T10:33:51.765" v="1020" actId="571"/>
          <ac:picMkLst>
            <pc:docMk/>
            <pc:sldMk cId="3249414669" sldId="270"/>
            <ac:picMk id="9" creationId="{98054F59-1738-13A3-92E6-5737C5F03D44}"/>
          </ac:picMkLst>
        </pc:picChg>
        <pc:picChg chg="add mod">
          <ac:chgData name="Ruczyński Hubert (STUD)" userId="35753aab-0d69-494c-b54d-f9fed967c656" providerId="ADAL" clId="{7ED3D3EE-D7F3-45F5-81B3-9733D130E6A2}" dt="2023-04-16T10:33:54.788" v="1022" actId="571"/>
          <ac:picMkLst>
            <pc:docMk/>
            <pc:sldMk cId="3249414669" sldId="270"/>
            <ac:picMk id="11" creationId="{0CC3F273-FF19-AAED-71E1-84B8B63D9B42}"/>
          </ac:picMkLst>
        </pc:picChg>
      </pc:sldChg>
      <pc:sldChg chg="addSp delSp modSp add del mod">
        <pc:chgData name="Ruczyński Hubert (STUD)" userId="35753aab-0d69-494c-b54d-f9fed967c656" providerId="ADAL" clId="{7ED3D3EE-D7F3-45F5-81B3-9733D130E6A2}" dt="2023-04-16T10:33:18.130" v="1014" actId="47"/>
        <pc:sldMkLst>
          <pc:docMk/>
          <pc:sldMk cId="3790866016" sldId="271"/>
        </pc:sldMkLst>
        <pc:picChg chg="del">
          <ac:chgData name="Ruczyński Hubert (STUD)" userId="35753aab-0d69-494c-b54d-f9fed967c656" providerId="ADAL" clId="{7ED3D3EE-D7F3-45F5-81B3-9733D130E6A2}" dt="2023-04-16T10:32:05.037" v="985" actId="478"/>
          <ac:picMkLst>
            <pc:docMk/>
            <pc:sldMk cId="3790866016" sldId="271"/>
            <ac:picMk id="5" creationId="{EFE70E46-70B3-48FC-0E9A-6DF4F58D195C}"/>
          </ac:picMkLst>
        </pc:picChg>
        <pc:picChg chg="add del mod">
          <ac:chgData name="Ruczyński Hubert (STUD)" userId="35753aab-0d69-494c-b54d-f9fed967c656" providerId="ADAL" clId="{7ED3D3EE-D7F3-45F5-81B3-9733D130E6A2}" dt="2023-04-16T10:32:27.631" v="997" actId="21"/>
          <ac:picMkLst>
            <pc:docMk/>
            <pc:sldMk cId="3790866016" sldId="271"/>
            <ac:picMk id="6" creationId="{2C5E027A-0760-3EE7-ECCB-56737BA924FD}"/>
          </ac:picMkLst>
        </pc:picChg>
      </pc:sldChg>
      <pc:sldChg chg="delSp modSp add del mod">
        <pc:chgData name="Ruczyński Hubert (STUD)" userId="35753aab-0d69-494c-b54d-f9fed967c656" providerId="ADAL" clId="{7ED3D3EE-D7F3-45F5-81B3-9733D130E6A2}" dt="2023-04-16T10:33:17.272" v="1013" actId="47"/>
        <pc:sldMkLst>
          <pc:docMk/>
          <pc:sldMk cId="2989310238" sldId="272"/>
        </pc:sldMkLst>
        <pc:picChg chg="del mod">
          <ac:chgData name="Ruczyński Hubert (STUD)" userId="35753aab-0d69-494c-b54d-f9fed967c656" providerId="ADAL" clId="{7ED3D3EE-D7F3-45F5-81B3-9733D130E6A2}" dt="2023-04-16T10:32:57.304" v="1007" actId="478"/>
          <ac:picMkLst>
            <pc:docMk/>
            <pc:sldMk cId="2989310238" sldId="272"/>
            <ac:picMk id="5" creationId="{EFE70E46-70B3-48FC-0E9A-6DF4F58D195C}"/>
          </ac:picMkLst>
        </pc:picChg>
      </pc:sldChg>
      <pc:sldChg chg="modSp add mod modNotesTx">
        <pc:chgData name="Ruczyński Hubert (STUD)" userId="35753aab-0d69-494c-b54d-f9fed967c656" providerId="ADAL" clId="{7ED3D3EE-D7F3-45F5-81B3-9733D130E6A2}" dt="2023-04-16T11:06:57.754" v="2800" actId="20577"/>
        <pc:sldMkLst>
          <pc:docMk/>
          <pc:sldMk cId="3541572512" sldId="273"/>
        </pc:sldMkLst>
        <pc:spChg chg="mod">
          <ac:chgData name="Ruczyński Hubert (STUD)" userId="35753aab-0d69-494c-b54d-f9fed967c656" providerId="ADAL" clId="{7ED3D3EE-D7F3-45F5-81B3-9733D130E6A2}" dt="2023-04-16T10:34:38.092" v="1047"/>
          <ac:spMkLst>
            <pc:docMk/>
            <pc:sldMk cId="3541572512" sldId="273"/>
            <ac:spMk id="2" creationId="{373FBA0C-256D-1929-3DCF-5FE489D76647}"/>
          </ac:spMkLst>
        </pc:spChg>
        <pc:picChg chg="mod">
          <ac:chgData name="Ruczyński Hubert (STUD)" userId="35753aab-0d69-494c-b54d-f9fed967c656" providerId="ADAL" clId="{7ED3D3EE-D7F3-45F5-81B3-9733D130E6A2}" dt="2023-04-16T10:33:29.782" v="1015" actId="14826"/>
          <ac:picMkLst>
            <pc:docMk/>
            <pc:sldMk cId="3541572512" sldId="273"/>
            <ac:picMk id="5" creationId="{EFE70E46-70B3-48FC-0E9A-6DF4F58D195C}"/>
          </ac:picMkLst>
        </pc:picChg>
      </pc:sldChg>
      <pc:sldChg chg="delSp modSp add mod modNotesTx">
        <pc:chgData name="Ruczyński Hubert (STUD)" userId="35753aab-0d69-494c-b54d-f9fed967c656" providerId="ADAL" clId="{7ED3D3EE-D7F3-45F5-81B3-9733D130E6A2}" dt="2023-04-16T11:07:19.356" v="2834" actId="20577"/>
        <pc:sldMkLst>
          <pc:docMk/>
          <pc:sldMk cId="126194075" sldId="274"/>
        </pc:sldMkLst>
        <pc:spChg chg="mod">
          <ac:chgData name="Ruczyński Hubert (STUD)" userId="35753aab-0d69-494c-b54d-f9fed967c656" providerId="ADAL" clId="{7ED3D3EE-D7F3-45F5-81B3-9733D130E6A2}" dt="2023-04-16T10:35:45.003" v="1171" actId="20577"/>
          <ac:spMkLst>
            <pc:docMk/>
            <pc:sldMk cId="126194075" sldId="274"/>
            <ac:spMk id="2" creationId="{373FBA0C-256D-1929-3DCF-5FE489D76647}"/>
          </ac:spMkLst>
        </pc:spChg>
        <pc:picChg chg="del">
          <ac:chgData name="Ruczyński Hubert (STUD)" userId="35753aab-0d69-494c-b54d-f9fed967c656" providerId="ADAL" clId="{7ED3D3EE-D7F3-45F5-81B3-9733D130E6A2}" dt="2023-04-16T10:33:39.308" v="1017" actId="478"/>
          <ac:picMkLst>
            <pc:docMk/>
            <pc:sldMk cId="126194075" sldId="274"/>
            <ac:picMk id="5" creationId="{EFE70E46-70B3-48FC-0E9A-6DF4F58D195C}"/>
          </ac:picMkLst>
        </pc:picChg>
      </pc:sldChg>
      <pc:sldChg chg="addSp delSp modSp add mod modNotesTx">
        <pc:chgData name="Ruczyński Hubert (STUD)" userId="35753aab-0d69-494c-b54d-f9fed967c656" providerId="ADAL" clId="{7ED3D3EE-D7F3-45F5-81B3-9733D130E6A2}" dt="2023-04-16T10:38:47.548" v="1300" actId="20577"/>
        <pc:sldMkLst>
          <pc:docMk/>
          <pc:sldMk cId="679125651" sldId="275"/>
        </pc:sldMkLst>
        <pc:spChg chg="del mod">
          <ac:chgData name="Ruczyński Hubert (STUD)" userId="35753aab-0d69-494c-b54d-f9fed967c656" providerId="ADAL" clId="{7ED3D3EE-D7F3-45F5-81B3-9733D130E6A2}" dt="2023-04-16T10:36:15.403" v="1193" actId="478"/>
          <ac:spMkLst>
            <pc:docMk/>
            <pc:sldMk cId="679125651" sldId="275"/>
            <ac:spMk id="2" creationId="{373FBA0C-256D-1929-3DCF-5FE489D76647}"/>
          </ac:spMkLst>
        </pc:spChg>
        <pc:spChg chg="mod">
          <ac:chgData name="Ruczyński Hubert (STUD)" userId="35753aab-0d69-494c-b54d-f9fed967c656" providerId="ADAL" clId="{7ED3D3EE-D7F3-45F5-81B3-9733D130E6A2}" dt="2023-04-16T10:36:37.201" v="1199" actId="20577"/>
          <ac:spMkLst>
            <pc:docMk/>
            <pc:sldMk cId="679125651" sldId="275"/>
            <ac:spMk id="3" creationId="{62D07AB8-9EF7-82D9-5730-5E8DCEA2081B}"/>
          </ac:spMkLst>
        </pc:spChg>
        <pc:picChg chg="add mod">
          <ac:chgData name="Ruczyński Hubert (STUD)" userId="35753aab-0d69-494c-b54d-f9fed967c656" providerId="ADAL" clId="{7ED3D3EE-D7F3-45F5-81B3-9733D130E6A2}" dt="2023-04-16T10:36:31.464" v="1198" actId="1076"/>
          <ac:picMkLst>
            <pc:docMk/>
            <pc:sldMk cId="679125651" sldId="275"/>
            <ac:picMk id="5" creationId="{93B48D27-7F39-4EBA-1E71-BD37D0F04B2A}"/>
          </ac:picMkLst>
        </pc:picChg>
      </pc:sldChg>
      <pc:sldChg chg="modSp add mod modNotesTx">
        <pc:chgData name="Ruczyński Hubert (STUD)" userId="35753aab-0d69-494c-b54d-f9fed967c656" providerId="ADAL" clId="{7ED3D3EE-D7F3-45F5-81B3-9733D130E6A2}" dt="2023-04-16T10:39:07.657" v="1301"/>
        <pc:sldMkLst>
          <pc:docMk/>
          <pc:sldMk cId="3039963762" sldId="276"/>
        </pc:sldMkLst>
        <pc:spChg chg="mod">
          <ac:chgData name="Ruczyński Hubert (STUD)" userId="35753aab-0d69-494c-b54d-f9fed967c656" providerId="ADAL" clId="{7ED3D3EE-D7F3-45F5-81B3-9733D130E6A2}" dt="2023-04-16T10:37:13.935" v="1212" actId="20577"/>
          <ac:spMkLst>
            <pc:docMk/>
            <pc:sldMk cId="3039963762" sldId="276"/>
            <ac:spMk id="3" creationId="{62D07AB8-9EF7-82D9-5730-5E8DCEA2081B}"/>
          </ac:spMkLst>
        </pc:spChg>
        <pc:picChg chg="mod">
          <ac:chgData name="Ruczyński Hubert (STUD)" userId="35753aab-0d69-494c-b54d-f9fed967c656" providerId="ADAL" clId="{7ED3D3EE-D7F3-45F5-81B3-9733D130E6A2}" dt="2023-04-16T10:36:49.988" v="1202" actId="14826"/>
          <ac:picMkLst>
            <pc:docMk/>
            <pc:sldMk cId="3039963762" sldId="276"/>
            <ac:picMk id="5" creationId="{93B48D27-7F39-4EBA-1E71-BD37D0F04B2A}"/>
          </ac:picMkLst>
        </pc:picChg>
      </pc:sldChg>
      <pc:sldChg chg="modSp add mod modNotesTx">
        <pc:chgData name="Ruczyński Hubert (STUD)" userId="35753aab-0d69-494c-b54d-f9fed967c656" providerId="ADAL" clId="{7ED3D3EE-D7F3-45F5-81B3-9733D130E6A2}" dt="2023-04-16T11:08:09.734" v="2963" actId="20577"/>
        <pc:sldMkLst>
          <pc:docMk/>
          <pc:sldMk cId="151816917" sldId="277"/>
        </pc:sldMkLst>
        <pc:spChg chg="mod">
          <ac:chgData name="Ruczyński Hubert (STUD)" userId="35753aab-0d69-494c-b54d-f9fed967c656" providerId="ADAL" clId="{7ED3D3EE-D7F3-45F5-81B3-9733D130E6A2}" dt="2023-04-16T10:37:27.109" v="1222" actId="20577"/>
          <ac:spMkLst>
            <pc:docMk/>
            <pc:sldMk cId="151816917" sldId="277"/>
            <ac:spMk id="3" creationId="{62D07AB8-9EF7-82D9-5730-5E8DCEA2081B}"/>
          </ac:spMkLst>
        </pc:spChg>
        <pc:picChg chg="mod">
          <ac:chgData name="Ruczyński Hubert (STUD)" userId="35753aab-0d69-494c-b54d-f9fed967c656" providerId="ADAL" clId="{7ED3D3EE-D7F3-45F5-81B3-9733D130E6A2}" dt="2023-04-16T10:36:59.204" v="1203" actId="14826"/>
          <ac:picMkLst>
            <pc:docMk/>
            <pc:sldMk cId="151816917" sldId="277"/>
            <ac:picMk id="5" creationId="{93B48D27-7F39-4EBA-1E71-BD37D0F04B2A}"/>
          </ac:picMkLst>
        </pc:picChg>
      </pc:sldChg>
      <pc:sldChg chg="new del modNotesTx">
        <pc:chgData name="Ruczyński Hubert (STUD)" userId="35753aab-0d69-494c-b54d-f9fed967c656" providerId="ADAL" clId="{7ED3D3EE-D7F3-45F5-81B3-9733D130E6A2}" dt="2023-04-16T10:40:35.705" v="1360" actId="47"/>
        <pc:sldMkLst>
          <pc:docMk/>
          <pc:sldMk cId="206531718" sldId="278"/>
        </pc:sldMkLst>
      </pc:sldChg>
      <pc:sldChg chg="modSp new mod modAnim modNotesTx">
        <pc:chgData name="Ruczyński Hubert (STUD)" userId="35753aab-0d69-494c-b54d-f9fed967c656" providerId="ADAL" clId="{7ED3D3EE-D7F3-45F5-81B3-9733D130E6A2}" dt="2023-04-16T10:55:32.513" v="1811" actId="20577"/>
        <pc:sldMkLst>
          <pc:docMk/>
          <pc:sldMk cId="539632102" sldId="278"/>
        </pc:sldMkLst>
        <pc:spChg chg="mod">
          <ac:chgData name="Ruczyński Hubert (STUD)" userId="35753aab-0d69-494c-b54d-f9fed967c656" providerId="ADAL" clId="{7ED3D3EE-D7F3-45F5-81B3-9733D130E6A2}" dt="2023-04-16T10:45:05.299" v="1742" actId="2710"/>
          <ac:spMkLst>
            <pc:docMk/>
            <pc:sldMk cId="539632102" sldId="278"/>
            <ac:spMk id="2" creationId="{7FC81F00-AE53-06A0-4DDC-9615810BBEB6}"/>
          </ac:spMkLst>
        </pc:spChg>
        <pc:spChg chg="mod">
          <ac:chgData name="Ruczyński Hubert (STUD)" userId="35753aab-0d69-494c-b54d-f9fed967c656" providerId="ADAL" clId="{7ED3D3EE-D7F3-45F5-81B3-9733D130E6A2}" dt="2023-04-16T10:40:48.237" v="1369" actId="20577"/>
          <ac:spMkLst>
            <pc:docMk/>
            <pc:sldMk cId="539632102" sldId="278"/>
            <ac:spMk id="3" creationId="{ADC234F1-9172-6764-A9B4-308F169CB9FD}"/>
          </ac:spMkLst>
        </pc:spChg>
      </pc:sldChg>
      <pc:sldChg chg="modSp new mod modNotesTx">
        <pc:chgData name="Ruczyński Hubert (STUD)" userId="35753aab-0d69-494c-b54d-f9fed967c656" providerId="ADAL" clId="{7ED3D3EE-D7F3-45F5-81B3-9733D130E6A2}" dt="2023-04-16T11:08:34.544" v="3013"/>
        <pc:sldMkLst>
          <pc:docMk/>
          <pc:sldMk cId="3779751031" sldId="279"/>
        </pc:sldMkLst>
        <pc:spChg chg="mod">
          <ac:chgData name="Ruczyński Hubert (STUD)" userId="35753aab-0d69-494c-b54d-f9fed967c656" providerId="ADAL" clId="{7ED3D3EE-D7F3-45F5-81B3-9733D130E6A2}" dt="2023-04-16T10:51:11.968" v="1790" actId="20577"/>
          <ac:spMkLst>
            <pc:docMk/>
            <pc:sldMk cId="3779751031" sldId="279"/>
            <ac:spMk id="2" creationId="{84E5A12F-6E54-48DE-C626-4318A8D7FA5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EF588-83A2-410B-BB96-58FFD30847D8}" type="datetimeFigureOut">
              <a:rPr lang="pl-PL" smtClean="0"/>
              <a:t>16.04.2023</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5A697-B1D5-4244-918B-B6A5381D57C5}" type="slidenum">
              <a:rPr lang="pl-PL" smtClean="0"/>
              <a:t>‹#›</a:t>
            </a:fld>
            <a:endParaRPr lang="pl-PL"/>
          </a:p>
        </p:txBody>
      </p:sp>
    </p:spTree>
    <p:extLst>
      <p:ext uri="{BB962C8B-B14F-4D97-AF65-F5344CB8AC3E}">
        <p14:creationId xmlns:p14="http://schemas.microsoft.com/office/powerpoint/2010/main" val="499256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Good </a:t>
            </a:r>
            <a:r>
              <a:rPr lang="pl-PL" dirty="0" err="1"/>
              <a:t>morning</a:t>
            </a:r>
            <a:r>
              <a:rPr lang="pl-PL" dirty="0"/>
              <a:t>, </a:t>
            </a:r>
            <a:r>
              <a:rPr lang="pl-PL" dirty="0" err="1"/>
              <a:t>I’m</a:t>
            </a:r>
            <a:r>
              <a:rPr lang="pl-PL" dirty="0"/>
              <a:t> Hubert Ruczyński and in </a:t>
            </a:r>
            <a:r>
              <a:rPr lang="pl-PL" dirty="0" err="1"/>
              <a:t>this</a:t>
            </a:r>
            <a:r>
              <a:rPr lang="pl-PL" dirty="0"/>
              <a:t> video </a:t>
            </a:r>
            <a:r>
              <a:rPr lang="pl-PL" dirty="0" err="1"/>
              <a:t>I’ll</a:t>
            </a:r>
            <a:r>
              <a:rPr lang="pl-PL" dirty="0"/>
              <a:t> </a:t>
            </a:r>
            <a:r>
              <a:rPr lang="pl-PL" dirty="0" err="1"/>
              <a:t>present</a:t>
            </a:r>
            <a:r>
              <a:rPr lang="pl-PL" dirty="0"/>
              <a:t> the </a:t>
            </a:r>
            <a:r>
              <a:rPr lang="pl-PL" dirty="0" err="1"/>
              <a:t>outcomes</a:t>
            </a:r>
            <a:r>
              <a:rPr lang="pl-PL" dirty="0"/>
              <a:t> of the </a:t>
            </a:r>
            <a:r>
              <a:rPr lang="pl-PL" dirty="0" err="1"/>
              <a:t>project</a:t>
            </a:r>
            <a:r>
              <a:rPr lang="pl-PL" dirty="0"/>
              <a:t> </a:t>
            </a:r>
            <a:r>
              <a:rPr lang="pl-PL" dirty="0" err="1"/>
              <a:t>concerning</a:t>
            </a:r>
            <a:r>
              <a:rPr lang="pl-PL" dirty="0"/>
              <a:t> the </a:t>
            </a:r>
            <a:r>
              <a:rPr lang="pl-PL" dirty="0" err="1"/>
              <a:t>implementation</a:t>
            </a:r>
            <a:r>
              <a:rPr lang="pl-PL" dirty="0"/>
              <a:t> of the </a:t>
            </a:r>
            <a:r>
              <a:rPr lang="en-US" b="0" i="0" dirty="0">
                <a:effectLst/>
                <a:latin typeface="Arial" panose="020B0604020202020204" pitchFamily="34" charset="0"/>
              </a:rPr>
              <a:t>Iterative Reweighted Least Squares</a:t>
            </a:r>
            <a:r>
              <a:rPr lang="pl-PL" b="0" i="0" dirty="0">
                <a:effectLst/>
                <a:latin typeface="Arial" panose="020B0604020202020204" pitchFamily="34" charset="0"/>
              </a:rPr>
              <a:t> </a:t>
            </a:r>
            <a:r>
              <a:rPr lang="pl-PL" b="0" i="0" dirty="0" err="1">
                <a:effectLst/>
                <a:latin typeface="Arial" panose="020B0604020202020204" pitchFamily="34" charset="0"/>
              </a:rPr>
              <a:t>algorithm</a:t>
            </a:r>
            <a:r>
              <a:rPr lang="pl-PL" b="0" i="0" dirty="0">
                <a:effectLst/>
                <a:latin typeface="Arial" panose="020B0604020202020204" pitchFamily="34" charset="0"/>
              </a:rPr>
              <a:t>, </a:t>
            </a:r>
            <a:r>
              <a:rPr lang="pl-PL" b="0" i="0" dirty="0" err="1">
                <a:effectLst/>
                <a:latin typeface="Arial" panose="020B0604020202020204" pitchFamily="34" charset="0"/>
              </a:rPr>
              <a:t>which</a:t>
            </a:r>
            <a:r>
              <a:rPr lang="pl-PL" b="0" i="0" dirty="0">
                <a:effectLst/>
                <a:latin typeface="Arial" panose="020B0604020202020204" pitchFamily="34" charset="0"/>
              </a:rPr>
              <a:t> </a:t>
            </a:r>
            <a:r>
              <a:rPr lang="pl-PL" b="0" i="0" dirty="0" err="1">
                <a:effectLst/>
                <a:latin typeface="Arial" panose="020B0604020202020204" pitchFamily="34" charset="0"/>
              </a:rPr>
              <a:t>we’ve</a:t>
            </a:r>
            <a:r>
              <a:rPr lang="pl-PL" b="0" i="0" dirty="0">
                <a:effectLst/>
                <a:latin typeface="Arial" panose="020B0604020202020204" pitchFamily="34" charset="0"/>
              </a:rPr>
              <a:t> </a:t>
            </a:r>
            <a:r>
              <a:rPr lang="pl-PL" b="0" i="0" dirty="0" err="1">
                <a:effectLst/>
                <a:latin typeface="Arial" panose="020B0604020202020204" pitchFamily="34" charset="0"/>
              </a:rPr>
              <a:t>implemented</a:t>
            </a:r>
            <a:r>
              <a:rPr lang="pl-PL" b="0" i="0" dirty="0">
                <a:effectLst/>
                <a:latin typeface="Arial" panose="020B0604020202020204" pitchFamily="34" charset="0"/>
              </a:rPr>
              <a:t> with Adrian Stańdo, </a:t>
            </a:r>
            <a:r>
              <a:rPr lang="pl-PL" b="0" i="0" dirty="0" err="1">
                <a:effectLst/>
                <a:latin typeface="Arial" panose="020B0604020202020204" pitchFamily="34" charset="0"/>
              </a:rPr>
              <a:t>during</a:t>
            </a:r>
            <a:r>
              <a:rPr lang="pl-PL" b="0" i="0" dirty="0">
                <a:effectLst/>
                <a:latin typeface="Arial" panose="020B0604020202020204" pitchFamily="34" charset="0"/>
              </a:rPr>
              <a:t> the Advanced Machine Learning </a:t>
            </a:r>
            <a:r>
              <a:rPr lang="pl-PL" b="0" i="0" dirty="0" err="1">
                <a:effectLst/>
                <a:latin typeface="Arial" panose="020B0604020202020204" pitchFamily="34" charset="0"/>
              </a:rPr>
              <a:t>classes</a:t>
            </a:r>
            <a:r>
              <a:rPr lang="pl-PL" b="0" i="0" dirty="0">
                <a:effectLst/>
                <a:latin typeface="Arial" panose="020B0604020202020204" pitchFamily="34" charset="0"/>
              </a:rPr>
              <a:t>.</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a:t>
            </a:fld>
            <a:endParaRPr lang="pl-PL"/>
          </a:p>
        </p:txBody>
      </p:sp>
    </p:spTree>
    <p:extLst>
      <p:ext uri="{BB962C8B-B14F-4D97-AF65-F5344CB8AC3E}">
        <p14:creationId xmlns:p14="http://schemas.microsoft.com/office/powerpoint/2010/main" val="214976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But </a:t>
            </a:r>
            <a:r>
              <a:rPr lang="pl-PL" dirty="0" err="1"/>
              <a:t>how</a:t>
            </a:r>
            <a:r>
              <a:rPr lang="pl-PL" dirty="0"/>
              <a:t> </a:t>
            </a:r>
            <a:r>
              <a:rPr lang="pl-PL" dirty="0" err="1"/>
              <a:t>does</a:t>
            </a:r>
            <a:r>
              <a:rPr lang="pl-PL" dirty="0"/>
              <a:t> </a:t>
            </a:r>
            <a:r>
              <a:rPr lang="pl-PL" dirty="0" err="1"/>
              <a:t>our</a:t>
            </a:r>
            <a:r>
              <a:rPr lang="pl-PL" dirty="0"/>
              <a:t> </a:t>
            </a:r>
            <a:r>
              <a:rPr lang="pl-PL" dirty="0" err="1"/>
              <a:t>solution</a:t>
            </a:r>
            <a:r>
              <a:rPr lang="pl-PL" dirty="0"/>
              <a:t> </a:t>
            </a:r>
            <a:r>
              <a:rPr lang="pl-PL" dirty="0" err="1"/>
              <a:t>work</a:t>
            </a:r>
            <a:r>
              <a:rPr lang="pl-PL" dirty="0"/>
              <a:t> on the real-life </a:t>
            </a:r>
            <a:r>
              <a:rPr lang="pl-PL" dirty="0" err="1"/>
              <a:t>datasets</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10</a:t>
            </a:fld>
            <a:endParaRPr lang="pl-PL"/>
          </a:p>
        </p:txBody>
      </p:sp>
    </p:spTree>
    <p:extLst>
      <p:ext uri="{BB962C8B-B14F-4D97-AF65-F5344CB8AC3E}">
        <p14:creationId xmlns:p14="http://schemas.microsoft.com/office/powerpoint/2010/main" val="3590721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We’ve</a:t>
            </a:r>
            <a:r>
              <a:rPr lang="pl-PL" dirty="0"/>
              <a:t> </a:t>
            </a:r>
            <a:r>
              <a:rPr lang="pl-PL" dirty="0" err="1"/>
              <a:t>tested</a:t>
            </a:r>
            <a:r>
              <a:rPr lang="pl-PL" dirty="0"/>
              <a:t> </a:t>
            </a:r>
            <a:r>
              <a:rPr lang="pl-PL" dirty="0" err="1"/>
              <a:t>our</a:t>
            </a:r>
            <a:r>
              <a:rPr lang="pl-PL" dirty="0"/>
              <a:t> </a:t>
            </a:r>
            <a:r>
              <a:rPr lang="pl-PL" dirty="0" err="1"/>
              <a:t>implementation</a:t>
            </a:r>
            <a:r>
              <a:rPr lang="pl-PL" dirty="0"/>
              <a:t> on </a:t>
            </a:r>
            <a:r>
              <a:rPr lang="pl-PL" dirty="0" err="1"/>
              <a:t>three</a:t>
            </a:r>
            <a:r>
              <a:rPr lang="pl-PL" dirty="0"/>
              <a:t> UCI </a:t>
            </a:r>
            <a:r>
              <a:rPr lang="pl-PL" dirty="0" err="1"/>
              <a:t>datasets</a:t>
            </a:r>
            <a:r>
              <a:rPr lang="pl-PL" dirty="0"/>
              <a:t>: </a:t>
            </a:r>
            <a:r>
              <a:rPr lang="pl-PL" dirty="0" err="1"/>
              <a:t>raisin</a:t>
            </a:r>
            <a:r>
              <a:rPr lang="pl-PL" dirty="0"/>
              <a:t>, </a:t>
            </a:r>
            <a:r>
              <a:rPr lang="pl-PL" dirty="0" err="1"/>
              <a:t>occupancym</a:t>
            </a:r>
            <a:r>
              <a:rPr lang="pl-PL" dirty="0"/>
              <a:t> and the </a:t>
            </a:r>
            <a:r>
              <a:rPr lang="pl-PL" dirty="0" err="1"/>
              <a:t>bankonte</a:t>
            </a:r>
            <a:endParaRPr lang="pl-PL" dirty="0"/>
          </a:p>
          <a:p>
            <a:endParaRPr lang="pl-PL" dirty="0"/>
          </a:p>
          <a:p>
            <a:r>
              <a:rPr lang="en-US" dirty="0"/>
              <a:t>The only preprocessing step in these experiments was the removal of highly correlated columns (r rank &gt; 0.7). </a:t>
            </a:r>
            <a:endParaRPr lang="pl-PL" dirty="0"/>
          </a:p>
          <a:p>
            <a:endParaRPr lang="pl-PL" dirty="0"/>
          </a:p>
          <a:p>
            <a:r>
              <a:rPr lang="en-US" dirty="0"/>
              <a:t>Thanks to that, we have greatly diminished </a:t>
            </a:r>
            <a:endParaRPr lang="pl-PL" dirty="0"/>
          </a:p>
          <a:p>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11</a:t>
            </a:fld>
            <a:endParaRPr lang="pl-PL"/>
          </a:p>
        </p:txBody>
      </p:sp>
    </p:spTree>
    <p:extLst>
      <p:ext uri="{BB962C8B-B14F-4D97-AF65-F5344CB8AC3E}">
        <p14:creationId xmlns:p14="http://schemas.microsoft.com/office/powerpoint/2010/main" val="3421001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textit</a:t>
            </a:r>
            <a:r>
              <a:rPr lang="en-US" dirty="0"/>
              <a:t>{raisin} dataset to just three out of seven variables, the \</a:t>
            </a:r>
            <a:r>
              <a:rPr lang="en-US" dirty="0" err="1"/>
              <a:t>textit</a:t>
            </a:r>
            <a:r>
              <a:rPr lang="en-US" dirty="0"/>
              <a:t>{occupancy} dataset remained as it was, whereas from the \</a:t>
            </a:r>
            <a:r>
              <a:rPr lang="en-US" dirty="0" err="1"/>
              <a:t>textit</a:t>
            </a:r>
            <a:r>
              <a:rPr lang="en-US" dirty="0"/>
              <a:t>{banknote} we removed \</a:t>
            </a:r>
            <a:r>
              <a:rPr lang="en-US" dirty="0" err="1"/>
              <a:t>textit</a:t>
            </a:r>
            <a:r>
              <a:rPr lang="en-US" dirty="0"/>
              <a:t>{X3} feature. </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12</a:t>
            </a:fld>
            <a:endParaRPr lang="pl-PL"/>
          </a:p>
        </p:txBody>
      </p:sp>
    </p:spTree>
    <p:extLst>
      <p:ext uri="{BB962C8B-B14F-4D97-AF65-F5344CB8AC3E}">
        <p14:creationId xmlns:p14="http://schemas.microsoft.com/office/powerpoint/2010/main" val="419010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a:p>
            <a:r>
              <a:rPr lang="en-US" dirty="0"/>
              <a:t>Afterwards, the implemented IRLS algorithm for Logistic Regression is compared with other Machine Learning algorithms: K-nearest </a:t>
            </a:r>
            <a:r>
              <a:rPr lang="en-US" dirty="0" err="1"/>
              <a:t>neighbours</a:t>
            </a:r>
            <a:r>
              <a:rPr lang="en-US" dirty="0"/>
              <a:t>, Linear Discriminant Analysis, Quadratic Discriminant Analysis and another (publicly available) implementation of IRLS in R. Moreover, we also consider our implementation with interactions of the most correlated features</a:t>
            </a:r>
            <a:r>
              <a:rPr lang="pl-PL" dirty="0"/>
              <a:t> </a:t>
            </a:r>
            <a:r>
              <a:rPr lang="pl-PL" dirty="0" err="1"/>
              <a:t>that</a:t>
            </a:r>
            <a:r>
              <a:rPr lang="pl-PL" dirty="0"/>
              <a:t> </a:t>
            </a:r>
            <a:r>
              <a:rPr lang="pl-PL" dirty="0" err="1"/>
              <a:t>weren’t</a:t>
            </a:r>
            <a:r>
              <a:rPr lang="pl-PL" dirty="0"/>
              <a:t> </a:t>
            </a:r>
            <a:r>
              <a:rPr lang="pl-PL" dirty="0" err="1"/>
              <a:t>removed</a:t>
            </a:r>
            <a:r>
              <a:rPr lang="en-US" dirty="0"/>
              <a:t>.</a:t>
            </a:r>
            <a:endParaRPr lang="pl-PL" dirty="0"/>
          </a:p>
          <a:p>
            <a:endParaRPr lang="pl-PL" dirty="0"/>
          </a:p>
          <a:p>
            <a:r>
              <a:rPr lang="pl-PL" dirty="0" err="1"/>
              <a:t>Now</a:t>
            </a:r>
            <a:r>
              <a:rPr lang="pl-PL" dirty="0"/>
              <a:t>, </a:t>
            </a:r>
            <a:r>
              <a:rPr lang="pl-PL" dirty="0" err="1"/>
              <a:t>let’s</a:t>
            </a:r>
            <a:r>
              <a:rPr lang="pl-PL" dirty="0"/>
              <a:t> </a:t>
            </a:r>
            <a:r>
              <a:rPr lang="pl-PL" dirty="0" err="1"/>
              <a:t>get</a:t>
            </a:r>
            <a:r>
              <a:rPr lang="pl-PL" dirty="0"/>
              <a:t> to the </a:t>
            </a:r>
            <a:r>
              <a:rPr lang="pl-PL" dirty="0" err="1"/>
              <a:t>outcomes</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13</a:t>
            </a:fld>
            <a:endParaRPr lang="pl-PL"/>
          </a:p>
        </p:txBody>
      </p:sp>
    </p:spTree>
    <p:extLst>
      <p:ext uri="{BB962C8B-B14F-4D97-AF65-F5344CB8AC3E}">
        <p14:creationId xmlns:p14="http://schemas.microsoft.com/office/powerpoint/2010/main" val="123906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Let’s</a:t>
            </a:r>
            <a:r>
              <a:rPr lang="pl-PL" dirty="0"/>
              <a:t> </a:t>
            </a:r>
            <a:r>
              <a:rPr lang="pl-PL" dirty="0" err="1"/>
              <a:t>notice</a:t>
            </a:r>
            <a:r>
              <a:rPr lang="pl-PL" dirty="0"/>
              <a:t> </a:t>
            </a:r>
            <a:r>
              <a:rPr lang="pl-PL" dirty="0" err="1"/>
              <a:t>that</a:t>
            </a:r>
            <a:r>
              <a:rPr lang="pl-PL" dirty="0"/>
              <a:t> the </a:t>
            </a:r>
            <a:r>
              <a:rPr lang="pl-PL" dirty="0" err="1"/>
              <a:t>plots</a:t>
            </a:r>
            <a:r>
              <a:rPr lang="pl-PL" dirty="0"/>
              <a:t> </a:t>
            </a:r>
            <a:r>
              <a:rPr lang="pl-PL" dirty="0" err="1"/>
              <a:t>are</a:t>
            </a:r>
            <a:r>
              <a:rPr lang="pl-PL" dirty="0"/>
              <a:t> </a:t>
            </a:r>
            <a:r>
              <a:rPr lang="pl-PL" dirty="0" err="1"/>
              <a:t>quite</a:t>
            </a:r>
            <a:r>
              <a:rPr lang="pl-PL" dirty="0"/>
              <a:t> </a:t>
            </a:r>
            <a:r>
              <a:rPr lang="pl-PL" dirty="0" err="1"/>
              <a:t>similar</a:t>
            </a:r>
            <a:r>
              <a:rPr lang="pl-PL" dirty="0"/>
              <a:t> for </a:t>
            </a:r>
            <a:r>
              <a:rPr lang="pl-PL" dirty="0" err="1"/>
              <a:t>all</a:t>
            </a:r>
            <a:r>
              <a:rPr lang="pl-PL" dirty="0"/>
              <a:t> data </a:t>
            </a:r>
            <a:r>
              <a:rPr lang="pl-PL" dirty="0" err="1"/>
              <a:t>sets</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14</a:t>
            </a:fld>
            <a:endParaRPr lang="pl-PL"/>
          </a:p>
        </p:txBody>
      </p:sp>
    </p:spTree>
    <p:extLst>
      <p:ext uri="{BB962C8B-B14F-4D97-AF65-F5344CB8AC3E}">
        <p14:creationId xmlns:p14="http://schemas.microsoft.com/office/powerpoint/2010/main" val="4066662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the cases, KNN, QDA, and LDA algorithms perform quite poorly compared to all considered Logistic Regression implementations. However, it is worth noting that the KNN method achieved almost perfect recall in all cases. </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15</a:t>
            </a:fld>
            <a:endParaRPr lang="pl-PL"/>
          </a:p>
        </p:txBody>
      </p:sp>
    </p:spTree>
    <p:extLst>
      <p:ext uri="{BB962C8B-B14F-4D97-AF65-F5344CB8AC3E}">
        <p14:creationId xmlns:p14="http://schemas.microsoft.com/office/powerpoint/2010/main" val="29685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significant observation is that our IRLS implementation with interactions turned out to be a little bit or significantly better than other L</a:t>
            </a:r>
            <a:r>
              <a:rPr lang="pl-PL" dirty="0" err="1"/>
              <a:t>inear</a:t>
            </a:r>
            <a:r>
              <a:rPr lang="pl-PL" dirty="0"/>
              <a:t> </a:t>
            </a:r>
            <a:r>
              <a:rPr lang="pl-PL" dirty="0" err="1"/>
              <a:t>Regression</a:t>
            </a:r>
            <a:r>
              <a:rPr lang="en-US" dirty="0"/>
              <a:t> methods</a:t>
            </a:r>
            <a:r>
              <a:rPr lang="pl-PL" dirty="0"/>
              <a:t> in </a:t>
            </a:r>
            <a:r>
              <a:rPr lang="pl-PL" dirty="0" err="1"/>
              <a:t>case</a:t>
            </a:r>
            <a:r>
              <a:rPr lang="pl-PL" dirty="0"/>
              <a:t> of the </a:t>
            </a:r>
            <a:r>
              <a:rPr lang="pl-PL" dirty="0" err="1"/>
              <a:t>banknote</a:t>
            </a:r>
            <a:r>
              <a:rPr lang="pl-PL" dirty="0"/>
              <a:t> data set</a:t>
            </a:r>
            <a:r>
              <a:rPr lang="en-US" dirty="0"/>
              <a:t>.</a:t>
            </a:r>
            <a:r>
              <a:rPr lang="pl-PL" dirty="0"/>
              <a:t> </a:t>
            </a:r>
            <a:r>
              <a:rPr lang="pl-PL" dirty="0" err="1"/>
              <a:t>Finally</a:t>
            </a:r>
            <a:r>
              <a:rPr lang="pl-PL" dirty="0"/>
              <a:t>, we </a:t>
            </a:r>
            <a:r>
              <a:rPr lang="pl-PL" dirty="0" err="1"/>
              <a:t>can</a:t>
            </a:r>
            <a:r>
              <a:rPr lang="pl-PL" dirty="0"/>
              <a:t> </a:t>
            </a:r>
            <a:r>
              <a:rPr lang="pl-PL" dirty="0" err="1"/>
              <a:t>clearly</a:t>
            </a:r>
            <a:r>
              <a:rPr lang="pl-PL" dirty="0"/>
              <a:t> </a:t>
            </a:r>
            <a:r>
              <a:rPr lang="pl-PL" dirty="0" err="1"/>
              <a:t>say</a:t>
            </a:r>
            <a:r>
              <a:rPr lang="pl-PL" dirty="0"/>
              <a:t>, </a:t>
            </a:r>
            <a:r>
              <a:rPr lang="pl-PL" dirty="0" err="1"/>
              <a:t>that</a:t>
            </a:r>
            <a:r>
              <a:rPr lang="pl-PL" dirty="0"/>
              <a:t> </a:t>
            </a:r>
            <a:r>
              <a:rPr lang="pl-PL" dirty="0" err="1"/>
              <a:t>our</a:t>
            </a:r>
            <a:r>
              <a:rPr lang="pl-PL" dirty="0"/>
              <a:t> </a:t>
            </a:r>
            <a:r>
              <a:rPr lang="pl-PL" dirty="0" err="1"/>
              <a:t>implementation</a:t>
            </a:r>
            <a:r>
              <a:rPr lang="pl-PL" dirty="0"/>
              <a:t> </a:t>
            </a:r>
            <a:r>
              <a:rPr lang="pl-PL" dirty="0" err="1"/>
              <a:t>is</a:t>
            </a:r>
            <a:r>
              <a:rPr lang="pl-PL" dirty="0"/>
              <a:t> </a:t>
            </a:r>
            <a:r>
              <a:rPr lang="pl-PL" dirty="0" err="1"/>
              <a:t>similar</a:t>
            </a:r>
            <a:r>
              <a:rPr lang="pl-PL" dirty="0"/>
              <a:t> </a:t>
            </a:r>
            <a:r>
              <a:rPr lang="pl-PL" dirty="0" err="1"/>
              <a:t>or</a:t>
            </a:r>
            <a:r>
              <a:rPr lang="pl-PL" dirty="0"/>
              <a:t> </a:t>
            </a:r>
            <a:r>
              <a:rPr lang="pl-PL" dirty="0" err="1"/>
              <a:t>even</a:t>
            </a:r>
            <a:r>
              <a:rPr lang="pl-PL" dirty="0"/>
              <a:t> </a:t>
            </a:r>
            <a:r>
              <a:rPr lang="pl-PL" dirty="0" err="1"/>
              <a:t>better</a:t>
            </a:r>
            <a:r>
              <a:rPr lang="pl-PL" dirty="0"/>
              <a:t> </a:t>
            </a:r>
            <a:r>
              <a:rPr lang="pl-PL" dirty="0" err="1"/>
              <a:t>than</a:t>
            </a:r>
            <a:r>
              <a:rPr lang="pl-PL" dirty="0"/>
              <a:t> the </a:t>
            </a:r>
            <a:r>
              <a:rPr lang="pl-PL" dirty="0" err="1"/>
              <a:t>ones</a:t>
            </a:r>
            <a:r>
              <a:rPr lang="pl-PL" dirty="0"/>
              <a:t> </a:t>
            </a:r>
            <a:r>
              <a:rPr lang="pl-PL" dirty="0" err="1"/>
              <a:t>we’ve</a:t>
            </a:r>
            <a:r>
              <a:rPr lang="pl-PL" dirty="0"/>
              <a:t> </a:t>
            </a:r>
            <a:r>
              <a:rPr lang="pl-PL" dirty="0" err="1"/>
              <a:t>been</a:t>
            </a:r>
            <a:r>
              <a:rPr lang="pl-PL" dirty="0"/>
              <a:t> </a:t>
            </a:r>
            <a:r>
              <a:rPr lang="pl-PL" dirty="0" err="1"/>
              <a:t>comparing</a:t>
            </a:r>
            <a:r>
              <a:rPr lang="pl-PL" dirty="0"/>
              <a:t> to.</a:t>
            </a:r>
          </a:p>
        </p:txBody>
      </p:sp>
      <p:sp>
        <p:nvSpPr>
          <p:cNvPr id="4" name="Slide Number Placeholder 3"/>
          <p:cNvSpPr>
            <a:spLocks noGrp="1"/>
          </p:cNvSpPr>
          <p:nvPr>
            <p:ph type="sldNum" sz="quarter" idx="5"/>
          </p:nvPr>
        </p:nvSpPr>
        <p:spPr/>
        <p:txBody>
          <a:bodyPr/>
          <a:lstStyle/>
          <a:p>
            <a:fld id="{EF65A697-B1D5-4244-918B-B6A5381D57C5}" type="slidenum">
              <a:rPr lang="pl-PL" smtClean="0"/>
              <a:t>16</a:t>
            </a:fld>
            <a:endParaRPr lang="pl-PL"/>
          </a:p>
        </p:txBody>
      </p:sp>
    </p:spTree>
    <p:extLst>
      <p:ext uri="{BB962C8B-B14F-4D97-AF65-F5344CB8AC3E}">
        <p14:creationId xmlns:p14="http://schemas.microsoft.com/office/powerpoint/2010/main" val="480716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Now</a:t>
            </a:r>
            <a:r>
              <a:rPr lang="pl-PL" dirty="0"/>
              <a:t>, </a:t>
            </a:r>
            <a:r>
              <a:rPr lang="pl-PL" dirty="0" err="1"/>
              <a:t>let’s</a:t>
            </a:r>
            <a:r>
              <a:rPr lang="pl-PL" dirty="0"/>
              <a:t> </a:t>
            </a:r>
            <a:r>
              <a:rPr lang="pl-PL" dirty="0" err="1"/>
              <a:t>breifly</a:t>
            </a:r>
            <a:r>
              <a:rPr lang="pl-PL" dirty="0"/>
              <a:t> sum </a:t>
            </a:r>
            <a:r>
              <a:rPr lang="pl-PL" dirty="0" err="1"/>
              <a:t>up</a:t>
            </a:r>
            <a:r>
              <a:rPr lang="pl-PL" dirty="0"/>
              <a:t> the </a:t>
            </a:r>
            <a:r>
              <a:rPr lang="pl-PL" dirty="0" err="1"/>
              <a:t>presentation</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17</a:t>
            </a:fld>
            <a:endParaRPr lang="pl-PL"/>
          </a:p>
        </p:txBody>
      </p:sp>
    </p:spTree>
    <p:extLst>
      <p:ext uri="{BB962C8B-B14F-4D97-AF65-F5344CB8AC3E}">
        <p14:creationId xmlns:p14="http://schemas.microsoft.com/office/powerpoint/2010/main" val="182410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project, we managed to implement one of the methods to estimate Logistic Regression coefficients - IRLS. </a:t>
            </a:r>
            <a:endParaRPr lang="pl-PL" dirty="0"/>
          </a:p>
          <a:p>
            <a:endParaRPr lang="pl-PL" dirty="0"/>
          </a:p>
          <a:p>
            <a:r>
              <a:rPr lang="en-US" dirty="0"/>
              <a:t>We tested the correctness of our implementation on simulated datasets, and the results of the experiments were as expected.</a:t>
            </a:r>
            <a:endParaRPr lang="pl-PL" dirty="0"/>
          </a:p>
          <a:p>
            <a:endParaRPr lang="pl-PL" dirty="0"/>
          </a:p>
          <a:p>
            <a:r>
              <a:rPr lang="en-US" dirty="0"/>
              <a:t> Afterwards, we checked our algorithm by training models on real-life datasets and compared the achieved scores with other Machine Learning methods. </a:t>
            </a:r>
            <a:endParaRPr lang="pl-PL" dirty="0"/>
          </a:p>
          <a:p>
            <a:endParaRPr lang="pl-PL" dirty="0"/>
          </a:p>
          <a:p>
            <a:r>
              <a:rPr lang="pl-PL" dirty="0" err="1"/>
              <a:t>Finally</a:t>
            </a:r>
            <a:r>
              <a:rPr lang="pl-PL" dirty="0"/>
              <a:t>, the L</a:t>
            </a:r>
            <a:r>
              <a:rPr lang="en-US" dirty="0" err="1"/>
              <a:t>ogistic</a:t>
            </a:r>
            <a:r>
              <a:rPr lang="en-US" dirty="0"/>
              <a:t> Regression turned out to be quite a powerful method and, in terms of almost all considered metrics, it gave the best results. We believe that thanks to this project, we gained a better insight into how the Logistic Regression method works. </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18</a:t>
            </a:fld>
            <a:endParaRPr lang="pl-PL"/>
          </a:p>
        </p:txBody>
      </p:sp>
    </p:spTree>
    <p:extLst>
      <p:ext uri="{BB962C8B-B14F-4D97-AF65-F5344CB8AC3E}">
        <p14:creationId xmlns:p14="http://schemas.microsoft.com/office/powerpoint/2010/main" val="7883528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Thanks</a:t>
            </a:r>
            <a:r>
              <a:rPr lang="pl-PL" dirty="0"/>
              <a:t> for </a:t>
            </a:r>
            <a:r>
              <a:rPr lang="pl-PL" dirty="0" err="1"/>
              <a:t>your</a:t>
            </a:r>
            <a:r>
              <a:rPr lang="pl-PL" dirty="0"/>
              <a:t> </a:t>
            </a:r>
            <a:r>
              <a:rPr lang="pl-PL" dirty="0" err="1"/>
              <a:t>attention</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19</a:t>
            </a:fld>
            <a:endParaRPr lang="pl-PL"/>
          </a:p>
        </p:txBody>
      </p:sp>
    </p:spTree>
    <p:extLst>
      <p:ext uri="{BB962C8B-B14F-4D97-AF65-F5344CB8AC3E}">
        <p14:creationId xmlns:p14="http://schemas.microsoft.com/office/powerpoint/2010/main" val="1166393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Without</a:t>
            </a:r>
            <a:r>
              <a:rPr lang="pl-PL" dirty="0"/>
              <a:t> </a:t>
            </a:r>
            <a:r>
              <a:rPr lang="pl-PL" dirty="0" err="1"/>
              <a:t>further</a:t>
            </a:r>
            <a:r>
              <a:rPr lang="pl-PL" dirty="0"/>
              <a:t> </a:t>
            </a:r>
            <a:r>
              <a:rPr lang="pl-PL" dirty="0" err="1"/>
              <a:t>adue</a:t>
            </a:r>
            <a:r>
              <a:rPr lang="pl-PL" dirty="0"/>
              <a:t>, </a:t>
            </a:r>
            <a:r>
              <a:rPr lang="pl-PL" dirty="0" err="1"/>
              <a:t>let’s</a:t>
            </a:r>
            <a:r>
              <a:rPr lang="pl-PL" dirty="0"/>
              <a:t> start with the Introduction.</a:t>
            </a:r>
          </a:p>
        </p:txBody>
      </p:sp>
      <p:sp>
        <p:nvSpPr>
          <p:cNvPr id="4" name="Slide Number Placeholder 3"/>
          <p:cNvSpPr>
            <a:spLocks noGrp="1"/>
          </p:cNvSpPr>
          <p:nvPr>
            <p:ph type="sldNum" sz="quarter" idx="5"/>
          </p:nvPr>
        </p:nvSpPr>
        <p:spPr/>
        <p:txBody>
          <a:bodyPr/>
          <a:lstStyle/>
          <a:p>
            <a:fld id="{EF65A697-B1D5-4244-918B-B6A5381D57C5}" type="slidenum">
              <a:rPr lang="pl-PL" smtClean="0"/>
              <a:t>2</a:t>
            </a:fld>
            <a:endParaRPr lang="pl-PL"/>
          </a:p>
        </p:txBody>
      </p:sp>
    </p:spTree>
    <p:extLst>
      <p:ext uri="{BB962C8B-B14F-4D97-AF65-F5344CB8AC3E}">
        <p14:creationId xmlns:p14="http://schemas.microsoft.com/office/powerpoint/2010/main" val="267244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aim of the project was to implement Iterative Reweighted Least Squares (IRLS) </a:t>
            </a:r>
            <a:r>
              <a:rPr lang="en-US" dirty="0" err="1"/>
              <a:t>optimisation</a:t>
            </a:r>
            <a:r>
              <a:rPr lang="en-US" dirty="0"/>
              <a:t> algorithm for parameter estimation in Logistic Regression (LR). </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Moreover, the implementation includes an additional functionality based on the possibility of adding interactions between two variables. </a:t>
            </a: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The </a:t>
            </a:r>
            <a:r>
              <a:rPr lang="pl-PL" dirty="0" err="1"/>
              <a:t>outcomes</a:t>
            </a:r>
            <a:r>
              <a:rPr lang="pl-PL" dirty="0"/>
              <a:t> </a:t>
            </a:r>
            <a:r>
              <a:rPr lang="pl-PL" dirty="0" err="1"/>
              <a:t>testing</a:t>
            </a:r>
            <a:r>
              <a:rPr lang="pl-PL" dirty="0"/>
              <a:t> the </a:t>
            </a:r>
            <a:r>
              <a:rPr lang="pl-PL" dirty="0" err="1"/>
              <a:t>correctness</a:t>
            </a:r>
            <a:r>
              <a:rPr lang="pl-PL" dirty="0"/>
              <a:t> of </a:t>
            </a:r>
            <a:r>
              <a:rPr lang="pl-PL" dirty="0" err="1"/>
              <a:t>implementation</a:t>
            </a:r>
            <a:r>
              <a:rPr lang="pl-PL" dirty="0"/>
              <a:t> </a:t>
            </a:r>
            <a:r>
              <a:rPr lang="pl-PL" dirty="0" err="1"/>
              <a:t>are</a:t>
            </a:r>
            <a:r>
              <a:rPr lang="pl-PL" dirty="0"/>
              <a:t> </a:t>
            </a:r>
            <a:r>
              <a:rPr lang="pl-PL" dirty="0" err="1"/>
              <a:t>evaluated</a:t>
            </a:r>
            <a:r>
              <a:rPr lang="pl-PL" dirty="0"/>
              <a:t> with </a:t>
            </a:r>
            <a:r>
              <a:rPr lang="pl-PL" dirty="0" err="1"/>
              <a:t>experiments</a:t>
            </a:r>
            <a:r>
              <a:rPr lang="pl-PL" dirty="0"/>
              <a:t> </a:t>
            </a:r>
            <a:r>
              <a:rPr lang="pl-PL" dirty="0" err="1"/>
              <a:t>conducted</a:t>
            </a:r>
            <a:r>
              <a:rPr lang="pl-PL" dirty="0"/>
              <a:t> on </a:t>
            </a:r>
            <a:r>
              <a:rPr lang="pl-PL" dirty="0" err="1"/>
              <a:t>artifficial</a:t>
            </a:r>
            <a:r>
              <a:rPr lang="pl-PL"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And real-life data.</a:t>
            </a:r>
          </a:p>
        </p:txBody>
      </p:sp>
      <p:sp>
        <p:nvSpPr>
          <p:cNvPr id="4" name="Slide Number Placeholder 3"/>
          <p:cNvSpPr>
            <a:spLocks noGrp="1"/>
          </p:cNvSpPr>
          <p:nvPr>
            <p:ph type="sldNum" sz="quarter" idx="5"/>
          </p:nvPr>
        </p:nvSpPr>
        <p:spPr/>
        <p:txBody>
          <a:bodyPr/>
          <a:lstStyle/>
          <a:p>
            <a:fld id="{EF65A697-B1D5-4244-918B-B6A5381D57C5}" type="slidenum">
              <a:rPr lang="pl-PL" smtClean="0"/>
              <a:t>3</a:t>
            </a:fld>
            <a:endParaRPr lang="pl-PL"/>
          </a:p>
        </p:txBody>
      </p:sp>
    </p:spTree>
    <p:extLst>
      <p:ext uri="{BB962C8B-B14F-4D97-AF65-F5344CB8AC3E}">
        <p14:creationId xmlns:p14="http://schemas.microsoft.com/office/powerpoint/2010/main" val="1905928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Firstly</a:t>
            </a:r>
            <a:r>
              <a:rPr lang="pl-PL" dirty="0"/>
              <a:t>, </a:t>
            </a:r>
            <a:r>
              <a:rPr lang="pl-PL" dirty="0" err="1"/>
              <a:t>let’s</a:t>
            </a:r>
            <a:r>
              <a:rPr lang="pl-PL" dirty="0"/>
              <a:t> sum </a:t>
            </a:r>
            <a:r>
              <a:rPr lang="pl-PL" dirty="0" err="1"/>
              <a:t>up</a:t>
            </a:r>
            <a:r>
              <a:rPr lang="pl-PL" dirty="0"/>
              <a:t> the </a:t>
            </a:r>
            <a:r>
              <a:rPr lang="pl-PL" dirty="0" err="1"/>
              <a:t>project</a:t>
            </a:r>
            <a:r>
              <a:rPr lang="pl-PL" dirty="0"/>
              <a:t> </a:t>
            </a:r>
            <a:r>
              <a:rPr lang="pl-PL" dirty="0" err="1"/>
              <a:t>umplementation</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4</a:t>
            </a:fld>
            <a:endParaRPr lang="pl-PL"/>
          </a:p>
        </p:txBody>
      </p:sp>
    </p:spTree>
    <p:extLst>
      <p:ext uri="{BB962C8B-B14F-4D97-AF65-F5344CB8AC3E}">
        <p14:creationId xmlns:p14="http://schemas.microsoft.com/office/powerpoint/2010/main" val="117534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The </a:t>
            </a:r>
            <a:r>
              <a:rPr lang="pl-PL" dirty="0" err="1"/>
              <a:t>solution</a:t>
            </a:r>
            <a:r>
              <a:rPr lang="pl-PL" dirty="0"/>
              <a:t> </a:t>
            </a:r>
            <a:r>
              <a:rPr lang="pl-PL" dirty="0" err="1"/>
              <a:t>is</a:t>
            </a:r>
            <a:r>
              <a:rPr lang="pl-PL" dirty="0"/>
              <a:t> </a:t>
            </a:r>
            <a:r>
              <a:rPr lang="pl-PL" dirty="0" err="1"/>
              <a:t>implemented</a:t>
            </a:r>
            <a:r>
              <a:rPr lang="pl-PL" dirty="0"/>
              <a:t> in the form of R </a:t>
            </a:r>
            <a:r>
              <a:rPr lang="pl-PL" dirty="0" err="1"/>
              <a:t>package</a:t>
            </a:r>
            <a:r>
              <a:rPr lang="pl-PL" dirty="0"/>
              <a:t>.</a:t>
            </a:r>
          </a:p>
          <a:p>
            <a:endParaRPr lang="pl-PL" dirty="0"/>
          </a:p>
          <a:p>
            <a:r>
              <a:rPr lang="pl-PL" dirty="0"/>
              <a:t>We </a:t>
            </a:r>
            <a:r>
              <a:rPr lang="pl-PL" dirty="0" err="1"/>
              <a:t>can</a:t>
            </a:r>
            <a:r>
              <a:rPr lang="pl-PL" dirty="0"/>
              <a:t> </a:t>
            </a:r>
            <a:r>
              <a:rPr lang="pl-PL" dirty="0" err="1"/>
              <a:t>install</a:t>
            </a:r>
            <a:r>
              <a:rPr lang="pl-PL" dirty="0"/>
              <a:t> </a:t>
            </a:r>
            <a:r>
              <a:rPr lang="pl-PL" dirty="0" err="1"/>
              <a:t>it</a:t>
            </a:r>
            <a:r>
              <a:rPr lang="pl-PL" dirty="0"/>
              <a:t> from the GitHub </a:t>
            </a:r>
            <a:r>
              <a:rPr lang="pl-PL" dirty="0" err="1"/>
              <a:t>repository</a:t>
            </a:r>
            <a:r>
              <a:rPr lang="pl-PL" dirty="0"/>
              <a:t>,</a:t>
            </a:r>
          </a:p>
          <a:p>
            <a:endParaRPr lang="pl-PL" dirty="0"/>
          </a:p>
          <a:p>
            <a:r>
              <a:rPr lang="pl-PL" dirty="0"/>
              <a:t>Source </a:t>
            </a:r>
            <a:r>
              <a:rPr lang="pl-PL" dirty="0" err="1"/>
              <a:t>code</a:t>
            </a:r>
            <a:r>
              <a:rPr lang="pl-PL" dirty="0"/>
              <a:t> with </a:t>
            </a:r>
            <a:r>
              <a:rPr lang="pl-PL" dirty="0" err="1"/>
              <a:t>roxygen</a:t>
            </a:r>
            <a:r>
              <a:rPr lang="pl-PL" dirty="0"/>
              <a:t> </a:t>
            </a:r>
            <a:r>
              <a:rPr lang="pl-PL" dirty="0" err="1"/>
              <a:t>documentation</a:t>
            </a:r>
            <a:r>
              <a:rPr lang="pl-PL" dirty="0"/>
              <a:t> </a:t>
            </a:r>
            <a:r>
              <a:rPr lang="pl-PL" dirty="0" err="1"/>
              <a:t>is</a:t>
            </a:r>
            <a:r>
              <a:rPr lang="pl-PL" dirty="0"/>
              <a:t> </a:t>
            </a:r>
            <a:r>
              <a:rPr lang="pl-PL" dirty="0" err="1"/>
              <a:t>present</a:t>
            </a:r>
            <a:r>
              <a:rPr lang="pl-PL" dirty="0"/>
              <a:t> in </a:t>
            </a:r>
            <a:r>
              <a:rPr lang="pl-PL" b="1" dirty="0"/>
              <a:t>R</a:t>
            </a:r>
            <a:r>
              <a:rPr lang="pl-PL" dirty="0"/>
              <a:t> </a:t>
            </a:r>
            <a:r>
              <a:rPr lang="pl-PL" dirty="0" err="1"/>
              <a:t>directory</a:t>
            </a:r>
            <a:r>
              <a:rPr lang="pl-PL" dirty="0"/>
              <a:t>.</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Conducted</a:t>
            </a:r>
            <a:r>
              <a:rPr lang="pl-PL" dirty="0"/>
              <a:t> </a:t>
            </a:r>
            <a:r>
              <a:rPr lang="pl-PL" dirty="0" err="1"/>
              <a:t>experiments</a:t>
            </a:r>
            <a:r>
              <a:rPr lang="pl-PL" dirty="0"/>
              <a:t> in the </a:t>
            </a:r>
            <a:r>
              <a:rPr lang="pl-PL" b="1" dirty="0" err="1"/>
              <a:t>vignettes</a:t>
            </a:r>
            <a:r>
              <a:rPr lang="pl-PL" dirty="0"/>
              <a:t> folder.</a:t>
            </a:r>
          </a:p>
          <a:p>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err="1"/>
              <a:t>Included</a:t>
            </a:r>
            <a:r>
              <a:rPr lang="pl-PL" dirty="0"/>
              <a:t> data </a:t>
            </a:r>
            <a:r>
              <a:rPr lang="pl-PL" dirty="0" err="1"/>
              <a:t>sets</a:t>
            </a:r>
            <a:r>
              <a:rPr lang="pl-PL" dirty="0"/>
              <a:t> in </a:t>
            </a:r>
            <a:r>
              <a:rPr lang="pl-PL" b="1" dirty="0"/>
              <a:t>data </a:t>
            </a:r>
            <a:r>
              <a:rPr lang="pl-PL" dirty="0" err="1"/>
              <a:t>directory</a:t>
            </a:r>
            <a:r>
              <a:rPr lang="pl-PL"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And Unit </a:t>
            </a:r>
            <a:r>
              <a:rPr lang="pl-PL" dirty="0" err="1"/>
              <a:t>tests</a:t>
            </a:r>
            <a:r>
              <a:rPr lang="pl-PL" dirty="0"/>
              <a:t> </a:t>
            </a:r>
            <a:r>
              <a:rPr lang="pl-PL" dirty="0" err="1"/>
              <a:t>are</a:t>
            </a:r>
            <a:r>
              <a:rPr lang="pl-PL" dirty="0"/>
              <a:t> </a:t>
            </a:r>
            <a:r>
              <a:rPr lang="pl-PL" dirty="0" err="1"/>
              <a:t>included</a:t>
            </a:r>
            <a:r>
              <a:rPr lang="pl-PL" dirty="0"/>
              <a:t> in the </a:t>
            </a:r>
            <a:r>
              <a:rPr lang="pl-PL" b="1" dirty="0" err="1"/>
              <a:t>tests</a:t>
            </a:r>
            <a:r>
              <a:rPr lang="pl-PL" dirty="0"/>
              <a:t> folder.</a:t>
            </a:r>
          </a:p>
          <a:p>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5</a:t>
            </a:fld>
            <a:endParaRPr lang="pl-PL"/>
          </a:p>
        </p:txBody>
      </p:sp>
    </p:spTree>
    <p:extLst>
      <p:ext uri="{BB962C8B-B14F-4D97-AF65-F5344CB8AC3E}">
        <p14:creationId xmlns:p14="http://schemas.microsoft.com/office/powerpoint/2010/main" val="2363699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Now</a:t>
            </a:r>
            <a:r>
              <a:rPr lang="pl-PL" dirty="0"/>
              <a:t>, </a:t>
            </a:r>
            <a:r>
              <a:rPr lang="pl-PL" dirty="0" err="1"/>
              <a:t>let’s</a:t>
            </a:r>
            <a:r>
              <a:rPr lang="pl-PL" dirty="0"/>
              <a:t> </a:t>
            </a:r>
            <a:r>
              <a:rPr lang="pl-PL" dirty="0" err="1"/>
              <a:t>get</a:t>
            </a:r>
            <a:r>
              <a:rPr lang="pl-PL" dirty="0"/>
              <a:t> </a:t>
            </a:r>
            <a:r>
              <a:rPr lang="pl-PL" dirty="0" err="1"/>
              <a:t>into</a:t>
            </a:r>
            <a:r>
              <a:rPr lang="pl-PL" dirty="0"/>
              <a:t> the </a:t>
            </a:r>
            <a:r>
              <a:rPr lang="pl-PL" dirty="0" err="1"/>
              <a:t>artificial</a:t>
            </a:r>
            <a:r>
              <a:rPr lang="pl-PL" dirty="0"/>
              <a:t> data </a:t>
            </a:r>
            <a:r>
              <a:rPr lang="pl-PL" dirty="0" err="1"/>
              <a:t>experiments</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6</a:t>
            </a:fld>
            <a:endParaRPr lang="pl-PL"/>
          </a:p>
        </p:txBody>
      </p:sp>
    </p:spTree>
    <p:extLst>
      <p:ext uri="{BB962C8B-B14F-4D97-AF65-F5344CB8AC3E}">
        <p14:creationId xmlns:p14="http://schemas.microsoft.com/office/powerpoint/2010/main" val="385458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In </a:t>
            </a:r>
            <a:r>
              <a:rPr lang="en-US" b="0" i="0" dirty="0" err="1">
                <a:effectLst/>
                <a:latin typeface="Arial" panose="020B0604020202020204" pitchFamily="34" charset="0"/>
              </a:rPr>
              <a:t>th</a:t>
            </a:r>
            <a:r>
              <a:rPr lang="pl-PL" b="0" i="0" dirty="0">
                <a:effectLst/>
                <a:latin typeface="Arial" panose="020B0604020202020204" pitchFamily="34" charset="0"/>
              </a:rPr>
              <a:t>e </a:t>
            </a:r>
            <a:r>
              <a:rPr lang="pl-PL" b="0" i="0" dirty="0" err="1">
                <a:effectLst/>
                <a:latin typeface="Arial" panose="020B0604020202020204" pitchFamily="34" charset="0"/>
              </a:rPr>
              <a:t>first</a:t>
            </a:r>
            <a:r>
              <a:rPr lang="pl-PL" b="0" i="0" dirty="0">
                <a:effectLst/>
                <a:latin typeface="Arial" panose="020B0604020202020204" pitchFamily="34" charset="0"/>
              </a:rPr>
              <a:t> </a:t>
            </a:r>
            <a:r>
              <a:rPr lang="en-US" b="0" i="0" dirty="0">
                <a:effectLst/>
                <a:latin typeface="Arial" panose="020B0604020202020204" pitchFamily="34" charset="0"/>
              </a:rPr>
              <a:t>scenario, the three-dimensional training data points were generated from the normal</a:t>
            </a:r>
            <a:r>
              <a:rPr lang="pl-PL" b="0" i="0" dirty="0">
                <a:effectLst/>
                <a:latin typeface="Arial" panose="020B0604020202020204" pitchFamily="34" charset="0"/>
              </a:rPr>
              <a:t> </a:t>
            </a:r>
            <a:r>
              <a:rPr lang="en-US" b="0" i="0" dirty="0">
                <a:effectLst/>
                <a:latin typeface="Arial" panose="020B0604020202020204" pitchFamily="34" charset="0"/>
              </a:rPr>
              <a:t>standard distribution, and the target vector was generated from the Bernoulli distribution</a:t>
            </a:r>
            <a:r>
              <a:rPr lang="pl-PL" b="0" i="0" dirty="0">
                <a:effectLst/>
                <a:latin typeface="Arial" panose="020B0604020202020204" pitchFamily="34" charset="0"/>
              </a:rPr>
              <a:t> </a:t>
            </a:r>
            <a:r>
              <a:rPr lang="en-US" b="0" i="0" dirty="0">
                <a:effectLst/>
                <a:latin typeface="Arial" panose="020B0604020202020204" pitchFamily="34" charset="0"/>
              </a:rPr>
              <a:t>with parameter p calculated according to the logistic model</a:t>
            </a:r>
            <a:r>
              <a:rPr lang="pl-PL" b="0" i="0" dirty="0">
                <a:effectLst/>
                <a:latin typeface="Arial" panose="020B0604020202020204" pitchFamily="34" charset="0"/>
              </a:rPr>
              <a:t>. </a:t>
            </a:r>
            <a:r>
              <a:rPr lang="en-US" dirty="0"/>
              <a:t>This experiment was repeated 50 times - each time a new dataset was generated, a model was fitted and the model coefficients were extracted. Afterwards, the box plot of the values was created. </a:t>
            </a:r>
            <a:endParaRPr lang="pl-PL" dirty="0"/>
          </a:p>
          <a:p>
            <a:endParaRPr lang="pl-PL" dirty="0"/>
          </a:p>
          <a:p>
            <a:r>
              <a:rPr lang="en-US" dirty="0"/>
              <a:t>It can be observed that the median values marked on the box plots correspond to the theoretical values of the coefficients</a:t>
            </a:r>
            <a:r>
              <a:rPr lang="pl-PL" dirty="0"/>
              <a:t>, </a:t>
            </a:r>
            <a:r>
              <a:rPr lang="pl-PL" dirty="0" err="1"/>
              <a:t>so</a:t>
            </a:r>
            <a:r>
              <a:rPr lang="pl-PL" dirty="0"/>
              <a:t> the </a:t>
            </a:r>
            <a:r>
              <a:rPr lang="pl-PL" dirty="0" err="1"/>
              <a:t>methods</a:t>
            </a:r>
            <a:r>
              <a:rPr lang="pl-PL" dirty="0"/>
              <a:t> </a:t>
            </a:r>
            <a:r>
              <a:rPr lang="pl-PL" dirty="0" err="1"/>
              <a:t>works</a:t>
            </a:r>
            <a:r>
              <a:rPr lang="pl-PL" dirty="0"/>
              <a:t> </a:t>
            </a:r>
            <a:r>
              <a:rPr lang="pl-PL" dirty="0" err="1"/>
              <a:t>properly</a:t>
            </a:r>
            <a:r>
              <a:rPr lang="pl-PL" dirty="0"/>
              <a:t>.</a:t>
            </a:r>
          </a:p>
        </p:txBody>
      </p:sp>
      <p:sp>
        <p:nvSpPr>
          <p:cNvPr id="4" name="Slide Number Placeholder 3"/>
          <p:cNvSpPr>
            <a:spLocks noGrp="1"/>
          </p:cNvSpPr>
          <p:nvPr>
            <p:ph type="sldNum" sz="quarter" idx="5"/>
          </p:nvPr>
        </p:nvSpPr>
        <p:spPr/>
        <p:txBody>
          <a:bodyPr/>
          <a:lstStyle/>
          <a:p>
            <a:fld id="{EF65A697-B1D5-4244-918B-B6A5381D57C5}" type="slidenum">
              <a:rPr lang="pl-PL" smtClean="0"/>
              <a:t>7</a:t>
            </a:fld>
            <a:endParaRPr lang="pl-PL"/>
          </a:p>
        </p:txBody>
      </p:sp>
    </p:spTree>
    <p:extLst>
      <p:ext uri="{BB962C8B-B14F-4D97-AF65-F5344CB8AC3E}">
        <p14:creationId xmlns:p14="http://schemas.microsoft.com/office/powerpoint/2010/main" val="63933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b="0" i="0" dirty="0">
                <a:effectLst/>
                <a:latin typeface="Arial" panose="020B0604020202020204" pitchFamily="34" charset="0"/>
              </a:rPr>
              <a:t>I</a:t>
            </a:r>
            <a:r>
              <a:rPr lang="en-US" b="0" i="0" dirty="0">
                <a:effectLst/>
                <a:latin typeface="Arial" panose="020B0604020202020204" pitchFamily="34" charset="0"/>
              </a:rPr>
              <a:t>n this scenario, the training data points were generated uniformly from two non-overlapping</a:t>
            </a:r>
            <a:r>
              <a:rPr lang="pl-PL" b="0" i="0" dirty="0">
                <a:effectLst/>
                <a:latin typeface="Arial" panose="020B0604020202020204" pitchFamily="34" charset="0"/>
              </a:rPr>
              <a:t> </a:t>
            </a:r>
            <a:r>
              <a:rPr lang="en-US" b="0" i="0" dirty="0">
                <a:effectLst/>
                <a:latin typeface="Arial" panose="020B0604020202020204" pitchFamily="34" charset="0"/>
              </a:rPr>
              <a:t>circles (the first one was with the </a:t>
            </a:r>
            <a:r>
              <a:rPr lang="en-US" b="0" i="0" dirty="0" err="1">
                <a:effectLst/>
                <a:latin typeface="Arial" panose="020B0604020202020204" pitchFamily="34" charset="0"/>
              </a:rPr>
              <a:t>centre</a:t>
            </a:r>
            <a:r>
              <a:rPr lang="en-US" b="0" i="0" dirty="0">
                <a:effectLst/>
                <a:latin typeface="Arial" panose="020B0604020202020204" pitchFamily="34" charset="0"/>
              </a:rPr>
              <a:t> in S = (0, 0) and radius R = 5; the second one was</a:t>
            </a:r>
            <a:r>
              <a:rPr lang="pl-PL" b="0" i="0" dirty="0">
                <a:effectLst/>
                <a:latin typeface="Arial" panose="020B0604020202020204" pitchFamily="34" charset="0"/>
              </a:rPr>
              <a:t> </a:t>
            </a:r>
            <a:r>
              <a:rPr lang="en-US" b="0" i="0" dirty="0">
                <a:effectLst/>
                <a:latin typeface="Arial" panose="020B0604020202020204" pitchFamily="34" charset="0"/>
              </a:rPr>
              <a:t>with the </a:t>
            </a:r>
            <a:r>
              <a:rPr lang="en-US" b="0" i="0" dirty="0" err="1">
                <a:effectLst/>
                <a:latin typeface="Arial" panose="020B0604020202020204" pitchFamily="34" charset="0"/>
              </a:rPr>
              <a:t>centre</a:t>
            </a:r>
            <a:r>
              <a:rPr lang="en-US" b="0" i="0" dirty="0">
                <a:effectLst/>
                <a:latin typeface="Arial" panose="020B0604020202020204" pitchFamily="34" charset="0"/>
              </a:rPr>
              <a:t> in S = (10, 0) and radius R = 3). One well-known property of the LR model</a:t>
            </a:r>
            <a:r>
              <a:rPr lang="pl-PL" b="0" i="0" dirty="0">
                <a:effectLst/>
                <a:latin typeface="Arial" panose="020B0604020202020204" pitchFamily="34" charset="0"/>
              </a:rPr>
              <a:t> </a:t>
            </a:r>
            <a:r>
              <a:rPr lang="en-US" b="0" i="0" dirty="0">
                <a:effectLst/>
                <a:latin typeface="Arial" panose="020B0604020202020204" pitchFamily="34" charset="0"/>
              </a:rPr>
              <a:t>is that it cannot handle linearly separable classes. The aim of this experiment was to check</a:t>
            </a:r>
            <a:r>
              <a:rPr lang="pl-PL" b="0" i="0" dirty="0">
                <a:effectLst/>
                <a:latin typeface="Arial" panose="020B0604020202020204" pitchFamily="34" charset="0"/>
              </a:rPr>
              <a:t> </a:t>
            </a:r>
            <a:r>
              <a:rPr lang="en-US" b="0" i="0" dirty="0">
                <a:effectLst/>
                <a:latin typeface="Arial" panose="020B0604020202020204" pitchFamily="34" charset="0"/>
              </a:rPr>
              <a:t>whether this property also holds for this implementation.</a:t>
            </a:r>
            <a:endParaRPr lang="pl-PL" b="0" i="0" dirty="0">
              <a:effectLst/>
              <a:latin typeface="Arial" panose="020B0604020202020204" pitchFamily="34" charset="0"/>
            </a:endParaRPr>
          </a:p>
          <a:p>
            <a:endParaRPr lang="pl-PL" b="0" i="0" dirty="0">
              <a:effectLst/>
              <a:latin typeface="Arial" panose="020B0604020202020204" pitchFamily="34" charset="0"/>
            </a:endParaRPr>
          </a:p>
          <a:p>
            <a:r>
              <a:rPr lang="en-US" b="0" i="0" dirty="0">
                <a:effectLst/>
                <a:latin typeface="Arial" panose="020B0604020202020204" pitchFamily="34" charset="0"/>
              </a:rPr>
              <a:t>This experiment was repeated 50 times. </a:t>
            </a:r>
            <a:r>
              <a:rPr lang="pl-PL" b="0" i="0" dirty="0">
                <a:effectLst/>
                <a:latin typeface="Arial" panose="020B0604020202020204" pitchFamily="34" charset="0"/>
              </a:rPr>
              <a:t>And t</a:t>
            </a:r>
            <a:r>
              <a:rPr lang="en-US" b="0" i="0" dirty="0">
                <a:effectLst/>
                <a:latin typeface="Arial" panose="020B0604020202020204" pitchFamily="34" charset="0"/>
              </a:rPr>
              <a:t>he results show that the algorithm did not</a:t>
            </a:r>
            <a:r>
              <a:rPr lang="pl-PL" b="0" i="0" dirty="0">
                <a:effectLst/>
                <a:latin typeface="Arial" panose="020B0604020202020204" pitchFamily="34" charset="0"/>
              </a:rPr>
              <a:t> </a:t>
            </a:r>
            <a:r>
              <a:rPr lang="en-US" b="0" i="0" dirty="0">
                <a:effectLst/>
                <a:latin typeface="Arial" panose="020B0604020202020204" pitchFamily="34" charset="0"/>
              </a:rPr>
              <a:t>converge in 100% cases.</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8</a:t>
            </a:fld>
            <a:endParaRPr lang="pl-PL"/>
          </a:p>
        </p:txBody>
      </p:sp>
    </p:spTree>
    <p:extLst>
      <p:ext uri="{BB962C8B-B14F-4D97-AF65-F5344CB8AC3E}">
        <p14:creationId xmlns:p14="http://schemas.microsoft.com/office/powerpoint/2010/main" val="3366618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inspiration for this experiment came from observing nature: plants grow when they have access to water and sunlight. If either of them is missing, plants do not have the right environmental conditions to grow. The dataset is designed to reflect this situation.</a:t>
            </a:r>
            <a:r>
              <a:rPr lang="pl-PL" dirty="0"/>
              <a:t> </a:t>
            </a:r>
            <a:r>
              <a:rPr lang="pl-PL" dirty="0" err="1"/>
              <a:t>If</a:t>
            </a:r>
            <a:r>
              <a:rPr lang="pl-PL" dirty="0"/>
              <a:t> the plant </a:t>
            </a:r>
            <a:r>
              <a:rPr lang="pl-PL" dirty="0" err="1"/>
              <a:t>has</a:t>
            </a:r>
            <a:r>
              <a:rPr lang="pl-PL" dirty="0"/>
              <a:t> high </a:t>
            </a:r>
            <a:r>
              <a:rPr lang="pl-PL" dirty="0" err="1"/>
              <a:t>water</a:t>
            </a:r>
            <a:r>
              <a:rPr lang="pl-PL" dirty="0"/>
              <a:t> and </a:t>
            </a:r>
            <a:r>
              <a:rPr lang="pl-PL" dirty="0" err="1"/>
              <a:t>sunlight</a:t>
            </a:r>
            <a:r>
              <a:rPr lang="pl-PL" dirty="0"/>
              <a:t> </a:t>
            </a:r>
            <a:r>
              <a:rPr lang="pl-PL" dirty="0" err="1"/>
              <a:t>values</a:t>
            </a:r>
            <a:r>
              <a:rPr lang="pl-PL" dirty="0"/>
              <a:t>, </a:t>
            </a:r>
            <a:r>
              <a:rPr lang="pl-PL" dirty="0" err="1"/>
              <a:t>it</a:t>
            </a:r>
            <a:r>
              <a:rPr lang="pl-PL" dirty="0"/>
              <a:t> </a:t>
            </a:r>
            <a:r>
              <a:rPr lang="pl-PL" dirty="0" err="1"/>
              <a:t>will</a:t>
            </a:r>
            <a:r>
              <a:rPr lang="pl-PL" dirty="0"/>
              <a:t> most </a:t>
            </a:r>
            <a:r>
              <a:rPr lang="pl-PL" dirty="0" err="1"/>
              <a:t>likely</a:t>
            </a:r>
            <a:r>
              <a:rPr lang="pl-PL" dirty="0"/>
              <a:t> live. </a:t>
            </a:r>
            <a:r>
              <a:rPr lang="pl-PL" dirty="0" err="1"/>
              <a:t>If</a:t>
            </a:r>
            <a:r>
              <a:rPr lang="pl-PL" dirty="0"/>
              <a:t> </a:t>
            </a:r>
            <a:r>
              <a:rPr lang="pl-PL" dirty="0" err="1"/>
              <a:t>it</a:t>
            </a:r>
            <a:r>
              <a:rPr lang="pl-PL" dirty="0"/>
              <a:t> </a:t>
            </a:r>
            <a:r>
              <a:rPr lang="pl-PL" dirty="0" err="1"/>
              <a:t>lacks</a:t>
            </a:r>
            <a:r>
              <a:rPr lang="pl-PL" dirty="0"/>
              <a:t> one </a:t>
            </a:r>
            <a:r>
              <a:rPr lang="pl-PL" dirty="0" err="1"/>
              <a:t>or</a:t>
            </a:r>
            <a:r>
              <a:rPr lang="pl-PL" dirty="0"/>
              <a:t> </a:t>
            </a:r>
            <a:r>
              <a:rPr lang="pl-PL" dirty="0" err="1"/>
              <a:t>both</a:t>
            </a:r>
            <a:r>
              <a:rPr lang="pl-PL" dirty="0"/>
              <a:t> of </a:t>
            </a:r>
            <a:r>
              <a:rPr lang="pl-PL" dirty="0" err="1"/>
              <a:t>them</a:t>
            </a:r>
            <a:r>
              <a:rPr lang="pl-PL" dirty="0"/>
              <a:t> </a:t>
            </a:r>
            <a:r>
              <a:rPr lang="pl-PL" dirty="0" err="1"/>
              <a:t>it</a:t>
            </a:r>
            <a:r>
              <a:rPr lang="pl-PL" dirty="0"/>
              <a:t> </a:t>
            </a:r>
            <a:r>
              <a:rPr lang="pl-PL" dirty="0" err="1"/>
              <a:t>will</a:t>
            </a:r>
            <a:r>
              <a:rPr lang="pl-PL" dirty="0"/>
              <a:t> most </a:t>
            </a:r>
            <a:r>
              <a:rPr lang="pl-PL" dirty="0" err="1"/>
              <a:t>likely</a:t>
            </a:r>
            <a:r>
              <a:rPr lang="pl-PL" dirty="0"/>
              <a:t> </a:t>
            </a:r>
            <a:r>
              <a:rPr lang="pl-PL" dirty="0" err="1"/>
              <a:t>die</a:t>
            </a:r>
            <a:r>
              <a:rPr lang="pl-PL" dirty="0"/>
              <a:t>.</a:t>
            </a:r>
          </a:p>
          <a:p>
            <a:endParaRPr lang="pl-PL" dirty="0"/>
          </a:p>
          <a:p>
            <a:r>
              <a:rPr lang="en-US" dirty="0"/>
              <a:t>This experiment was also repeated 50 times. Each time two models were trained: with and without interactions, and the accuracy scores were compared. It is clear from the chart that the addition of interactions to the models did improve their performance.</a:t>
            </a:r>
            <a:endParaRPr lang="pl-PL" dirty="0"/>
          </a:p>
        </p:txBody>
      </p:sp>
      <p:sp>
        <p:nvSpPr>
          <p:cNvPr id="4" name="Slide Number Placeholder 3"/>
          <p:cNvSpPr>
            <a:spLocks noGrp="1"/>
          </p:cNvSpPr>
          <p:nvPr>
            <p:ph type="sldNum" sz="quarter" idx="5"/>
          </p:nvPr>
        </p:nvSpPr>
        <p:spPr/>
        <p:txBody>
          <a:bodyPr/>
          <a:lstStyle/>
          <a:p>
            <a:fld id="{EF65A697-B1D5-4244-918B-B6A5381D57C5}" type="slidenum">
              <a:rPr lang="pl-PL" smtClean="0"/>
              <a:t>9</a:t>
            </a:fld>
            <a:endParaRPr lang="pl-PL"/>
          </a:p>
        </p:txBody>
      </p:sp>
    </p:spTree>
    <p:extLst>
      <p:ext uri="{BB962C8B-B14F-4D97-AF65-F5344CB8AC3E}">
        <p14:creationId xmlns:p14="http://schemas.microsoft.com/office/powerpoint/2010/main" val="2993504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2" name="Picture 2">
            <a:extLst>
              <a:ext uri="{FF2B5EF4-FFF2-40B4-BE49-F238E27FC236}">
                <a16:creationId xmlns:a16="http://schemas.microsoft.com/office/drawing/2014/main" id="{BEA78E17-FF02-C37B-95F4-413BE40699E3}"/>
              </a:ext>
            </a:extLst>
          </p:cNvPr>
          <p:cNvPicPr>
            <a:picLocks noChangeAspect="1"/>
          </p:cNvPicPr>
          <p:nvPr/>
        </p:nvPicPr>
        <p:blipFill rotWithShape="1">
          <a:blip r:embed="rId2"/>
          <a:srcRect l="-1" r="9904"/>
          <a:stretch/>
        </p:blipFill>
        <p:spPr>
          <a:xfrm>
            <a:off x="-170934" y="2061"/>
            <a:ext cx="12362935" cy="6855940"/>
          </a:xfrm>
          <a:prstGeom prst="rect">
            <a:avLst/>
          </a:prstGeom>
        </p:spPr>
      </p:pic>
      <p:sp>
        <p:nvSpPr>
          <p:cNvPr id="13" name="Google Shape;13;p3"/>
          <p:cNvSpPr txBox="1">
            <a:spLocks noGrp="1"/>
          </p:cNvSpPr>
          <p:nvPr>
            <p:ph type="title"/>
          </p:nvPr>
        </p:nvSpPr>
        <p:spPr>
          <a:xfrm>
            <a:off x="5489367" y="3414167"/>
            <a:ext cx="5356800" cy="11224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6667">
                <a:solidFill>
                  <a:srgbClr val="AFC968"/>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
        <p:nvSpPr>
          <p:cNvPr id="14" name="Google Shape;14;p3"/>
          <p:cNvSpPr txBox="1">
            <a:spLocks noGrp="1"/>
          </p:cNvSpPr>
          <p:nvPr>
            <p:ph type="title" idx="2" hasCustomPrompt="1"/>
          </p:nvPr>
        </p:nvSpPr>
        <p:spPr>
          <a:xfrm>
            <a:off x="7998867" y="1433333"/>
            <a:ext cx="2847200" cy="1988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4533" b="1">
                <a:solidFill>
                  <a:schemeClr val="accent6"/>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5" name="Google Shape;15;p3"/>
          <p:cNvSpPr txBox="1">
            <a:spLocks noGrp="1"/>
          </p:cNvSpPr>
          <p:nvPr>
            <p:ph type="subTitle" idx="1"/>
          </p:nvPr>
        </p:nvSpPr>
        <p:spPr>
          <a:xfrm>
            <a:off x="5919333" y="4742444"/>
            <a:ext cx="4927200" cy="928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2400">
                <a:solidFill>
                  <a:srgbClr val="D6E29C"/>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spTree>
    <p:extLst>
      <p:ext uri="{BB962C8B-B14F-4D97-AF65-F5344CB8AC3E}">
        <p14:creationId xmlns:p14="http://schemas.microsoft.com/office/powerpoint/2010/main" val="1866986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hree columns" preserve="1">
  <p:cSld name="1_Title and three columns">
    <p:spTree>
      <p:nvGrpSpPr>
        <p:cNvPr id="1" name="Shape 83"/>
        <p:cNvGrpSpPr/>
        <p:nvPr/>
      </p:nvGrpSpPr>
      <p:grpSpPr>
        <a:xfrm>
          <a:off x="0" y="0"/>
          <a:ext cx="0" cy="0"/>
          <a:chOff x="0" y="0"/>
          <a:chExt cx="0" cy="0"/>
        </a:xfrm>
      </p:grpSpPr>
      <p:sp>
        <p:nvSpPr>
          <p:cNvPr id="91" name="Google Shape;91;p18"/>
          <p:cNvSpPr/>
          <p:nvPr/>
        </p:nvSpPr>
        <p:spPr>
          <a:xfrm>
            <a:off x="197833" y="198000"/>
            <a:ext cx="11826000" cy="6462000"/>
          </a:xfrm>
          <a:prstGeom prst="rect">
            <a:avLst/>
          </a:prstGeom>
          <a:solidFill>
            <a:schemeClr val="accent2"/>
          </a:solidFill>
          <a:ln w="19050" cap="flat" cmpd="sng">
            <a:solidFill>
              <a:srgbClr val="74533D"/>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8"/>
          <p:cNvSpPr txBox="1">
            <a:spLocks noGrp="1"/>
          </p:cNvSpPr>
          <p:nvPr>
            <p:ph type="subTitle" idx="1" hasCustomPrompt="1"/>
          </p:nvPr>
        </p:nvSpPr>
        <p:spPr>
          <a:xfrm>
            <a:off x="947667" y="1955261"/>
            <a:ext cx="10180776" cy="4127336"/>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a:latin typeface="+mn-l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pl-PL"/>
              <a:t>Kliknij aby edytować</a:t>
            </a:r>
            <a:endParaRPr/>
          </a:p>
        </p:txBody>
      </p:sp>
      <p:sp>
        <p:nvSpPr>
          <p:cNvPr id="90" name="Google Shape;90;p18"/>
          <p:cNvSpPr txBox="1">
            <a:spLocks noGrp="1"/>
          </p:cNvSpPr>
          <p:nvPr>
            <p:ph type="title" idx="6"/>
          </p:nvPr>
        </p:nvSpPr>
        <p:spPr>
          <a:xfrm>
            <a:off x="947666" y="516333"/>
            <a:ext cx="10180775" cy="1035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48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rPr lang="en-GB"/>
              <a:t>Click to edit Master title style</a:t>
            </a:r>
            <a:endParaRPr/>
          </a:p>
        </p:txBody>
      </p:sp>
    </p:spTree>
    <p:extLst>
      <p:ext uri="{BB962C8B-B14F-4D97-AF65-F5344CB8AC3E}">
        <p14:creationId xmlns:p14="http://schemas.microsoft.com/office/powerpoint/2010/main" val="881317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kład niestandardowy">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288947D2-E85F-E331-3BF7-D84BEDFA2785}"/>
              </a:ext>
            </a:extLst>
          </p:cNvPr>
          <p:cNvPicPr>
            <a:picLocks noChangeAspect="1"/>
          </p:cNvPicPr>
          <p:nvPr/>
        </p:nvPicPr>
        <p:blipFill rotWithShape="1">
          <a:blip r:embed="rId2"/>
          <a:srcRect r="9904"/>
          <a:stretch/>
        </p:blipFill>
        <p:spPr>
          <a:xfrm>
            <a:off x="-170936" y="2061"/>
            <a:ext cx="12362935" cy="6855940"/>
          </a:xfrm>
          <a:prstGeom prst="rect">
            <a:avLst/>
          </a:prstGeom>
        </p:spPr>
      </p:pic>
      <p:sp>
        <p:nvSpPr>
          <p:cNvPr id="5" name="Google Shape;13;p3">
            <a:extLst>
              <a:ext uri="{FF2B5EF4-FFF2-40B4-BE49-F238E27FC236}">
                <a16:creationId xmlns:a16="http://schemas.microsoft.com/office/drawing/2014/main" id="{42AEE9E6-4211-44FA-7360-AE2DBD6E12CB}"/>
              </a:ext>
            </a:extLst>
          </p:cNvPr>
          <p:cNvSpPr txBox="1">
            <a:spLocks noGrp="1"/>
          </p:cNvSpPr>
          <p:nvPr>
            <p:ph type="title"/>
          </p:nvPr>
        </p:nvSpPr>
        <p:spPr>
          <a:xfrm>
            <a:off x="2249384" y="1804450"/>
            <a:ext cx="7693233" cy="32491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3600"/>
              <a:buNone/>
              <a:defRPr sz="6667">
                <a:solidFill>
                  <a:schemeClr val="accent6"/>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n-GB"/>
              <a:t>Click to edit Master title style</a:t>
            </a:r>
            <a:endParaRPr/>
          </a:p>
        </p:txBody>
      </p:sp>
    </p:spTree>
    <p:extLst>
      <p:ext uri="{BB962C8B-B14F-4D97-AF65-F5344CB8AC3E}">
        <p14:creationId xmlns:p14="http://schemas.microsoft.com/office/powerpoint/2010/main" val="1440114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extLst>
      <p:ext uri="{BB962C8B-B14F-4D97-AF65-F5344CB8AC3E}">
        <p14:creationId xmlns:p14="http://schemas.microsoft.com/office/powerpoint/2010/main" val="1700711305"/>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5" r:id="rId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ubertR21/DS23IterativeReweightedLeastSquar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C87A-B21E-8AC2-BEC3-47BE4C504A3B}"/>
              </a:ext>
            </a:extLst>
          </p:cNvPr>
          <p:cNvSpPr>
            <a:spLocks noGrp="1"/>
          </p:cNvSpPr>
          <p:nvPr>
            <p:ph type="title"/>
          </p:nvPr>
        </p:nvSpPr>
        <p:spPr/>
        <p:txBody>
          <a:bodyPr/>
          <a:lstStyle/>
          <a:p>
            <a:r>
              <a:rPr lang="en-US" b="0" i="0" dirty="0">
                <a:effectLst/>
                <a:latin typeface="Arial" panose="020B0604020202020204" pitchFamily="34" charset="0"/>
              </a:rPr>
              <a:t>Iterative Reweighted Least Squares</a:t>
            </a:r>
            <a:endParaRPr lang="pl-PL" dirty="0"/>
          </a:p>
        </p:txBody>
      </p:sp>
      <p:sp>
        <p:nvSpPr>
          <p:cNvPr id="3" name="Title 1">
            <a:extLst>
              <a:ext uri="{FF2B5EF4-FFF2-40B4-BE49-F238E27FC236}">
                <a16:creationId xmlns:a16="http://schemas.microsoft.com/office/drawing/2014/main" id="{6C11E635-44D0-12C7-0217-3D86EB1920F7}"/>
              </a:ext>
            </a:extLst>
          </p:cNvPr>
          <p:cNvSpPr txBox="1">
            <a:spLocks/>
          </p:cNvSpPr>
          <p:nvPr/>
        </p:nvSpPr>
        <p:spPr>
          <a:xfrm>
            <a:off x="2249384" y="5318448"/>
            <a:ext cx="7693233" cy="6503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dk1"/>
              </a:buClr>
              <a:buSzPts val="3600"/>
              <a:buFont typeface="Questrial"/>
              <a:buNone/>
              <a:defRPr sz="6667" b="0" i="0" u="none" strike="noStrike" cap="none">
                <a:solidFill>
                  <a:schemeClr val="accent6"/>
                </a:solidFill>
                <a:latin typeface="Questrial"/>
                <a:ea typeface="Questrial"/>
                <a:cs typeface="Questrial"/>
                <a:sym typeface="Questrial"/>
              </a:defRPr>
            </a:lvl1pPr>
            <a:lvl2pPr marR="0" lvl="1"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2pPr>
            <a:lvl3pPr marR="0" lvl="2"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3pPr>
            <a:lvl4pPr marR="0" lvl="3"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4pPr>
            <a:lvl5pPr marR="0" lvl="4"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5pPr>
            <a:lvl6pPr marR="0" lvl="5"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6pPr>
            <a:lvl7pPr marR="0" lvl="6"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7pPr>
            <a:lvl8pPr marR="0" lvl="7"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8pPr>
            <a:lvl9pPr marR="0" lvl="8" algn="ctr" rtl="0" eaLnBrk="1" hangingPunct="1">
              <a:lnSpc>
                <a:spcPct val="100000"/>
              </a:lnSpc>
              <a:spcBef>
                <a:spcPts val="0"/>
              </a:spcBef>
              <a:spcAft>
                <a:spcPts val="0"/>
              </a:spcAft>
              <a:buClr>
                <a:schemeClr val="dk1"/>
              </a:buClr>
              <a:buSzPts val="3600"/>
              <a:buFont typeface="Questrial"/>
              <a:buNone/>
              <a:defRPr sz="4800" b="0" i="0" u="none" strike="noStrike" cap="none">
                <a:solidFill>
                  <a:schemeClr val="dk1"/>
                </a:solidFill>
                <a:latin typeface="Questrial"/>
                <a:ea typeface="Questrial"/>
                <a:cs typeface="Questrial"/>
                <a:sym typeface="Questrial"/>
              </a:defRPr>
            </a:lvl9pPr>
          </a:lstStyle>
          <a:p>
            <a:r>
              <a:rPr lang="pl-PL" sz="1800" dirty="0" err="1">
                <a:latin typeface="Arial" panose="020B0604020202020204" pitchFamily="34" charset="0"/>
              </a:rPr>
              <a:t>Authors</a:t>
            </a:r>
            <a:r>
              <a:rPr lang="pl-PL" sz="1800" dirty="0">
                <a:latin typeface="Arial" panose="020B0604020202020204" pitchFamily="34" charset="0"/>
              </a:rPr>
              <a:t>: Hubert Ruczyński, Adrian Stańdo</a:t>
            </a:r>
          </a:p>
          <a:p>
            <a:r>
              <a:rPr lang="pl-PL" sz="1800" dirty="0">
                <a:latin typeface="Arial" panose="020B0604020202020204" pitchFamily="34" charset="0"/>
              </a:rPr>
              <a:t>16th </a:t>
            </a:r>
            <a:r>
              <a:rPr lang="pl-PL" sz="1800" dirty="0" err="1">
                <a:latin typeface="Arial" panose="020B0604020202020204" pitchFamily="34" charset="0"/>
              </a:rPr>
              <a:t>April</a:t>
            </a:r>
            <a:r>
              <a:rPr lang="pl-PL" sz="1800" dirty="0">
                <a:latin typeface="Arial" panose="020B0604020202020204" pitchFamily="34" charset="0"/>
              </a:rPr>
              <a:t> 2023</a:t>
            </a:r>
            <a:endParaRPr lang="pl-PL" sz="1800" dirty="0"/>
          </a:p>
        </p:txBody>
      </p:sp>
    </p:spTree>
    <p:extLst>
      <p:ext uri="{BB962C8B-B14F-4D97-AF65-F5344CB8AC3E}">
        <p14:creationId xmlns:p14="http://schemas.microsoft.com/office/powerpoint/2010/main" val="214547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2954694" y="3414167"/>
            <a:ext cx="7891474" cy="1122400"/>
          </a:xfrm>
        </p:spPr>
        <p:txBody>
          <a:bodyPr/>
          <a:lstStyle/>
          <a:p>
            <a:r>
              <a:rPr lang="pl-PL" dirty="0"/>
              <a:t>Real-life </a:t>
            </a:r>
            <a:r>
              <a:rPr lang="pl-PL" dirty="0" err="1"/>
              <a:t>datasets</a:t>
            </a:r>
            <a:r>
              <a:rPr lang="pl-PL" dirty="0"/>
              <a:t> </a:t>
            </a:r>
            <a:r>
              <a:rPr lang="pl-PL" dirty="0" err="1"/>
              <a:t>experiments</a:t>
            </a:r>
            <a:endParaRPr lang="pl-PL" dirty="0"/>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dirty="0"/>
              <a:t>04</a:t>
            </a:r>
          </a:p>
        </p:txBody>
      </p:sp>
    </p:spTree>
    <p:extLst>
      <p:ext uri="{BB962C8B-B14F-4D97-AF65-F5344CB8AC3E}">
        <p14:creationId xmlns:p14="http://schemas.microsoft.com/office/powerpoint/2010/main" val="303752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73FBA0C-256D-1929-3DCF-5FE489D76647}"/>
              </a:ext>
            </a:extLst>
          </p:cNvPr>
          <p:cNvSpPr>
            <a:spLocks noGrp="1"/>
          </p:cNvSpPr>
          <p:nvPr>
            <p:ph type="subTitle" idx="1"/>
          </p:nvPr>
        </p:nvSpPr>
        <p:spPr/>
        <p:txBody>
          <a:bodyPr/>
          <a:lstStyle/>
          <a:p>
            <a:r>
              <a:rPr lang="pl-PL" dirty="0"/>
              <a:t>1. Three </a:t>
            </a:r>
            <a:r>
              <a:rPr lang="pl-PL" dirty="0" err="1"/>
              <a:t>datasets</a:t>
            </a:r>
            <a:r>
              <a:rPr lang="pl-PL" dirty="0"/>
              <a:t>: </a:t>
            </a:r>
            <a:r>
              <a:rPr lang="pl-PL" dirty="0" err="1"/>
              <a:t>raisin</a:t>
            </a:r>
            <a:r>
              <a:rPr lang="pl-PL" dirty="0"/>
              <a:t>, </a:t>
            </a:r>
            <a:r>
              <a:rPr lang="pl-PL" dirty="0" err="1"/>
              <a:t>occupancy</a:t>
            </a:r>
            <a:r>
              <a:rPr lang="pl-PL" dirty="0"/>
              <a:t>, </a:t>
            </a:r>
            <a:r>
              <a:rPr lang="pl-PL" dirty="0" err="1"/>
              <a:t>banknote</a:t>
            </a:r>
            <a:r>
              <a:rPr lang="pl-PL" dirty="0"/>
              <a:t>.</a:t>
            </a:r>
          </a:p>
          <a:p>
            <a:r>
              <a:rPr lang="pl-PL" dirty="0"/>
              <a:t>2. </a:t>
            </a:r>
            <a:r>
              <a:rPr lang="pl-PL" dirty="0" err="1"/>
              <a:t>Removal</a:t>
            </a:r>
            <a:r>
              <a:rPr lang="pl-PL" dirty="0"/>
              <a:t> of </a:t>
            </a:r>
            <a:r>
              <a:rPr lang="pl-PL" dirty="0" err="1"/>
              <a:t>higly</a:t>
            </a:r>
            <a:r>
              <a:rPr lang="pl-PL" dirty="0"/>
              <a:t> </a:t>
            </a:r>
            <a:r>
              <a:rPr lang="pl-PL" dirty="0" err="1"/>
              <a:t>correlated</a:t>
            </a:r>
            <a:r>
              <a:rPr lang="pl-PL" dirty="0"/>
              <a:t> </a:t>
            </a:r>
            <a:r>
              <a:rPr lang="pl-PL" dirty="0" err="1"/>
              <a:t>columns</a:t>
            </a:r>
            <a:r>
              <a:rPr lang="pl-PL" dirty="0"/>
              <a:t> (r </a:t>
            </a:r>
            <a:r>
              <a:rPr lang="pl-PL" dirty="0" err="1"/>
              <a:t>rank</a:t>
            </a:r>
            <a:r>
              <a:rPr lang="pl-PL" dirty="0"/>
              <a:t> &gt; 0.7).</a:t>
            </a:r>
          </a:p>
        </p:txBody>
      </p:sp>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Methodology</a:t>
            </a:r>
            <a:endParaRPr lang="pl-PL" dirty="0"/>
          </a:p>
        </p:txBody>
      </p:sp>
      <p:pic>
        <p:nvPicPr>
          <p:cNvPr id="5" name="Picture 4" descr="A picture containing chart&#10;&#10;Description automatically generated">
            <a:extLst>
              <a:ext uri="{FF2B5EF4-FFF2-40B4-BE49-F238E27FC236}">
                <a16:creationId xmlns:a16="http://schemas.microsoft.com/office/drawing/2014/main" id="{EFE70E46-70B3-48FC-0E9A-6DF4F58D1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000" y="3076200"/>
            <a:ext cx="10907999" cy="2727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941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73FBA0C-256D-1929-3DCF-5FE489D76647}"/>
              </a:ext>
            </a:extLst>
          </p:cNvPr>
          <p:cNvSpPr>
            <a:spLocks noGrp="1"/>
          </p:cNvSpPr>
          <p:nvPr>
            <p:ph type="subTitle" idx="1"/>
          </p:nvPr>
        </p:nvSpPr>
        <p:spPr/>
        <p:txBody>
          <a:bodyPr/>
          <a:lstStyle/>
          <a:p>
            <a:r>
              <a:rPr lang="pl-PL" dirty="0"/>
              <a:t>1. Three </a:t>
            </a:r>
            <a:r>
              <a:rPr lang="pl-PL" dirty="0" err="1"/>
              <a:t>datasets</a:t>
            </a:r>
            <a:r>
              <a:rPr lang="pl-PL" dirty="0"/>
              <a:t>: </a:t>
            </a:r>
            <a:r>
              <a:rPr lang="pl-PL" dirty="0" err="1"/>
              <a:t>raisin</a:t>
            </a:r>
            <a:r>
              <a:rPr lang="pl-PL" dirty="0"/>
              <a:t>, </a:t>
            </a:r>
            <a:r>
              <a:rPr lang="pl-PL" dirty="0" err="1"/>
              <a:t>occupancy</a:t>
            </a:r>
            <a:r>
              <a:rPr lang="pl-PL" dirty="0"/>
              <a:t>, </a:t>
            </a:r>
            <a:r>
              <a:rPr lang="pl-PL" dirty="0" err="1"/>
              <a:t>banknote</a:t>
            </a:r>
            <a:r>
              <a:rPr lang="pl-PL" dirty="0"/>
              <a:t>.</a:t>
            </a:r>
          </a:p>
          <a:p>
            <a:r>
              <a:rPr lang="pl-PL" dirty="0"/>
              <a:t>2. </a:t>
            </a:r>
            <a:r>
              <a:rPr lang="pl-PL" dirty="0" err="1"/>
              <a:t>Removal</a:t>
            </a:r>
            <a:r>
              <a:rPr lang="pl-PL" dirty="0"/>
              <a:t> of </a:t>
            </a:r>
            <a:r>
              <a:rPr lang="pl-PL" dirty="0" err="1"/>
              <a:t>higly</a:t>
            </a:r>
            <a:r>
              <a:rPr lang="pl-PL" dirty="0"/>
              <a:t> </a:t>
            </a:r>
            <a:r>
              <a:rPr lang="pl-PL" dirty="0" err="1"/>
              <a:t>correlated</a:t>
            </a:r>
            <a:r>
              <a:rPr lang="pl-PL" dirty="0"/>
              <a:t> </a:t>
            </a:r>
            <a:r>
              <a:rPr lang="pl-PL" dirty="0" err="1"/>
              <a:t>columns</a:t>
            </a:r>
            <a:r>
              <a:rPr lang="pl-PL" dirty="0"/>
              <a:t> (r </a:t>
            </a:r>
            <a:r>
              <a:rPr lang="pl-PL" dirty="0" err="1"/>
              <a:t>rank</a:t>
            </a:r>
            <a:r>
              <a:rPr lang="pl-PL" dirty="0"/>
              <a:t> &gt; 0.7).</a:t>
            </a:r>
          </a:p>
        </p:txBody>
      </p:sp>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Methodology</a:t>
            </a:r>
            <a:endParaRPr lang="pl-PL" dirty="0"/>
          </a:p>
        </p:txBody>
      </p:sp>
      <p:pic>
        <p:nvPicPr>
          <p:cNvPr id="5" name="Picture 4">
            <a:extLst>
              <a:ext uri="{FF2B5EF4-FFF2-40B4-BE49-F238E27FC236}">
                <a16:creationId xmlns:a16="http://schemas.microsoft.com/office/drawing/2014/main" id="{EFE70E46-70B3-48FC-0E9A-6DF4F58D19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000" y="3076200"/>
            <a:ext cx="10907999" cy="2726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1572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73FBA0C-256D-1929-3DCF-5FE489D76647}"/>
              </a:ext>
            </a:extLst>
          </p:cNvPr>
          <p:cNvSpPr>
            <a:spLocks noGrp="1"/>
          </p:cNvSpPr>
          <p:nvPr>
            <p:ph type="subTitle" idx="1"/>
          </p:nvPr>
        </p:nvSpPr>
        <p:spPr/>
        <p:txBody>
          <a:bodyPr/>
          <a:lstStyle/>
          <a:p>
            <a:r>
              <a:rPr lang="pl-PL" dirty="0"/>
              <a:t>1. Three </a:t>
            </a:r>
            <a:r>
              <a:rPr lang="pl-PL" dirty="0" err="1"/>
              <a:t>datasets</a:t>
            </a:r>
            <a:r>
              <a:rPr lang="pl-PL" dirty="0"/>
              <a:t>: </a:t>
            </a:r>
            <a:r>
              <a:rPr lang="pl-PL" dirty="0" err="1"/>
              <a:t>raisin</a:t>
            </a:r>
            <a:r>
              <a:rPr lang="pl-PL" dirty="0"/>
              <a:t>, </a:t>
            </a:r>
            <a:r>
              <a:rPr lang="pl-PL" dirty="0" err="1"/>
              <a:t>occupancy</a:t>
            </a:r>
            <a:r>
              <a:rPr lang="pl-PL" dirty="0"/>
              <a:t>, </a:t>
            </a:r>
            <a:r>
              <a:rPr lang="pl-PL" dirty="0" err="1"/>
              <a:t>banknote</a:t>
            </a:r>
            <a:r>
              <a:rPr lang="pl-PL" dirty="0"/>
              <a:t>.</a:t>
            </a:r>
          </a:p>
          <a:p>
            <a:r>
              <a:rPr lang="pl-PL" dirty="0"/>
              <a:t>2. </a:t>
            </a:r>
            <a:r>
              <a:rPr lang="pl-PL" dirty="0" err="1"/>
              <a:t>Removal</a:t>
            </a:r>
            <a:r>
              <a:rPr lang="pl-PL" dirty="0"/>
              <a:t> of </a:t>
            </a:r>
            <a:r>
              <a:rPr lang="pl-PL" dirty="0" err="1"/>
              <a:t>higly</a:t>
            </a:r>
            <a:r>
              <a:rPr lang="pl-PL" dirty="0"/>
              <a:t> </a:t>
            </a:r>
            <a:r>
              <a:rPr lang="pl-PL" dirty="0" err="1"/>
              <a:t>correlated</a:t>
            </a:r>
            <a:r>
              <a:rPr lang="pl-PL" dirty="0"/>
              <a:t> </a:t>
            </a:r>
            <a:r>
              <a:rPr lang="pl-PL" dirty="0" err="1"/>
              <a:t>columns</a:t>
            </a:r>
            <a:r>
              <a:rPr lang="pl-PL" dirty="0"/>
              <a:t> (r </a:t>
            </a:r>
            <a:r>
              <a:rPr lang="pl-PL" dirty="0" err="1"/>
              <a:t>rank</a:t>
            </a:r>
            <a:r>
              <a:rPr lang="pl-PL" dirty="0"/>
              <a:t> &gt; 0.7).</a:t>
            </a:r>
          </a:p>
          <a:p>
            <a:r>
              <a:rPr lang="pl-PL" dirty="0"/>
              <a:t>3. </a:t>
            </a:r>
            <a:r>
              <a:rPr lang="pl-PL" dirty="0" err="1"/>
              <a:t>Comparison</a:t>
            </a:r>
            <a:r>
              <a:rPr lang="pl-PL" dirty="0"/>
              <a:t> to </a:t>
            </a:r>
            <a:r>
              <a:rPr lang="pl-PL" dirty="0" err="1"/>
              <a:t>other</a:t>
            </a:r>
            <a:r>
              <a:rPr lang="pl-PL" dirty="0"/>
              <a:t> Machine Learning </a:t>
            </a:r>
            <a:r>
              <a:rPr lang="pl-PL" dirty="0" err="1"/>
              <a:t>algorithms</a:t>
            </a:r>
            <a:r>
              <a:rPr lang="pl-PL" dirty="0"/>
              <a:t>: KNN, LDA, QDA, and </a:t>
            </a:r>
            <a:r>
              <a:rPr lang="pl-PL" dirty="0" err="1"/>
              <a:t>available</a:t>
            </a:r>
            <a:r>
              <a:rPr lang="pl-PL" dirty="0"/>
              <a:t> </a:t>
            </a:r>
            <a:r>
              <a:rPr lang="pl-PL" dirty="0" err="1"/>
              <a:t>implementation</a:t>
            </a:r>
            <a:r>
              <a:rPr lang="pl-PL" dirty="0"/>
              <a:t> of the IRLS in R.</a:t>
            </a:r>
          </a:p>
          <a:p>
            <a:endParaRPr lang="pl-PL" dirty="0"/>
          </a:p>
        </p:txBody>
      </p:sp>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Methodology</a:t>
            </a:r>
            <a:endParaRPr lang="pl-PL" dirty="0"/>
          </a:p>
        </p:txBody>
      </p:sp>
    </p:spTree>
    <p:extLst>
      <p:ext uri="{BB962C8B-B14F-4D97-AF65-F5344CB8AC3E}">
        <p14:creationId xmlns:p14="http://schemas.microsoft.com/office/powerpoint/2010/main" val="126194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Results</a:t>
            </a:r>
            <a:r>
              <a:rPr lang="pl-PL" dirty="0"/>
              <a:t>: </a:t>
            </a:r>
            <a:r>
              <a:rPr lang="pl-PL" dirty="0" err="1"/>
              <a:t>raisin</a:t>
            </a:r>
            <a:endParaRPr lang="pl-PL" dirty="0"/>
          </a:p>
        </p:txBody>
      </p:sp>
      <p:pic>
        <p:nvPicPr>
          <p:cNvPr id="5" name="Picture 4" descr="Chart, box and whisker chart&#10;&#10;Description automatically generated">
            <a:extLst>
              <a:ext uri="{FF2B5EF4-FFF2-40B4-BE49-F238E27FC236}">
                <a16:creationId xmlns:a16="http://schemas.microsoft.com/office/drawing/2014/main" id="{93B48D27-7F39-4EBA-1E71-BD37D0F04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386" y="2229266"/>
            <a:ext cx="10983228" cy="3509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79125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Results</a:t>
            </a:r>
            <a:r>
              <a:rPr lang="pl-PL" dirty="0"/>
              <a:t>: </a:t>
            </a:r>
            <a:r>
              <a:rPr lang="pl-PL" dirty="0" err="1"/>
              <a:t>occupancy</a:t>
            </a:r>
            <a:endParaRPr lang="pl-PL" dirty="0"/>
          </a:p>
        </p:txBody>
      </p:sp>
      <p:pic>
        <p:nvPicPr>
          <p:cNvPr id="5" name="Picture 4">
            <a:extLst>
              <a:ext uri="{FF2B5EF4-FFF2-40B4-BE49-F238E27FC236}">
                <a16:creationId xmlns:a16="http://schemas.microsoft.com/office/drawing/2014/main" id="{93B48D27-7F39-4EBA-1E71-BD37D0F04B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2475" y="2229266"/>
            <a:ext cx="10947050" cy="3509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996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D07AB8-9EF7-82D9-5730-5E8DCEA2081B}"/>
              </a:ext>
            </a:extLst>
          </p:cNvPr>
          <p:cNvSpPr>
            <a:spLocks noGrp="1"/>
          </p:cNvSpPr>
          <p:nvPr>
            <p:ph type="title" idx="6"/>
          </p:nvPr>
        </p:nvSpPr>
        <p:spPr/>
        <p:txBody>
          <a:bodyPr/>
          <a:lstStyle/>
          <a:p>
            <a:r>
              <a:rPr lang="pl-PL" dirty="0" err="1"/>
              <a:t>Results</a:t>
            </a:r>
            <a:r>
              <a:rPr lang="pl-PL" dirty="0"/>
              <a:t>: </a:t>
            </a:r>
            <a:r>
              <a:rPr lang="pl-PL" dirty="0" err="1"/>
              <a:t>banknote</a:t>
            </a:r>
            <a:endParaRPr lang="pl-PL" dirty="0"/>
          </a:p>
        </p:txBody>
      </p:sp>
      <p:pic>
        <p:nvPicPr>
          <p:cNvPr id="5" name="Picture 4">
            <a:extLst>
              <a:ext uri="{FF2B5EF4-FFF2-40B4-BE49-F238E27FC236}">
                <a16:creationId xmlns:a16="http://schemas.microsoft.com/office/drawing/2014/main" id="{93B48D27-7F39-4EBA-1E71-BD37D0F04B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4694" y="2229266"/>
            <a:ext cx="10782611" cy="3509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181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6798906" y="3414167"/>
            <a:ext cx="4047262" cy="1122400"/>
          </a:xfrm>
        </p:spPr>
        <p:txBody>
          <a:bodyPr/>
          <a:lstStyle/>
          <a:p>
            <a:r>
              <a:rPr lang="pl-PL" dirty="0" err="1"/>
              <a:t>Summary</a:t>
            </a:r>
            <a:endParaRPr lang="pl-PL" dirty="0"/>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dirty="0"/>
              <a:t>05</a:t>
            </a:r>
          </a:p>
        </p:txBody>
      </p:sp>
    </p:spTree>
    <p:extLst>
      <p:ext uri="{BB962C8B-B14F-4D97-AF65-F5344CB8AC3E}">
        <p14:creationId xmlns:p14="http://schemas.microsoft.com/office/powerpoint/2010/main" val="2828860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FC81F00-AE53-06A0-4DDC-9615810BBEB6}"/>
              </a:ext>
            </a:extLst>
          </p:cNvPr>
          <p:cNvSpPr>
            <a:spLocks noGrp="1"/>
          </p:cNvSpPr>
          <p:nvPr>
            <p:ph type="subTitle" idx="1"/>
          </p:nvPr>
        </p:nvSpPr>
        <p:spPr/>
        <p:txBody>
          <a:bodyPr/>
          <a:lstStyle/>
          <a:p>
            <a:pPr>
              <a:lnSpc>
                <a:spcPct val="150000"/>
              </a:lnSpc>
            </a:pPr>
            <a:r>
              <a:rPr lang="pl-PL" dirty="0"/>
              <a:t>1. </a:t>
            </a:r>
            <a:r>
              <a:rPr lang="pl-PL" dirty="0" err="1"/>
              <a:t>We’ve</a:t>
            </a:r>
            <a:r>
              <a:rPr lang="pl-PL" dirty="0"/>
              <a:t> </a:t>
            </a:r>
            <a:r>
              <a:rPr lang="pl-PL" dirty="0" err="1"/>
              <a:t>developed</a:t>
            </a:r>
            <a:r>
              <a:rPr lang="pl-PL" dirty="0"/>
              <a:t> a </a:t>
            </a:r>
            <a:r>
              <a:rPr lang="pl-PL" dirty="0" err="1"/>
              <a:t>package</a:t>
            </a:r>
            <a:r>
              <a:rPr lang="pl-PL" dirty="0"/>
              <a:t> with the </a:t>
            </a:r>
            <a:r>
              <a:rPr lang="pl-PL" dirty="0" err="1"/>
              <a:t>implementation</a:t>
            </a:r>
            <a:r>
              <a:rPr lang="pl-PL" dirty="0"/>
              <a:t> of the IRLS </a:t>
            </a:r>
            <a:r>
              <a:rPr lang="pl-PL" dirty="0" err="1"/>
              <a:t>algorithm</a:t>
            </a:r>
            <a:r>
              <a:rPr lang="pl-PL" dirty="0"/>
              <a:t>.</a:t>
            </a:r>
          </a:p>
          <a:p>
            <a:pPr>
              <a:lnSpc>
                <a:spcPct val="150000"/>
              </a:lnSpc>
            </a:pPr>
            <a:r>
              <a:rPr lang="pl-PL" dirty="0"/>
              <a:t>2. </a:t>
            </a:r>
            <a:r>
              <a:rPr lang="pl-PL" dirty="0" err="1"/>
              <a:t>Tested</a:t>
            </a:r>
            <a:r>
              <a:rPr lang="pl-PL" dirty="0"/>
              <a:t> the </a:t>
            </a:r>
            <a:r>
              <a:rPr lang="pl-PL" dirty="0" err="1"/>
              <a:t>correctness</a:t>
            </a:r>
            <a:r>
              <a:rPr lang="pl-PL" dirty="0"/>
              <a:t> of </a:t>
            </a:r>
            <a:r>
              <a:rPr lang="pl-PL" dirty="0" err="1"/>
              <a:t>our</a:t>
            </a:r>
            <a:r>
              <a:rPr lang="pl-PL" dirty="0"/>
              <a:t> </a:t>
            </a:r>
            <a:r>
              <a:rPr lang="pl-PL" dirty="0" err="1"/>
              <a:t>implementation</a:t>
            </a:r>
            <a:r>
              <a:rPr lang="pl-PL" dirty="0"/>
              <a:t> on </a:t>
            </a:r>
            <a:r>
              <a:rPr lang="pl-PL" dirty="0" err="1"/>
              <a:t>simulated</a:t>
            </a:r>
            <a:r>
              <a:rPr lang="pl-PL" dirty="0"/>
              <a:t> </a:t>
            </a:r>
            <a:r>
              <a:rPr lang="pl-PL" dirty="0" err="1"/>
              <a:t>datasets</a:t>
            </a:r>
            <a:r>
              <a:rPr lang="pl-PL" dirty="0"/>
              <a:t>.</a:t>
            </a:r>
          </a:p>
          <a:p>
            <a:pPr>
              <a:lnSpc>
                <a:spcPct val="150000"/>
              </a:lnSpc>
            </a:pPr>
            <a:r>
              <a:rPr lang="pl-PL" dirty="0"/>
              <a:t>3. </a:t>
            </a:r>
            <a:r>
              <a:rPr lang="pl-PL" dirty="0" err="1"/>
              <a:t>We’ve</a:t>
            </a:r>
            <a:r>
              <a:rPr lang="pl-PL" dirty="0"/>
              <a:t> </a:t>
            </a:r>
            <a:r>
              <a:rPr lang="pl-PL" dirty="0" err="1"/>
              <a:t>compared</a:t>
            </a:r>
            <a:r>
              <a:rPr lang="pl-PL" dirty="0"/>
              <a:t> </a:t>
            </a:r>
            <a:r>
              <a:rPr lang="pl-PL" dirty="0" err="1"/>
              <a:t>our</a:t>
            </a:r>
            <a:r>
              <a:rPr lang="pl-PL" dirty="0"/>
              <a:t> </a:t>
            </a:r>
            <a:r>
              <a:rPr lang="pl-PL" dirty="0" err="1"/>
              <a:t>method</a:t>
            </a:r>
            <a:r>
              <a:rPr lang="pl-PL" dirty="0"/>
              <a:t> to </a:t>
            </a:r>
            <a:r>
              <a:rPr lang="pl-PL" dirty="0" err="1"/>
              <a:t>other</a:t>
            </a:r>
            <a:r>
              <a:rPr lang="pl-PL" dirty="0"/>
              <a:t> </a:t>
            </a:r>
            <a:r>
              <a:rPr lang="pl-PL" dirty="0" err="1"/>
              <a:t>available</a:t>
            </a:r>
            <a:r>
              <a:rPr lang="pl-PL" dirty="0"/>
              <a:t> LR </a:t>
            </a:r>
            <a:r>
              <a:rPr lang="pl-PL" dirty="0" err="1"/>
              <a:t>solutions</a:t>
            </a:r>
            <a:r>
              <a:rPr lang="pl-PL" dirty="0"/>
              <a:t> on real-life </a:t>
            </a:r>
            <a:r>
              <a:rPr lang="pl-PL" dirty="0" err="1"/>
              <a:t>datasets</a:t>
            </a:r>
            <a:r>
              <a:rPr lang="pl-PL" dirty="0"/>
              <a:t>.</a:t>
            </a:r>
          </a:p>
          <a:p>
            <a:pPr>
              <a:lnSpc>
                <a:spcPct val="150000"/>
              </a:lnSpc>
            </a:pPr>
            <a:r>
              <a:rPr lang="pl-PL" dirty="0"/>
              <a:t>4. </a:t>
            </a:r>
            <a:r>
              <a:rPr lang="pl-PL" dirty="0" err="1"/>
              <a:t>During</a:t>
            </a:r>
            <a:r>
              <a:rPr lang="pl-PL" dirty="0"/>
              <a:t> the </a:t>
            </a:r>
            <a:r>
              <a:rPr lang="pl-PL" dirty="0" err="1"/>
              <a:t>project</a:t>
            </a:r>
            <a:r>
              <a:rPr lang="pl-PL" dirty="0"/>
              <a:t>, </a:t>
            </a:r>
            <a:r>
              <a:rPr lang="pl-PL" dirty="0" err="1"/>
              <a:t>we’ve</a:t>
            </a:r>
            <a:r>
              <a:rPr lang="pl-PL" dirty="0"/>
              <a:t> </a:t>
            </a:r>
            <a:r>
              <a:rPr lang="pl-PL" dirty="0" err="1"/>
              <a:t>gained</a:t>
            </a:r>
            <a:r>
              <a:rPr lang="pl-PL" dirty="0"/>
              <a:t> a </a:t>
            </a:r>
            <a:r>
              <a:rPr lang="pl-PL" dirty="0" err="1"/>
              <a:t>better</a:t>
            </a:r>
            <a:r>
              <a:rPr lang="pl-PL" dirty="0"/>
              <a:t> </a:t>
            </a:r>
            <a:r>
              <a:rPr lang="pl-PL" dirty="0" err="1"/>
              <a:t>insight</a:t>
            </a:r>
            <a:r>
              <a:rPr lang="pl-PL" dirty="0"/>
              <a:t> </a:t>
            </a:r>
            <a:r>
              <a:rPr lang="pl-PL" dirty="0" err="1"/>
              <a:t>into</a:t>
            </a:r>
            <a:r>
              <a:rPr lang="pl-PL" dirty="0"/>
              <a:t> </a:t>
            </a:r>
            <a:r>
              <a:rPr lang="en-US" dirty="0"/>
              <a:t>how the Logistic Regression method works. </a:t>
            </a:r>
            <a:endParaRPr lang="pl-PL" dirty="0"/>
          </a:p>
        </p:txBody>
      </p:sp>
      <p:sp>
        <p:nvSpPr>
          <p:cNvPr id="3" name="Title 2">
            <a:extLst>
              <a:ext uri="{FF2B5EF4-FFF2-40B4-BE49-F238E27FC236}">
                <a16:creationId xmlns:a16="http://schemas.microsoft.com/office/drawing/2014/main" id="{ADC234F1-9172-6764-A9B4-308F169CB9FD}"/>
              </a:ext>
            </a:extLst>
          </p:cNvPr>
          <p:cNvSpPr>
            <a:spLocks noGrp="1"/>
          </p:cNvSpPr>
          <p:nvPr>
            <p:ph type="title" idx="6"/>
          </p:nvPr>
        </p:nvSpPr>
        <p:spPr/>
        <p:txBody>
          <a:bodyPr/>
          <a:lstStyle/>
          <a:p>
            <a:r>
              <a:rPr lang="pl-PL" dirty="0" err="1"/>
              <a:t>Summary</a:t>
            </a:r>
            <a:endParaRPr lang="pl-PL" dirty="0"/>
          </a:p>
        </p:txBody>
      </p:sp>
    </p:spTree>
    <p:extLst>
      <p:ext uri="{BB962C8B-B14F-4D97-AF65-F5344CB8AC3E}">
        <p14:creationId xmlns:p14="http://schemas.microsoft.com/office/powerpoint/2010/main" val="53963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A12F-6E54-48DE-C626-4318A8D7FA5F}"/>
              </a:ext>
            </a:extLst>
          </p:cNvPr>
          <p:cNvSpPr>
            <a:spLocks noGrp="1"/>
          </p:cNvSpPr>
          <p:nvPr>
            <p:ph type="title"/>
          </p:nvPr>
        </p:nvSpPr>
        <p:spPr/>
        <p:txBody>
          <a:bodyPr/>
          <a:lstStyle/>
          <a:p>
            <a:r>
              <a:rPr lang="pl-PL" dirty="0" err="1"/>
              <a:t>Thanks</a:t>
            </a:r>
            <a:r>
              <a:rPr lang="pl-PL" dirty="0"/>
              <a:t> for </a:t>
            </a:r>
            <a:r>
              <a:rPr lang="pl-PL" dirty="0" err="1"/>
              <a:t>your</a:t>
            </a:r>
            <a:r>
              <a:rPr lang="pl-PL" dirty="0"/>
              <a:t> </a:t>
            </a:r>
            <a:r>
              <a:rPr lang="pl-PL" dirty="0" err="1"/>
              <a:t>attention</a:t>
            </a:r>
            <a:r>
              <a:rPr lang="pl-PL" dirty="0"/>
              <a:t>.</a:t>
            </a:r>
          </a:p>
        </p:txBody>
      </p:sp>
    </p:spTree>
    <p:extLst>
      <p:ext uri="{BB962C8B-B14F-4D97-AF65-F5344CB8AC3E}">
        <p14:creationId xmlns:p14="http://schemas.microsoft.com/office/powerpoint/2010/main" val="377975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dirty="0"/>
              <a:t>Introduction</a:t>
            </a:r>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dirty="0"/>
              <a:t>01</a:t>
            </a:r>
          </a:p>
        </p:txBody>
      </p:sp>
    </p:spTree>
    <p:extLst>
      <p:ext uri="{BB962C8B-B14F-4D97-AF65-F5344CB8AC3E}">
        <p14:creationId xmlns:p14="http://schemas.microsoft.com/office/powerpoint/2010/main" val="251217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1932159-5CE5-5670-5202-60B1D1CC3E63}"/>
              </a:ext>
            </a:extLst>
          </p:cNvPr>
          <p:cNvSpPr>
            <a:spLocks noGrp="1"/>
          </p:cNvSpPr>
          <p:nvPr>
            <p:ph type="subTitle" idx="1"/>
          </p:nvPr>
        </p:nvSpPr>
        <p:spPr/>
        <p:txBody>
          <a:bodyPr/>
          <a:lstStyle/>
          <a:p>
            <a:r>
              <a:rPr lang="pl-PL" b="1" dirty="0" err="1"/>
              <a:t>Main</a:t>
            </a:r>
            <a:r>
              <a:rPr lang="pl-PL" b="1" dirty="0"/>
              <a:t> </a:t>
            </a:r>
            <a:r>
              <a:rPr lang="pl-PL" b="1" dirty="0" err="1"/>
              <a:t>goal</a:t>
            </a:r>
            <a:r>
              <a:rPr lang="pl-PL" b="1" dirty="0"/>
              <a:t>: </a:t>
            </a:r>
          </a:p>
          <a:p>
            <a:pPr marL="482600" indent="-342900">
              <a:buFont typeface="Arial" panose="020B0604020202020204" pitchFamily="34" charset="0"/>
              <a:buChar char="•"/>
            </a:pPr>
            <a:r>
              <a:rPr lang="pl-PL" dirty="0" err="1"/>
              <a:t>Implementation</a:t>
            </a:r>
            <a:r>
              <a:rPr lang="pl-PL" dirty="0"/>
              <a:t> of the I</a:t>
            </a:r>
            <a:r>
              <a:rPr lang="en-US" dirty="0" err="1"/>
              <a:t>terative</a:t>
            </a:r>
            <a:r>
              <a:rPr lang="en-US" dirty="0"/>
              <a:t> Reweighted Least Squares (IRLS)</a:t>
            </a:r>
            <a:r>
              <a:rPr lang="pl-PL" dirty="0"/>
              <a:t> </a:t>
            </a:r>
            <a:r>
              <a:rPr lang="en-US" dirty="0" err="1"/>
              <a:t>optimisation</a:t>
            </a:r>
            <a:r>
              <a:rPr lang="en-US" dirty="0"/>
              <a:t> algorithm for parameter estimation in Logistic Regression</a:t>
            </a:r>
            <a:r>
              <a:rPr lang="pl-PL" dirty="0"/>
              <a:t>.</a:t>
            </a:r>
          </a:p>
          <a:p>
            <a:pPr marL="482600" indent="-342900">
              <a:buFont typeface="Arial" panose="020B0604020202020204" pitchFamily="34" charset="0"/>
              <a:buChar char="•"/>
            </a:pPr>
            <a:r>
              <a:rPr lang="pl-PL" dirty="0" err="1"/>
              <a:t>Including</a:t>
            </a:r>
            <a:r>
              <a:rPr lang="pl-PL" dirty="0"/>
              <a:t> the </a:t>
            </a:r>
            <a:r>
              <a:rPr lang="pl-PL" dirty="0" err="1"/>
              <a:t>interactions</a:t>
            </a:r>
            <a:r>
              <a:rPr lang="pl-PL" dirty="0"/>
              <a:t> to the IRLS </a:t>
            </a:r>
            <a:r>
              <a:rPr lang="pl-PL" dirty="0" err="1"/>
              <a:t>algorithm</a:t>
            </a:r>
            <a:r>
              <a:rPr lang="pl-PL" dirty="0"/>
              <a:t>.</a:t>
            </a:r>
          </a:p>
          <a:p>
            <a:endParaRPr lang="pl-PL" b="1" dirty="0"/>
          </a:p>
          <a:p>
            <a:r>
              <a:rPr lang="pl-PL" b="1" dirty="0"/>
              <a:t>Evaluation:</a:t>
            </a:r>
          </a:p>
          <a:p>
            <a:pPr marL="482600" indent="-342900">
              <a:buFont typeface="Arial" panose="020B0604020202020204" pitchFamily="34" charset="0"/>
              <a:buChar char="•"/>
            </a:pPr>
            <a:r>
              <a:rPr lang="pl-PL" dirty="0"/>
              <a:t>Development of the </a:t>
            </a:r>
            <a:r>
              <a:rPr lang="pl-PL" dirty="0" err="1"/>
              <a:t>methodology</a:t>
            </a:r>
            <a:r>
              <a:rPr lang="pl-PL" dirty="0"/>
              <a:t> </a:t>
            </a:r>
            <a:r>
              <a:rPr lang="pl-PL" dirty="0" err="1"/>
              <a:t>that</a:t>
            </a:r>
            <a:r>
              <a:rPr lang="pl-PL" dirty="0"/>
              <a:t> </a:t>
            </a:r>
            <a:r>
              <a:rPr lang="pl-PL" dirty="0" err="1"/>
              <a:t>tests</a:t>
            </a:r>
            <a:r>
              <a:rPr lang="pl-PL" dirty="0"/>
              <a:t> the </a:t>
            </a:r>
            <a:r>
              <a:rPr lang="pl-PL" dirty="0" err="1"/>
              <a:t>correctness</a:t>
            </a:r>
            <a:r>
              <a:rPr lang="pl-PL" dirty="0"/>
              <a:t> of </a:t>
            </a:r>
            <a:r>
              <a:rPr lang="pl-PL" dirty="0" err="1"/>
              <a:t>implementation</a:t>
            </a:r>
            <a:r>
              <a:rPr lang="pl-PL" dirty="0"/>
              <a:t>.</a:t>
            </a:r>
          </a:p>
          <a:p>
            <a:pPr marL="482600" indent="-342900">
              <a:buFont typeface="Arial" panose="020B0604020202020204" pitchFamily="34" charset="0"/>
              <a:buChar char="•"/>
            </a:pPr>
            <a:r>
              <a:rPr lang="pl-PL" dirty="0" err="1"/>
              <a:t>Comparison</a:t>
            </a:r>
            <a:r>
              <a:rPr lang="pl-PL" dirty="0"/>
              <a:t> to </a:t>
            </a:r>
            <a:r>
              <a:rPr lang="pl-PL" dirty="0" err="1"/>
              <a:t>existing</a:t>
            </a:r>
            <a:r>
              <a:rPr lang="pl-PL" dirty="0"/>
              <a:t> </a:t>
            </a:r>
            <a:r>
              <a:rPr lang="pl-PL" dirty="0" err="1"/>
              <a:t>solutions</a:t>
            </a:r>
            <a:r>
              <a:rPr lang="pl-PL" dirty="0"/>
              <a:t> on real-life </a:t>
            </a:r>
            <a:r>
              <a:rPr lang="pl-PL" dirty="0" err="1"/>
              <a:t>datasets</a:t>
            </a:r>
            <a:r>
              <a:rPr lang="pl-PL" dirty="0"/>
              <a:t>.</a:t>
            </a:r>
          </a:p>
        </p:txBody>
      </p:sp>
      <p:sp>
        <p:nvSpPr>
          <p:cNvPr id="3" name="Title 2">
            <a:extLst>
              <a:ext uri="{FF2B5EF4-FFF2-40B4-BE49-F238E27FC236}">
                <a16:creationId xmlns:a16="http://schemas.microsoft.com/office/drawing/2014/main" id="{AF1D3B1A-6F16-E51C-96C1-3CE2395E5A57}"/>
              </a:ext>
            </a:extLst>
          </p:cNvPr>
          <p:cNvSpPr>
            <a:spLocks noGrp="1"/>
          </p:cNvSpPr>
          <p:nvPr>
            <p:ph type="title" idx="6"/>
          </p:nvPr>
        </p:nvSpPr>
        <p:spPr/>
        <p:txBody>
          <a:bodyPr/>
          <a:lstStyle/>
          <a:p>
            <a:r>
              <a:rPr lang="pl-PL" dirty="0"/>
              <a:t>Project </a:t>
            </a:r>
            <a:r>
              <a:rPr lang="pl-PL" dirty="0" err="1"/>
              <a:t>description</a:t>
            </a:r>
            <a:endParaRPr lang="pl-PL" dirty="0"/>
          </a:p>
        </p:txBody>
      </p:sp>
    </p:spTree>
    <p:extLst>
      <p:ext uri="{BB962C8B-B14F-4D97-AF65-F5344CB8AC3E}">
        <p14:creationId xmlns:p14="http://schemas.microsoft.com/office/powerpoint/2010/main" val="4077991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4547118" y="3414167"/>
            <a:ext cx="6299049" cy="1122400"/>
          </a:xfrm>
        </p:spPr>
        <p:txBody>
          <a:bodyPr/>
          <a:lstStyle/>
          <a:p>
            <a:r>
              <a:rPr lang="pl-PL" dirty="0" err="1"/>
              <a:t>Implementation</a:t>
            </a:r>
            <a:endParaRPr lang="pl-PL" dirty="0"/>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dirty="0"/>
              <a:t>02</a:t>
            </a:r>
          </a:p>
        </p:txBody>
      </p:sp>
    </p:spTree>
    <p:extLst>
      <p:ext uri="{BB962C8B-B14F-4D97-AF65-F5344CB8AC3E}">
        <p14:creationId xmlns:p14="http://schemas.microsoft.com/office/powerpoint/2010/main" val="97375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B23AE41-87F7-B6EC-1171-855D45393D23}"/>
              </a:ext>
            </a:extLst>
          </p:cNvPr>
          <p:cNvSpPr>
            <a:spLocks noGrp="1"/>
          </p:cNvSpPr>
          <p:nvPr>
            <p:ph type="subTitle" idx="1"/>
          </p:nvPr>
        </p:nvSpPr>
        <p:spPr>
          <a:xfrm>
            <a:off x="947667" y="1953208"/>
            <a:ext cx="10180776" cy="4129389"/>
          </a:xfrm>
        </p:spPr>
        <p:txBody>
          <a:bodyPr/>
          <a:lstStyle/>
          <a:p>
            <a:pPr>
              <a:lnSpc>
                <a:spcPct val="150000"/>
              </a:lnSpc>
            </a:pPr>
            <a:r>
              <a:rPr lang="pl-PL" dirty="0"/>
              <a:t>1. The </a:t>
            </a:r>
            <a:r>
              <a:rPr lang="pl-PL" dirty="0" err="1"/>
              <a:t>solution</a:t>
            </a:r>
            <a:r>
              <a:rPr lang="pl-PL" dirty="0"/>
              <a:t> </a:t>
            </a:r>
            <a:r>
              <a:rPr lang="pl-PL" dirty="0" err="1"/>
              <a:t>is</a:t>
            </a:r>
            <a:r>
              <a:rPr lang="pl-PL" dirty="0"/>
              <a:t> </a:t>
            </a:r>
            <a:r>
              <a:rPr lang="pl-PL" dirty="0" err="1"/>
              <a:t>implemented</a:t>
            </a:r>
            <a:r>
              <a:rPr lang="pl-PL" dirty="0"/>
              <a:t> in the form of R </a:t>
            </a:r>
            <a:r>
              <a:rPr lang="pl-PL" dirty="0" err="1"/>
              <a:t>package</a:t>
            </a:r>
            <a:r>
              <a:rPr lang="pl-PL" dirty="0"/>
              <a:t>.</a:t>
            </a:r>
          </a:p>
          <a:p>
            <a:pPr>
              <a:lnSpc>
                <a:spcPct val="150000"/>
              </a:lnSpc>
            </a:pPr>
            <a:r>
              <a:rPr lang="pl-PL" dirty="0"/>
              <a:t>2. Installation from GitHub </a:t>
            </a:r>
            <a:r>
              <a:rPr lang="pl-PL" dirty="0" err="1"/>
              <a:t>repository</a:t>
            </a:r>
            <a:r>
              <a:rPr lang="pl-PL" dirty="0"/>
              <a:t>: </a:t>
            </a:r>
            <a:r>
              <a:rPr lang="pl-PL" dirty="0">
                <a:hlinkClick r:id="rId3"/>
              </a:rPr>
              <a:t>https://github.com/HubertR21/DS23IterativeReweightedLeastSquares</a:t>
            </a:r>
            <a:r>
              <a:rPr lang="pl-PL" dirty="0"/>
              <a:t>.</a:t>
            </a:r>
          </a:p>
          <a:p>
            <a:pPr>
              <a:lnSpc>
                <a:spcPct val="150000"/>
              </a:lnSpc>
            </a:pPr>
            <a:r>
              <a:rPr lang="pl-PL" dirty="0"/>
              <a:t>3. Source </a:t>
            </a:r>
            <a:r>
              <a:rPr lang="pl-PL" dirty="0" err="1"/>
              <a:t>code</a:t>
            </a:r>
            <a:r>
              <a:rPr lang="pl-PL" dirty="0"/>
              <a:t> with </a:t>
            </a:r>
            <a:r>
              <a:rPr lang="pl-PL" dirty="0" err="1"/>
              <a:t>roxygen</a:t>
            </a:r>
            <a:r>
              <a:rPr lang="pl-PL" dirty="0"/>
              <a:t> </a:t>
            </a:r>
            <a:r>
              <a:rPr lang="pl-PL" dirty="0" err="1"/>
              <a:t>documentation</a:t>
            </a:r>
            <a:r>
              <a:rPr lang="pl-PL" dirty="0"/>
              <a:t> in </a:t>
            </a:r>
            <a:r>
              <a:rPr lang="pl-PL" b="1" dirty="0"/>
              <a:t>R</a:t>
            </a:r>
            <a:r>
              <a:rPr lang="pl-PL" dirty="0"/>
              <a:t> </a:t>
            </a:r>
            <a:r>
              <a:rPr lang="pl-PL" dirty="0" err="1"/>
              <a:t>directory</a:t>
            </a:r>
            <a:r>
              <a:rPr lang="pl-PL" dirty="0"/>
              <a:t>.</a:t>
            </a:r>
          </a:p>
          <a:p>
            <a:pPr>
              <a:lnSpc>
                <a:spcPct val="150000"/>
              </a:lnSpc>
            </a:pPr>
            <a:r>
              <a:rPr lang="pl-PL" dirty="0"/>
              <a:t>4. </a:t>
            </a:r>
            <a:r>
              <a:rPr lang="pl-PL" dirty="0" err="1"/>
              <a:t>Conducted</a:t>
            </a:r>
            <a:r>
              <a:rPr lang="pl-PL" dirty="0"/>
              <a:t> </a:t>
            </a:r>
            <a:r>
              <a:rPr lang="pl-PL" dirty="0" err="1"/>
              <a:t>experiments</a:t>
            </a:r>
            <a:r>
              <a:rPr lang="pl-PL" dirty="0"/>
              <a:t> in the </a:t>
            </a:r>
            <a:r>
              <a:rPr lang="pl-PL" b="1" dirty="0" err="1"/>
              <a:t>vignettes</a:t>
            </a:r>
            <a:r>
              <a:rPr lang="pl-PL" dirty="0"/>
              <a:t> folder.</a:t>
            </a:r>
          </a:p>
          <a:p>
            <a:pPr>
              <a:lnSpc>
                <a:spcPct val="150000"/>
              </a:lnSpc>
            </a:pPr>
            <a:r>
              <a:rPr lang="pl-PL" dirty="0"/>
              <a:t>5. </a:t>
            </a:r>
            <a:r>
              <a:rPr lang="pl-PL" dirty="0" err="1"/>
              <a:t>Included</a:t>
            </a:r>
            <a:r>
              <a:rPr lang="pl-PL" dirty="0"/>
              <a:t> data </a:t>
            </a:r>
            <a:r>
              <a:rPr lang="pl-PL" dirty="0" err="1"/>
              <a:t>sets</a:t>
            </a:r>
            <a:r>
              <a:rPr lang="pl-PL" dirty="0"/>
              <a:t> in </a:t>
            </a:r>
            <a:r>
              <a:rPr lang="pl-PL" b="1" dirty="0"/>
              <a:t>data </a:t>
            </a:r>
            <a:r>
              <a:rPr lang="pl-PL" dirty="0" err="1"/>
              <a:t>directory</a:t>
            </a:r>
            <a:r>
              <a:rPr lang="pl-PL" dirty="0"/>
              <a:t>.</a:t>
            </a:r>
          </a:p>
          <a:p>
            <a:pPr>
              <a:lnSpc>
                <a:spcPct val="150000"/>
              </a:lnSpc>
            </a:pPr>
            <a:r>
              <a:rPr lang="pl-PL" dirty="0"/>
              <a:t>6. Unit </a:t>
            </a:r>
            <a:r>
              <a:rPr lang="pl-PL" dirty="0" err="1"/>
              <a:t>tests</a:t>
            </a:r>
            <a:r>
              <a:rPr lang="pl-PL" dirty="0"/>
              <a:t> </a:t>
            </a:r>
            <a:r>
              <a:rPr lang="pl-PL" dirty="0" err="1"/>
              <a:t>are</a:t>
            </a:r>
            <a:r>
              <a:rPr lang="pl-PL" dirty="0"/>
              <a:t> </a:t>
            </a:r>
            <a:r>
              <a:rPr lang="pl-PL" dirty="0" err="1"/>
              <a:t>included</a:t>
            </a:r>
            <a:r>
              <a:rPr lang="pl-PL" dirty="0"/>
              <a:t> in the </a:t>
            </a:r>
            <a:r>
              <a:rPr lang="pl-PL" b="1" dirty="0" err="1"/>
              <a:t>tests</a:t>
            </a:r>
            <a:r>
              <a:rPr lang="pl-PL" dirty="0"/>
              <a:t> folder.</a:t>
            </a:r>
          </a:p>
        </p:txBody>
      </p:sp>
      <p:sp>
        <p:nvSpPr>
          <p:cNvPr id="3" name="Title 2">
            <a:extLst>
              <a:ext uri="{FF2B5EF4-FFF2-40B4-BE49-F238E27FC236}">
                <a16:creationId xmlns:a16="http://schemas.microsoft.com/office/drawing/2014/main" id="{496AD8D2-A16A-9B95-D972-E8D7E8139FDB}"/>
              </a:ext>
            </a:extLst>
          </p:cNvPr>
          <p:cNvSpPr>
            <a:spLocks noGrp="1"/>
          </p:cNvSpPr>
          <p:nvPr>
            <p:ph type="title" idx="6"/>
          </p:nvPr>
        </p:nvSpPr>
        <p:spPr/>
        <p:txBody>
          <a:bodyPr/>
          <a:lstStyle/>
          <a:p>
            <a:r>
              <a:rPr lang="pl-PL" dirty="0"/>
              <a:t>Project R </a:t>
            </a:r>
            <a:r>
              <a:rPr lang="pl-PL" dirty="0" err="1"/>
              <a:t>package</a:t>
            </a:r>
            <a:endParaRPr lang="pl-PL" dirty="0"/>
          </a:p>
        </p:txBody>
      </p:sp>
      <p:pic>
        <p:nvPicPr>
          <p:cNvPr id="5" name="Picture 4" descr="Qr code&#10;&#10;Description automatically generated">
            <a:extLst>
              <a:ext uri="{FF2B5EF4-FFF2-40B4-BE49-F238E27FC236}">
                <a16:creationId xmlns:a16="http://schemas.microsoft.com/office/drawing/2014/main" id="{1DD6307A-0995-83C6-BF84-6D566250EF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4073" y="4338734"/>
            <a:ext cx="2077617" cy="2077617"/>
          </a:xfrm>
          <a:prstGeom prst="rect">
            <a:avLst/>
          </a:prstGeom>
        </p:spPr>
      </p:pic>
    </p:spTree>
    <p:extLst>
      <p:ext uri="{BB962C8B-B14F-4D97-AF65-F5344CB8AC3E}">
        <p14:creationId xmlns:p14="http://schemas.microsoft.com/office/powerpoint/2010/main" val="347395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EC79-BA9C-F306-C152-F7DBF42956ED}"/>
              </a:ext>
            </a:extLst>
          </p:cNvPr>
          <p:cNvSpPr>
            <a:spLocks noGrp="1"/>
          </p:cNvSpPr>
          <p:nvPr>
            <p:ph type="title"/>
          </p:nvPr>
        </p:nvSpPr>
        <p:spPr>
          <a:xfrm>
            <a:off x="2954694" y="3414167"/>
            <a:ext cx="7891474" cy="1122400"/>
          </a:xfrm>
        </p:spPr>
        <p:txBody>
          <a:bodyPr/>
          <a:lstStyle/>
          <a:p>
            <a:r>
              <a:rPr lang="pl-PL" dirty="0" err="1"/>
              <a:t>Simulated</a:t>
            </a:r>
            <a:r>
              <a:rPr lang="pl-PL" dirty="0"/>
              <a:t> </a:t>
            </a:r>
            <a:r>
              <a:rPr lang="pl-PL" dirty="0" err="1"/>
              <a:t>datasets</a:t>
            </a:r>
            <a:r>
              <a:rPr lang="pl-PL" dirty="0"/>
              <a:t> </a:t>
            </a:r>
            <a:r>
              <a:rPr lang="pl-PL" dirty="0" err="1"/>
              <a:t>experiments</a:t>
            </a:r>
            <a:endParaRPr lang="pl-PL" dirty="0"/>
          </a:p>
        </p:txBody>
      </p:sp>
      <p:sp>
        <p:nvSpPr>
          <p:cNvPr id="3" name="Title 2">
            <a:extLst>
              <a:ext uri="{FF2B5EF4-FFF2-40B4-BE49-F238E27FC236}">
                <a16:creationId xmlns:a16="http://schemas.microsoft.com/office/drawing/2014/main" id="{2AC3435E-66B5-9920-ADCB-1FEBD2483195}"/>
              </a:ext>
            </a:extLst>
          </p:cNvPr>
          <p:cNvSpPr>
            <a:spLocks noGrp="1"/>
          </p:cNvSpPr>
          <p:nvPr>
            <p:ph type="title" idx="2"/>
          </p:nvPr>
        </p:nvSpPr>
        <p:spPr/>
        <p:txBody>
          <a:bodyPr/>
          <a:lstStyle/>
          <a:p>
            <a:r>
              <a:rPr lang="pl-PL" dirty="0"/>
              <a:t>03</a:t>
            </a:r>
          </a:p>
        </p:txBody>
      </p:sp>
    </p:spTree>
    <p:extLst>
      <p:ext uri="{BB962C8B-B14F-4D97-AF65-F5344CB8AC3E}">
        <p14:creationId xmlns:p14="http://schemas.microsoft.com/office/powerpoint/2010/main" val="215234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6A4044-D8D1-D2F2-657C-82F530CF0DEF}"/>
              </a:ext>
            </a:extLst>
          </p:cNvPr>
          <p:cNvSpPr>
            <a:spLocks noGrp="1"/>
          </p:cNvSpPr>
          <p:nvPr>
            <p:ph type="subTitle" idx="1"/>
          </p:nvPr>
        </p:nvSpPr>
        <p:spPr/>
        <p:txBody>
          <a:bodyPr/>
          <a:lstStyle/>
          <a:p>
            <a:endParaRPr lang="pl-PL" dirty="0"/>
          </a:p>
        </p:txBody>
      </p:sp>
      <p:sp>
        <p:nvSpPr>
          <p:cNvPr id="3" name="Title 2">
            <a:extLst>
              <a:ext uri="{FF2B5EF4-FFF2-40B4-BE49-F238E27FC236}">
                <a16:creationId xmlns:a16="http://schemas.microsoft.com/office/drawing/2014/main" id="{36CF0100-776D-C645-8248-BADCDA4A1136}"/>
              </a:ext>
            </a:extLst>
          </p:cNvPr>
          <p:cNvSpPr>
            <a:spLocks noGrp="1"/>
          </p:cNvSpPr>
          <p:nvPr>
            <p:ph type="title" idx="6"/>
          </p:nvPr>
        </p:nvSpPr>
        <p:spPr/>
        <p:txBody>
          <a:bodyPr/>
          <a:lstStyle/>
          <a:p>
            <a:r>
              <a:rPr lang="pl-PL" dirty="0"/>
              <a:t>Experiment 1: </a:t>
            </a:r>
            <a:r>
              <a:rPr lang="pl-PL" dirty="0" err="1"/>
              <a:t>coefficients</a:t>
            </a:r>
            <a:r>
              <a:rPr lang="pl-PL" dirty="0"/>
              <a:t> </a:t>
            </a:r>
            <a:r>
              <a:rPr lang="pl-PL" dirty="0" err="1"/>
              <a:t>estimation</a:t>
            </a:r>
            <a:endParaRPr lang="pl-PL" dirty="0"/>
          </a:p>
        </p:txBody>
      </p:sp>
      <p:pic>
        <p:nvPicPr>
          <p:cNvPr id="5" name="Picture 4">
            <a:extLst>
              <a:ext uri="{FF2B5EF4-FFF2-40B4-BE49-F238E27FC236}">
                <a16:creationId xmlns:a16="http://schemas.microsoft.com/office/drawing/2014/main" id="{3974838F-7BA8-9BA4-463C-3FA5862606AD}"/>
              </a:ext>
            </a:extLst>
          </p:cNvPr>
          <p:cNvPicPr>
            <a:picLocks noChangeAspect="1"/>
          </p:cNvPicPr>
          <p:nvPr/>
        </p:nvPicPr>
        <p:blipFill rotWithShape="1">
          <a:blip r:embed="rId3"/>
          <a:srcRect l="6636" r="1796"/>
          <a:stretch/>
        </p:blipFill>
        <p:spPr>
          <a:xfrm>
            <a:off x="947666" y="3180729"/>
            <a:ext cx="4901682" cy="1676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descr="Chart, box and whisker chart&#10;&#10;Description automatically generated">
            <a:extLst>
              <a:ext uri="{FF2B5EF4-FFF2-40B4-BE49-F238E27FC236}">
                <a16:creationId xmlns:a16="http://schemas.microsoft.com/office/drawing/2014/main" id="{FA966791-B21B-1FA4-0EC3-B8BA8092B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949" y="1955261"/>
            <a:ext cx="5397141" cy="38551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8122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CF0100-776D-C645-8248-BADCDA4A1136}"/>
              </a:ext>
            </a:extLst>
          </p:cNvPr>
          <p:cNvSpPr>
            <a:spLocks noGrp="1"/>
          </p:cNvSpPr>
          <p:nvPr>
            <p:ph type="title" idx="6"/>
          </p:nvPr>
        </p:nvSpPr>
        <p:spPr/>
        <p:txBody>
          <a:bodyPr/>
          <a:lstStyle/>
          <a:p>
            <a:r>
              <a:rPr lang="pl-PL" dirty="0"/>
              <a:t>Experiment 2: linear </a:t>
            </a:r>
            <a:r>
              <a:rPr lang="pl-PL" dirty="0" err="1"/>
              <a:t>separability</a:t>
            </a:r>
            <a:endParaRPr lang="pl-PL" dirty="0"/>
          </a:p>
        </p:txBody>
      </p:sp>
      <p:sp>
        <p:nvSpPr>
          <p:cNvPr id="5" name="AutoShape 4">
            <a:extLst>
              <a:ext uri="{FF2B5EF4-FFF2-40B4-BE49-F238E27FC236}">
                <a16:creationId xmlns:a16="http://schemas.microsoft.com/office/drawing/2014/main" id="{79B863A5-20DB-3C3B-E84E-0B47EC079F33}"/>
              </a:ext>
            </a:extLst>
          </p:cNvPr>
          <p:cNvSpPr>
            <a:spLocks noGrp="1" noChangeAspect="1" noChangeArrowheads="1"/>
          </p:cNvSpPr>
          <p:nvPr>
            <p:ph type="subTitle" idx="1"/>
          </p:nvPr>
        </p:nvSpPr>
        <p:spPr bwMode="auto">
          <a:xfrm>
            <a:off x="947667" y="3193947"/>
            <a:ext cx="5148333" cy="1344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pl-PL" dirty="0"/>
              <a:t>The </a:t>
            </a:r>
            <a:r>
              <a:rPr lang="pl-PL" dirty="0" err="1"/>
              <a:t>experiment</a:t>
            </a:r>
            <a:r>
              <a:rPr lang="pl-PL" dirty="0"/>
              <a:t> was </a:t>
            </a:r>
            <a:r>
              <a:rPr lang="pl-PL" dirty="0" err="1"/>
              <a:t>repeated</a:t>
            </a:r>
            <a:r>
              <a:rPr lang="pl-PL" dirty="0"/>
              <a:t> 50</a:t>
            </a:r>
          </a:p>
          <a:p>
            <a:r>
              <a:rPr lang="pl-PL" dirty="0" err="1"/>
              <a:t>times</a:t>
            </a:r>
            <a:r>
              <a:rPr lang="pl-PL" dirty="0"/>
              <a:t> and the </a:t>
            </a:r>
            <a:r>
              <a:rPr lang="pl-PL" dirty="0" err="1"/>
              <a:t>method</a:t>
            </a:r>
            <a:r>
              <a:rPr lang="pl-PL" dirty="0"/>
              <a:t> </a:t>
            </a:r>
            <a:r>
              <a:rPr lang="pl-PL" dirty="0" err="1"/>
              <a:t>has</a:t>
            </a:r>
            <a:r>
              <a:rPr lang="pl-PL" dirty="0"/>
              <a:t> </a:t>
            </a:r>
            <a:r>
              <a:rPr lang="pl-PL" dirty="0" err="1"/>
              <a:t>never</a:t>
            </a:r>
            <a:endParaRPr lang="pl-PL" dirty="0"/>
          </a:p>
          <a:p>
            <a:r>
              <a:rPr lang="pl-PL" dirty="0" err="1"/>
              <a:t>converged</a:t>
            </a:r>
            <a:r>
              <a:rPr lang="pl-PL" dirty="0"/>
              <a:t>.</a:t>
            </a:r>
          </a:p>
        </p:txBody>
      </p:sp>
      <p:pic>
        <p:nvPicPr>
          <p:cNvPr id="6" name="Picture 5">
            <a:extLst>
              <a:ext uri="{FF2B5EF4-FFF2-40B4-BE49-F238E27FC236}">
                <a16:creationId xmlns:a16="http://schemas.microsoft.com/office/drawing/2014/main" id="{E762272A-01AA-BEB6-F5A5-5D3CC73D05D1}"/>
              </a:ext>
            </a:extLst>
          </p:cNvPr>
          <p:cNvPicPr>
            <a:picLocks noChangeAspect="1"/>
          </p:cNvPicPr>
          <p:nvPr/>
        </p:nvPicPr>
        <p:blipFill>
          <a:blip r:embed="rId3"/>
          <a:stretch>
            <a:fillRect/>
          </a:stretch>
        </p:blipFill>
        <p:spPr>
          <a:xfrm>
            <a:off x="6697508" y="1955261"/>
            <a:ext cx="4430933" cy="38223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6409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A6A4044-D8D1-D2F2-657C-82F530CF0DEF}"/>
              </a:ext>
            </a:extLst>
          </p:cNvPr>
          <p:cNvSpPr>
            <a:spLocks noGrp="1"/>
          </p:cNvSpPr>
          <p:nvPr>
            <p:ph type="subTitle" idx="1"/>
          </p:nvPr>
        </p:nvSpPr>
        <p:spPr>
          <a:xfrm>
            <a:off x="947666" y="2545374"/>
            <a:ext cx="4963534" cy="2750642"/>
          </a:xfrm>
        </p:spPr>
        <p:txBody>
          <a:bodyPr/>
          <a:lstStyle/>
          <a:p>
            <a:pPr marL="0"/>
            <a:r>
              <a:rPr lang="en-US" dirty="0"/>
              <a:t>The inspiration for this experiment came from observing nature: plants grow when they have access to water and sunlight. If either of them is missing, plants do not have the right environmental conditions to grow.</a:t>
            </a:r>
            <a:endParaRPr lang="pl-PL" dirty="0"/>
          </a:p>
        </p:txBody>
      </p:sp>
      <p:sp>
        <p:nvSpPr>
          <p:cNvPr id="3" name="Title 2">
            <a:extLst>
              <a:ext uri="{FF2B5EF4-FFF2-40B4-BE49-F238E27FC236}">
                <a16:creationId xmlns:a16="http://schemas.microsoft.com/office/drawing/2014/main" id="{36CF0100-776D-C645-8248-BADCDA4A1136}"/>
              </a:ext>
            </a:extLst>
          </p:cNvPr>
          <p:cNvSpPr>
            <a:spLocks noGrp="1"/>
          </p:cNvSpPr>
          <p:nvPr>
            <p:ph type="title" idx="6"/>
          </p:nvPr>
        </p:nvSpPr>
        <p:spPr/>
        <p:txBody>
          <a:bodyPr/>
          <a:lstStyle/>
          <a:p>
            <a:r>
              <a:rPr lang="pl-PL" dirty="0"/>
              <a:t>Experiment 3: </a:t>
            </a:r>
            <a:r>
              <a:rPr lang="pl-PL" dirty="0" err="1"/>
              <a:t>Interactions</a:t>
            </a:r>
            <a:endParaRPr lang="pl-PL" dirty="0"/>
          </a:p>
        </p:txBody>
      </p:sp>
      <p:pic>
        <p:nvPicPr>
          <p:cNvPr id="5" name="Picture 4" descr="Chart, box and whisker chart&#10;&#10;Description automatically generated">
            <a:extLst>
              <a:ext uri="{FF2B5EF4-FFF2-40B4-BE49-F238E27FC236}">
                <a16:creationId xmlns:a16="http://schemas.microsoft.com/office/drawing/2014/main" id="{77EB347C-7666-C928-140F-BCEC223C9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0115" y="2059201"/>
            <a:ext cx="5212182" cy="3722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1869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Simple">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Pakiet 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Simple" id="{0BC90FA9-E44E-4A75-B487-014880413C69}" vid="{0F050A8E-8287-48A6-9D00-03634ADD68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4" ma:contentTypeDescription="Utwórz nowy dokument." ma:contentTypeScope="" ma:versionID="553f7c0b58f50cfa9bceec858f2419d5">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24d3a29439dc4259eaed2e00984b5942"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fcbd4b1-acba-40f5-9c18-6e7440fbdee0" xsi:nil="true"/>
  </documentManagement>
</p:properties>
</file>

<file path=customXml/itemProps1.xml><?xml version="1.0" encoding="utf-8"?>
<ds:datastoreItem xmlns:ds="http://schemas.openxmlformats.org/officeDocument/2006/customXml" ds:itemID="{7E3E5952-7B6A-4742-86B3-583108FB97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cbd4b1-acba-40f5-9c18-6e7440fbdee0"/>
    <ds:schemaRef ds:uri="a6820557-34c2-4f59-b216-d67d264fd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934359-A510-4CAB-A88A-2D9B5B28BBBD}">
  <ds:schemaRefs>
    <ds:schemaRef ds:uri="http://schemas.microsoft.com/sharepoint/v3/contenttype/forms"/>
  </ds:schemaRefs>
</ds:datastoreItem>
</file>

<file path=customXml/itemProps3.xml><?xml version="1.0" encoding="utf-8"?>
<ds:datastoreItem xmlns:ds="http://schemas.openxmlformats.org/officeDocument/2006/customXml" ds:itemID="{76FCF6A8-392A-439D-9D6C-6FF23B2400FC}">
  <ds:schemaRefs>
    <ds:schemaRef ds:uri="http://purl.org/dc/elements/1.1/"/>
    <ds:schemaRef ds:uri="http://schemas.microsoft.com/office/2006/metadata/properties"/>
    <ds:schemaRef ds:uri="http://www.w3.org/XML/1998/namespace"/>
    <ds:schemaRef ds:uri="http://schemas.microsoft.com/office/2006/documentManagement/types"/>
    <ds:schemaRef ds:uri="http://purl.org/dc/terms/"/>
    <ds:schemaRef ds:uri="a6820557-34c2-4f59-b216-d67d264fdacd"/>
    <ds:schemaRef ds:uri="http://purl.org/dc/dcmitype/"/>
    <ds:schemaRef ds:uri="http://schemas.microsoft.com/office/infopath/2007/PartnerControls"/>
    <ds:schemaRef ds:uri="http://schemas.openxmlformats.org/package/2006/metadata/core-properties"/>
    <ds:schemaRef ds:uri="9fcbd4b1-acba-40f5-9c18-6e7440fbdee0"/>
  </ds:schemaRefs>
</ds:datastoreItem>
</file>

<file path=docProps/app.xml><?xml version="1.0" encoding="utf-8"?>
<Properties xmlns="http://schemas.openxmlformats.org/officeDocument/2006/extended-properties" xmlns:vt="http://schemas.openxmlformats.org/officeDocument/2006/docPropsVTypes">
  <Template>ThemeSimple</Template>
  <TotalTime>121</TotalTime>
  <Words>1350</Words>
  <Application>Microsoft Office PowerPoint</Application>
  <PresentationFormat>Widescreen</PresentationFormat>
  <Paragraphs>127</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Nunito</vt:lpstr>
      <vt:lpstr>Questrial</vt:lpstr>
      <vt:lpstr>ThemeSimple</vt:lpstr>
      <vt:lpstr>Iterative Reweighted Least Squares</vt:lpstr>
      <vt:lpstr>Introduction</vt:lpstr>
      <vt:lpstr>Project description</vt:lpstr>
      <vt:lpstr>Implementation</vt:lpstr>
      <vt:lpstr>Project R package</vt:lpstr>
      <vt:lpstr>Simulated datasets experiments</vt:lpstr>
      <vt:lpstr>Experiment 1: coefficients estimation</vt:lpstr>
      <vt:lpstr>Experiment 2: linear separability</vt:lpstr>
      <vt:lpstr>Experiment 3: Interactions</vt:lpstr>
      <vt:lpstr>Real-life datasets experiments</vt:lpstr>
      <vt:lpstr>Methodology</vt:lpstr>
      <vt:lpstr>Methodology</vt:lpstr>
      <vt:lpstr>Methodology</vt:lpstr>
      <vt:lpstr>Results: raisin</vt:lpstr>
      <vt:lpstr>Results: occupancy</vt:lpstr>
      <vt:lpstr>Results: banknote</vt:lpstr>
      <vt:lpstr>Summary</vt:lpstr>
      <vt:lpstr>Summary</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Reweighted Least Squares</dc:title>
  <dc:creator>Hubert Ruczyński</dc:creator>
  <cp:lastModifiedBy>Hubert Ruczyński</cp:lastModifiedBy>
  <cp:revision>1</cp:revision>
  <dcterms:created xsi:type="dcterms:W3CDTF">2023-04-16T09:09:54Z</dcterms:created>
  <dcterms:modified xsi:type="dcterms:W3CDTF">2023-04-16T11:11:31Z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