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modernComment_10C_0.xml" ContentType="application/vnd.ms-powerpoint.comments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 type="screen16x9"/>
  <p:notesSz cx="6858000" cy="9144000"/>
  <p:embeddedFontLst>
    <p:embeddedFont>
      <p:font typeface="Caveat" panose="020B0604020202020204" charset="0"/>
      <p:regular r:id="rId20"/>
      <p:bold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5FE806F-9BD4-0247-2707-80C5AB727B2A}" name="Gość" initials="Go" userId="S::urn:spo:anon#a33d591c8c42017074c9d28cb73aac1def9a7b475f6ab0d42abea5d0e35b9bb6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1BEC8-4732-D135-4A79-19AE467372B8}" v="1" dt="2022-05-11T07:22:44.740"/>
    <p1510:client id="{3F3E8C59-D980-B3B6-2351-5FAC36901BC6}" v="2" dt="2022-05-10T10:17:02.517"/>
    <p1510:client id="{6089E75B-96D2-AFF6-4BC9-4B6F3FB96AE3}" v="13" dt="2022-04-29T09:32:55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99" d="100"/>
          <a:sy n="99" d="100"/>
        </p:scale>
        <p:origin x="994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ść" userId="S::urn:spo:anon#a33d591c8c42017074c9d28cb73aac1def9a7b475f6ab0d42abea5d0e35b9bb6::" providerId="AD" clId="Web-{3F3E8C59-D980-B3B6-2351-5FAC36901BC6}"/>
    <pc:docChg chg="modSld">
      <pc:chgData name="Gość" userId="S::urn:spo:anon#a33d591c8c42017074c9d28cb73aac1def9a7b475f6ab0d42abea5d0e35b9bb6::" providerId="AD" clId="Web-{3F3E8C59-D980-B3B6-2351-5FAC36901BC6}" dt="2022-05-10T10:17:02.517" v="12" actId="20577"/>
      <pc:docMkLst>
        <pc:docMk/>
      </pc:docMkLst>
      <pc:sldChg chg="modSp modCm">
        <pc:chgData name="Gość" userId="S::urn:spo:anon#a33d591c8c42017074c9d28cb73aac1def9a7b475f6ab0d42abea5d0e35b9bb6::" providerId="AD" clId="Web-{3F3E8C59-D980-B3B6-2351-5FAC36901BC6}" dt="2022-05-10T10:17:02.517" v="12" actId="20577"/>
        <pc:sldMkLst>
          <pc:docMk/>
          <pc:sldMk cId="0" sldId="268"/>
        </pc:sldMkLst>
        <pc:spChg chg="mod">
          <ac:chgData name="Gość" userId="S::urn:spo:anon#a33d591c8c42017074c9d28cb73aac1def9a7b475f6ab0d42abea5d0e35b9bb6::" providerId="AD" clId="Web-{3F3E8C59-D980-B3B6-2351-5FAC36901BC6}" dt="2022-05-10T10:17:02.517" v="12" actId="20577"/>
          <ac:spMkLst>
            <pc:docMk/>
            <pc:sldMk cId="0" sldId="268"/>
            <ac:spMk id="129" creationId="{00000000-0000-0000-0000-000000000000}"/>
          </ac:spMkLst>
        </pc:spChg>
      </pc:sldChg>
    </pc:docChg>
  </pc:docChgLst>
  <pc:docChgLst>
    <pc:chgData name="Gość" userId="S::urn:spo:anon#a33d591c8c42017074c9d28cb73aac1def9a7b475f6ab0d42abea5d0e35b9bb6::" providerId="AD" clId="Web-{1F11BEC8-4732-D135-4A79-19AE467372B8}"/>
    <pc:docChg chg="">
      <pc:chgData name="Gość" userId="S::urn:spo:anon#a33d591c8c42017074c9d28cb73aac1def9a7b475f6ab0d42abea5d0e35b9bb6::" providerId="AD" clId="Web-{1F11BEC8-4732-D135-4A79-19AE467372B8}" dt="2022-05-11T07:22:44.740" v="0"/>
      <pc:docMkLst>
        <pc:docMk/>
      </pc:docMkLst>
      <pc:sldChg chg="modCm">
        <pc:chgData name="Gość" userId="S::urn:spo:anon#a33d591c8c42017074c9d28cb73aac1def9a7b475f6ab0d42abea5d0e35b9bb6::" providerId="AD" clId="Web-{1F11BEC8-4732-D135-4A79-19AE467372B8}" dt="2022-05-11T07:22:44.740" v="0"/>
        <pc:sldMkLst>
          <pc:docMk/>
          <pc:sldMk cId="0" sldId="268"/>
        </pc:sldMkLst>
      </pc:sldChg>
    </pc:docChg>
  </pc:docChgLst>
  <pc:docChgLst>
    <pc:chgData name="Gość" userId="S::urn:spo:anon#a33d591c8c42017074c9d28cb73aac1def9a7b475f6ab0d42abea5d0e35b9bb6::" providerId="AD" clId="Web-{6089E75B-96D2-AFF6-4BC9-4B6F3FB96AE3}"/>
    <pc:docChg chg="mod modSld">
      <pc:chgData name="Gość" userId="S::urn:spo:anon#a33d591c8c42017074c9d28cb73aac1def9a7b475f6ab0d42abea5d0e35b9bb6::" providerId="AD" clId="Web-{6089E75B-96D2-AFF6-4BC9-4B6F3FB96AE3}" dt="2022-04-29T09:32:55.317" v="10"/>
      <pc:docMkLst>
        <pc:docMk/>
      </pc:docMkLst>
      <pc:sldChg chg="modSp">
        <pc:chgData name="Gość" userId="S::urn:spo:anon#a33d591c8c42017074c9d28cb73aac1def9a7b475f6ab0d42abea5d0e35b9bb6::" providerId="AD" clId="Web-{6089E75B-96D2-AFF6-4BC9-4B6F3FB96AE3}" dt="2022-04-29T09:28:15.474" v="2" actId="1076"/>
        <pc:sldMkLst>
          <pc:docMk/>
          <pc:sldMk cId="0" sldId="256"/>
        </pc:sldMkLst>
        <pc:spChg chg="mod">
          <ac:chgData name="Gość" userId="S::urn:spo:anon#a33d591c8c42017074c9d28cb73aac1def9a7b475f6ab0d42abea5d0e35b9bb6::" providerId="AD" clId="Web-{6089E75B-96D2-AFF6-4BC9-4B6F3FB96AE3}" dt="2022-04-29T09:28:11.818" v="1" actId="1076"/>
          <ac:spMkLst>
            <pc:docMk/>
            <pc:sldMk cId="0" sldId="256"/>
            <ac:spMk id="56" creationId="{00000000-0000-0000-0000-000000000000}"/>
          </ac:spMkLst>
        </pc:spChg>
        <pc:spChg chg="mod">
          <ac:chgData name="Gość" userId="S::urn:spo:anon#a33d591c8c42017074c9d28cb73aac1def9a7b475f6ab0d42abea5d0e35b9bb6::" providerId="AD" clId="Web-{6089E75B-96D2-AFF6-4BC9-4B6F3FB96AE3}" dt="2022-04-29T09:28:15.474" v="2" actId="1076"/>
          <ac:spMkLst>
            <pc:docMk/>
            <pc:sldMk cId="0" sldId="256"/>
            <ac:spMk id="57" creationId="{00000000-0000-0000-0000-000000000000}"/>
          </ac:spMkLst>
        </pc:spChg>
      </pc:sldChg>
      <pc:sldChg chg="addCm modCm">
        <pc:chgData name="Gość" userId="S::urn:spo:anon#a33d591c8c42017074c9d28cb73aac1def9a7b475f6ab0d42abea5d0e35b9bb6::" providerId="AD" clId="Web-{6089E75B-96D2-AFF6-4BC9-4B6F3FB96AE3}" dt="2022-04-29T09:32:55.317" v="10"/>
        <pc:sldMkLst>
          <pc:docMk/>
          <pc:sldMk cId="0" sldId="268"/>
        </pc:sldMkLst>
      </pc:sldChg>
      <pc:sldChg chg="modSp">
        <pc:chgData name="Gość" userId="S::urn:spo:anon#a33d591c8c42017074c9d28cb73aac1def9a7b475f6ab0d42abea5d0e35b9bb6::" providerId="AD" clId="Web-{6089E75B-96D2-AFF6-4BC9-4B6F3FB96AE3}" dt="2022-04-29T09:32:21.003" v="9" actId="20577"/>
        <pc:sldMkLst>
          <pc:docMk/>
          <pc:sldMk cId="0" sldId="269"/>
        </pc:sldMkLst>
        <pc:spChg chg="mod">
          <ac:chgData name="Gość" userId="S::urn:spo:anon#a33d591c8c42017074c9d28cb73aac1def9a7b475f6ab0d42abea5d0e35b9bb6::" providerId="AD" clId="Web-{6089E75B-96D2-AFF6-4BC9-4B6F3FB96AE3}" dt="2022-04-29T09:32:21.003" v="9" actId="20577"/>
          <ac:spMkLst>
            <pc:docMk/>
            <pc:sldMk cId="0" sldId="269"/>
            <ac:spMk id="135" creationId="{00000000-0000-0000-0000-000000000000}"/>
          </ac:spMkLst>
        </pc:spChg>
      </pc:sldChg>
    </pc:docChg>
  </pc:docChgLst>
</pc:chgInfo>
</file>

<file path=ppt/comments/modernComment_10C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4567A56-CA45-4F7B-BDBA-2FFB15E8F330}" authorId="{55FE806F-9BD4-0247-2707-80C5AB727B2A}" status="resolved" created="2022-04-29T09:30:55.202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8"/>
      <ac:spMk id="129" creationId="{00000000-0000-0000-0000-000000000000}"/>
      <ac:txMk cp="445" len="112">
        <ac:context len="681" hash="3163421613"/>
      </ac:txMk>
    </ac:txMkLst>
    <p188:pos x="5089584" y="2598707"/>
    <p188:replyLst>
      <p188:reply id="{0B8C33EF-1C76-464C-AE6F-26CDE82C6751}" authorId="{55FE806F-9BD4-0247-2707-80C5AB727B2A}" created="2022-04-29T09:31:28.953">
        <p188:txBody>
          <a:bodyPr/>
          <a:lstStyle/>
          <a:p>
            <a:r>
              <a:rPr lang="en-US"/>
              <a:t>Tzn. ja nie do końca rozumiem.</a:t>
            </a:r>
          </a:p>
        </p188:txBody>
      </p188:reply>
      <p188:reply id="{5B5960D9-A94C-4D7A-823D-D5C3EEB060C5}" authorId="{55FE806F-9BD4-0247-2707-80C5AB727B2A}" created="2022-04-29T09:32:55.317">
        <p188:txBody>
          <a:bodyPr/>
          <a:lstStyle/>
          <a:p>
            <a:r>
              <a:rPr lang="en-US"/>
              <a:t>Produkt celuje w studentów premium?</a:t>
            </a:r>
          </a:p>
        </p188:txBody>
      </p188:reply>
      <p188:reply id="{3F6B6673-8746-477B-8C74-076BB2E9DA5F}" authorId="{55FE806F-9BD4-0247-2707-80C5AB727B2A}" created="2022-05-10T10:17:01.970">
        <p188:txBody>
          <a:bodyPr/>
          <a:lstStyle/>
          <a:p>
            <a:r>
              <a:rPr lang="pl-PL"/>
              <a:t>done</a:t>
            </a:r>
          </a:p>
        </p188:txBody>
      </p188:reply>
    </p188:replyLst>
    <p188:txBody>
      <a:bodyPr/>
      <a:lstStyle/>
      <a:p>
        <a:r>
          <a:rPr lang="en-US"/>
          <a:t>Nie do końca zrozumiałe?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11501d95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11501d95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21911cdc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21911cdc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21911cdc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21911cdc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1911cdc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1911cdc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1911cdc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21911cdc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21911cdc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21911cdc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9fc312b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9fc312b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11501d95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11501d95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e22dee2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e22dee2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e22dee2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e22dee2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e22dee28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e22dee28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f138c4d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f138c4d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11501d95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11501d95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70C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C_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199200" y="627363"/>
            <a:ext cx="1291500" cy="1277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855150" y="1111863"/>
            <a:ext cx="5884200" cy="79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>
                <a:solidFill>
                  <a:srgbClr val="0070C0"/>
                </a:solidFill>
              </a:rPr>
              <a:t>DataSquare</a:t>
            </a:r>
            <a:endParaRPr sz="2977" i="1" dirty="0">
              <a:solidFill>
                <a:srgbClr val="0070C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92321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i="1" dirty="0">
                <a:latin typeface="Proxima Nova"/>
                <a:ea typeface="Proxima Nova"/>
                <a:cs typeface="Proxima Nova"/>
                <a:sym typeface="Proxima Nova"/>
              </a:rPr>
              <a:t>Autorzy: Adrianna Grudzień, Maria Kędzierska,</a:t>
            </a:r>
            <a:br>
              <a:rPr lang="pl" i="1" dirty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pl" i="1" dirty="0">
                <a:latin typeface="Proxima Nova"/>
                <a:ea typeface="Proxima Nova"/>
                <a:cs typeface="Proxima Nova"/>
                <a:sym typeface="Proxima Nova"/>
              </a:rPr>
              <a:t> Maciej Pawlikowski, Szymon Rećko, Hubert Ruczyński</a:t>
            </a:r>
            <a:endParaRPr i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33452" y="2045992"/>
            <a:ext cx="7139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977" i="1" dirty="0">
                <a:solidFill>
                  <a:srgbClr val="666666"/>
                </a:solidFill>
                <a:latin typeface="Caveat"/>
                <a:ea typeface="Caveat"/>
                <a:cs typeface="Caveat"/>
                <a:sym typeface="Caveat"/>
              </a:rPr>
              <a:t>„Tworzymy przestrzeń do analizy danych…” </a:t>
            </a:r>
            <a:r>
              <a:rPr lang="pl" sz="2200" i="1" dirty="0">
                <a:solidFill>
                  <a:srgbClr val="666666"/>
                </a:solidFill>
                <a:latin typeface="Caveat"/>
                <a:ea typeface="Caveat"/>
                <a:cs typeface="Caveat"/>
                <a:sym typeface="Caveat"/>
              </a:rPr>
              <a:t>~ </a:t>
            </a:r>
            <a:r>
              <a:rPr lang="pl" sz="2977" i="1" dirty="0">
                <a:solidFill>
                  <a:srgbClr val="666666"/>
                </a:solidFill>
                <a:latin typeface="Caveat"/>
                <a:ea typeface="Caveat"/>
                <a:cs typeface="Caveat"/>
                <a:sym typeface="Caveat"/>
              </a:rPr>
              <a:t>AMMSH</a:t>
            </a:r>
            <a:endParaRPr sz="2977" i="1" dirty="0">
              <a:solidFill>
                <a:srgbClr val="666666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 b="1" dirty="0">
                <a:solidFill>
                  <a:schemeClr val="dk1"/>
                </a:solidFill>
              </a:rPr>
              <a:t>Celujemy w nowych klientów, czyli takich, którzy nie korzystają obecnie z usług podobnych do naszych. 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600" dirty="0">
                <a:solidFill>
                  <a:schemeClr val="dk1"/>
                </a:solidFill>
              </a:rPr>
              <a:t>Szukamy klientów niekoniecznie związanych z branżą IT, ale mogących potencjalnie skorzystać z naszych rozwiązań oraz posiadających duże zbiory danych. To jest firm potrzebujących wstępnego przetworzenia i uporządkowania danych.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600" dirty="0">
                <a:solidFill>
                  <a:schemeClr val="dk1"/>
                </a:solidFill>
              </a:rPr>
              <a:t>Nie celujemy w klientów związanych umowami biznesowymi z firmami konkurencyjnymi. Zakładamy, że na rynku jest tak dużo klientów, że znajdzie się wiele firm chcących skorzystać z naszego rozwiązania.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Strategia 1.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900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 b="1" dirty="0">
                <a:solidFill>
                  <a:schemeClr val="dk1"/>
                </a:solidFill>
              </a:rPr>
              <a:t>Będziemy kontaktować się z kierownikami różnych firm i reklamować nasze rozwiązanie, wyjaśniając dlaczego warto w to zainwestować.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600" dirty="0">
                <a:solidFill>
                  <a:schemeClr val="dk1"/>
                </a:solidFill>
              </a:rPr>
              <a:t>Inicjatywa pierwszego kontaktu będzie wychodziła z naszej strony. Będziemy korzystać z baz firm potencjalnie zainteresowanych współpracą z nami. Będziemy starali się spotykać osobiście ze znaczącymi przedstawicielami tychże firm i przekonywać o słuszności naszego rozwiązania, podając następujące argumenty:</a:t>
            </a:r>
            <a:endParaRPr sz="1600" dirty="0">
              <a:solidFill>
                <a:schemeClr val="dk1"/>
              </a:solidFill>
            </a:endParaRPr>
          </a:p>
          <a:p>
            <a:pPr marL="408623" indent="-285750">
              <a:spcBef>
                <a:spcPts val="1200"/>
              </a:spcBef>
              <a:buClr>
                <a:schemeClr val="dk1"/>
              </a:buClr>
              <a:buSzPct val="100000"/>
            </a:pPr>
            <a:r>
              <a:rPr lang="pl" sz="1600" dirty="0">
                <a:solidFill>
                  <a:schemeClr val="dk1"/>
                </a:solidFill>
              </a:rPr>
              <a:t>ograniczenie kosztów poprzez zmniejszenie zatrudnienia analityków danych,</a:t>
            </a:r>
            <a:endParaRPr sz="1600" dirty="0">
              <a:solidFill>
                <a:schemeClr val="dk1"/>
              </a:solidFill>
            </a:endParaRPr>
          </a:p>
          <a:p>
            <a:pPr marL="408623" indent="-285750">
              <a:buClr>
                <a:schemeClr val="dk1"/>
              </a:buClr>
              <a:buSzPct val="100000"/>
            </a:pPr>
            <a:r>
              <a:rPr lang="pl" sz="1600" dirty="0">
                <a:solidFill>
                  <a:schemeClr val="dk1"/>
                </a:solidFill>
              </a:rPr>
              <a:t>przyspieszenie procesów analiz i raportowania,</a:t>
            </a:r>
            <a:endParaRPr sz="1600" dirty="0">
              <a:solidFill>
                <a:schemeClr val="dk1"/>
              </a:solidFill>
            </a:endParaRPr>
          </a:p>
          <a:p>
            <a:pPr marL="408623" indent="-285750">
              <a:buClr>
                <a:schemeClr val="dk1"/>
              </a:buClr>
              <a:buSzPct val="100000"/>
            </a:pPr>
            <a:r>
              <a:rPr lang="pl" sz="1600" dirty="0">
                <a:solidFill>
                  <a:schemeClr val="dk1"/>
                </a:solidFill>
              </a:rPr>
              <a:t>możliwość korzystania z naszego rozwiązania przez osoby niezwiązane z branżą IT.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Strategia 2.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Clr>
                <a:schemeClr val="dk1"/>
              </a:buClr>
              <a:buNone/>
            </a:pPr>
            <a:r>
              <a:rPr lang="pl-PL" sz="1600" b="1" dirty="0">
                <a:solidFill>
                  <a:schemeClr val="dk1"/>
                </a:solidFill>
              </a:rPr>
              <a:t>Nie będziemy konkurować cenowo, ale chcemy sprzedawać nasz produkt jako aplikację </a:t>
            </a:r>
            <a:r>
              <a:rPr lang="pl-PL" sz="1600" b="1" dirty="0" err="1">
                <a:solidFill>
                  <a:schemeClr val="dk1"/>
                </a:solidFill>
              </a:rPr>
              <a:t>premium</a:t>
            </a:r>
            <a:r>
              <a:rPr lang="pl-PL" sz="1600" b="1" dirty="0">
                <a:solidFill>
                  <a:schemeClr val="dk1"/>
                </a:solidFill>
              </a:rPr>
              <a:t>, która jest specjalnie dostosowana do potrzeb klienta.</a:t>
            </a:r>
          </a:p>
          <a:p>
            <a:pPr marL="114300" indent="0">
              <a:buClr>
                <a:schemeClr val="dk1"/>
              </a:buClr>
              <a:buNone/>
            </a:pPr>
            <a:endParaRPr lang="pl-PL" sz="1600" b="1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600" dirty="0">
                <a:solidFill>
                  <a:schemeClr val="dk1"/>
                </a:solidFill>
              </a:rPr>
              <a:t>Oprogramowanie firmy </a:t>
            </a:r>
            <a:r>
              <a:rPr lang="pl-PL" sz="1600" dirty="0" err="1">
                <a:solidFill>
                  <a:schemeClr val="dk1"/>
                </a:solidFill>
              </a:rPr>
              <a:t>DataSquare</a:t>
            </a:r>
            <a:r>
              <a:rPr lang="pl-PL" sz="1600" dirty="0">
                <a:solidFill>
                  <a:schemeClr val="dk1"/>
                </a:solidFill>
              </a:rPr>
              <a:t>, będzie cechować się niezwykle jakościowym wykonaniem, w którym zwracamy uwagę na każdy detal naszego produktu oraz dostosowujemy je na potrzeby klientów.  Dzięki wysokiej dostępności konsultantów gwarantujemy poczucie prestiżu i wyjątkowości dla każdego użytkownika. Jako, że naszym celem jest dostarczanie produktu </a:t>
            </a:r>
            <a:r>
              <a:rPr lang="pl-PL" sz="1600" dirty="0" err="1">
                <a:solidFill>
                  <a:schemeClr val="dk1"/>
                </a:solidFill>
              </a:rPr>
              <a:t>premium</a:t>
            </a:r>
            <a:r>
              <a:rPr lang="pl-PL" sz="1600" dirty="0">
                <a:solidFill>
                  <a:schemeClr val="dk1"/>
                </a:solidFill>
              </a:rPr>
              <a:t>, nie musimy oferować cen znacząco niższych od konkurencji.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Strategia 3.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06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Clr>
                <a:schemeClr val="dk1"/>
              </a:buClr>
              <a:buNone/>
            </a:pPr>
            <a:r>
              <a:rPr lang="pl-PL" sz="1600" b="1" dirty="0">
                <a:solidFill>
                  <a:schemeClr val="dk1"/>
                </a:solidFill>
              </a:rPr>
              <a:t>W początkowej fazie rozwoju firmy zatrudniamy studentów czołowych kierunków i wydziałów o profilu technicznym. Po uzyskaniu pierwszych środków, chcemy zainwestować w wykwalifikowany zespół pracowników. (Mało pracowników, ale wydajnych i sprawdzonych).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pl-PL" sz="1600" dirty="0">
              <a:solidFill>
                <a:schemeClr val="dk1"/>
              </a:solidFill>
            </a:endParaRPr>
          </a:p>
          <a:p>
            <a:pPr marL="114300" indent="0">
              <a:buClr>
                <a:schemeClr val="dk1"/>
              </a:buClr>
              <a:buNone/>
            </a:pPr>
            <a:r>
              <a:rPr lang="pl-PL" sz="1600" dirty="0">
                <a:solidFill>
                  <a:schemeClr val="dk1"/>
                </a:solidFill>
              </a:rPr>
              <a:t>Naszym celem jest zebranie młodego, ambitnego i specjalistycznie wykwalifikowanego zespołu, który dzięki dynamicznemu rozwojowi i niezwykłej kreatywności pozwoli nam szybko rozwinąć skrzydła. Podczas procesu rekrutacyjnego celujemy w studentów </a:t>
            </a:r>
            <a:r>
              <a:rPr lang="pl-PL" sz="1600" dirty="0" err="1">
                <a:solidFill>
                  <a:schemeClr val="dk1"/>
                </a:solidFill>
              </a:rPr>
              <a:t>premium</a:t>
            </a:r>
            <a:r>
              <a:rPr lang="pl-PL" sz="1600" dirty="0">
                <a:solidFill>
                  <a:schemeClr val="dk1"/>
                </a:solidFill>
              </a:rPr>
              <a:t>, którzy będą w stanie wspiąć się na najwyższy poziom. Dzięki temu w przyszłości stworzymy zespół łączący doświadczonych ekspertów i ludzi, którzy w przyszłości się nimi staną.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Strategia 4.</a:t>
            </a:r>
            <a:endParaRPr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Clr>
                <a:schemeClr val="dk1"/>
              </a:buClr>
              <a:buNone/>
            </a:pPr>
            <a:r>
              <a:rPr lang="pl-PL" sz="1600" b="1" dirty="0">
                <a:solidFill>
                  <a:schemeClr val="dk1"/>
                </a:solidFill>
              </a:rPr>
              <a:t>Oszczędzamy na sprzęcie i dostawcach, poprzez napisanie elastycznej aplikacji, która może korzystać z usług dowolnego dostawcy, czyli tego, który jest najtańszy.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pl-PL" sz="1600" dirty="0">
              <a:solidFill>
                <a:schemeClr val="dk1"/>
              </a:solidFill>
            </a:endParaRPr>
          </a:p>
          <a:p>
            <a:pPr marL="114300" indent="0">
              <a:buClr>
                <a:schemeClr val="dk1"/>
              </a:buClr>
              <a:buNone/>
            </a:pPr>
            <a:r>
              <a:rPr lang="pl-PL" sz="1600" dirty="0">
                <a:solidFill>
                  <a:schemeClr val="dk1"/>
                </a:solidFill>
              </a:rPr>
              <a:t>Ze względu na duże koszty zatrudnienia wykwalifikowanego personelu, jako dobrze zarządzana firma musimy oszczędzać zasoby w innych sferach. Z tego powodu, nasz produkt cechować się będzie kompatybilnością z najpopularniejszymi dostawcami usług, obliczeniowych i bazodanowych, oferującymi przystępne ceny. Dzięki temu nie mamy potrzeby zakupu kosztownego sprzętu firmowego.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Strategia 5.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60525" y="553700"/>
            <a:ext cx="75186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 b="1" dirty="0">
                <a:solidFill>
                  <a:srgbClr val="0070C0"/>
                </a:solidFill>
              </a:rPr>
              <a:t>Misja</a:t>
            </a:r>
            <a:endParaRPr sz="2100" b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 dirty="0"/>
              <a:t>Naszą misją jest dostarczenie wysokiej jakości oprogramowania do automatyzowania procesu uczenia maszynowego, analizy danych oraz raportowania i wizualizacji, dla dużych i średnich firm.</a:t>
            </a:r>
            <a:endParaRPr sz="1600" dirty="0"/>
          </a:p>
        </p:txBody>
      </p:sp>
      <p:sp>
        <p:nvSpPr>
          <p:cNvPr id="63" name="Google Shape;63;p14"/>
          <p:cNvSpPr txBox="1"/>
          <p:nvPr/>
        </p:nvSpPr>
        <p:spPr>
          <a:xfrm>
            <a:off x="660525" y="3497025"/>
            <a:ext cx="69648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 b="1" dirty="0">
                <a:solidFill>
                  <a:srgbClr val="0070C0"/>
                </a:solidFill>
              </a:rPr>
              <a:t>Cele:</a:t>
            </a:r>
            <a:endParaRPr sz="2100" b="1" dirty="0">
              <a:solidFill>
                <a:srgbClr val="0070C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l" sz="1600" dirty="0"/>
              <a:t>Pozyskanie stałych klientów,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l" sz="1600" dirty="0"/>
              <a:t>Zyskanie rozpoznawalności wśród dużych i średnich firm,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l" sz="1600" dirty="0"/>
              <a:t>Odnotowanie przychodu.</a:t>
            </a:r>
            <a:endParaRPr sz="1600" dirty="0"/>
          </a:p>
        </p:txBody>
      </p:sp>
      <p:sp>
        <p:nvSpPr>
          <p:cNvPr id="64" name="Google Shape;64;p14"/>
          <p:cNvSpPr txBox="1"/>
          <p:nvPr/>
        </p:nvSpPr>
        <p:spPr>
          <a:xfrm>
            <a:off x="660525" y="1909862"/>
            <a:ext cx="660818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 b="1" dirty="0">
                <a:solidFill>
                  <a:srgbClr val="0070C0"/>
                </a:solidFill>
              </a:rPr>
              <a:t>Wizja</a:t>
            </a:r>
            <a:endParaRPr sz="2100" b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 dirty="0"/>
              <a:t>DataSquare pragnie być dostawcą oprogramowania pierwszego wyboru dla klientów poszukujących platformy upraszczającej proces analizy danych z personalnym podejściem do klienta.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9M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 b="1" dirty="0">
                <a:solidFill>
                  <a:schemeClr val="dk1"/>
                </a:solidFill>
              </a:rPr>
              <a:t>Machinery </a:t>
            </a:r>
            <a:r>
              <a:rPr lang="pl" sz="1600" dirty="0">
                <a:solidFill>
                  <a:schemeClr val="dk1"/>
                </a:solidFill>
              </a:rPr>
              <a:t>- Potrzebny będzie średniej jakości sprzęt, każdy z pracowników będzie potrzebował laptopa o wartości około 2500 zł, jednak zakupu będziemy dokonywać, tylko jeśli pracownik nie posiada własnego sprzętu. Nie przewidujemy zakupu własnych użądzeń o dużej mocy obliczeniowej </a:t>
            </a:r>
            <a:r>
              <a:rPr lang="pl-PL" sz="1600" dirty="0">
                <a:solidFill>
                  <a:schemeClr val="dk1"/>
                </a:solidFill>
              </a:rPr>
              <a:t>oraz do składowania danych.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600" b="1" dirty="0">
                <a:solidFill>
                  <a:schemeClr val="dk1"/>
                </a:solidFill>
              </a:rPr>
              <a:t>Make-up </a:t>
            </a:r>
            <a:r>
              <a:rPr lang="pl" sz="1600" dirty="0">
                <a:solidFill>
                  <a:schemeClr val="dk1"/>
                </a:solidFill>
              </a:rPr>
              <a:t>- W naszym zespole będziemy pracować zgodnie z metodyką Agile.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600" b="1" dirty="0">
                <a:solidFill>
                  <a:schemeClr val="dk1"/>
                </a:solidFill>
              </a:rPr>
              <a:t>Management </a:t>
            </a:r>
            <a:r>
              <a:rPr lang="pl" sz="1600" dirty="0">
                <a:solidFill>
                  <a:schemeClr val="dk1"/>
                </a:solidFill>
              </a:rPr>
              <a:t>- W firmie, będzie jeden kierownik, będący osobą z doświadczeniem w prowadzeniu podobnych projektów, jak również powinien mieć rozwinięte umiejętności zarządzania ludźmi oraz pozyskiwania nowych klientów.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9M cd.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739310" cy="3659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700" b="1" dirty="0">
                <a:solidFill>
                  <a:schemeClr val="dk1"/>
                </a:solidFill>
              </a:rPr>
              <a:t>Management information </a:t>
            </a:r>
            <a:r>
              <a:rPr lang="pl" sz="1700" dirty="0">
                <a:solidFill>
                  <a:schemeClr val="dk1"/>
                </a:solidFill>
              </a:rPr>
              <a:t>- Kierownictwo musi znać się na aspektach technicznych projektu oraz mieć wiedzę z dziedziny Data Science.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700" b="1" dirty="0">
                <a:solidFill>
                  <a:schemeClr val="dk1"/>
                </a:solidFill>
              </a:rPr>
              <a:t>Markets: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pl" sz="1700" dirty="0">
                <a:solidFill>
                  <a:schemeClr val="dk1"/>
                </a:solidFill>
              </a:rPr>
              <a:t>Naszymi klientami są firmy.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pl" sz="1700" dirty="0">
                <a:solidFill>
                  <a:schemeClr val="dk1"/>
                </a:solidFill>
              </a:rPr>
              <a:t>Nie jesteśmy jeszcze rozpoznawalni na rynku.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pl" sz="1700" dirty="0">
                <a:solidFill>
                  <a:schemeClr val="dk1"/>
                </a:solidFill>
              </a:rPr>
              <a:t>Nasza aplikacja specjalizuje się w upraszczaniu całego procesu uczenia maszynowego.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pl" sz="1700" dirty="0">
                <a:solidFill>
                  <a:schemeClr val="dk1"/>
                </a:solidFill>
              </a:rPr>
              <a:t>Aplikacja ma na celu ułatwić analizę wyników, a także umożliwić przejrzyste raportowanie.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pl" sz="1700" dirty="0">
                <a:solidFill>
                  <a:schemeClr val="dk1"/>
                </a:solidFill>
              </a:rPr>
              <a:t>Nasz prdoukt pozwoli oszczędzić pracownikom czas, a firmie pieniądze na zatrudnianiu kolejnych analityków danych.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9M cd.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 b="1" dirty="0">
                <a:solidFill>
                  <a:schemeClr val="dk1"/>
                </a:solidFill>
              </a:rPr>
              <a:t>Materials – </a:t>
            </a:r>
            <a:r>
              <a:rPr lang="pl" sz="1600" dirty="0">
                <a:solidFill>
                  <a:schemeClr val="dk1"/>
                </a:solidFill>
              </a:rPr>
              <a:t>Potrzebuejmy dostawców mocy obliczeniowej oraz usług składowania danych, takich jak: AWS(Amazon Web Services), Microsoft Azure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600" b="1" dirty="0">
                <a:solidFill>
                  <a:schemeClr val="dk1"/>
                </a:solidFill>
              </a:rPr>
              <a:t>Men and women :</a:t>
            </a:r>
            <a:endParaRPr lang="pl-PL" sz="1600" dirty="0">
              <a:solidFill>
                <a:schemeClr val="dk1"/>
              </a:solidFill>
            </a:endParaRPr>
          </a:p>
          <a:p>
            <a:pPr marL="857250" indent="-285750">
              <a:spcBef>
                <a:spcPts val="1200"/>
              </a:spcBef>
              <a:buClr>
                <a:schemeClr val="dk1"/>
              </a:buClr>
            </a:pPr>
            <a:r>
              <a:rPr lang="pl-PL" sz="1600" dirty="0">
                <a:solidFill>
                  <a:schemeClr val="dk1"/>
                </a:solidFill>
              </a:rPr>
              <a:t>Analitycy Danych x 2,</a:t>
            </a:r>
          </a:p>
          <a:p>
            <a:pPr marL="857250" indent="-285750">
              <a:buClr>
                <a:schemeClr val="dk1"/>
              </a:buClr>
            </a:pPr>
            <a:r>
              <a:rPr lang="pl" sz="1600" dirty="0">
                <a:solidFill>
                  <a:schemeClr val="dk1"/>
                </a:solidFill>
              </a:rPr>
              <a:t>Programista backendowy x 2,</a:t>
            </a:r>
            <a:endParaRPr sz="1600" dirty="0">
              <a:solidFill>
                <a:schemeClr val="dk1"/>
              </a:solidFill>
            </a:endParaRPr>
          </a:p>
          <a:p>
            <a:pPr marL="857250" indent="-285750">
              <a:buClr>
                <a:schemeClr val="dk1"/>
              </a:buClr>
            </a:pPr>
            <a:r>
              <a:rPr lang="pl" sz="1600" dirty="0">
                <a:solidFill>
                  <a:schemeClr val="dk1"/>
                </a:solidFill>
              </a:rPr>
              <a:t>Programista frontendowy x 1,</a:t>
            </a:r>
            <a:endParaRPr sz="1600" dirty="0">
              <a:solidFill>
                <a:schemeClr val="dk1"/>
              </a:solidFill>
            </a:endParaRPr>
          </a:p>
          <a:p>
            <a:pPr marL="857250" indent="-285750">
              <a:buClr>
                <a:schemeClr val="dk1"/>
              </a:buClr>
            </a:pPr>
            <a:r>
              <a:rPr lang="pl" sz="1600" dirty="0">
                <a:solidFill>
                  <a:schemeClr val="dk1"/>
                </a:solidFill>
              </a:rPr>
              <a:t>Specjalista od usług chumorwych x 1,</a:t>
            </a:r>
            <a:endParaRPr sz="1600" dirty="0">
              <a:solidFill>
                <a:schemeClr val="dk1"/>
              </a:solidFill>
            </a:endParaRPr>
          </a:p>
          <a:p>
            <a:pPr marL="857250" indent="-285750">
              <a:buClr>
                <a:schemeClr val="dk1"/>
              </a:buClr>
            </a:pPr>
            <a:r>
              <a:rPr lang="pl" sz="1600" dirty="0">
                <a:solidFill>
                  <a:schemeClr val="dk1"/>
                </a:solidFill>
              </a:rPr>
              <a:t>Kierownik x 1.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600" b="1" dirty="0">
                <a:solidFill>
                  <a:schemeClr val="dk1"/>
                </a:solidFill>
              </a:rPr>
              <a:t>Methods </a:t>
            </a:r>
            <a:r>
              <a:rPr lang="pl" sz="1600" dirty="0">
                <a:solidFill>
                  <a:schemeClr val="dk1"/>
                </a:solidFill>
              </a:rPr>
              <a:t>– Celujemy w zewnętrzną księgowość oraz moc obliczeniową. Pozostałe rzeczy robimy wewnętrznie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9M cd.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b="1" dirty="0">
                <a:solidFill>
                  <a:schemeClr val="dk1"/>
                </a:solidFill>
              </a:rPr>
              <a:t>Money -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l-PL" dirty="0">
                <a:solidFill>
                  <a:schemeClr val="dk1"/>
                </a:solidFill>
              </a:rPr>
              <a:t>Nie planujemy brać kredytu.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l-PL" dirty="0">
                <a:solidFill>
                  <a:schemeClr val="dk1"/>
                </a:solidFill>
              </a:rPr>
              <a:t>W przypadku nadwyżek finansowych, 80% przeznaczamy na rozwój, a 20% odkładamy jako rezerwy.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l-PL" dirty="0">
                <a:solidFill>
                  <a:schemeClr val="dk1"/>
                </a:solidFill>
              </a:rPr>
              <a:t>Do momentu, gdy nie sprzedamy prototypu pracujemy za darmo.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l" dirty="0">
                <a:solidFill>
                  <a:schemeClr val="dk1"/>
                </a:solidFill>
              </a:rPr>
              <a:t>Od otrzymania zaliczki i podpisania umowy z pierwszym klientem zatrudniamy pierwszych pracowników.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400" y="109275"/>
            <a:ext cx="5445200" cy="49249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325425" y="276850"/>
            <a:ext cx="1063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 dirty="0">
                <a:solidFill>
                  <a:srgbClr val="0070C0"/>
                </a:solidFill>
              </a:rPr>
              <a:t>5F</a:t>
            </a:r>
            <a:endParaRPr sz="2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800" y="313875"/>
            <a:ext cx="166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PESTEL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200" y="69950"/>
            <a:ext cx="5413050" cy="50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Strategia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l" sz="1600" dirty="0">
                <a:solidFill>
                  <a:schemeClr val="dk1"/>
                </a:solidFill>
              </a:rPr>
              <a:t>Celujemy w nowych klientów, czyli takich, którzy nie korzystają obecnie z usług podobnych do naszych. 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l" sz="1600" dirty="0">
                <a:solidFill>
                  <a:schemeClr val="dk1"/>
                </a:solidFill>
              </a:rPr>
              <a:t>Będziemy kontaktować się z kierownikami różnych firm i reklamować nasze rozwiązanie, wyjaśniając dlaczego warto w to zainwestować.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l" sz="1600" dirty="0">
                <a:solidFill>
                  <a:schemeClr val="dk1"/>
                </a:solidFill>
              </a:rPr>
              <a:t>Nie będziemy konkurować cenowo, ale chcemy sprzedawać nasz produkt jak aplikację premium, która jest specjalnie dostosowana do potrzeb klienta.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l" sz="1600" dirty="0">
                <a:solidFill>
                  <a:schemeClr val="dk1"/>
                </a:solidFill>
              </a:rPr>
              <a:t>W początkowej fazie rozwoju firmy zatrudniamy studentów czołowych kierunków i wydziałów o profilu technicznym. Po uzyskaniu pierwszych środków, chcemy zainwestować w wykwalifikowany zespół pracowników. (Mało pracowników, ale wydajnych i sprawdzonych).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l" sz="1600" dirty="0">
                <a:solidFill>
                  <a:schemeClr val="dk1"/>
                </a:solidFill>
              </a:rPr>
              <a:t>Oszczędzamy na sprzęcie i dostawcach, poprzez napisanie elastycznej aplikacji, która może korzystać z usług dowolnego dostawcy, czyli tego, który jest najtańszy.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C96B60C6FC0E84BBA39174ADFFE3681" ma:contentTypeVersion="13" ma:contentTypeDescription="Utwórz nowy dokument." ma:contentTypeScope="" ma:versionID="e92fcf2cbbb3097f0ed9eff7118f5a40">
  <xsd:schema xmlns:xsd="http://www.w3.org/2001/XMLSchema" xmlns:xs="http://www.w3.org/2001/XMLSchema" xmlns:p="http://schemas.microsoft.com/office/2006/metadata/properties" xmlns:ns3="9fcbd4b1-acba-40f5-9c18-6e7440fbdee0" xmlns:ns4="a6820557-34c2-4f59-b216-d67d264fdacd" targetNamespace="http://schemas.microsoft.com/office/2006/metadata/properties" ma:root="true" ma:fieldsID="0b3155e6e6272a23839a5e0aa52e2c0b" ns3:_="" ns4:_="">
    <xsd:import namespace="9fcbd4b1-acba-40f5-9c18-6e7440fbdee0"/>
    <xsd:import namespace="a6820557-34c2-4f59-b216-d67d264fda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bd4b1-acba-40f5-9c18-6e7440fbde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20557-34c2-4f59-b216-d67d264fdac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6F8D91-B978-45E5-BB1B-843410E51552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a6820557-34c2-4f59-b216-d67d264fdacd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9fcbd4b1-acba-40f5-9c18-6e7440fbdee0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CAC89C6-CD51-46C4-B950-50801BD1D1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FD2F5D-029D-4295-AD94-6ABA59A2FD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cbd4b1-acba-40f5-9c18-6e7440fbdee0"/>
    <ds:schemaRef ds:uri="a6820557-34c2-4f59-b216-d67d264fda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950</Words>
  <Application>Microsoft Office PowerPoint</Application>
  <PresentationFormat>Pokaz na ekranie (16:9)</PresentationFormat>
  <Paragraphs>68</Paragraphs>
  <Slides>14</Slides>
  <Notes>14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Simple Light</vt:lpstr>
      <vt:lpstr>DataSquare</vt:lpstr>
      <vt:lpstr>Prezentacja programu PowerPoint</vt:lpstr>
      <vt:lpstr>9M</vt:lpstr>
      <vt:lpstr>9M cd.</vt:lpstr>
      <vt:lpstr>9M cd.</vt:lpstr>
      <vt:lpstr>9M cd.</vt:lpstr>
      <vt:lpstr>Prezentacja programu PowerPoint</vt:lpstr>
      <vt:lpstr>PESTEL</vt:lpstr>
      <vt:lpstr>Strategia</vt:lpstr>
      <vt:lpstr>Strategia 1.</vt:lpstr>
      <vt:lpstr>Strategia 2.</vt:lpstr>
      <vt:lpstr>Strategia 3.</vt:lpstr>
      <vt:lpstr>Strategia 4.</vt:lpstr>
      <vt:lpstr>Strategia 5.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DataSquare</dc:title>
  <cp:lastModifiedBy>Ruczyński Hubert (STUD)</cp:lastModifiedBy>
  <cp:revision>16</cp:revision>
  <dcterms:modified xsi:type="dcterms:W3CDTF">2022-05-11T07:22:45Z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0x0101009C96B60C6FC0E84BBA39174ADFFE3681</vt:lpwstr>
  </property>
</Properties>
</file>