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257" r:id="rId6"/>
    <p:sldId id="258" r:id="rId7"/>
    <p:sldId id="259" r:id="rId8"/>
    <p:sldId id="260" r:id="rId9"/>
    <p:sldId id="261" r:id="rId10"/>
    <p:sldId id="293" r:id="rId11"/>
    <p:sldId id="262" r:id="rId12"/>
    <p:sldId id="263" r:id="rId13"/>
    <p:sldId id="264" r:id="rId14"/>
    <p:sldId id="265" r:id="rId15"/>
    <p:sldId id="266" r:id="rId16"/>
    <p:sldId id="267" r:id="rId17"/>
    <p:sldId id="272" r:id="rId18"/>
    <p:sldId id="268" r:id="rId19"/>
    <p:sldId id="269" r:id="rId20"/>
    <p:sldId id="289" r:id="rId21"/>
    <p:sldId id="290" r:id="rId22"/>
    <p:sldId id="299" r:id="rId23"/>
    <p:sldId id="291" r:id="rId24"/>
    <p:sldId id="296" r:id="rId25"/>
    <p:sldId id="297" r:id="rId26"/>
    <p:sldId id="292" r:id="rId27"/>
    <p:sldId id="273" r:id="rId28"/>
    <p:sldId id="298" r:id="rId29"/>
    <p:sldId id="270" r:id="rId30"/>
    <p:sldId id="271"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94" r:id="rId4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85946-11B7-A725-9BBF-F37C50D78EF2}" v="544" dt="2021-11-28T14:40:24.104"/>
    <p1510:client id="{B63A01AC-8213-49E4-BB91-405A8A017246}" v="11785" dt="2021-11-29T08:39:11.811"/>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7" autoAdjust="0"/>
  </p:normalViewPr>
  <p:slideViewPr>
    <p:cSldViewPr snapToGrid="0">
      <p:cViewPr varScale="1">
        <p:scale>
          <a:sx n="65" d="100"/>
          <a:sy n="65" d="100"/>
        </p:scale>
        <p:origin x="13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d13ca7c2cfa474808fcbe8dc0831b374838244f1bb9181b5980614254e4c117::" providerId="AD" clId="Web-{B85518E7-7416-01A1-3961-ECB2527E654F}"/>
    <pc:docChg chg="modSld">
      <pc:chgData name="Guest User" userId="S::urn:spo:anon#3d13ca7c2cfa474808fcbe8dc0831b374838244f1bb9181b5980614254e4c117::" providerId="AD" clId="Web-{B85518E7-7416-01A1-3961-ECB2527E654F}" dt="2021-11-27T13:43:55.479" v="962"/>
      <pc:docMkLst>
        <pc:docMk/>
      </pc:docMkLst>
      <pc:sldChg chg="modNotes">
        <pc:chgData name="Guest User" userId="S::urn:spo:anon#3d13ca7c2cfa474808fcbe8dc0831b374838244f1bb9181b5980614254e4c117::" providerId="AD" clId="Web-{B85518E7-7416-01A1-3961-ECB2527E654F}" dt="2021-11-27T13:39:46.941" v="712"/>
        <pc:sldMkLst>
          <pc:docMk/>
          <pc:sldMk cId="1095665142" sldId="296"/>
        </pc:sldMkLst>
      </pc:sldChg>
      <pc:sldChg chg="modNotes">
        <pc:chgData name="Guest User" userId="S::urn:spo:anon#3d13ca7c2cfa474808fcbe8dc0831b374838244f1bb9181b5980614254e4c117::" providerId="AD" clId="Web-{B85518E7-7416-01A1-3961-ECB2527E654F}" dt="2021-11-27T13:43:55.479" v="962"/>
        <pc:sldMkLst>
          <pc:docMk/>
          <pc:sldMk cId="783531474" sldId="297"/>
        </pc:sldMkLst>
      </pc:sldChg>
    </pc:docChg>
  </pc:docChgLst>
  <pc:docChgLst>
    <pc:chgData name="Ruczyński Hubert (STUD)" userId="35753aab-0d69-494c-b54d-f9fed967c656" providerId="ADAL" clId="{B63A01AC-8213-49E4-BB91-405A8A017246}"/>
    <pc:docChg chg="undo custSel addSld delSld modSld">
      <pc:chgData name="Ruczyński Hubert (STUD)" userId="35753aab-0d69-494c-b54d-f9fed967c656" providerId="ADAL" clId="{B63A01AC-8213-49E4-BB91-405A8A017246}" dt="2021-11-29T08:39:11.811" v="36748" actId="20577"/>
      <pc:docMkLst>
        <pc:docMk/>
      </pc:docMkLst>
      <pc:sldChg chg="modSp mod modNotesTx">
        <pc:chgData name="Ruczyński Hubert (STUD)" userId="35753aab-0d69-494c-b54d-f9fed967c656" providerId="ADAL" clId="{B63A01AC-8213-49E4-BB91-405A8A017246}" dt="2021-11-28T15:06:47.896" v="36036" actId="20577"/>
        <pc:sldMkLst>
          <pc:docMk/>
          <pc:sldMk cId="2650336412" sldId="256"/>
        </pc:sldMkLst>
        <pc:spChg chg="mod">
          <ac:chgData name="Ruczyński Hubert (STUD)" userId="35753aab-0d69-494c-b54d-f9fed967c656" providerId="ADAL" clId="{B63A01AC-8213-49E4-BB91-405A8A017246}" dt="2021-11-22T17:21:49.836" v="5170" actId="20577"/>
          <ac:spMkLst>
            <pc:docMk/>
            <pc:sldMk cId="2650336412" sldId="256"/>
            <ac:spMk id="2" creationId="{8ABC0813-40FF-46E4-8B24-C8FF93188F02}"/>
          </ac:spMkLst>
        </pc:spChg>
      </pc:sldChg>
      <pc:sldChg chg="modSp mod modAnim modNotesTx">
        <pc:chgData name="Ruczyński Hubert (STUD)" userId="35753aab-0d69-494c-b54d-f9fed967c656" providerId="ADAL" clId="{B63A01AC-8213-49E4-BB91-405A8A017246}" dt="2021-11-28T17:21:54.274" v="36730" actId="1076"/>
        <pc:sldMkLst>
          <pc:docMk/>
          <pc:sldMk cId="1822299536" sldId="257"/>
        </pc:sldMkLst>
        <pc:spChg chg="mod">
          <ac:chgData name="Ruczyński Hubert (STUD)" userId="35753aab-0d69-494c-b54d-f9fed967c656" providerId="ADAL" clId="{B63A01AC-8213-49E4-BB91-405A8A017246}" dt="2021-11-28T17:21:54.274" v="36730" actId="1076"/>
          <ac:spMkLst>
            <pc:docMk/>
            <pc:sldMk cId="1822299536" sldId="257"/>
            <ac:spMk id="3" creationId="{53E1E29C-2A6D-4A3D-8667-C92BC353CCDA}"/>
          </ac:spMkLst>
        </pc:spChg>
      </pc:sldChg>
      <pc:sldChg chg="modSp mod modNotesTx">
        <pc:chgData name="Ruczyński Hubert (STUD)" userId="35753aab-0d69-494c-b54d-f9fed967c656" providerId="ADAL" clId="{B63A01AC-8213-49E4-BB91-405A8A017246}" dt="2021-11-22T17:27:10.887" v="6109" actId="20577"/>
        <pc:sldMkLst>
          <pc:docMk/>
          <pc:sldMk cId="1075542006" sldId="258"/>
        </pc:sldMkLst>
        <pc:spChg chg="mod">
          <ac:chgData name="Ruczyński Hubert (STUD)" userId="35753aab-0d69-494c-b54d-f9fed967c656" providerId="ADAL" clId="{B63A01AC-8213-49E4-BB91-405A8A017246}" dt="2021-11-22T17:26:45.096" v="5972" actId="20577"/>
          <ac:spMkLst>
            <pc:docMk/>
            <pc:sldMk cId="1075542006" sldId="258"/>
            <ac:spMk id="2" creationId="{5017DC2A-66E2-4A81-B1EC-293480107D5A}"/>
          </ac:spMkLst>
        </pc:spChg>
      </pc:sldChg>
      <pc:sldChg chg="modSp mod modNotesTx">
        <pc:chgData name="Ruczyński Hubert (STUD)" userId="35753aab-0d69-494c-b54d-f9fed967c656" providerId="ADAL" clId="{B63A01AC-8213-49E4-BB91-405A8A017246}" dt="2021-11-27T11:16:48.128" v="23019" actId="1076"/>
        <pc:sldMkLst>
          <pc:docMk/>
          <pc:sldMk cId="3680920813" sldId="259"/>
        </pc:sldMkLst>
        <pc:spChg chg="mod">
          <ac:chgData name="Ruczyński Hubert (STUD)" userId="35753aab-0d69-494c-b54d-f9fed967c656" providerId="ADAL" clId="{B63A01AC-8213-49E4-BB91-405A8A017246}" dt="2021-11-18T19:00:54.059" v="326" actId="20577"/>
          <ac:spMkLst>
            <pc:docMk/>
            <pc:sldMk cId="3680920813" sldId="259"/>
            <ac:spMk id="2" creationId="{0C346FED-0EBC-44E6-9FC7-10F8FBB91151}"/>
          </ac:spMkLst>
        </pc:spChg>
        <pc:spChg chg="mod">
          <ac:chgData name="Ruczyński Hubert (STUD)" userId="35753aab-0d69-494c-b54d-f9fed967c656" providerId="ADAL" clId="{B63A01AC-8213-49E4-BB91-405A8A017246}" dt="2021-11-27T11:16:48.128" v="23019" actId="1076"/>
          <ac:spMkLst>
            <pc:docMk/>
            <pc:sldMk cId="3680920813" sldId="259"/>
            <ac:spMk id="3" creationId="{C3A4D3E5-2B7E-4F85-A9E8-12F2B4E9AD80}"/>
          </ac:spMkLst>
        </pc:spChg>
      </pc:sldChg>
      <pc:sldChg chg="modAnim modNotesTx">
        <pc:chgData name="Ruczyński Hubert (STUD)" userId="35753aab-0d69-494c-b54d-f9fed967c656" providerId="ADAL" clId="{B63A01AC-8213-49E4-BB91-405A8A017246}" dt="2021-11-28T15:11:55.167" v="36502" actId="20577"/>
        <pc:sldMkLst>
          <pc:docMk/>
          <pc:sldMk cId="3448002719" sldId="260"/>
        </pc:sldMkLst>
      </pc:sldChg>
      <pc:sldChg chg="modSp mod modAnim modNotesTx">
        <pc:chgData name="Ruczyński Hubert (STUD)" userId="35753aab-0d69-494c-b54d-f9fed967c656" providerId="ADAL" clId="{B63A01AC-8213-49E4-BB91-405A8A017246}" dt="2021-11-28T15:12:19.616" v="36513" actId="20577"/>
        <pc:sldMkLst>
          <pc:docMk/>
          <pc:sldMk cId="1235857355" sldId="261"/>
        </pc:sldMkLst>
        <pc:spChg chg="mod">
          <ac:chgData name="Ruczyński Hubert (STUD)" userId="35753aab-0d69-494c-b54d-f9fed967c656" providerId="ADAL" clId="{B63A01AC-8213-49E4-BB91-405A8A017246}" dt="2021-11-22T17:52:18.971" v="8414" actId="20577"/>
          <ac:spMkLst>
            <pc:docMk/>
            <pc:sldMk cId="1235857355" sldId="261"/>
            <ac:spMk id="3" creationId="{5F04F628-DF28-49B9-911E-3F6E6CD068C5}"/>
          </ac:spMkLst>
        </pc:spChg>
      </pc:sldChg>
      <pc:sldChg chg="addSp delSp modSp mod modAnim modNotesTx">
        <pc:chgData name="Ruczyński Hubert (STUD)" userId="35753aab-0d69-494c-b54d-f9fed967c656" providerId="ADAL" clId="{B63A01AC-8213-49E4-BB91-405A8A017246}" dt="2021-11-22T18:12:46.436" v="11078"/>
        <pc:sldMkLst>
          <pc:docMk/>
          <pc:sldMk cId="1779374611" sldId="262"/>
        </pc:sldMkLst>
        <pc:spChg chg="add del mod">
          <ac:chgData name="Ruczyński Hubert (STUD)" userId="35753aab-0d69-494c-b54d-f9fed967c656" providerId="ADAL" clId="{B63A01AC-8213-49E4-BB91-405A8A017246}" dt="2021-11-20T09:47:34.124" v="1525" actId="3680"/>
          <ac:spMkLst>
            <pc:docMk/>
            <pc:sldMk cId="1779374611" sldId="262"/>
            <ac:spMk id="3" creationId="{6ABD0954-55DE-4866-AA83-1B45B8178BBE}"/>
          </ac:spMkLst>
        </pc:spChg>
        <pc:spChg chg="add mod">
          <ac:chgData name="Ruczyński Hubert (STUD)" userId="35753aab-0d69-494c-b54d-f9fed967c656" providerId="ADAL" clId="{B63A01AC-8213-49E4-BB91-405A8A017246}" dt="2021-11-20T10:05:45.127" v="2161" actId="14100"/>
          <ac:spMkLst>
            <pc:docMk/>
            <pc:sldMk cId="1779374611" sldId="262"/>
            <ac:spMk id="6" creationId="{1C010A8C-C256-4D3D-92C5-6AA0379A38B1}"/>
          </ac:spMkLst>
        </pc:spChg>
        <pc:spChg chg="add mod">
          <ac:chgData name="Ruczyński Hubert (STUD)" userId="35753aab-0d69-494c-b54d-f9fed967c656" providerId="ADAL" clId="{B63A01AC-8213-49E4-BB91-405A8A017246}" dt="2021-11-20T10:05:36.205" v="2159" actId="14100"/>
          <ac:spMkLst>
            <pc:docMk/>
            <pc:sldMk cId="1779374611" sldId="262"/>
            <ac:spMk id="8" creationId="{6C3DDF2A-4DA8-4248-8BB0-CDB57228FC00}"/>
          </ac:spMkLst>
        </pc:spChg>
        <pc:graphicFrameChg chg="add del mod ord modGraphic">
          <ac:chgData name="Ruczyński Hubert (STUD)" userId="35753aab-0d69-494c-b54d-f9fed967c656" providerId="ADAL" clId="{B63A01AC-8213-49E4-BB91-405A8A017246}" dt="2021-11-20T09:47:29.992" v="1524" actId="3680"/>
          <ac:graphicFrameMkLst>
            <pc:docMk/>
            <pc:sldMk cId="1779374611" sldId="262"/>
            <ac:graphicFrameMk id="4" creationId="{52AE4AC9-B902-4BAD-816B-C6267D53188E}"/>
          </ac:graphicFrameMkLst>
        </pc:graphicFrameChg>
        <pc:graphicFrameChg chg="add mod ord modGraphic">
          <ac:chgData name="Ruczyński Hubert (STUD)" userId="35753aab-0d69-494c-b54d-f9fed967c656" providerId="ADAL" clId="{B63A01AC-8213-49E4-BB91-405A8A017246}" dt="2021-11-20T10:38:01.815" v="2967" actId="113"/>
          <ac:graphicFrameMkLst>
            <pc:docMk/>
            <pc:sldMk cId="1779374611" sldId="262"/>
            <ac:graphicFrameMk id="5" creationId="{83EB1705-016B-4C37-9200-EB71CDF52275}"/>
          </ac:graphicFrameMkLst>
        </pc:graphicFrameChg>
        <pc:graphicFrameChg chg="add del mod">
          <ac:chgData name="Ruczyński Hubert (STUD)" userId="35753aab-0d69-494c-b54d-f9fed967c656" providerId="ADAL" clId="{B63A01AC-8213-49E4-BB91-405A8A017246}" dt="2021-11-20T10:37:12.811" v="2966" actId="478"/>
          <ac:graphicFrameMkLst>
            <pc:docMk/>
            <pc:sldMk cId="1779374611" sldId="262"/>
            <ac:graphicFrameMk id="9" creationId="{5E5F9415-F4B8-4712-9427-40DEEE2FCCD0}"/>
          </ac:graphicFrameMkLst>
        </pc:graphicFrameChg>
        <pc:picChg chg="add mod modCrop">
          <ac:chgData name="Ruczyński Hubert (STUD)" userId="35753aab-0d69-494c-b54d-f9fed967c656" providerId="ADAL" clId="{B63A01AC-8213-49E4-BB91-405A8A017246}" dt="2021-11-20T10:04:52.378" v="2043" actId="732"/>
          <ac:picMkLst>
            <pc:docMk/>
            <pc:sldMk cId="1779374611" sldId="262"/>
            <ac:picMk id="7" creationId="{CFB0AC90-4EBA-4BDF-82EC-ACFE176DB23C}"/>
          </ac:picMkLst>
        </pc:picChg>
      </pc:sldChg>
      <pc:sldChg chg="addSp delSp modSp mod modAnim modNotesTx">
        <pc:chgData name="Ruczyński Hubert (STUD)" userId="35753aab-0d69-494c-b54d-f9fed967c656" providerId="ADAL" clId="{B63A01AC-8213-49E4-BB91-405A8A017246}" dt="2021-11-22T18:06:53.615" v="10448" actId="20577"/>
        <pc:sldMkLst>
          <pc:docMk/>
          <pc:sldMk cId="1674643432" sldId="263"/>
        </pc:sldMkLst>
        <pc:spChg chg="del">
          <ac:chgData name="Ruczyński Hubert (STUD)" userId="35753aab-0d69-494c-b54d-f9fed967c656" providerId="ADAL" clId="{B63A01AC-8213-49E4-BB91-405A8A017246}" dt="2021-11-20T09:53:45.992" v="1692" actId="3680"/>
          <ac:spMkLst>
            <pc:docMk/>
            <pc:sldMk cId="1674643432" sldId="263"/>
            <ac:spMk id="3" creationId="{A2122B43-C0B0-41D5-92D1-70311BAA7DFD}"/>
          </ac:spMkLst>
        </pc:spChg>
        <pc:graphicFrameChg chg="add mod ord modGraphic">
          <ac:chgData name="Ruczyński Hubert (STUD)" userId="35753aab-0d69-494c-b54d-f9fed967c656" providerId="ADAL" clId="{B63A01AC-8213-49E4-BB91-405A8A017246}" dt="2021-11-20T10:36:22.815" v="2955" actId="113"/>
          <ac:graphicFrameMkLst>
            <pc:docMk/>
            <pc:sldMk cId="1674643432" sldId="263"/>
            <ac:graphicFrameMk id="4" creationId="{099AE6FC-7B46-48EF-97A3-A0578B77A883}"/>
          </ac:graphicFrameMkLst>
        </pc:graphicFrameChg>
        <pc:graphicFrameChg chg="add mod modGraphic">
          <ac:chgData name="Ruczyński Hubert (STUD)" userId="35753aab-0d69-494c-b54d-f9fed967c656" providerId="ADAL" clId="{B63A01AC-8213-49E4-BB91-405A8A017246}" dt="2021-11-22T18:05:53.765" v="10337" actId="207"/>
          <ac:graphicFrameMkLst>
            <pc:docMk/>
            <pc:sldMk cId="1674643432" sldId="263"/>
            <ac:graphicFrameMk id="5" creationId="{367B37F1-CB58-4A28-8A52-E5C081558849}"/>
          </ac:graphicFrameMkLst>
        </pc:graphicFrameChg>
        <pc:graphicFrameChg chg="add del mod modGraphic">
          <ac:chgData name="Ruczyński Hubert (STUD)" userId="35753aab-0d69-494c-b54d-f9fed967c656" providerId="ADAL" clId="{B63A01AC-8213-49E4-BB91-405A8A017246}" dt="2021-11-20T10:03:59.635" v="2038" actId="478"/>
          <ac:graphicFrameMkLst>
            <pc:docMk/>
            <pc:sldMk cId="1674643432" sldId="263"/>
            <ac:graphicFrameMk id="5" creationId="{61E3EDEB-6CE9-41E9-8459-C18390F1B504}"/>
          </ac:graphicFrameMkLst>
        </pc:graphicFrameChg>
      </pc:sldChg>
      <pc:sldChg chg="addSp modSp mod modAnim modNotesTx">
        <pc:chgData name="Ruczyński Hubert (STUD)" userId="35753aab-0d69-494c-b54d-f9fed967c656" providerId="ADAL" clId="{B63A01AC-8213-49E4-BB91-405A8A017246}" dt="2021-11-22T18:10:39.381" v="11052"/>
        <pc:sldMkLst>
          <pc:docMk/>
          <pc:sldMk cId="233323284" sldId="264"/>
        </pc:sldMkLst>
        <pc:spChg chg="mod">
          <ac:chgData name="Ruczyński Hubert (STUD)" userId="35753aab-0d69-494c-b54d-f9fed967c656" providerId="ADAL" clId="{B63A01AC-8213-49E4-BB91-405A8A017246}" dt="2021-11-20T10:13:12.001" v="2519" actId="14100"/>
          <ac:spMkLst>
            <pc:docMk/>
            <pc:sldMk cId="233323284" sldId="264"/>
            <ac:spMk id="3" creationId="{DA1BF717-423A-4014-B54D-5421D85B6A20}"/>
          </ac:spMkLst>
        </pc:spChg>
        <pc:spChg chg="add mod">
          <ac:chgData name="Ruczyński Hubert (STUD)" userId="35753aab-0d69-494c-b54d-f9fed967c656" providerId="ADAL" clId="{B63A01AC-8213-49E4-BB91-405A8A017246}" dt="2021-11-20T10:13:52.722" v="2537" actId="1076"/>
          <ac:spMkLst>
            <pc:docMk/>
            <pc:sldMk cId="233323284" sldId="264"/>
            <ac:spMk id="5" creationId="{E0298076-B448-4A92-9697-CF52CB86220D}"/>
          </ac:spMkLst>
        </pc:spChg>
        <pc:graphicFrameChg chg="add mod modGraphic">
          <ac:chgData name="Ruczyński Hubert (STUD)" userId="35753aab-0d69-494c-b54d-f9fed967c656" providerId="ADAL" clId="{B63A01AC-8213-49E4-BB91-405A8A017246}" dt="2021-11-22T18:08:34.242" v="10646" actId="113"/>
          <ac:graphicFrameMkLst>
            <pc:docMk/>
            <pc:sldMk cId="233323284" sldId="264"/>
            <ac:graphicFrameMk id="4" creationId="{E8A39293-E64D-4EAE-9B14-66F44B1F532B}"/>
          </ac:graphicFrameMkLst>
        </pc:graphicFrameChg>
      </pc:sldChg>
      <pc:sldChg chg="modSp mod modAnim modNotesTx">
        <pc:chgData name="Ruczyński Hubert (STUD)" userId="35753aab-0d69-494c-b54d-f9fed967c656" providerId="ADAL" clId="{B63A01AC-8213-49E4-BB91-405A8A017246}" dt="2021-11-27T11:08:28.006" v="22671" actId="20577"/>
        <pc:sldMkLst>
          <pc:docMk/>
          <pc:sldMk cId="1612176580" sldId="265"/>
        </pc:sldMkLst>
        <pc:spChg chg="mod">
          <ac:chgData name="Ruczyński Hubert (STUD)" userId="35753aab-0d69-494c-b54d-f9fed967c656" providerId="ADAL" clId="{B63A01AC-8213-49E4-BB91-405A8A017246}" dt="2021-11-20T10:30:17.076" v="2757" actId="20577"/>
          <ac:spMkLst>
            <pc:docMk/>
            <pc:sldMk cId="1612176580" sldId="265"/>
            <ac:spMk id="3" creationId="{66579659-688E-4528-8F7D-0721B672F3AA}"/>
          </ac:spMkLst>
        </pc:spChg>
      </pc:sldChg>
      <pc:sldChg chg="addSp delSp modSp mod modAnim modNotesTx">
        <pc:chgData name="Ruczyński Hubert (STUD)" userId="35753aab-0d69-494c-b54d-f9fed967c656" providerId="ADAL" clId="{B63A01AC-8213-49E4-BB91-405A8A017246}" dt="2021-11-22T18:23:18.002" v="12558" actId="20577"/>
        <pc:sldMkLst>
          <pc:docMk/>
          <pc:sldMk cId="1552833679" sldId="266"/>
        </pc:sldMkLst>
        <pc:spChg chg="mod">
          <ac:chgData name="Ruczyński Hubert (STUD)" userId="35753aab-0d69-494c-b54d-f9fed967c656" providerId="ADAL" clId="{B63A01AC-8213-49E4-BB91-405A8A017246}" dt="2021-11-20T10:31:07.541" v="2819" actId="20577"/>
          <ac:spMkLst>
            <pc:docMk/>
            <pc:sldMk cId="1552833679" sldId="266"/>
            <ac:spMk id="2" creationId="{15F756A9-BD3C-401E-9F12-80BC1F6AD294}"/>
          </ac:spMkLst>
        </pc:spChg>
        <pc:spChg chg="del">
          <ac:chgData name="Ruczyński Hubert (STUD)" userId="35753aab-0d69-494c-b54d-f9fed967c656" providerId="ADAL" clId="{B63A01AC-8213-49E4-BB91-405A8A017246}" dt="2021-11-20T10:33:13.819" v="2820" actId="3680"/>
          <ac:spMkLst>
            <pc:docMk/>
            <pc:sldMk cId="1552833679" sldId="266"/>
            <ac:spMk id="3" creationId="{54629B09-C2AE-493F-8C2A-34FA5B3D1F0E}"/>
          </ac:spMkLst>
        </pc:spChg>
        <pc:spChg chg="add mod">
          <ac:chgData name="Ruczyński Hubert (STUD)" userId="35753aab-0d69-494c-b54d-f9fed967c656" providerId="ADAL" clId="{B63A01AC-8213-49E4-BB91-405A8A017246}" dt="2021-11-20T10:41:28.879" v="3419" actId="1076"/>
          <ac:spMkLst>
            <pc:docMk/>
            <pc:sldMk cId="1552833679" sldId="266"/>
            <ac:spMk id="5" creationId="{CBDB609E-509A-4BF3-B0BF-E4F4FA0B82D3}"/>
          </ac:spMkLst>
        </pc:spChg>
        <pc:graphicFrameChg chg="add mod ord modGraphic">
          <ac:chgData name="Ruczyński Hubert (STUD)" userId="35753aab-0d69-494c-b54d-f9fed967c656" providerId="ADAL" clId="{B63A01AC-8213-49E4-BB91-405A8A017246}" dt="2021-11-20T10:41:46.314" v="3421" actId="14100"/>
          <ac:graphicFrameMkLst>
            <pc:docMk/>
            <pc:sldMk cId="1552833679" sldId="266"/>
            <ac:graphicFrameMk id="4" creationId="{6641F71B-EC4D-40AB-9A0C-B5E28426787D}"/>
          </ac:graphicFrameMkLst>
        </pc:graphicFrameChg>
      </pc:sldChg>
      <pc:sldChg chg="addSp delSp modSp mod modAnim modNotesTx">
        <pc:chgData name="Ruczyński Hubert (STUD)" userId="35753aab-0d69-494c-b54d-f9fed967c656" providerId="ADAL" clId="{B63A01AC-8213-49E4-BB91-405A8A017246}" dt="2021-11-27T12:11:40.329" v="25239" actId="20577"/>
        <pc:sldMkLst>
          <pc:docMk/>
          <pc:sldMk cId="295494050" sldId="267"/>
        </pc:sldMkLst>
        <pc:spChg chg="del mod">
          <ac:chgData name="Ruczyński Hubert (STUD)" userId="35753aab-0d69-494c-b54d-f9fed967c656" providerId="ADAL" clId="{B63A01AC-8213-49E4-BB91-405A8A017246}" dt="2021-11-20T10:45:42.292" v="3427"/>
          <ac:spMkLst>
            <pc:docMk/>
            <pc:sldMk cId="295494050" sldId="267"/>
            <ac:spMk id="3" creationId="{4F5EE324-B61D-45EA-A6D2-4196BE1CDFA8}"/>
          </ac:spMkLst>
        </pc:spChg>
        <pc:spChg chg="add del mod">
          <ac:chgData name="Ruczyński Hubert (STUD)" userId="35753aab-0d69-494c-b54d-f9fed967c656" providerId="ADAL" clId="{B63A01AC-8213-49E4-BB91-405A8A017246}" dt="2021-11-20T10:50:47.775" v="3597" actId="478"/>
          <ac:spMkLst>
            <pc:docMk/>
            <pc:sldMk cId="295494050" sldId="267"/>
            <ac:spMk id="8" creationId="{2860825C-50B0-4FDA-BCC7-FC311EE2A24C}"/>
          </ac:spMkLst>
        </pc:spChg>
        <pc:spChg chg="add mod">
          <ac:chgData name="Ruczyński Hubert (STUD)" userId="35753aab-0d69-494c-b54d-f9fed967c656" providerId="ADAL" clId="{B63A01AC-8213-49E4-BB91-405A8A017246}" dt="2021-11-20T10:52:16.491" v="3618" actId="1076"/>
          <ac:spMkLst>
            <pc:docMk/>
            <pc:sldMk cId="295494050" sldId="267"/>
            <ac:spMk id="9" creationId="{6B0D39B8-2AEB-4973-8CAF-D19639C4454B}"/>
          </ac:spMkLst>
        </pc:spChg>
        <pc:spChg chg="add mod">
          <ac:chgData name="Ruczyński Hubert (STUD)" userId="35753aab-0d69-494c-b54d-f9fed967c656" providerId="ADAL" clId="{B63A01AC-8213-49E4-BB91-405A8A017246}" dt="2021-11-20T10:52:20.233" v="3619" actId="1076"/>
          <ac:spMkLst>
            <pc:docMk/>
            <pc:sldMk cId="295494050" sldId="267"/>
            <ac:spMk id="10" creationId="{9075971F-FD2C-4A3A-A36A-875351D7DAA4}"/>
          </ac:spMkLst>
        </pc:spChg>
        <pc:spChg chg="add mod">
          <ac:chgData name="Ruczyński Hubert (STUD)" userId="35753aab-0d69-494c-b54d-f9fed967c656" providerId="ADAL" clId="{B63A01AC-8213-49E4-BB91-405A8A017246}" dt="2021-11-20T10:52:20.233" v="3619" actId="1076"/>
          <ac:spMkLst>
            <pc:docMk/>
            <pc:sldMk cId="295494050" sldId="267"/>
            <ac:spMk id="11" creationId="{3108039A-8AA1-4720-B6CD-05F6F2AD2D3B}"/>
          </ac:spMkLst>
        </pc:spChg>
        <pc:spChg chg="add mod">
          <ac:chgData name="Ruczyński Hubert (STUD)" userId="35753aab-0d69-494c-b54d-f9fed967c656" providerId="ADAL" clId="{B63A01AC-8213-49E4-BB91-405A8A017246}" dt="2021-11-20T10:52:16.491" v="3618" actId="1076"/>
          <ac:spMkLst>
            <pc:docMk/>
            <pc:sldMk cId="295494050" sldId="267"/>
            <ac:spMk id="12" creationId="{2F5B57C3-3C65-4632-A102-046D8B4D666E}"/>
          </ac:spMkLst>
        </pc:spChg>
        <pc:spChg chg="add mod">
          <ac:chgData name="Ruczyński Hubert (STUD)" userId="35753aab-0d69-494c-b54d-f9fed967c656" providerId="ADAL" clId="{B63A01AC-8213-49E4-BB91-405A8A017246}" dt="2021-11-20T10:52:45.367" v="3643" actId="1076"/>
          <ac:spMkLst>
            <pc:docMk/>
            <pc:sldMk cId="295494050" sldId="267"/>
            <ac:spMk id="13" creationId="{8312AA01-04CF-4B9F-9429-F23A0CB68400}"/>
          </ac:spMkLst>
        </pc:spChg>
        <pc:spChg chg="add mod">
          <ac:chgData name="Ruczyński Hubert (STUD)" userId="35753aab-0d69-494c-b54d-f9fed967c656" providerId="ADAL" clId="{B63A01AC-8213-49E4-BB91-405A8A017246}" dt="2021-11-20T10:53:02.761" v="3660" actId="1076"/>
          <ac:spMkLst>
            <pc:docMk/>
            <pc:sldMk cId="295494050" sldId="267"/>
            <ac:spMk id="14" creationId="{C0AB2A23-7D11-4FF6-9A79-06EA957F8E06}"/>
          </ac:spMkLst>
        </pc:spChg>
        <pc:graphicFrameChg chg="add del mod modGraphic">
          <ac:chgData name="Ruczyński Hubert (STUD)" userId="35753aab-0d69-494c-b54d-f9fed967c656" providerId="ADAL" clId="{B63A01AC-8213-49E4-BB91-405A8A017246}" dt="2021-11-20T10:50:44.977" v="3596" actId="478"/>
          <ac:graphicFrameMkLst>
            <pc:docMk/>
            <pc:sldMk cId="295494050" sldId="267"/>
            <ac:graphicFrameMk id="4" creationId="{67F6B381-4031-447E-A51F-528D92AED4BE}"/>
          </ac:graphicFrameMkLst>
        </pc:graphicFrameChg>
        <pc:graphicFrameChg chg="add mod modGraphic">
          <ac:chgData name="Ruczyński Hubert (STUD)" userId="35753aab-0d69-494c-b54d-f9fed967c656" providerId="ADAL" clId="{B63A01AC-8213-49E4-BB91-405A8A017246}" dt="2021-11-27T12:11:40.329" v="25239" actId="20577"/>
          <ac:graphicFrameMkLst>
            <pc:docMk/>
            <pc:sldMk cId="295494050" sldId="267"/>
            <ac:graphicFrameMk id="5" creationId="{BA55875A-05F1-4AAB-86C0-4A504A2C9E28}"/>
          </ac:graphicFrameMkLst>
        </pc:graphicFrameChg>
        <pc:graphicFrameChg chg="add mod modGraphic">
          <ac:chgData name="Ruczyński Hubert (STUD)" userId="35753aab-0d69-494c-b54d-f9fed967c656" providerId="ADAL" clId="{B63A01AC-8213-49E4-BB91-405A8A017246}" dt="2021-11-20T10:52:20.233" v="3619" actId="1076"/>
          <ac:graphicFrameMkLst>
            <pc:docMk/>
            <pc:sldMk cId="295494050" sldId="267"/>
            <ac:graphicFrameMk id="6" creationId="{6AEE24B2-E04A-445C-9846-A4FAAAD3EF4C}"/>
          </ac:graphicFrameMkLst>
        </pc:graphicFrameChg>
      </pc:sldChg>
      <pc:sldChg chg="modSp mod modNotesTx">
        <pc:chgData name="Ruczyński Hubert (STUD)" userId="35753aab-0d69-494c-b54d-f9fed967c656" providerId="ADAL" clId="{B63A01AC-8213-49E4-BB91-405A8A017246}" dt="2021-11-27T11:19:09.853" v="23307" actId="20577"/>
        <pc:sldMkLst>
          <pc:docMk/>
          <pc:sldMk cId="3801500926" sldId="268"/>
        </pc:sldMkLst>
        <pc:spChg chg="mod">
          <ac:chgData name="Ruczyński Hubert (STUD)" userId="35753aab-0d69-494c-b54d-f9fed967c656" providerId="ADAL" clId="{B63A01AC-8213-49E4-BB91-405A8A017246}" dt="2021-11-27T11:15:50.201" v="22992" actId="20577"/>
          <ac:spMkLst>
            <pc:docMk/>
            <pc:sldMk cId="3801500926" sldId="268"/>
            <ac:spMk id="2" creationId="{E4E9D937-E9BB-4690-9258-9A90A2FDC76F}"/>
          </ac:spMkLst>
        </pc:spChg>
        <pc:spChg chg="mod">
          <ac:chgData name="Ruczyński Hubert (STUD)" userId="35753aab-0d69-494c-b54d-f9fed967c656" providerId="ADAL" clId="{B63A01AC-8213-49E4-BB91-405A8A017246}" dt="2021-11-27T11:15:25.162" v="22975" actId="1076"/>
          <ac:spMkLst>
            <pc:docMk/>
            <pc:sldMk cId="3801500926" sldId="268"/>
            <ac:spMk id="3" creationId="{F4B33873-BB03-493E-B228-C71022958C21}"/>
          </ac:spMkLst>
        </pc:spChg>
      </pc:sldChg>
      <pc:sldChg chg="modSp mod modAnim modNotesTx">
        <pc:chgData name="Ruczyński Hubert (STUD)" userId="35753aab-0d69-494c-b54d-f9fed967c656" providerId="ADAL" clId="{B63A01AC-8213-49E4-BB91-405A8A017246}" dt="2021-11-28T15:17:18.353" v="36526" actId="20577"/>
        <pc:sldMkLst>
          <pc:docMk/>
          <pc:sldMk cId="720329495" sldId="269"/>
        </pc:sldMkLst>
        <pc:spChg chg="mod">
          <ac:chgData name="Ruczyński Hubert (STUD)" userId="35753aab-0d69-494c-b54d-f9fed967c656" providerId="ADAL" clId="{B63A01AC-8213-49E4-BB91-405A8A017246}" dt="2021-11-27T11:07:35.043" v="22666" actId="20577"/>
          <ac:spMkLst>
            <pc:docMk/>
            <pc:sldMk cId="720329495" sldId="269"/>
            <ac:spMk id="2" creationId="{A45951B8-DB94-4116-A448-3C4044A4C5E1}"/>
          </ac:spMkLst>
        </pc:spChg>
        <pc:spChg chg="mod">
          <ac:chgData name="Ruczyński Hubert (STUD)" userId="35753aab-0d69-494c-b54d-f9fed967c656" providerId="ADAL" clId="{B63A01AC-8213-49E4-BB91-405A8A017246}" dt="2021-11-27T13:59:37.619" v="28046" actId="5793"/>
          <ac:spMkLst>
            <pc:docMk/>
            <pc:sldMk cId="720329495" sldId="269"/>
            <ac:spMk id="3" creationId="{706D1B60-6FC7-45A9-A768-4DD2843CB1F8}"/>
          </ac:spMkLst>
        </pc:spChg>
      </pc:sldChg>
      <pc:sldChg chg="modSp mod">
        <pc:chgData name="Ruczyński Hubert (STUD)" userId="35753aab-0d69-494c-b54d-f9fed967c656" providerId="ADAL" clId="{B63A01AC-8213-49E4-BB91-405A8A017246}" dt="2021-11-21T18:21:00.569" v="4170" actId="20577"/>
        <pc:sldMkLst>
          <pc:docMk/>
          <pc:sldMk cId="622110113" sldId="270"/>
        </pc:sldMkLst>
        <pc:spChg chg="mod">
          <ac:chgData name="Ruczyński Hubert (STUD)" userId="35753aab-0d69-494c-b54d-f9fed967c656" providerId="ADAL" clId="{B63A01AC-8213-49E4-BB91-405A8A017246}" dt="2021-11-21T18:21:00.569" v="4170" actId="20577"/>
          <ac:spMkLst>
            <pc:docMk/>
            <pc:sldMk cId="622110113" sldId="270"/>
            <ac:spMk id="3" creationId="{C12C0651-0F78-4F8A-88E1-045A8FBF9CA1}"/>
          </ac:spMkLst>
        </pc:spChg>
      </pc:sldChg>
      <pc:sldChg chg="modSp mod modAnim modNotesTx">
        <pc:chgData name="Ruczyński Hubert (STUD)" userId="35753aab-0d69-494c-b54d-f9fed967c656" providerId="ADAL" clId="{B63A01AC-8213-49E4-BB91-405A8A017246}" dt="2021-11-22T18:47:28.351" v="14579"/>
        <pc:sldMkLst>
          <pc:docMk/>
          <pc:sldMk cId="3963166058" sldId="271"/>
        </pc:sldMkLst>
        <pc:spChg chg="mod">
          <ac:chgData name="Ruczyński Hubert (STUD)" userId="35753aab-0d69-494c-b54d-f9fed967c656" providerId="ADAL" clId="{B63A01AC-8213-49E4-BB91-405A8A017246}" dt="2021-11-22T18:36:42.751" v="13864" actId="20577"/>
          <ac:spMkLst>
            <pc:docMk/>
            <pc:sldMk cId="3963166058" sldId="271"/>
            <ac:spMk id="3" creationId="{6E5FE151-5C76-4315-AA74-8D5C624993A9}"/>
          </ac:spMkLst>
        </pc:spChg>
      </pc:sldChg>
      <pc:sldChg chg="modNotesTx">
        <pc:chgData name="Ruczyński Hubert (STUD)" userId="35753aab-0d69-494c-b54d-f9fed967c656" providerId="ADAL" clId="{B63A01AC-8213-49E4-BB91-405A8A017246}" dt="2021-11-22T18:28:21.049" v="13408" actId="20577"/>
        <pc:sldMkLst>
          <pc:docMk/>
          <pc:sldMk cId="991653058" sldId="272"/>
        </pc:sldMkLst>
      </pc:sldChg>
      <pc:sldChg chg="modNotesTx">
        <pc:chgData name="Ruczyński Hubert (STUD)" userId="35753aab-0d69-494c-b54d-f9fed967c656" providerId="ADAL" clId="{B63A01AC-8213-49E4-BB91-405A8A017246}" dt="2021-11-22T18:29:44.745" v="13667" actId="20577"/>
        <pc:sldMkLst>
          <pc:docMk/>
          <pc:sldMk cId="2568946962" sldId="273"/>
        </pc:sldMkLst>
      </pc:sldChg>
      <pc:sldChg chg="modSp mod modAnim modNotesTx">
        <pc:chgData name="Ruczyński Hubert (STUD)" userId="35753aab-0d69-494c-b54d-f9fed967c656" providerId="ADAL" clId="{B63A01AC-8213-49E4-BB91-405A8A017246}" dt="2021-11-22T18:50:37.728" v="15179"/>
        <pc:sldMkLst>
          <pc:docMk/>
          <pc:sldMk cId="4077564547" sldId="274"/>
        </pc:sldMkLst>
        <pc:spChg chg="mod">
          <ac:chgData name="Ruczyński Hubert (STUD)" userId="35753aab-0d69-494c-b54d-f9fed967c656" providerId="ADAL" clId="{B63A01AC-8213-49E4-BB91-405A8A017246}" dt="2021-11-22T18:47:46.310" v="14596" actId="20577"/>
          <ac:spMkLst>
            <pc:docMk/>
            <pc:sldMk cId="4077564547" sldId="274"/>
            <ac:spMk id="3" creationId="{9789231C-22D8-4E6E-971D-6DF7E90EF970}"/>
          </ac:spMkLst>
        </pc:spChg>
      </pc:sldChg>
      <pc:sldChg chg="modSp mod modAnim modNotesTx">
        <pc:chgData name="Ruczyński Hubert (STUD)" userId="35753aab-0d69-494c-b54d-f9fed967c656" providerId="ADAL" clId="{B63A01AC-8213-49E4-BB91-405A8A017246}" dt="2021-11-29T08:39:11.811" v="36748" actId="20577"/>
        <pc:sldMkLst>
          <pc:docMk/>
          <pc:sldMk cId="2196834166" sldId="275"/>
        </pc:sldMkLst>
        <pc:spChg chg="mod">
          <ac:chgData name="Ruczyński Hubert (STUD)" userId="35753aab-0d69-494c-b54d-f9fed967c656" providerId="ADAL" clId="{B63A01AC-8213-49E4-BB91-405A8A017246}" dt="2021-11-29T08:39:11.811" v="36748" actId="20577"/>
          <ac:spMkLst>
            <pc:docMk/>
            <pc:sldMk cId="2196834166" sldId="275"/>
            <ac:spMk id="3" creationId="{397C638C-3305-48B2-8B73-177AAD05F1AB}"/>
          </ac:spMkLst>
        </pc:spChg>
      </pc:sldChg>
      <pc:sldChg chg="modNotesTx">
        <pc:chgData name="Ruczyński Hubert (STUD)" userId="35753aab-0d69-494c-b54d-f9fed967c656" providerId="ADAL" clId="{B63A01AC-8213-49E4-BB91-405A8A017246}" dt="2021-11-22T18:58:17.282" v="16200" actId="20577"/>
        <pc:sldMkLst>
          <pc:docMk/>
          <pc:sldMk cId="4086938439" sldId="276"/>
        </pc:sldMkLst>
      </pc:sldChg>
      <pc:sldChg chg="modNotesTx">
        <pc:chgData name="Ruczyński Hubert (STUD)" userId="35753aab-0d69-494c-b54d-f9fed967c656" providerId="ADAL" clId="{B63A01AC-8213-49E4-BB91-405A8A017246}" dt="2021-11-21T18:27:50.456" v="4432"/>
        <pc:sldMkLst>
          <pc:docMk/>
          <pc:sldMk cId="1188267605" sldId="277"/>
        </pc:sldMkLst>
      </pc:sldChg>
      <pc:sldChg chg="modSp mod modAnim modNotesTx">
        <pc:chgData name="Ruczyński Hubert (STUD)" userId="35753aab-0d69-494c-b54d-f9fed967c656" providerId="ADAL" clId="{B63A01AC-8213-49E4-BB91-405A8A017246}" dt="2021-11-22T19:06:30.419" v="17292" actId="20577"/>
        <pc:sldMkLst>
          <pc:docMk/>
          <pc:sldMk cId="353798260" sldId="278"/>
        </pc:sldMkLst>
        <pc:spChg chg="mod">
          <ac:chgData name="Ruczyński Hubert (STUD)" userId="35753aab-0d69-494c-b54d-f9fed967c656" providerId="ADAL" clId="{B63A01AC-8213-49E4-BB91-405A8A017246}" dt="2021-11-21T18:28:17.547" v="4433" actId="20577"/>
          <ac:spMkLst>
            <pc:docMk/>
            <pc:sldMk cId="353798260" sldId="278"/>
            <ac:spMk id="3" creationId="{A8CFBFE8-3E29-4ECE-B92E-6B6591A92DD6}"/>
          </ac:spMkLst>
        </pc:spChg>
      </pc:sldChg>
      <pc:sldChg chg="modSp mod modAnim modNotesTx">
        <pc:chgData name="Ruczyński Hubert (STUD)" userId="35753aab-0d69-494c-b54d-f9fed967c656" providerId="ADAL" clId="{B63A01AC-8213-49E4-BB91-405A8A017246}" dt="2021-11-28T15:25:26.276" v="36578" actId="20577"/>
        <pc:sldMkLst>
          <pc:docMk/>
          <pc:sldMk cId="2059695929" sldId="279"/>
        </pc:sldMkLst>
        <pc:spChg chg="mod">
          <ac:chgData name="Ruczyński Hubert (STUD)" userId="35753aab-0d69-494c-b54d-f9fed967c656" providerId="ADAL" clId="{B63A01AC-8213-49E4-BB91-405A8A017246}" dt="2021-11-22T19:14:23.735" v="17595" actId="20577"/>
          <ac:spMkLst>
            <pc:docMk/>
            <pc:sldMk cId="2059695929" sldId="279"/>
            <ac:spMk id="3" creationId="{635FF614-38CA-4439-BC99-FE0A54DCA695}"/>
          </ac:spMkLst>
        </pc:spChg>
      </pc:sldChg>
      <pc:sldChg chg="modSp mod modNotesTx">
        <pc:chgData name="Ruczyński Hubert (STUD)" userId="35753aab-0d69-494c-b54d-f9fed967c656" providerId="ADAL" clId="{B63A01AC-8213-49E4-BB91-405A8A017246}" dt="2021-11-22T19:24:50.708" v="17998" actId="20577"/>
        <pc:sldMkLst>
          <pc:docMk/>
          <pc:sldMk cId="2245024937" sldId="280"/>
        </pc:sldMkLst>
        <pc:spChg chg="mod">
          <ac:chgData name="Ruczyński Hubert (STUD)" userId="35753aab-0d69-494c-b54d-f9fed967c656" providerId="ADAL" clId="{B63A01AC-8213-49E4-BB91-405A8A017246}" dt="2021-11-22T19:15:17.934" v="17705"/>
          <ac:spMkLst>
            <pc:docMk/>
            <pc:sldMk cId="2245024937" sldId="280"/>
            <ac:spMk id="3" creationId="{4C099F13-4236-4BDA-A241-E84352E1C469}"/>
          </ac:spMkLst>
        </pc:spChg>
      </pc:sldChg>
      <pc:sldChg chg="modSp mod modNotesTx">
        <pc:chgData name="Ruczyński Hubert (STUD)" userId="35753aab-0d69-494c-b54d-f9fed967c656" providerId="ADAL" clId="{B63A01AC-8213-49E4-BB91-405A8A017246}" dt="2021-11-22T19:25:37.716" v="18113" actId="20577"/>
        <pc:sldMkLst>
          <pc:docMk/>
          <pc:sldMk cId="1714304562" sldId="281"/>
        </pc:sldMkLst>
        <pc:spChg chg="mod">
          <ac:chgData name="Ruczyński Hubert (STUD)" userId="35753aab-0d69-494c-b54d-f9fed967c656" providerId="ADAL" clId="{B63A01AC-8213-49E4-BB91-405A8A017246}" dt="2021-11-22T19:15:22.017" v="17708"/>
          <ac:spMkLst>
            <pc:docMk/>
            <pc:sldMk cId="1714304562" sldId="281"/>
            <ac:spMk id="3" creationId="{224A7A9C-A009-4F4C-9AED-49C53094A5F5}"/>
          </ac:spMkLst>
        </pc:spChg>
      </pc:sldChg>
      <pc:sldChg chg="modSp mod modAnim modNotesTx">
        <pc:chgData name="Ruczyński Hubert (STUD)" userId="35753aab-0d69-494c-b54d-f9fed967c656" providerId="ADAL" clId="{B63A01AC-8213-49E4-BB91-405A8A017246}" dt="2021-11-27T10:28:49.583" v="18707" actId="20577"/>
        <pc:sldMkLst>
          <pc:docMk/>
          <pc:sldMk cId="1371663268" sldId="282"/>
        </pc:sldMkLst>
        <pc:spChg chg="mod">
          <ac:chgData name="Ruczyński Hubert (STUD)" userId="35753aab-0d69-494c-b54d-f9fed967c656" providerId="ADAL" clId="{B63A01AC-8213-49E4-BB91-405A8A017246}" dt="2021-11-22T19:28:27.483" v="18578" actId="20577"/>
          <ac:spMkLst>
            <pc:docMk/>
            <pc:sldMk cId="1371663268" sldId="282"/>
            <ac:spMk id="3" creationId="{96BCC9B7-1CC9-4DD7-9372-C5EB481BF2C3}"/>
          </ac:spMkLst>
        </pc:spChg>
      </pc:sldChg>
      <pc:sldChg chg="modSp mod modAnim modNotesTx">
        <pc:chgData name="Ruczyński Hubert (STUD)" userId="35753aab-0d69-494c-b54d-f9fed967c656" providerId="ADAL" clId="{B63A01AC-8213-49E4-BB91-405A8A017246}" dt="2021-11-27T10:34:09.167" v="19337"/>
        <pc:sldMkLst>
          <pc:docMk/>
          <pc:sldMk cId="3579185141" sldId="283"/>
        </pc:sldMkLst>
        <pc:spChg chg="mod">
          <ac:chgData name="Ruczyński Hubert (STUD)" userId="35753aab-0d69-494c-b54d-f9fed967c656" providerId="ADAL" clId="{B63A01AC-8213-49E4-BB91-405A8A017246}" dt="2021-11-27T10:30:58.628" v="19072" actId="20577"/>
          <ac:spMkLst>
            <pc:docMk/>
            <pc:sldMk cId="3579185141" sldId="283"/>
            <ac:spMk id="3" creationId="{D542C25C-B335-45B8-8609-2C81ADD4AE0D}"/>
          </ac:spMkLst>
        </pc:spChg>
      </pc:sldChg>
      <pc:sldChg chg="modSp mod modNotesTx">
        <pc:chgData name="Ruczyński Hubert (STUD)" userId="35753aab-0d69-494c-b54d-f9fed967c656" providerId="ADAL" clId="{B63A01AC-8213-49E4-BB91-405A8A017246}" dt="2021-11-27T10:39:55.780" v="19937" actId="20577"/>
        <pc:sldMkLst>
          <pc:docMk/>
          <pc:sldMk cId="2499195029" sldId="284"/>
        </pc:sldMkLst>
        <pc:spChg chg="mod">
          <ac:chgData name="Ruczyński Hubert (STUD)" userId="35753aab-0d69-494c-b54d-f9fed967c656" providerId="ADAL" clId="{B63A01AC-8213-49E4-BB91-405A8A017246}" dt="2021-11-27T10:38:37.607" v="19680" actId="20577"/>
          <ac:spMkLst>
            <pc:docMk/>
            <pc:sldMk cId="2499195029" sldId="284"/>
            <ac:spMk id="3" creationId="{5026F24C-E8DE-42D6-B55D-F0C7B7CB4B0C}"/>
          </ac:spMkLst>
        </pc:spChg>
      </pc:sldChg>
      <pc:sldChg chg="modSp mod modNotesTx">
        <pc:chgData name="Ruczyński Hubert (STUD)" userId="35753aab-0d69-494c-b54d-f9fed967c656" providerId="ADAL" clId="{B63A01AC-8213-49E4-BB91-405A8A017246}" dt="2021-11-27T10:42:52.235" v="20347" actId="20577"/>
        <pc:sldMkLst>
          <pc:docMk/>
          <pc:sldMk cId="3887809901" sldId="285"/>
        </pc:sldMkLst>
        <pc:spChg chg="mod">
          <ac:chgData name="Ruczyński Hubert (STUD)" userId="35753aab-0d69-494c-b54d-f9fed967c656" providerId="ADAL" clId="{B63A01AC-8213-49E4-BB91-405A8A017246}" dt="2021-11-27T10:41:08.044" v="20005" actId="20577"/>
          <ac:spMkLst>
            <pc:docMk/>
            <pc:sldMk cId="3887809901" sldId="285"/>
            <ac:spMk id="3" creationId="{53D3E20B-C26C-43A8-81D8-C86C7A88B6EC}"/>
          </ac:spMkLst>
        </pc:spChg>
      </pc:sldChg>
      <pc:sldChg chg="modSp mod modAnim modNotesTx">
        <pc:chgData name="Ruczyński Hubert (STUD)" userId="35753aab-0d69-494c-b54d-f9fed967c656" providerId="ADAL" clId="{B63A01AC-8213-49E4-BB91-405A8A017246}" dt="2021-11-27T10:51:02.093" v="20971"/>
        <pc:sldMkLst>
          <pc:docMk/>
          <pc:sldMk cId="2372115340" sldId="286"/>
        </pc:sldMkLst>
        <pc:spChg chg="mod">
          <ac:chgData name="Ruczyński Hubert (STUD)" userId="35753aab-0d69-494c-b54d-f9fed967c656" providerId="ADAL" clId="{B63A01AC-8213-49E4-BB91-405A8A017246}" dt="2021-11-21T18:50:26.607" v="4835" actId="20577"/>
          <ac:spMkLst>
            <pc:docMk/>
            <pc:sldMk cId="2372115340" sldId="286"/>
            <ac:spMk id="3" creationId="{E4FCA920-8FFF-4C71-8ACE-0F821C6584E8}"/>
          </ac:spMkLst>
        </pc:spChg>
      </pc:sldChg>
      <pc:sldChg chg="modNotesTx">
        <pc:chgData name="Ruczyński Hubert (STUD)" userId="35753aab-0d69-494c-b54d-f9fed967c656" providerId="ADAL" clId="{B63A01AC-8213-49E4-BB91-405A8A017246}" dt="2021-11-27T10:59:58.522" v="22005" actId="20577"/>
        <pc:sldMkLst>
          <pc:docMk/>
          <pc:sldMk cId="925605958" sldId="287"/>
        </pc:sldMkLst>
      </pc:sldChg>
      <pc:sldChg chg="modSp mod modAnim modNotesTx">
        <pc:chgData name="Ruczyński Hubert (STUD)" userId="35753aab-0d69-494c-b54d-f9fed967c656" providerId="ADAL" clId="{B63A01AC-8213-49E4-BB91-405A8A017246}" dt="2021-11-27T12:14:41.737" v="25240" actId="1076"/>
        <pc:sldMkLst>
          <pc:docMk/>
          <pc:sldMk cId="440144328" sldId="288"/>
        </pc:sldMkLst>
        <pc:spChg chg="mod">
          <ac:chgData name="Ruczyński Hubert (STUD)" userId="35753aab-0d69-494c-b54d-f9fed967c656" providerId="ADAL" clId="{B63A01AC-8213-49E4-BB91-405A8A017246}" dt="2021-11-27T12:14:41.737" v="25240" actId="1076"/>
          <ac:spMkLst>
            <pc:docMk/>
            <pc:sldMk cId="440144328" sldId="288"/>
            <ac:spMk id="3" creationId="{8EBB8A8A-8B9D-4E12-AFDB-A6BAA7685214}"/>
          </ac:spMkLst>
        </pc:spChg>
      </pc:sldChg>
      <pc:sldChg chg="modSp new mod modAnim modNotesTx">
        <pc:chgData name="Ruczyński Hubert (STUD)" userId="35753aab-0d69-494c-b54d-f9fed967c656" providerId="ADAL" clId="{B63A01AC-8213-49E4-BB91-405A8A017246}" dt="2021-11-29T08:36:43.209" v="36734"/>
        <pc:sldMkLst>
          <pc:docMk/>
          <pc:sldMk cId="1135311187" sldId="289"/>
        </pc:sldMkLst>
        <pc:spChg chg="mod">
          <ac:chgData name="Ruczyński Hubert (STUD)" userId="35753aab-0d69-494c-b54d-f9fed967c656" providerId="ADAL" clId="{B63A01AC-8213-49E4-BB91-405A8A017246}" dt="2021-11-18T18:49:25.579" v="18" actId="20577"/>
          <ac:spMkLst>
            <pc:docMk/>
            <pc:sldMk cId="1135311187" sldId="289"/>
            <ac:spMk id="2" creationId="{DCBEA2C6-FD9F-4CDC-84E3-F11ACF3EA7FD}"/>
          </ac:spMkLst>
        </pc:spChg>
        <pc:spChg chg="mod">
          <ac:chgData name="Ruczyński Hubert (STUD)" userId="35753aab-0d69-494c-b54d-f9fed967c656" providerId="ADAL" clId="{B63A01AC-8213-49E4-BB91-405A8A017246}" dt="2021-11-27T13:57:14.543" v="27788" actId="27636"/>
          <ac:spMkLst>
            <pc:docMk/>
            <pc:sldMk cId="1135311187" sldId="289"/>
            <ac:spMk id="3" creationId="{BF3C59D5-393D-4530-AC20-0E319580E68B}"/>
          </ac:spMkLst>
        </pc:spChg>
      </pc:sldChg>
      <pc:sldChg chg="modSp new mod modAnim modNotesTx">
        <pc:chgData name="Ruczyński Hubert (STUD)" userId="35753aab-0d69-494c-b54d-f9fed967c656" providerId="ADAL" clId="{B63A01AC-8213-49E4-BB91-405A8A017246}" dt="2021-11-28T15:19:05.939" v="36528"/>
        <pc:sldMkLst>
          <pc:docMk/>
          <pc:sldMk cId="2650209472" sldId="290"/>
        </pc:sldMkLst>
        <pc:spChg chg="mod">
          <ac:chgData name="Ruczyński Hubert (STUD)" userId="35753aab-0d69-494c-b54d-f9fed967c656" providerId="ADAL" clId="{B63A01AC-8213-49E4-BB91-405A8A017246}" dt="2021-11-18T18:49:34.428" v="28" actId="20577"/>
          <ac:spMkLst>
            <pc:docMk/>
            <pc:sldMk cId="2650209472" sldId="290"/>
            <ac:spMk id="2" creationId="{A94E4BBF-FA0B-403F-8E66-70C5F8E37958}"/>
          </ac:spMkLst>
        </pc:spChg>
        <pc:spChg chg="mod">
          <ac:chgData name="Ruczyński Hubert (STUD)" userId="35753aab-0d69-494c-b54d-f9fed967c656" providerId="ADAL" clId="{B63A01AC-8213-49E4-BB91-405A8A017246}" dt="2021-11-27T19:27:42.985" v="34079" actId="20577"/>
          <ac:spMkLst>
            <pc:docMk/>
            <pc:sldMk cId="2650209472" sldId="290"/>
            <ac:spMk id="3" creationId="{ACA68505-8EFD-40AC-8692-53CE92FFBB86}"/>
          </ac:spMkLst>
        </pc:spChg>
      </pc:sldChg>
      <pc:sldChg chg="modSp new mod modAnim modNotesTx">
        <pc:chgData name="Ruczyński Hubert (STUD)" userId="35753aab-0d69-494c-b54d-f9fed967c656" providerId="ADAL" clId="{B63A01AC-8213-49E4-BB91-405A8A017246}" dt="2021-11-28T15:20:06.387" v="36530"/>
        <pc:sldMkLst>
          <pc:docMk/>
          <pc:sldMk cId="1873873541" sldId="291"/>
        </pc:sldMkLst>
        <pc:spChg chg="mod">
          <ac:chgData name="Ruczyński Hubert (STUD)" userId="35753aab-0d69-494c-b54d-f9fed967c656" providerId="ADAL" clId="{B63A01AC-8213-49E4-BB91-405A8A017246}" dt="2021-11-27T13:11:59.655" v="25875" actId="20577"/>
          <ac:spMkLst>
            <pc:docMk/>
            <pc:sldMk cId="1873873541" sldId="291"/>
            <ac:spMk id="2" creationId="{9AC94106-93FC-43C3-B70F-ECA3DEC18E7B}"/>
          </ac:spMkLst>
        </pc:spChg>
        <pc:spChg chg="mod">
          <ac:chgData name="Ruczyński Hubert (STUD)" userId="35753aab-0d69-494c-b54d-f9fed967c656" providerId="ADAL" clId="{B63A01AC-8213-49E4-BB91-405A8A017246}" dt="2021-11-27T14:06:24.461" v="28321" actId="14100"/>
          <ac:spMkLst>
            <pc:docMk/>
            <pc:sldMk cId="1873873541" sldId="291"/>
            <ac:spMk id="3" creationId="{4CA6BEC1-E535-459C-AE4C-ECC394394FFA}"/>
          </ac:spMkLst>
        </pc:spChg>
      </pc:sldChg>
      <pc:sldChg chg="addSp delSp modSp new mod modAnim modNotesTx">
        <pc:chgData name="Ruczyński Hubert (STUD)" userId="35753aab-0d69-494c-b54d-f9fed967c656" providerId="ADAL" clId="{B63A01AC-8213-49E4-BB91-405A8A017246}" dt="2021-11-28T15:01:31.650" v="36027" actId="20577"/>
        <pc:sldMkLst>
          <pc:docMk/>
          <pc:sldMk cId="1844701837" sldId="292"/>
        </pc:sldMkLst>
        <pc:spChg chg="mod">
          <ac:chgData name="Ruczyński Hubert (STUD)" userId="35753aab-0d69-494c-b54d-f9fed967c656" providerId="ADAL" clId="{B63A01AC-8213-49E4-BB91-405A8A017246}" dt="2021-11-18T18:49:47.740" v="52" actId="20577"/>
          <ac:spMkLst>
            <pc:docMk/>
            <pc:sldMk cId="1844701837" sldId="292"/>
            <ac:spMk id="2" creationId="{566D00F7-94E1-4B6A-AD88-359C4AECF01E}"/>
          </ac:spMkLst>
        </pc:spChg>
        <pc:spChg chg="del">
          <ac:chgData name="Ruczyński Hubert (STUD)" userId="35753aab-0d69-494c-b54d-f9fed967c656" providerId="ADAL" clId="{B63A01AC-8213-49E4-BB91-405A8A017246}" dt="2021-11-28T14:35:43.441" v="34456" actId="3680"/>
          <ac:spMkLst>
            <pc:docMk/>
            <pc:sldMk cId="1844701837" sldId="292"/>
            <ac:spMk id="3" creationId="{36526BFB-71FF-4DAB-9249-94C34B0C064B}"/>
          </ac:spMkLst>
        </pc:spChg>
        <pc:graphicFrameChg chg="add mod ord modGraphic">
          <ac:chgData name="Ruczyński Hubert (STUD)" userId="35753aab-0d69-494c-b54d-f9fed967c656" providerId="ADAL" clId="{B63A01AC-8213-49E4-BB91-405A8A017246}" dt="2021-11-28T14:57:45.770" v="35456" actId="20577"/>
          <ac:graphicFrameMkLst>
            <pc:docMk/>
            <pc:sldMk cId="1844701837" sldId="292"/>
            <ac:graphicFrameMk id="4" creationId="{9A4C694E-E78E-44B8-8F0E-9324450437A1}"/>
          </ac:graphicFrameMkLst>
        </pc:graphicFrameChg>
        <pc:graphicFrameChg chg="add mod modGraphic">
          <ac:chgData name="Ruczyński Hubert (STUD)" userId="35753aab-0d69-494c-b54d-f9fed967c656" providerId="ADAL" clId="{B63A01AC-8213-49E4-BB91-405A8A017246}" dt="2021-11-28T14:43:07.126" v="34608" actId="1076"/>
          <ac:graphicFrameMkLst>
            <pc:docMk/>
            <pc:sldMk cId="1844701837" sldId="292"/>
            <ac:graphicFrameMk id="5" creationId="{074451D1-F143-4FB2-A910-E7C032931674}"/>
          </ac:graphicFrameMkLst>
        </pc:graphicFrameChg>
      </pc:sldChg>
      <pc:sldChg chg="modSp new mod modAnim modNotesTx">
        <pc:chgData name="Ruczyński Hubert (STUD)" userId="35753aab-0d69-494c-b54d-f9fed967c656" providerId="ADAL" clId="{B63A01AC-8213-49E4-BB91-405A8A017246}" dt="2021-11-22T18:12:31.671" v="11077"/>
        <pc:sldMkLst>
          <pc:docMk/>
          <pc:sldMk cId="3080457384" sldId="293"/>
        </pc:sldMkLst>
        <pc:spChg chg="mod">
          <ac:chgData name="Ruczyński Hubert (STUD)" userId="35753aab-0d69-494c-b54d-f9fed967c656" providerId="ADAL" clId="{B63A01AC-8213-49E4-BB91-405A8A017246}" dt="2021-11-20T09:39:03.640" v="912" actId="20577"/>
          <ac:spMkLst>
            <pc:docMk/>
            <pc:sldMk cId="3080457384" sldId="293"/>
            <ac:spMk id="2" creationId="{EF2C4396-272B-498E-9BCA-61CC86A25B25}"/>
          </ac:spMkLst>
        </pc:spChg>
        <pc:spChg chg="mod">
          <ac:chgData name="Ruczyński Hubert (STUD)" userId="35753aab-0d69-494c-b54d-f9fed967c656" providerId="ADAL" clId="{B63A01AC-8213-49E4-BB91-405A8A017246}" dt="2021-11-22T17:59:25.611" v="9370" actId="27636"/>
          <ac:spMkLst>
            <pc:docMk/>
            <pc:sldMk cId="3080457384" sldId="293"/>
            <ac:spMk id="3" creationId="{04995F5B-37F4-423A-9008-F174063B6187}"/>
          </ac:spMkLst>
        </pc:spChg>
      </pc:sldChg>
      <pc:sldChg chg="new del">
        <pc:chgData name="Ruczyński Hubert (STUD)" userId="35753aab-0d69-494c-b54d-f9fed967c656" providerId="ADAL" clId="{B63A01AC-8213-49E4-BB91-405A8A017246}" dt="2021-11-20T11:56:38.823" v="4146" actId="680"/>
        <pc:sldMkLst>
          <pc:docMk/>
          <pc:sldMk cId="893737074" sldId="294"/>
        </pc:sldMkLst>
      </pc:sldChg>
      <pc:sldChg chg="modSp new mod modNotesTx">
        <pc:chgData name="Ruczyński Hubert (STUD)" userId="35753aab-0d69-494c-b54d-f9fed967c656" providerId="ADAL" clId="{B63A01AC-8213-49E4-BB91-405A8A017246}" dt="2021-11-28T15:28:08.499" v="36729" actId="20577"/>
        <pc:sldMkLst>
          <pc:docMk/>
          <pc:sldMk cId="1164924978" sldId="294"/>
        </pc:sldMkLst>
        <pc:spChg chg="mod">
          <ac:chgData name="Ruczyński Hubert (STUD)" userId="35753aab-0d69-494c-b54d-f9fed967c656" providerId="ADAL" clId="{B63A01AC-8213-49E4-BB91-405A8A017246}" dt="2021-11-20T11:56:52.383" v="4168" actId="20577"/>
          <ac:spMkLst>
            <pc:docMk/>
            <pc:sldMk cId="1164924978" sldId="294"/>
            <ac:spMk id="2" creationId="{3727F0F3-DCF5-4725-AD13-19AA1A195FB3}"/>
          </ac:spMkLst>
        </pc:spChg>
      </pc:sldChg>
      <pc:sldChg chg="modSp new del mod">
        <pc:chgData name="Ruczyński Hubert (STUD)" userId="35753aab-0d69-494c-b54d-f9fed967c656" providerId="ADAL" clId="{B63A01AC-8213-49E4-BB91-405A8A017246}" dt="2021-11-27T11:07:12.750" v="22657" actId="2696"/>
        <pc:sldMkLst>
          <pc:docMk/>
          <pc:sldMk cId="882417938" sldId="295"/>
        </pc:sldMkLst>
        <pc:spChg chg="mod">
          <ac:chgData name="Ruczyński Hubert (STUD)" userId="35753aab-0d69-494c-b54d-f9fed967c656" providerId="ADAL" clId="{B63A01AC-8213-49E4-BB91-405A8A017246}" dt="2021-11-27T10:23:47.809" v="18610" actId="20577"/>
          <ac:spMkLst>
            <pc:docMk/>
            <pc:sldMk cId="882417938" sldId="295"/>
            <ac:spMk id="2" creationId="{103521A7-5400-4863-B168-B490868EED94}"/>
          </ac:spMkLst>
        </pc:spChg>
      </pc:sldChg>
      <pc:sldChg chg="addSp delSp new del mod">
        <pc:chgData name="Ruczyński Hubert (STUD)" userId="35753aab-0d69-494c-b54d-f9fed967c656" providerId="ADAL" clId="{B63A01AC-8213-49E4-BB91-405A8A017246}" dt="2021-11-22T17:51:57.774" v="8358" actId="680"/>
        <pc:sldMkLst>
          <pc:docMk/>
          <pc:sldMk cId="4196459891" sldId="295"/>
        </pc:sldMkLst>
        <pc:spChg chg="add del">
          <ac:chgData name="Ruczyński Hubert (STUD)" userId="35753aab-0d69-494c-b54d-f9fed967c656" providerId="ADAL" clId="{B63A01AC-8213-49E4-BB91-405A8A017246}" dt="2021-11-22T17:51:56.585" v="8357" actId="22"/>
          <ac:spMkLst>
            <pc:docMk/>
            <pc:sldMk cId="4196459891" sldId="295"/>
            <ac:spMk id="5" creationId="{4F7464EF-46D3-4647-8231-C05C2AF89E4B}"/>
          </ac:spMkLst>
        </pc:spChg>
      </pc:sldChg>
      <pc:sldChg chg="modSp new mod modAnim modNotesTx">
        <pc:chgData name="Ruczyński Hubert (STUD)" userId="35753aab-0d69-494c-b54d-f9fed967c656" providerId="ADAL" clId="{B63A01AC-8213-49E4-BB91-405A8A017246}" dt="2021-11-28T15:21:07.805" v="36532"/>
        <pc:sldMkLst>
          <pc:docMk/>
          <pc:sldMk cId="1095665142" sldId="296"/>
        </pc:sldMkLst>
        <pc:spChg chg="mod">
          <ac:chgData name="Ruczyński Hubert (STUD)" userId="35753aab-0d69-494c-b54d-f9fed967c656" providerId="ADAL" clId="{B63A01AC-8213-49E4-BB91-405A8A017246}" dt="2021-11-27T12:31:44.919" v="25250" actId="20577"/>
          <ac:spMkLst>
            <pc:docMk/>
            <pc:sldMk cId="1095665142" sldId="296"/>
            <ac:spMk id="2" creationId="{38792723-ABE1-42EF-A6D7-E568448B22F0}"/>
          </ac:spMkLst>
        </pc:spChg>
        <pc:spChg chg="mod">
          <ac:chgData name="Ruczyński Hubert (STUD)" userId="35753aab-0d69-494c-b54d-f9fed967c656" providerId="ADAL" clId="{B63A01AC-8213-49E4-BB91-405A8A017246}" dt="2021-11-27T14:15:23.228" v="29152" actId="20577"/>
          <ac:spMkLst>
            <pc:docMk/>
            <pc:sldMk cId="1095665142" sldId="296"/>
            <ac:spMk id="3" creationId="{2646DCD9-D974-4B6D-A52F-9E4CF6CF0C52}"/>
          </ac:spMkLst>
        </pc:spChg>
      </pc:sldChg>
      <pc:sldChg chg="modSp new add del mod modAnim modNotesTx">
        <pc:chgData name="Ruczyński Hubert (STUD)" userId="35753aab-0d69-494c-b54d-f9fed967c656" providerId="ADAL" clId="{B63A01AC-8213-49E4-BB91-405A8A017246}" dt="2021-11-28T14:55:48.825" v="35293"/>
        <pc:sldMkLst>
          <pc:docMk/>
          <pc:sldMk cId="783531474" sldId="297"/>
        </pc:sldMkLst>
        <pc:spChg chg="mod">
          <ac:chgData name="Ruczyński Hubert (STUD)" userId="35753aab-0d69-494c-b54d-f9fed967c656" providerId="ADAL" clId="{B63A01AC-8213-49E4-BB91-405A8A017246}" dt="2021-11-27T10:24:27.280" v="18703" actId="20577"/>
          <ac:spMkLst>
            <pc:docMk/>
            <pc:sldMk cId="783531474" sldId="297"/>
            <ac:spMk id="2" creationId="{F4E51798-16BC-4B4D-B6B1-6B36034E32B5}"/>
          </ac:spMkLst>
        </pc:spChg>
        <pc:spChg chg="mod">
          <ac:chgData name="Ruczyński Hubert (STUD)" userId="35753aab-0d69-494c-b54d-f9fed967c656" providerId="ADAL" clId="{B63A01AC-8213-49E4-BB91-405A8A017246}" dt="2021-11-28T14:51:03.278" v="34612" actId="5793"/>
          <ac:spMkLst>
            <pc:docMk/>
            <pc:sldMk cId="783531474" sldId="297"/>
            <ac:spMk id="3" creationId="{1BB7063A-67C3-48CF-A23C-2739BD14A99D}"/>
          </ac:spMkLst>
        </pc:spChg>
      </pc:sldChg>
      <pc:sldChg chg="new del">
        <pc:chgData name="Ruczyński Hubert (STUD)" userId="35753aab-0d69-494c-b54d-f9fed967c656" providerId="ADAL" clId="{B63A01AC-8213-49E4-BB91-405A8A017246}" dt="2021-11-27T11:15:32.465" v="22977" actId="680"/>
        <pc:sldMkLst>
          <pc:docMk/>
          <pc:sldMk cId="772961412" sldId="298"/>
        </pc:sldMkLst>
      </pc:sldChg>
      <pc:sldChg chg="modSp new mod modNotesTx">
        <pc:chgData name="Ruczyński Hubert (STUD)" userId="35753aab-0d69-494c-b54d-f9fed967c656" providerId="ADAL" clId="{B63A01AC-8213-49E4-BB91-405A8A017246}" dt="2021-11-27T11:18:35.156" v="23241" actId="20577"/>
        <pc:sldMkLst>
          <pc:docMk/>
          <pc:sldMk cId="4233176534" sldId="298"/>
        </pc:sldMkLst>
        <pc:spChg chg="mod">
          <ac:chgData name="Ruczyński Hubert (STUD)" userId="35753aab-0d69-494c-b54d-f9fed967c656" providerId="ADAL" clId="{B63A01AC-8213-49E4-BB91-405A8A017246}" dt="2021-11-27T11:15:45.883" v="22991" actId="20577"/>
          <ac:spMkLst>
            <pc:docMk/>
            <pc:sldMk cId="4233176534" sldId="298"/>
            <ac:spMk id="2" creationId="{EEE100BE-3DE1-4A42-8DFC-735EA4B3CA20}"/>
          </ac:spMkLst>
        </pc:spChg>
        <pc:spChg chg="mod">
          <ac:chgData name="Ruczyński Hubert (STUD)" userId="35753aab-0d69-494c-b54d-f9fed967c656" providerId="ADAL" clId="{B63A01AC-8213-49E4-BB91-405A8A017246}" dt="2021-11-27T11:18:11.930" v="23207" actId="1076"/>
          <ac:spMkLst>
            <pc:docMk/>
            <pc:sldMk cId="4233176534" sldId="298"/>
            <ac:spMk id="3" creationId="{892E44A4-C9CA-4A6A-8145-60E4D9988170}"/>
          </ac:spMkLst>
        </pc:spChg>
      </pc:sldChg>
      <pc:sldChg chg="addSp delSp modSp new mod modNotesTx">
        <pc:chgData name="Ruczyński Hubert (STUD)" userId="35753aab-0d69-494c-b54d-f9fed967c656" providerId="ADAL" clId="{B63A01AC-8213-49E4-BB91-405A8A017246}" dt="2021-11-27T19:32:55.598" v="34455" actId="20577"/>
        <pc:sldMkLst>
          <pc:docMk/>
          <pc:sldMk cId="2348891964" sldId="299"/>
        </pc:sldMkLst>
        <pc:spChg chg="mod">
          <ac:chgData name="Ruczyński Hubert (STUD)" userId="35753aab-0d69-494c-b54d-f9fed967c656" providerId="ADAL" clId="{B63A01AC-8213-49E4-BB91-405A8A017246}" dt="2021-11-27T14:35:30.135" v="31855" actId="20577"/>
          <ac:spMkLst>
            <pc:docMk/>
            <pc:sldMk cId="2348891964" sldId="299"/>
            <ac:spMk id="2" creationId="{1CD87891-3CAF-4DC6-B2FA-7AB0FFBFAF0C}"/>
          </ac:spMkLst>
        </pc:spChg>
        <pc:spChg chg="del">
          <ac:chgData name="Ruczyński Hubert (STUD)" userId="35753aab-0d69-494c-b54d-f9fed967c656" providerId="ADAL" clId="{B63A01AC-8213-49E4-BB91-405A8A017246}" dt="2021-11-27T14:39:09.820" v="31856" actId="22"/>
          <ac:spMkLst>
            <pc:docMk/>
            <pc:sldMk cId="2348891964" sldId="299"/>
            <ac:spMk id="3" creationId="{A1564B52-F373-42F4-99AD-65F475F2B987}"/>
          </ac:spMkLst>
        </pc:spChg>
        <pc:spChg chg="add mod">
          <ac:chgData name="Ruczyński Hubert (STUD)" userId="35753aab-0d69-494c-b54d-f9fed967c656" providerId="ADAL" clId="{B63A01AC-8213-49E4-BB91-405A8A017246}" dt="2021-11-27T14:43:02.745" v="31935" actId="1076"/>
          <ac:spMkLst>
            <pc:docMk/>
            <pc:sldMk cId="2348891964" sldId="299"/>
            <ac:spMk id="10" creationId="{D3A76E8C-6F70-488B-94C9-A9778394FCBC}"/>
          </ac:spMkLst>
        </pc:spChg>
        <pc:spChg chg="add mod">
          <ac:chgData name="Ruczyński Hubert (STUD)" userId="35753aab-0d69-494c-b54d-f9fed967c656" providerId="ADAL" clId="{B63A01AC-8213-49E4-BB91-405A8A017246}" dt="2021-11-27T14:42:42.960" v="31932" actId="1076"/>
          <ac:spMkLst>
            <pc:docMk/>
            <pc:sldMk cId="2348891964" sldId="299"/>
            <ac:spMk id="11" creationId="{01F7261F-C2A9-4FC2-81E2-2168E2E91687}"/>
          </ac:spMkLst>
        </pc:spChg>
        <pc:spChg chg="add mod">
          <ac:chgData name="Ruczyński Hubert (STUD)" userId="35753aab-0d69-494c-b54d-f9fed967c656" providerId="ADAL" clId="{B63A01AC-8213-49E4-BB91-405A8A017246}" dt="2021-11-27T14:42:58.574" v="31934" actId="1076"/>
          <ac:spMkLst>
            <pc:docMk/>
            <pc:sldMk cId="2348891964" sldId="299"/>
            <ac:spMk id="12" creationId="{AEA13FD0-91C0-4B0C-8200-602A1912C29C}"/>
          </ac:spMkLst>
        </pc:spChg>
        <pc:picChg chg="add mod ord">
          <ac:chgData name="Ruczyński Hubert (STUD)" userId="35753aab-0d69-494c-b54d-f9fed967c656" providerId="ADAL" clId="{B63A01AC-8213-49E4-BB91-405A8A017246}" dt="2021-11-27T14:42:33.545" v="31930" actId="1076"/>
          <ac:picMkLst>
            <pc:docMk/>
            <pc:sldMk cId="2348891964" sldId="299"/>
            <ac:picMk id="5" creationId="{4C65262F-8C8E-467C-AE5A-C1A2BFC07CAC}"/>
          </ac:picMkLst>
        </pc:picChg>
        <pc:picChg chg="add mod">
          <ac:chgData name="Ruczyński Hubert (STUD)" userId="35753aab-0d69-494c-b54d-f9fed967c656" providerId="ADAL" clId="{B63A01AC-8213-49E4-BB91-405A8A017246}" dt="2021-11-27T14:42:42.960" v="31932" actId="1076"/>
          <ac:picMkLst>
            <pc:docMk/>
            <pc:sldMk cId="2348891964" sldId="299"/>
            <ac:picMk id="7" creationId="{63F31A79-2E43-495D-810A-B7EE32EAB907}"/>
          </ac:picMkLst>
        </pc:picChg>
        <pc:picChg chg="add mod">
          <ac:chgData name="Ruczyński Hubert (STUD)" userId="35753aab-0d69-494c-b54d-f9fed967c656" providerId="ADAL" clId="{B63A01AC-8213-49E4-BB91-405A8A017246}" dt="2021-11-27T14:42:50.470" v="31933" actId="14100"/>
          <ac:picMkLst>
            <pc:docMk/>
            <pc:sldMk cId="2348891964" sldId="299"/>
            <ac:picMk id="9" creationId="{F943F8C5-9424-467A-AF21-AC624CDBC5B1}"/>
          </ac:picMkLst>
        </pc:picChg>
      </pc:sldChg>
    </pc:docChg>
  </pc:docChgLst>
  <pc:docChgLst>
    <pc:chgData name="Guest User" userId="S::urn:spo:anon#3d13ca7c2cfa474808fcbe8dc0831b374838244f1bb9181b5980614254e4c117::" providerId="AD" clId="Web-{64985946-11B7-A725-9BBF-F37C50D78EF2}"/>
    <pc:docChg chg="modSld">
      <pc:chgData name="Guest User" userId="S::urn:spo:anon#3d13ca7c2cfa474808fcbe8dc0831b374838244f1bb9181b5980614254e4c117::" providerId="AD" clId="Web-{64985946-11B7-A725-9BBF-F37C50D78EF2}" dt="2021-11-28T14:40:44.636" v="541"/>
      <pc:docMkLst>
        <pc:docMk/>
      </pc:docMkLst>
      <pc:sldChg chg="modNotes">
        <pc:chgData name="Guest User" userId="S::urn:spo:anon#3d13ca7c2cfa474808fcbe8dc0831b374838244f1bb9181b5980614254e4c117::" providerId="AD" clId="Web-{64985946-11B7-A725-9BBF-F37C50D78EF2}" dt="2021-11-28T14:40:44.636" v="541"/>
        <pc:sldMkLst>
          <pc:docMk/>
          <pc:sldMk cId="1844701837" sldId="292"/>
        </pc:sldMkLst>
      </pc:sldChg>
      <pc:sldChg chg="modSp">
        <pc:chgData name="Guest User" userId="S::urn:spo:anon#3d13ca7c2cfa474808fcbe8dc0831b374838244f1bb9181b5980614254e4c117::" providerId="AD" clId="Web-{64985946-11B7-A725-9BBF-F37C50D78EF2}" dt="2021-11-28T14:40:23.479" v="540" actId="20577"/>
        <pc:sldMkLst>
          <pc:docMk/>
          <pc:sldMk cId="783531474" sldId="297"/>
        </pc:sldMkLst>
        <pc:spChg chg="mod">
          <ac:chgData name="Guest User" userId="S::urn:spo:anon#3d13ca7c2cfa474808fcbe8dc0831b374838244f1bb9181b5980614254e4c117::" providerId="AD" clId="Web-{64985946-11B7-A725-9BBF-F37C50D78EF2}" dt="2021-11-28T14:40:23.479" v="540" actId="20577"/>
          <ac:spMkLst>
            <pc:docMk/>
            <pc:sldMk cId="783531474" sldId="297"/>
            <ac:spMk id="3" creationId="{1BB7063A-67C3-48CF-A23C-2739BD14A99D}"/>
          </ac:spMkLst>
        </pc:spChg>
      </pc:sldChg>
    </pc:docChg>
  </pc:docChgLst>
  <pc:docChgLst>
    <pc:chgData name="Gość" userId="S::urn:spo:anon#3d13ca7c2cfa474808fcbe8dc0831b374838244f1bb9181b5980614254e4c117::" providerId="AD" clId="Web-{8E8F690B-C484-4CA7-BEE6-E7293A630980}"/>
    <pc:docChg chg="modSld">
      <pc:chgData name="Gość" userId="S::urn:spo:anon#3d13ca7c2cfa474808fcbe8dc0831b374838244f1bb9181b5980614254e4c117::" providerId="AD" clId="Web-{8E8F690B-C484-4CA7-BEE6-E7293A630980}" dt="2021-11-27T12:39:59.956" v="111"/>
      <pc:docMkLst>
        <pc:docMk/>
      </pc:docMkLst>
      <pc:sldChg chg="modSp modNotes">
        <pc:chgData name="Gość" userId="S::urn:spo:anon#3d13ca7c2cfa474808fcbe8dc0831b374838244f1bb9181b5980614254e4c117::" providerId="AD" clId="Web-{8E8F690B-C484-4CA7-BEE6-E7293A630980}" dt="2021-11-27T12:29:34.853" v="100"/>
        <pc:sldMkLst>
          <pc:docMk/>
          <pc:sldMk cId="1135311187" sldId="289"/>
        </pc:sldMkLst>
        <pc:spChg chg="mod">
          <ac:chgData name="Gość" userId="S::urn:spo:anon#3d13ca7c2cfa474808fcbe8dc0831b374838244f1bb9181b5980614254e4c117::" providerId="AD" clId="Web-{8E8F690B-C484-4CA7-BEE6-E7293A630980}" dt="2021-11-27T12:26:16.194" v="9" actId="20577"/>
          <ac:spMkLst>
            <pc:docMk/>
            <pc:sldMk cId="1135311187" sldId="289"/>
            <ac:spMk id="3" creationId="{BF3C59D5-393D-4530-AC20-0E319580E68B}"/>
          </ac:spMkLst>
        </pc:spChg>
      </pc:sldChg>
      <pc:sldChg chg="modNotes">
        <pc:chgData name="Gość" userId="S::urn:spo:anon#3d13ca7c2cfa474808fcbe8dc0831b374838244f1bb9181b5980614254e4c117::" providerId="AD" clId="Web-{8E8F690B-C484-4CA7-BEE6-E7293A630980}" dt="2021-11-27T12:39:59.956" v="111"/>
        <pc:sldMkLst>
          <pc:docMk/>
          <pc:sldMk cId="1844701837" sldId="292"/>
        </pc:sldMkLst>
      </pc:sldChg>
      <pc:sldChg chg="modNotes">
        <pc:chgData name="Gość" userId="S::urn:spo:anon#3d13ca7c2cfa474808fcbe8dc0831b374838244f1bb9181b5980614254e4c117::" providerId="AD" clId="Web-{8E8F690B-C484-4CA7-BEE6-E7293A630980}" dt="2021-11-27T12:33:12.060" v="103"/>
        <pc:sldMkLst>
          <pc:docMk/>
          <pc:sldMk cId="783531474" sldId="297"/>
        </pc:sldMkLst>
      </pc:sldChg>
    </pc:docChg>
  </pc:docChgLst>
  <pc:docChgLst>
    <pc:chgData name="Guest User" userId="S::urn:spo:anon#3d13ca7c2cfa474808fcbe8dc0831b374838244f1bb9181b5980614254e4c117::" providerId="AD" clId="Web-{B27AAAD4-75D0-8B43-37C4-D7E7C6C939DE}"/>
    <pc:docChg chg="modSld">
      <pc:chgData name="Guest User" userId="S::urn:spo:anon#3d13ca7c2cfa474808fcbe8dc0831b374838244f1bb9181b5980614254e4c117::" providerId="AD" clId="Web-{B27AAAD4-75D0-8B43-37C4-D7E7C6C939DE}" dt="2021-11-27T13:46:56.075" v="1"/>
      <pc:docMkLst>
        <pc:docMk/>
      </pc:docMkLst>
      <pc:sldChg chg="modNotes">
        <pc:chgData name="Guest User" userId="S::urn:spo:anon#3d13ca7c2cfa474808fcbe8dc0831b374838244f1bb9181b5980614254e4c117::" providerId="AD" clId="Web-{B27AAAD4-75D0-8B43-37C4-D7E7C6C939DE}" dt="2021-11-27T13:46:56.075" v="1"/>
        <pc:sldMkLst>
          <pc:docMk/>
          <pc:sldMk cId="1095665142" sldId="296"/>
        </pc:sldMkLst>
      </pc:sldChg>
    </pc:docChg>
  </pc:docChgLst>
  <pc:docChgLst>
    <pc:chgData name="Guest User" userId="S::urn:spo:anon#3d13ca7c2cfa474808fcbe8dc0831b374838244f1bb9181b5980614254e4c117::" providerId="AD" clId="Web-{B13F09FA-528B-4E7C-2EFA-076B1CCB105A}"/>
    <pc:docChg chg="modSld">
      <pc:chgData name="Guest User" userId="S::urn:spo:anon#3d13ca7c2cfa474808fcbe8dc0831b374838244f1bb9181b5980614254e4c117::" providerId="AD" clId="Web-{B13F09FA-528B-4E7C-2EFA-076B1CCB105A}" dt="2021-11-22T12:45:05.994" v="2" actId="20577"/>
      <pc:docMkLst>
        <pc:docMk/>
      </pc:docMkLst>
      <pc:sldChg chg="modSp">
        <pc:chgData name="Guest User" userId="S::urn:spo:anon#3d13ca7c2cfa474808fcbe8dc0831b374838244f1bb9181b5980614254e4c117::" providerId="AD" clId="Web-{B13F09FA-528B-4E7C-2EFA-076B1CCB105A}" dt="2021-11-22T12:45:05.994" v="2" actId="20577"/>
        <pc:sldMkLst>
          <pc:docMk/>
          <pc:sldMk cId="2650336412" sldId="256"/>
        </pc:sldMkLst>
        <pc:spChg chg="mod">
          <ac:chgData name="Guest User" userId="S::urn:spo:anon#3d13ca7c2cfa474808fcbe8dc0831b374838244f1bb9181b5980614254e4c117::" providerId="AD" clId="Web-{B13F09FA-528B-4E7C-2EFA-076B1CCB105A}" dt="2021-11-22T12:45:05.994" v="2" actId="20577"/>
          <ac:spMkLst>
            <pc:docMk/>
            <pc:sldMk cId="2650336412" sldId="256"/>
            <ac:spMk id="3" creationId="{313ACB3E-C631-44DB-8616-AD0AC1953A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FE7BF-A6C7-4D89-878C-7154AF32FF50}" type="datetimeFigureOut">
              <a:rPr lang="pl-PL" smtClean="0"/>
              <a:t>30.11.2021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F65B3-FA7B-4C86-97FF-088EA6A22260}" type="slidenum">
              <a:rPr lang="pl-PL" smtClean="0"/>
              <a:t>‹#›</a:t>
            </a:fld>
            <a:endParaRPr lang="pl-PL"/>
          </a:p>
        </p:txBody>
      </p:sp>
    </p:spTree>
    <p:extLst>
      <p:ext uri="{BB962C8B-B14F-4D97-AF65-F5344CB8AC3E}">
        <p14:creationId xmlns:p14="http://schemas.microsoft.com/office/powerpoint/2010/main" val="424450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Dzień dobry, chcielibyśmy zaprezentować dzisiaj wyniki naszej pracy podczas projektu interdyscyplinarnego.</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a:t>
            </a:fld>
            <a:endParaRPr lang="pl-PL"/>
          </a:p>
        </p:txBody>
      </p:sp>
    </p:spTree>
    <p:extLst>
      <p:ext uri="{BB962C8B-B14F-4D97-AF65-F5344CB8AC3E}">
        <p14:creationId xmlns:p14="http://schemas.microsoft.com/office/powerpoint/2010/main" val="82744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 razie wątpliwości na tym slajdzie także wypisane zostały modele uwzględnione w przygotowanym przez nas </a:t>
            </a:r>
            <a:r>
              <a:rPr lang="pl-PL" err="1"/>
              <a:t>stacku</a:t>
            </a:r>
            <a:r>
              <a:rPr lang="pl-PL"/>
              <a:t>.</a:t>
            </a:r>
          </a:p>
          <a:p>
            <a:endParaRPr lang="pl-PL"/>
          </a:p>
          <a:p>
            <a:r>
              <a:rPr lang="pl-PL"/>
              <a:t>Tak stworzony model w istocie odniósł mały sukces gdyż uzyskał wynik lepszy od najlepszego w poprzednim etapie gradient </a:t>
            </a:r>
            <a:r>
              <a:rPr lang="pl-PL" err="1"/>
              <a:t>boostingu</a:t>
            </a:r>
            <a:endParaRPr lang="pl-PL"/>
          </a:p>
          <a:p>
            <a:endParaRPr lang="pl-PL"/>
          </a:p>
          <a:p>
            <a:r>
              <a:rPr lang="pl-PL"/>
              <a:t>Warto jeszcze wspomnieć o nieuwzględnieniu </a:t>
            </a:r>
            <a:r>
              <a:rPr lang="pl-PL" err="1"/>
              <a:t>HerBERTa</a:t>
            </a:r>
            <a:r>
              <a:rPr lang="pl-PL"/>
              <a:t> wewnątrz naszej struktury, gdyż jak okaże się za chwilę, otrzymywał on zdecydowanie lepsze wyniki od pozostałych cząstkowych modeli, zatem takie połączenie najpewniej obniżyło by jego skuteczność.</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10</a:t>
            </a:fld>
            <a:endParaRPr lang="pl-PL"/>
          </a:p>
        </p:txBody>
      </p:sp>
    </p:spTree>
    <p:extLst>
      <p:ext uri="{BB962C8B-B14F-4D97-AF65-F5344CB8AC3E}">
        <p14:creationId xmlns:p14="http://schemas.microsoft.com/office/powerpoint/2010/main" val="59310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Już na sam koniec pierwszego etapu, chcieliśmy poprawić jeszcze nasze osiągi i po konsultacji ze specjalistą pracującym w NLP doszliśmy do wniosku, że większą uwagę powinniśmy poświęcić </a:t>
            </a:r>
            <a:r>
              <a:rPr lang="pl-PL" err="1"/>
              <a:t>Preprocessingowi</a:t>
            </a:r>
            <a:r>
              <a:rPr lang="pl-PL"/>
              <a:t>. Był to efekt zbiorowej burzy mózgów, który zapewnił nam zdecydowanie bardziej przemyślane podejście które zrealizowało się w postaci </a:t>
            </a:r>
            <a:r>
              <a:rPr lang="pl-PL" err="1"/>
              <a:t>Pipelinu</a:t>
            </a:r>
            <a:r>
              <a:rPr lang="pl-PL"/>
              <a:t> do przygotowania danych. </a:t>
            </a:r>
            <a:r>
              <a:rPr lang="pl-PL" err="1"/>
              <a:t>Pipe</a:t>
            </a:r>
            <a:r>
              <a:rPr lang="pl-PL"/>
              <a:t> ten składał się z:</a:t>
            </a:r>
          </a:p>
          <a:p>
            <a:endParaRPr lang="pl-PL"/>
          </a:p>
          <a:p>
            <a:r>
              <a:rPr lang="pl-PL"/>
              <a:t>Wczytania danych</a:t>
            </a:r>
          </a:p>
          <a:p>
            <a:r>
              <a:rPr lang="pl-PL"/>
              <a:t>Możliwego dodania zbioru dodatkowych klauzul abuzywnych znalezionych w sieci</a:t>
            </a:r>
          </a:p>
          <a:p>
            <a:r>
              <a:rPr lang="pl-PL"/>
              <a:t>Dołączenia statystyk dla tekstów oraz wyczyszczenia ich </a:t>
            </a:r>
          </a:p>
          <a:p>
            <a:r>
              <a:rPr lang="pl-PL"/>
              <a:t>Dodanie dwu, trzy i </a:t>
            </a:r>
            <a:r>
              <a:rPr lang="pl-PL" err="1"/>
              <a:t>cztero</a:t>
            </a:r>
            <a:r>
              <a:rPr lang="pl-PL"/>
              <a:t> wyrazowych ngramów do ramki</a:t>
            </a:r>
          </a:p>
          <a:p>
            <a:r>
              <a:rPr lang="pl-PL" err="1"/>
              <a:t>Lematyzacji</a:t>
            </a:r>
            <a:r>
              <a:rPr lang="pl-PL"/>
              <a:t> oraz </a:t>
            </a:r>
            <a:r>
              <a:rPr lang="pl-PL" err="1"/>
              <a:t>lematyzacji</a:t>
            </a:r>
            <a:r>
              <a:rPr lang="pl-PL"/>
              <a:t> wraz z częściami zdania</a:t>
            </a:r>
          </a:p>
          <a:p>
            <a:r>
              <a:rPr lang="pl-PL"/>
              <a:t>Skorzystania z TF-IDF, usunięcie </a:t>
            </a:r>
            <a:r>
              <a:rPr lang="pl-PL" err="1"/>
              <a:t>stopwordsów</a:t>
            </a:r>
            <a:r>
              <a:rPr lang="pl-PL"/>
              <a:t> oraz bardzo rzadkich wyrazów</a:t>
            </a:r>
          </a:p>
          <a:p>
            <a:r>
              <a:rPr lang="pl-PL"/>
              <a:t>A na sam koniec policzenia informacji wzajemnej</a:t>
            </a:r>
          </a:p>
          <a:p>
            <a:endParaRPr lang="pl-PL"/>
          </a:p>
          <a:p>
            <a:r>
              <a:rPr lang="pl-PL"/>
              <a:t>W tak skonstruowanej ramce danych pokładaliśmy duże nadzieje jeśli chodzi o poprawę jakości modeli klasycznych oraz poprzez to polepszenie się </a:t>
            </a:r>
            <a:r>
              <a:rPr lang="pl-PL" err="1"/>
              <a:t>stacka</a:t>
            </a:r>
            <a:r>
              <a:rPr lang="pl-PL"/>
              <a:t>, jednakże okazało się że wyniki nie poprawiły się praktycznie wcale.</a:t>
            </a:r>
          </a:p>
          <a:p>
            <a:endParaRPr lang="pl-PL"/>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11</a:t>
            </a:fld>
            <a:endParaRPr lang="pl-PL"/>
          </a:p>
        </p:txBody>
      </p:sp>
    </p:spTree>
    <p:extLst>
      <p:ext uri="{BB962C8B-B14F-4D97-AF65-F5344CB8AC3E}">
        <p14:creationId xmlns:p14="http://schemas.microsoft.com/office/powerpoint/2010/main" val="309910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Z tego powodu naszym ostatecznym rozwiązaniem został deklasujący pozostałe modele HerBERT</a:t>
            </a:r>
          </a:p>
          <a:p>
            <a:endParaRPr lang="pl-PL"/>
          </a:p>
          <a:p>
            <a:r>
              <a:rPr lang="pl-PL"/>
              <a:t>Jak widać na załączonej tabeli jego wyniki były o pół punktu procentowego lepsze od </a:t>
            </a:r>
            <a:r>
              <a:rPr lang="pl-PL" err="1"/>
              <a:t>stacka</a:t>
            </a:r>
            <a:r>
              <a:rPr lang="pl-PL"/>
              <a:t> i pozostałych najlepszych modeli w swoich kategoriach.</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12</a:t>
            </a:fld>
            <a:endParaRPr lang="pl-PL"/>
          </a:p>
        </p:txBody>
      </p:sp>
    </p:spTree>
    <p:extLst>
      <p:ext uri="{BB962C8B-B14F-4D97-AF65-F5344CB8AC3E}">
        <p14:creationId xmlns:p14="http://schemas.microsoft.com/office/powerpoint/2010/main" val="295081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Niestety, dostrojony przez nas HerBERT okazał się minimalnie zbyt słaby, abyśmy załapali się do czołowej piątki i ostatecznie uplasowaliśmy się na ósmym miejscu, gdzie do szóstego miejsca zabrakło nam jedynie czternastu setnych punktu w F1 </a:t>
            </a:r>
            <a:r>
              <a:rPr lang="pl-PL" err="1"/>
              <a:t>Score</a:t>
            </a:r>
            <a:endParaRPr lang="pl-PL"/>
          </a:p>
          <a:p>
            <a:endParaRPr lang="pl-PL"/>
          </a:p>
          <a:p>
            <a:r>
              <a:rPr lang="pl-PL"/>
              <a:t>Pewnego rodzaju sukcesem jest jednak uplasowanie się na pierwszym miejscu wśród wszystkich zespołów z naszego wydziału. Drugi zespół na tej liście zajął prawie dwa razy niższą lokatę w całym konkursie i nasz wynik był prawie o 4 punkty wyższy niż ich.</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13</a:t>
            </a:fld>
            <a:endParaRPr lang="pl-PL"/>
          </a:p>
        </p:txBody>
      </p:sp>
    </p:spTree>
    <p:extLst>
      <p:ext uri="{BB962C8B-B14F-4D97-AF65-F5344CB8AC3E}">
        <p14:creationId xmlns:p14="http://schemas.microsoft.com/office/powerpoint/2010/main" val="196709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Drugi etap konkursu skupia się już na bardziej realnym problemie wykrywania klauzul abuzywnych wewnątrz całych dokumentów, nie zaś przygotowanej ramce danych. </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14</a:t>
            </a:fld>
            <a:endParaRPr lang="pl-PL"/>
          </a:p>
        </p:txBody>
      </p:sp>
    </p:spTree>
    <p:extLst>
      <p:ext uri="{BB962C8B-B14F-4D97-AF65-F5344CB8AC3E}">
        <p14:creationId xmlns:p14="http://schemas.microsoft.com/office/powerpoint/2010/main" val="305314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Celem tego zadania było:</a:t>
            </a:r>
          </a:p>
          <a:p>
            <a:endParaRPr lang="pl-PL"/>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a:t>Zaproponowanie systemu umożliwiającego rozpoznawanie tekstu ze skanów umów, konwertując je do formatu txt, a następnie wykrywając klauzule abuzywne zawarte w dokumentach</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15</a:t>
            </a:fld>
            <a:endParaRPr lang="pl-PL"/>
          </a:p>
        </p:txBody>
      </p:sp>
    </p:spTree>
    <p:extLst>
      <p:ext uri="{BB962C8B-B14F-4D97-AF65-F5344CB8AC3E}">
        <p14:creationId xmlns:p14="http://schemas.microsoft.com/office/powerpoint/2010/main" val="175690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samym początku mieliśmy klarowny plan jak podejść do tego zadania. Najpierw chcieliśmy uruchomić OCR na zadanej umowie</a:t>
            </a:r>
          </a:p>
          <a:p>
            <a:endParaRPr lang="pl-PL" dirty="0"/>
          </a:p>
          <a:p>
            <a:r>
              <a:rPr lang="pl-PL" dirty="0"/>
              <a:t>Następnie wyczyścić dane i poprawić wszelkie błędy które się tam pojawią</a:t>
            </a:r>
          </a:p>
          <a:p>
            <a:r>
              <a:rPr lang="pl-PL" dirty="0"/>
              <a:t>Potem wyciągamy całe zdania z umów i</a:t>
            </a:r>
          </a:p>
          <a:p>
            <a:r>
              <a:rPr lang="pl-PL" dirty="0"/>
              <a:t>Korzystamy z naszego modelu wytrenowanego w pierwszym etapie, aby klasyfikować pojedyncze zdania</a:t>
            </a:r>
          </a:p>
          <a:p>
            <a:r>
              <a:rPr lang="pl-PL" dirty="0"/>
              <a:t>W ten sposób otrzymujemy pożądany wynik, gdyż wiemy które zdania zawierają klauzule abuzywne, a które nie</a:t>
            </a:r>
          </a:p>
          <a:p>
            <a:endParaRPr lang="pl-PL" dirty="0"/>
          </a:p>
          <a:p>
            <a:r>
              <a:rPr lang="pl-PL" dirty="0"/>
              <a:t>Niestety, nasze założenia dotyczące jakości danych dostarczonych przez organizatorów znacząco przewyższały rzeczywistość, co okazało się generować dużą ilość problemów</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16</a:t>
            </a:fld>
            <a:endParaRPr lang="pl-PL"/>
          </a:p>
        </p:txBody>
      </p:sp>
    </p:spTree>
    <p:extLst>
      <p:ext uri="{BB962C8B-B14F-4D97-AF65-F5344CB8AC3E}">
        <p14:creationId xmlns:p14="http://schemas.microsoft.com/office/powerpoint/2010/main" val="4155054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cs typeface="Calibri"/>
              </a:rPr>
              <a:t>Po pierwsze, problematyczny był sposób w jaki organizatorzy zapakowali pliki.</a:t>
            </a:r>
          </a:p>
          <a:p>
            <a:r>
              <a:rPr lang="pl-PL">
                <a:cs typeface="Calibri"/>
              </a:rPr>
              <a:t>Ponadto OCR nie radzi sobie z umowami o orientacji innej niż standardowa</a:t>
            </a:r>
          </a:p>
          <a:p>
            <a:r>
              <a:rPr lang="pl-PL">
                <a:cs typeface="Calibri"/>
              </a:rPr>
              <a:t>Oraz ma problemy z innymi formatami niż pdf i </a:t>
            </a:r>
            <a:r>
              <a:rPr lang="pl-PL" err="1">
                <a:cs typeface="Calibri"/>
              </a:rPr>
              <a:t>png</a:t>
            </a:r>
            <a:endParaRPr lang="pl-PL">
              <a:cs typeface="Calibri"/>
            </a:endParaRPr>
          </a:p>
          <a:p>
            <a:r>
              <a:rPr lang="pl-PL">
                <a:cs typeface="Calibri"/>
              </a:rPr>
              <a:t>Ponadto wytrenowany przez nas model w pierwszym Etapie ostatecznie okazał się bezużyteczny ze względu na zupełnie inny rozkład danych i znaczącą przewagę klauzul nieabuzywnych</a:t>
            </a:r>
          </a:p>
          <a:p>
            <a:r>
              <a:rPr lang="pl-PL">
                <a:cs typeface="Calibri"/>
              </a:rPr>
              <a:t>Problemem było nawet przypisanie klauzul do zdań w umowach, gdyż każdy anotator inaczej takowe klauzule opisywał, nie zgadzały się nazwy plików z </a:t>
            </a:r>
            <a:r>
              <a:rPr lang="pl-PL" err="1">
                <a:cs typeface="Calibri"/>
              </a:rPr>
              <a:t>anotacjami</a:t>
            </a:r>
            <a:r>
              <a:rPr lang="pl-PL">
                <a:cs typeface="Calibri"/>
              </a:rPr>
              <a:t> i </a:t>
            </a:r>
            <a:r>
              <a:rPr lang="pl-PL" err="1">
                <a:cs typeface="Calibri"/>
              </a:rPr>
              <a:t>anotowanych</a:t>
            </a:r>
            <a:r>
              <a:rPr lang="pl-PL">
                <a:cs typeface="Calibri"/>
              </a:rPr>
              <a:t> plików. W efekcie opisaliśmy tylko połowę klauzul</a:t>
            </a:r>
          </a:p>
          <a:p>
            <a:endParaRPr lang="pl-PL">
              <a:cs typeface="Calibri"/>
            </a:endParaRPr>
          </a:p>
        </p:txBody>
      </p:sp>
      <p:sp>
        <p:nvSpPr>
          <p:cNvPr id="4" name="Symbol zastępczy numeru slajdu 3"/>
          <p:cNvSpPr>
            <a:spLocks noGrp="1"/>
          </p:cNvSpPr>
          <p:nvPr>
            <p:ph type="sldNum" sz="quarter" idx="5"/>
          </p:nvPr>
        </p:nvSpPr>
        <p:spPr/>
        <p:txBody>
          <a:bodyPr/>
          <a:lstStyle/>
          <a:p>
            <a:fld id="{BC6F65B3-FA7B-4C86-97FF-088EA6A22260}" type="slidenum">
              <a:rPr lang="pl-PL" smtClean="0"/>
              <a:t>17</a:t>
            </a:fld>
            <a:endParaRPr lang="pl-PL"/>
          </a:p>
        </p:txBody>
      </p:sp>
    </p:spTree>
    <p:extLst>
      <p:ext uri="{BB962C8B-B14F-4D97-AF65-F5344CB8AC3E}">
        <p14:creationId xmlns:p14="http://schemas.microsoft.com/office/powerpoint/2010/main" val="1528721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Przetestowaliśmy cztery rozwiązania związane z czytaniem plików, z czego jedno nie było </a:t>
            </a:r>
            <a:r>
              <a:rPr lang="pl-PL" err="1"/>
              <a:t>OCRem</a:t>
            </a:r>
            <a:r>
              <a:rPr lang="pl-PL"/>
              <a:t>. </a:t>
            </a:r>
            <a:r>
              <a:rPr lang="pl-PL" err="1"/>
              <a:t>Easy</a:t>
            </a:r>
            <a:r>
              <a:rPr lang="pl-PL"/>
              <a:t> OCR i </a:t>
            </a:r>
            <a:r>
              <a:rPr lang="pl-PL" err="1"/>
              <a:t>Tesseract</a:t>
            </a:r>
            <a:r>
              <a:rPr lang="pl-PL"/>
              <a:t> były podobne i działały tylko dla formatu </a:t>
            </a:r>
            <a:r>
              <a:rPr lang="pl-PL" err="1"/>
              <a:t>png</a:t>
            </a:r>
            <a:r>
              <a:rPr lang="pl-PL"/>
              <a:t> i zostały rozszerzone przez nas także dla </a:t>
            </a:r>
            <a:r>
              <a:rPr lang="pl-PL" err="1"/>
              <a:t>pdfów</a:t>
            </a:r>
            <a:r>
              <a:rPr lang="pl-PL"/>
              <a:t>. Oba nie miały także słownika dla języka polskiego, przez co tak naprawdę było to tylko czytanie literka po literce.</a:t>
            </a:r>
          </a:p>
          <a:p>
            <a:endParaRPr lang="pl-PL"/>
          </a:p>
          <a:p>
            <a:r>
              <a:rPr lang="pl-PL"/>
              <a:t>Kolejnym rozwiązaniem nie był OCR tylko pdf to </a:t>
            </a:r>
            <a:r>
              <a:rPr lang="pl-PL" err="1"/>
              <a:t>text</a:t>
            </a:r>
            <a:r>
              <a:rPr lang="pl-PL"/>
              <a:t>. To rozwiązanie działało jedynie dla formatów pdf, ale także nie dla wszystkich. Jednakże w momencie gdy algorytm działał to dostawaliśmy praktycznie bezbłędne wyniki. Ostatecznie nie zdecydowaliśmy się na to rozwiązanie, gdyż nie był to OCR oraz jego działanie było jeszcze węższe od pozostałych. Może być jednak wykorzystane w  systemie docelowym jako metoda wspomagająca.</a:t>
            </a:r>
          </a:p>
          <a:p>
            <a:endParaRPr lang="pl-PL"/>
          </a:p>
          <a:p>
            <a:r>
              <a:rPr lang="pl-PL"/>
              <a:t>Naszym ostatecznym wyborem był </a:t>
            </a:r>
            <a:r>
              <a:rPr lang="pl-PL" err="1"/>
              <a:t>Textract</a:t>
            </a:r>
            <a:r>
              <a:rPr lang="pl-PL"/>
              <a:t>, który różnił od poprzednich </a:t>
            </a:r>
            <a:r>
              <a:rPr lang="pl-PL" err="1"/>
              <a:t>OCRów</a:t>
            </a:r>
            <a:r>
              <a:rPr lang="pl-PL"/>
              <a:t> tym, że posiadał słownik języka polskiego, dzięki czemu otrzymywał lepsze wyniki. Ponadto jego działanie wykorzystywało pod spodem </a:t>
            </a:r>
            <a:r>
              <a:rPr lang="pl-PL" err="1"/>
              <a:t>tesseracta</a:t>
            </a:r>
            <a:r>
              <a:rPr lang="pl-PL"/>
              <a:t>.</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18</a:t>
            </a:fld>
            <a:endParaRPr lang="pl-PL"/>
          </a:p>
        </p:txBody>
      </p:sp>
    </p:spTree>
    <p:extLst>
      <p:ext uri="{BB962C8B-B14F-4D97-AF65-F5344CB8AC3E}">
        <p14:creationId xmlns:p14="http://schemas.microsoft.com/office/powerpoint/2010/main" val="1875640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Przy porównaniu OCR wybraliśmy niezależny trzy osobowy zespół który na podstawie 7 plików przetworzonych przez każdy z </a:t>
            </a:r>
            <a:r>
              <a:rPr lang="pl-PL" dirty="0" err="1"/>
              <a:t>OCRów</a:t>
            </a:r>
            <a:r>
              <a:rPr lang="pl-PL" dirty="0"/>
              <a:t> miał wybrać który z nich jest najlepszy. Pliki te wybierane były przekrojowo, tak aby każdy wnosił jakieś inne problemy związane z danym plikiem.</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19</a:t>
            </a:fld>
            <a:endParaRPr lang="pl-PL"/>
          </a:p>
        </p:txBody>
      </p:sp>
    </p:spTree>
    <p:extLst>
      <p:ext uri="{BB962C8B-B14F-4D97-AF65-F5344CB8AC3E}">
        <p14:creationId xmlns:p14="http://schemas.microsoft.com/office/powerpoint/2010/main" val="178942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początek chciałbym przedstawić krótki plan prezentacji. Zaczniemy od opisania pierwszego etapu konkursu obejmując, nasze podejście do problemu, podwójny etap </a:t>
            </a:r>
            <a:r>
              <a:rPr lang="pl-PL" dirty="0" err="1"/>
              <a:t>preprocessingu</a:t>
            </a:r>
            <a:r>
              <a:rPr lang="pl-PL" dirty="0"/>
              <a:t>, testowanie poszczególnych rozwiązań oraz na samym końcu zaprezentujemy wyniki pierwszego etapu konkursu. </a:t>
            </a:r>
          </a:p>
          <a:p>
            <a:endParaRPr lang="pl-PL" dirty="0"/>
          </a:p>
          <a:p>
            <a:r>
              <a:rPr lang="pl-PL" dirty="0"/>
              <a:t>Następnie przedstawiona zostanie druga cześć konkursu, gdzie omówione zostanie nasze pierwotne podejście i dlaczego ono nie zadziałało. Etap wyboru OCR, przygotowania danych wraz z nowymi ramkami, ponowny trening </a:t>
            </a:r>
            <a:r>
              <a:rPr lang="pl-PL" dirty="0" err="1"/>
              <a:t>HerBERTa</a:t>
            </a:r>
            <a:r>
              <a:rPr lang="pl-PL" dirty="0"/>
              <a:t> oraz wyniki.</a:t>
            </a:r>
          </a:p>
          <a:p>
            <a:endParaRPr lang="pl-PL" dirty="0"/>
          </a:p>
          <a:p>
            <a:r>
              <a:rPr lang="pl-PL" dirty="0"/>
              <a:t>Ostatnim dużym punktem będzie streszczenie dokumentacji proponowanego przez nas systemu docelowego, w którym omówimy poszczególne wymagania organizatorów wymienione w regulaminie</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2</a:t>
            </a:fld>
            <a:endParaRPr lang="pl-PL"/>
          </a:p>
        </p:txBody>
      </p:sp>
    </p:spTree>
    <p:extLst>
      <p:ext uri="{BB962C8B-B14F-4D97-AF65-F5344CB8AC3E}">
        <p14:creationId xmlns:p14="http://schemas.microsoft.com/office/powerpoint/2010/main" val="1342147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Kolejnym etapem było przygotowanie umów po wyciągnięciu ich z </a:t>
            </a:r>
            <a:r>
              <a:rPr lang="pl-PL" err="1"/>
              <a:t>OCRa</a:t>
            </a:r>
            <a:r>
              <a:rPr lang="pl-PL"/>
              <a:t>. Na początek odbywało się usuwanie: dużych liczb, stron internetowych, zbędnych spacji i enterów, itd.</a:t>
            </a:r>
          </a:p>
          <a:p>
            <a:endParaRPr lang="pl-PL"/>
          </a:p>
          <a:p>
            <a:r>
              <a:rPr lang="pl-PL"/>
              <a:t>Następnie dokonywaliśmy dzielenia na zdania od kropki do kropki. To jednak było niewystarczające, stąd jeśli mieliśmy jakieś krótkie zdanie, albo zaczynające się od małej litery, to łączyliśmy je z poprzednim. Jeśli natomiast zaczynało się od wielkiej litery albo było długie to zostawialiśmy to zdanie jako całość.</a:t>
            </a:r>
          </a:p>
          <a:p>
            <a:endParaRPr lang="pl-PL"/>
          </a:p>
          <a:p>
            <a:r>
              <a:rPr lang="pl-PL"/>
              <a:t>Na koniec zapisywaliśmy całość do słownika, którego kluczem była nazwa pliku zaś wartością, lista zdań dopasowana do niego.</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20</a:t>
            </a:fld>
            <a:endParaRPr lang="pl-PL"/>
          </a:p>
        </p:txBody>
      </p:sp>
    </p:spTree>
    <p:extLst>
      <p:ext uri="{BB962C8B-B14F-4D97-AF65-F5344CB8AC3E}">
        <p14:creationId xmlns:p14="http://schemas.microsoft.com/office/powerpoint/2010/main" val="3736627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cs typeface="Calibri"/>
              </a:rPr>
              <a:t>Ze względu na porażkę oryginalnego podejścia, postanowiliśmy stworzyć nowy zbiór danych na podstawie plików dostarczonych w tym etapie i na nim wytrenować model z pierwszego etapu. Nowa ramka z oznaczeniami na klauzule abuzywne i nieabuzywne powstawała w następujący sposób. Porównywaliśmy każde zdanie z umowy z każdą klauzulą z listy i jeśli były takie same to oznaczaliśmy jako abuzywną. Uznawaliśmy że zdania są takie same gdy mają co najmniej 0.9 słów takich samych, słowa z kolei były takie same gdy są tej samej długości i mają co najmniej 0.9 znaków takich samych.</a:t>
            </a:r>
          </a:p>
          <a:p>
            <a:endParaRPr lang="pl-PL" dirty="0">
              <a:cs typeface="Calibri"/>
            </a:endParaRPr>
          </a:p>
          <a:p>
            <a:r>
              <a:rPr lang="pl-PL" dirty="0">
                <a:cs typeface="Calibri"/>
              </a:rPr>
              <a:t>Następnie ograniczaliśmy nasz zbiór danych poprzez wybranie tylko tych plików w których wykryliśmy chociaż jedną klauzulę abuzywną. Wtedy wybraliśmy wszystkie zdania z tych plików i dodaliśmy wszystkie klauzule abuzywne, nawet takie które nie były nigdzie znalezione.</a:t>
            </a:r>
          </a:p>
          <a:p>
            <a:endParaRPr lang="pl-PL" dirty="0">
              <a:cs typeface="Calibri"/>
            </a:endParaRPr>
          </a:p>
          <a:p>
            <a:r>
              <a:rPr lang="pl-PL" dirty="0">
                <a:cs typeface="Calibri"/>
              </a:rPr>
              <a:t>Ostatnim krokiem było podzielenie takiego zbioru, na treningowy i testowy, a następnie dokonanie </a:t>
            </a:r>
            <a:r>
              <a:rPr lang="pl-PL" dirty="0" err="1">
                <a:cs typeface="Calibri"/>
              </a:rPr>
              <a:t>undersamplingu</a:t>
            </a:r>
            <a:r>
              <a:rPr lang="pl-PL" dirty="0">
                <a:cs typeface="Calibri"/>
              </a:rPr>
              <a:t> na zbiorze treningowym. Wtedy wybraliśmy tylko 10 razy więcej klauzul nieabuzywnych niż abuzywnych, aby model był w stanie lepiej się uczyć.</a:t>
            </a:r>
            <a:endParaRPr lang="en-US" dirty="0">
              <a:cs typeface="Calibri"/>
            </a:endParaRPr>
          </a:p>
        </p:txBody>
      </p:sp>
      <p:sp>
        <p:nvSpPr>
          <p:cNvPr id="4" name="Slide Number Placeholder 3"/>
          <p:cNvSpPr>
            <a:spLocks noGrp="1"/>
          </p:cNvSpPr>
          <p:nvPr>
            <p:ph type="sldNum" sz="quarter" idx="5"/>
          </p:nvPr>
        </p:nvSpPr>
        <p:spPr/>
        <p:txBody>
          <a:bodyPr/>
          <a:lstStyle/>
          <a:p>
            <a:fld id="{BC6F65B3-FA7B-4C86-97FF-088EA6A22260}" type="slidenum">
              <a:rPr lang="pl-PL" smtClean="0"/>
              <a:t>21</a:t>
            </a:fld>
            <a:endParaRPr lang="pl-PL"/>
          </a:p>
        </p:txBody>
      </p:sp>
    </p:spTree>
    <p:extLst>
      <p:ext uri="{BB962C8B-B14F-4D97-AF65-F5344CB8AC3E}">
        <p14:creationId xmlns:p14="http://schemas.microsoft.com/office/powerpoint/2010/main" val="46618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cs typeface="Calibri"/>
              </a:rPr>
              <a:t>Podejście opisane na poprzednim slajdzie jest treningiem </a:t>
            </a:r>
            <a:r>
              <a:rPr lang="pl-PL" dirty="0" err="1">
                <a:cs typeface="Calibri"/>
              </a:rPr>
              <a:t>HerBERTa</a:t>
            </a:r>
            <a:r>
              <a:rPr lang="pl-PL" dirty="0">
                <a:cs typeface="Calibri"/>
              </a:rPr>
              <a:t> przy którym ostatecznie pozostaliśmy, jednak warto wymienić także dwa inne podejścia które próbowaliśmy</a:t>
            </a:r>
          </a:p>
          <a:p>
            <a:endParaRPr lang="pl-PL" dirty="0">
              <a:cs typeface="Calibri"/>
            </a:endParaRPr>
          </a:p>
          <a:p>
            <a:r>
              <a:rPr lang="pl-PL" dirty="0">
                <a:cs typeface="Calibri"/>
              </a:rPr>
              <a:t>Pierwszym z nich jest stworzenie funkcji straty uwzględniającej dysproporcje między klasą abuzywną a nie. To podejście niestety nam się nie udało</a:t>
            </a:r>
          </a:p>
          <a:p>
            <a:endParaRPr lang="pl-PL" dirty="0">
              <a:cs typeface="Calibri"/>
            </a:endParaRPr>
          </a:p>
          <a:p>
            <a:r>
              <a:rPr lang="pl-PL" dirty="0">
                <a:cs typeface="Calibri"/>
              </a:rPr>
              <a:t>Drugie natomiast bazowało na nadanie klasom wag funkcji straty zgodnie z następującą ideą: Klasa fraz abuzywnych ma przemnożoną wartość straty przez stałą, tak aby była </a:t>
            </a:r>
            <a:r>
              <a:rPr lang="pl-PL" dirty="0" err="1">
                <a:cs typeface="Calibri"/>
              </a:rPr>
              <a:t>priorytetyzowana</a:t>
            </a:r>
            <a:r>
              <a:rPr lang="pl-PL" dirty="0">
                <a:cs typeface="Calibri"/>
              </a:rPr>
              <a:t>. To podejście także nie było dla nas satysfakcjonujące, stąd pozostaliśmy przy wspomnianym wcześniej </a:t>
            </a:r>
            <a:r>
              <a:rPr lang="pl-PL" dirty="0" err="1">
                <a:cs typeface="Calibri"/>
              </a:rPr>
              <a:t>undersamplingu</a:t>
            </a:r>
            <a:r>
              <a:rPr lang="pl-PL" dirty="0">
                <a:cs typeface="Calibri"/>
              </a:rPr>
              <a:t>.</a:t>
            </a:r>
            <a:endParaRPr lang="en-US" dirty="0">
              <a:cs typeface="Calibri"/>
            </a:endParaRPr>
          </a:p>
        </p:txBody>
      </p:sp>
      <p:sp>
        <p:nvSpPr>
          <p:cNvPr id="4" name="Slide Number Placeholder 3"/>
          <p:cNvSpPr>
            <a:spLocks noGrp="1"/>
          </p:cNvSpPr>
          <p:nvPr>
            <p:ph type="sldNum" sz="quarter" idx="5"/>
          </p:nvPr>
        </p:nvSpPr>
        <p:spPr/>
        <p:txBody>
          <a:bodyPr/>
          <a:lstStyle/>
          <a:p>
            <a:fld id="{BC6F65B3-FA7B-4C86-97FF-088EA6A22260}" type="slidenum">
              <a:rPr lang="pl-PL" smtClean="0"/>
              <a:t>22</a:t>
            </a:fld>
            <a:endParaRPr lang="pl-PL"/>
          </a:p>
        </p:txBody>
      </p:sp>
    </p:spTree>
    <p:extLst>
      <p:ext uri="{BB962C8B-B14F-4D97-AF65-F5344CB8AC3E}">
        <p14:creationId xmlns:p14="http://schemas.microsoft.com/office/powerpoint/2010/main" val="3072586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cs typeface="Calibri"/>
              </a:rPr>
              <a:t>To rozwiązanie zapewniło nam wyniki które wyglądały w następujący sposób.  Dla dokumentów z dopasowanymi klauzulami abuzywnymi </a:t>
            </a:r>
            <a:r>
              <a:rPr lang="pl-PL" dirty="0" err="1">
                <a:cs typeface="Calibri"/>
              </a:rPr>
              <a:t>accuracy</a:t>
            </a:r>
            <a:r>
              <a:rPr lang="pl-PL" dirty="0">
                <a:cs typeface="Calibri"/>
              </a:rPr>
              <a:t> osiągnęło 99% I F1 </a:t>
            </a:r>
            <a:r>
              <a:rPr lang="pl-PL" dirty="0" err="1">
                <a:cs typeface="Calibri"/>
              </a:rPr>
              <a:t>Score</a:t>
            </a:r>
            <a:r>
              <a:rPr lang="pl-PL" dirty="0">
                <a:cs typeface="Calibri"/>
              </a:rPr>
              <a:t> był także bardzo wysoki, osiągając 0.88. Jeśli jednak uwzględniliśmy wszystkie dokumenty, to F1 </a:t>
            </a:r>
            <a:r>
              <a:rPr lang="pl-PL" dirty="0" err="1">
                <a:cs typeface="Calibri"/>
              </a:rPr>
              <a:t>Score</a:t>
            </a:r>
            <a:r>
              <a:rPr lang="pl-PL" dirty="0">
                <a:cs typeface="Calibri"/>
              </a:rPr>
              <a:t> spadał do 0.48, gdy </a:t>
            </a:r>
            <a:r>
              <a:rPr lang="pl-PL" dirty="0" err="1">
                <a:cs typeface="Calibri"/>
              </a:rPr>
              <a:t>accuracy</a:t>
            </a:r>
            <a:r>
              <a:rPr lang="pl-PL" dirty="0">
                <a:cs typeface="Calibri"/>
              </a:rPr>
              <a:t> zostawało prawie takie samo.</a:t>
            </a:r>
          </a:p>
          <a:p>
            <a:endParaRPr lang="pl-PL" dirty="0">
              <a:cs typeface="Calibri"/>
            </a:endParaRPr>
          </a:p>
          <a:p>
            <a:r>
              <a:rPr lang="pl-PL" dirty="0">
                <a:cs typeface="Calibri"/>
              </a:rPr>
              <a:t>Warto też przyjrzeć się </a:t>
            </a:r>
            <a:r>
              <a:rPr lang="pl-PL" dirty="0" err="1">
                <a:cs typeface="Calibri"/>
              </a:rPr>
              <a:t>confusion</a:t>
            </a:r>
            <a:r>
              <a:rPr lang="pl-PL" dirty="0">
                <a:cs typeface="Calibri"/>
              </a:rPr>
              <a:t> matrix dla pierwszego z wymienionych przypadków. Jak na dłoni widać tu, że zgodnie z wymaganiami organizatorów ograniczyliśmy ilość </a:t>
            </a:r>
            <a:r>
              <a:rPr lang="pl-PL" dirty="0" err="1">
                <a:cs typeface="Calibri"/>
              </a:rPr>
              <a:t>False</a:t>
            </a:r>
            <a:r>
              <a:rPr lang="pl-PL" dirty="0">
                <a:cs typeface="Calibri"/>
              </a:rPr>
              <a:t> </a:t>
            </a:r>
            <a:r>
              <a:rPr lang="pl-PL" dirty="0" err="1">
                <a:cs typeface="Calibri"/>
              </a:rPr>
              <a:t>Nagatiwów</a:t>
            </a:r>
            <a:r>
              <a:rPr lang="pl-PL" dirty="0">
                <a:cs typeface="Calibri"/>
              </a:rPr>
              <a:t> do minimum.</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23</a:t>
            </a:fld>
            <a:endParaRPr lang="pl-PL"/>
          </a:p>
        </p:txBody>
      </p:sp>
    </p:spTree>
    <p:extLst>
      <p:ext uri="{BB962C8B-B14F-4D97-AF65-F5344CB8AC3E}">
        <p14:creationId xmlns:p14="http://schemas.microsoft.com/office/powerpoint/2010/main" val="1757228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Ostatnim rozdziałem omówionym w niniejszej prezentacji jest streszczenie Dokumentacji Systemu Docelowego, która także jest częścią etapu drugiego, jednak ze względu na swoją teoretyczną specyfikę wymaga rozróżnienia od części stricte inżynieryjnej.</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24</a:t>
            </a:fld>
            <a:endParaRPr lang="pl-PL"/>
          </a:p>
        </p:txBody>
      </p:sp>
    </p:spTree>
    <p:extLst>
      <p:ext uri="{BB962C8B-B14F-4D97-AF65-F5344CB8AC3E}">
        <p14:creationId xmlns:p14="http://schemas.microsoft.com/office/powerpoint/2010/main" val="3742135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Celem zadania było: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a:t>Zaproponowanie projektu Systemu Docelowego zgodnie z podanymi wytycznymi, wykorzystując stworzone przez nas rozwiązania z poprzednich etapów</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25</a:t>
            </a:fld>
            <a:endParaRPr lang="pl-PL"/>
          </a:p>
        </p:txBody>
      </p:sp>
    </p:spTree>
    <p:extLst>
      <p:ext uri="{BB962C8B-B14F-4D97-AF65-F5344CB8AC3E}">
        <p14:creationId xmlns:p14="http://schemas.microsoft.com/office/powerpoint/2010/main" val="283067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a:effectLst/>
                <a:latin typeface="Times New Roman" panose="02020603050405020304" pitchFamily="18" charset="0"/>
                <a:ea typeface="Calibri" panose="020F0502020204030204" pitchFamily="34" charset="0"/>
                <a:cs typeface="Arial" panose="020B0604020202020204" pitchFamily="34" charset="0"/>
              </a:rPr>
              <a:t>Auto-</a:t>
            </a:r>
            <a:r>
              <a:rPr lang="pl-PL" sz="1200" err="1">
                <a:effectLst/>
                <a:latin typeface="Times New Roman" panose="02020603050405020304" pitchFamily="18" charset="0"/>
                <a:ea typeface="Calibri" panose="020F0502020204030204" pitchFamily="34" charset="0"/>
                <a:cs typeface="Arial" panose="020B0604020202020204" pitchFamily="34" charset="0"/>
              </a:rPr>
              <a:t>annotator</a:t>
            </a:r>
            <a:r>
              <a:rPr lang="pl-PL" sz="1200">
                <a:effectLst/>
                <a:latin typeface="Times New Roman" panose="02020603050405020304" pitchFamily="18" charset="0"/>
                <a:ea typeface="Calibri" panose="020F0502020204030204" pitchFamily="34" charset="0"/>
                <a:cs typeface="Arial" panose="020B0604020202020204" pitchFamily="34" charset="0"/>
              </a:rPr>
              <a:t> jest to zaproponowana przez nasz zespół wizja systemu służącego do automatycznego wykrywania klauzul abuzywnych w umowach trafiających do Urzędu Ochrony Konkurencji i Konsumentów, aby odciążyć w dużym stopniu pracowników urzędu. Zaproponowane przez nas rozwiązanie korzysta z najnowszych i najskuteczniejszych technologii takich jak OCR, czy też HerBERT, będący rozwiązaniem </a:t>
            </a:r>
            <a:r>
              <a:rPr lang="pl-PL" sz="1200" err="1">
                <a:effectLst/>
                <a:latin typeface="Times New Roman" panose="02020603050405020304" pitchFamily="18" charset="0"/>
                <a:ea typeface="Calibri" panose="020F0502020204030204" pitchFamily="34" charset="0"/>
                <a:cs typeface="Arial" panose="020B0604020202020204" pitchFamily="34" charset="0"/>
              </a:rPr>
              <a:t>state</a:t>
            </a:r>
            <a:r>
              <a:rPr lang="pl-PL" sz="1200">
                <a:effectLst/>
                <a:latin typeface="Times New Roman" panose="02020603050405020304" pitchFamily="18" charset="0"/>
                <a:ea typeface="Calibri" panose="020F0502020204030204" pitchFamily="34" charset="0"/>
                <a:cs typeface="Arial" panose="020B0604020202020204" pitchFamily="34" charset="0"/>
              </a:rPr>
              <a:t>-of-the-art dla przetwarzania języków. </a:t>
            </a:r>
            <a:endParaRPr lang="pl-PL"/>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26</a:t>
            </a:fld>
            <a:endParaRPr lang="pl-PL"/>
          </a:p>
        </p:txBody>
      </p:sp>
    </p:spTree>
    <p:extLst>
      <p:ext uri="{BB962C8B-B14F-4D97-AF65-F5344CB8AC3E}">
        <p14:creationId xmlns:p14="http://schemas.microsoft.com/office/powerpoint/2010/main" val="1800769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Proces edytowania wzorców umownych przebiega w następujący sposób wewnątrz naszego systemu:</a:t>
            </a:r>
          </a:p>
          <a:p>
            <a:endParaRPr lang="pl-PL"/>
          </a:p>
          <a:p>
            <a:r>
              <a:rPr lang="pl-PL"/>
              <a:t>Najpierw urzędnik skanuje umowę</a:t>
            </a:r>
          </a:p>
          <a:p>
            <a:r>
              <a:rPr lang="pl-PL"/>
              <a:t>Ona przesyłana jest w formie pliku do systemu, który czyta ją za pomocą </a:t>
            </a:r>
            <a:r>
              <a:rPr lang="pl-PL" err="1"/>
              <a:t>OCRa</a:t>
            </a:r>
            <a:endParaRPr lang="pl-PL"/>
          </a:p>
          <a:p>
            <a:r>
              <a:rPr lang="pl-PL"/>
              <a:t>A następnie przeprowadza analizę wykrywania klauzul abuzywnych i w dokumencie użytkownika są one już zaznaczone</a:t>
            </a:r>
          </a:p>
          <a:p>
            <a:r>
              <a:rPr lang="pl-PL"/>
              <a:t>Anotator otrzymuje następnie edytowalny tekst. Warto w tym miejscu odnotować że dostęp do systemu odbywa się za pomocą aplikacji desktopowej bądź webowej.</a:t>
            </a:r>
          </a:p>
          <a:p>
            <a:r>
              <a:rPr lang="pl-PL"/>
              <a:t>Pracownik jest teraz w stanie ręcznie poprawiać błędy popełnione przez system OCR</a:t>
            </a:r>
          </a:p>
          <a:p>
            <a:r>
              <a:rPr lang="pl-PL"/>
              <a:t>Aby zatwierdzić takie zmiany musi jednak je krótko uzasadnić i </a:t>
            </a:r>
            <a:r>
              <a:rPr lang="pl-PL" err="1"/>
              <a:t>otagować</a:t>
            </a:r>
            <a:endParaRPr lang="pl-PL"/>
          </a:p>
          <a:p>
            <a:r>
              <a:rPr lang="pl-PL"/>
              <a:t>Po zapisaniu poprawionej wersji umowy odbywa się ponowne wykrywanie klauzul abuzywnych</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27</a:t>
            </a:fld>
            <a:endParaRPr lang="pl-PL"/>
          </a:p>
        </p:txBody>
      </p:sp>
    </p:spTree>
    <p:extLst>
      <p:ext uri="{BB962C8B-B14F-4D97-AF65-F5344CB8AC3E}">
        <p14:creationId xmlns:p14="http://schemas.microsoft.com/office/powerpoint/2010/main" val="161698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Proces douczania modelu przebiega natomiast następująco:</a:t>
            </a:r>
          </a:p>
          <a:p>
            <a:endParaRPr lang="pl-PL"/>
          </a:p>
          <a:p>
            <a:r>
              <a:rPr lang="pl-PL"/>
              <a:t>Nowe klauzule abuzywne trzymane są w tymczasowej bazie danych</a:t>
            </a:r>
          </a:p>
          <a:p>
            <a:r>
              <a:rPr lang="pl-PL"/>
              <a:t>Następnie w ramach cyklicznej aktualizacji są dołączane do bazy głównej</a:t>
            </a:r>
          </a:p>
          <a:p>
            <a:r>
              <a:rPr lang="pl-PL"/>
              <a:t>Wtedy też model trenowany jest na nowszej ramce poprzez wczytanie wag z poprzedniej wersji i douczenie jedynie na nowych danych</a:t>
            </a:r>
          </a:p>
          <a:p>
            <a:r>
              <a:rPr lang="pl-PL"/>
              <a:t>Na zakończenie tego etapu dodana zostaje nowa wersja oprogramowania</a:t>
            </a:r>
          </a:p>
          <a:p>
            <a:endParaRPr lang="pl-PL"/>
          </a:p>
          <a:p>
            <a:r>
              <a:rPr lang="pl-PL"/>
              <a:t>Warty uwagi jest fakt, że douczanie to jest w pełni automatyczne i jedynymi dostępnymi modelami są ostatnie wersje naszego modelu</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28</a:t>
            </a:fld>
            <a:endParaRPr lang="pl-PL"/>
          </a:p>
        </p:txBody>
      </p:sp>
    </p:spTree>
    <p:extLst>
      <p:ext uri="{BB962C8B-B14F-4D97-AF65-F5344CB8AC3E}">
        <p14:creationId xmlns:p14="http://schemas.microsoft.com/office/powerpoint/2010/main" val="155650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a:effectLst/>
                <a:latin typeface="Times New Roman" panose="02020603050405020304" pitchFamily="18" charset="0"/>
                <a:ea typeface="Calibri" panose="020F0502020204030204" pitchFamily="34" charset="0"/>
                <a:cs typeface="Arial" panose="020B0604020202020204" pitchFamily="34" charset="0"/>
              </a:rPr>
              <a:t>Rozszerzanie zbioru klauzul abuzywnych i poprawnych mogłoby znacząco wpłynąć na wrażliwość modelu, poprzez zaburzenie naturalnego stosunku klas. Z tego powodu system automatycznie będzie regulował stosunek liczności klas klauzul abuzywnych oraz nie abuzywnych. Ponadto możliwa będzie zmiana progu prawdopodobieństwa klasyfikacji frazy jako abuzywnej.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8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a:effectLst/>
                <a:latin typeface="Times New Roman" panose="02020603050405020304" pitchFamily="18" charset="0"/>
                <a:ea typeface="Calibri" panose="020F0502020204030204" pitchFamily="34" charset="0"/>
                <a:cs typeface="Arial" panose="020B0604020202020204" pitchFamily="34" charset="0"/>
              </a:rPr>
              <a:t>Użytkownik będzie miał do dyspozycji jedynie tą drugą opcję, gdyż jest ona zdecydowanie łatwiejsza do obsługi przez zwykłego pracownika urzędu.</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29</a:t>
            </a:fld>
            <a:endParaRPr lang="pl-PL"/>
          </a:p>
        </p:txBody>
      </p:sp>
    </p:spTree>
    <p:extLst>
      <p:ext uri="{BB962C8B-B14F-4D97-AF65-F5344CB8AC3E}">
        <p14:creationId xmlns:p14="http://schemas.microsoft.com/office/powerpoint/2010/main" val="262235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Jak wspominałem, w tym momencie przejdziemy do omówienia pierwszego etapu konkursu.</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a:t>
            </a:fld>
            <a:endParaRPr lang="pl-PL"/>
          </a:p>
        </p:txBody>
      </p:sp>
    </p:spTree>
    <p:extLst>
      <p:ext uri="{BB962C8B-B14F-4D97-AF65-F5344CB8AC3E}">
        <p14:creationId xmlns:p14="http://schemas.microsoft.com/office/powerpoint/2010/main" val="2711678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System wersjonowania modelu rozszerzony został przez nas na system wersjonowania całego oprogramowania. Jak zostało to wyjaśnione na slajdzie pierwsza liczba oznacza aktualną wersję interfejsu graficznego oraz oprogramowania OCR</a:t>
            </a:r>
          </a:p>
          <a:p>
            <a:r>
              <a:rPr lang="pl-PL"/>
              <a:t>Druga oznacza wydanie nowej wersji </a:t>
            </a:r>
            <a:r>
              <a:rPr lang="pl-PL" err="1"/>
              <a:t>HerBERTa</a:t>
            </a:r>
            <a:r>
              <a:rPr lang="pl-PL"/>
              <a:t>, trzecia zaś aktualizację bazy danych treningowych. Jak już wspominałem wcześniej, domyślnie system przechowuje jedynie 10 ostatnich wersji modelu, jednak ta liczba jest możliwa do zmiany.</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30</a:t>
            </a:fld>
            <a:endParaRPr lang="pl-PL"/>
          </a:p>
        </p:txBody>
      </p:sp>
    </p:spTree>
    <p:extLst>
      <p:ext uri="{BB962C8B-B14F-4D97-AF65-F5344CB8AC3E}">
        <p14:creationId xmlns:p14="http://schemas.microsoft.com/office/powerpoint/2010/main" val="103410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a:effectLst/>
                <a:latin typeface="Times New Roman" panose="02020603050405020304" pitchFamily="18" charset="0"/>
                <a:ea typeface="Calibri" panose="020F0502020204030204" pitchFamily="34" charset="0"/>
                <a:cs typeface="Arial" panose="020B0604020202020204" pitchFamily="34" charset="0"/>
              </a:rPr>
              <a:t>Zaproponowany przez nas model do wykrywania klauzul abuzywnych to sieć neuronowa oparta na modelu  HerBERT, który jest modelem służącym do analizy języka polskiego o architekturze BERT. BERT jest aktualnie </a:t>
            </a:r>
            <a:r>
              <a:rPr lang="pl-PL" sz="1800" err="1">
                <a:effectLst/>
                <a:latin typeface="Times New Roman" panose="02020603050405020304" pitchFamily="18" charset="0"/>
                <a:ea typeface="Calibri" panose="020F0502020204030204" pitchFamily="34" charset="0"/>
                <a:cs typeface="Arial" panose="020B0604020202020204" pitchFamily="34" charset="0"/>
              </a:rPr>
              <a:t>state</a:t>
            </a:r>
            <a:r>
              <a:rPr lang="pl-PL" sz="1800">
                <a:effectLst/>
                <a:latin typeface="Times New Roman" panose="02020603050405020304" pitchFamily="18" charset="0"/>
                <a:ea typeface="Calibri" panose="020F0502020204030204" pitchFamily="34" charset="0"/>
                <a:cs typeface="Arial" panose="020B0604020202020204" pitchFamily="34" charset="0"/>
              </a:rPr>
              <a:t>-of-the-art w podejściu do problemów przetwarzania języka naturalnego. HerBERT jest modelem typu Transformer, wytrenowanym na zbiorze danych zawierającym teksty w języku polskim. Architektura modelu HerBERT jest symetryczna do budowy modelu BERT, to znaczy składa się ona ze stosu 12 transformerów. Tak wcześniej wytrenowany model jest następnie douczony na zbiorze klauzul w celu poprawnego wykrywania klauzul abuzywnych.</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31</a:t>
            </a:fld>
            <a:endParaRPr lang="pl-PL"/>
          </a:p>
        </p:txBody>
      </p:sp>
    </p:spTree>
    <p:extLst>
      <p:ext uri="{BB962C8B-B14F-4D97-AF65-F5344CB8AC3E}">
        <p14:creationId xmlns:p14="http://schemas.microsoft.com/office/powerpoint/2010/main" val="3014237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Interfejs do anotacji wzorców jest zawarty wewnątrz interfejsu do poprawiania treści wzorców, zatem tak jak w tamtym przypadku wyświetla on przeanalizowanych tekst umowy, </a:t>
            </a:r>
          </a:p>
          <a:p>
            <a:endParaRPr lang="pl-PL"/>
          </a:p>
          <a:p>
            <a:r>
              <a:rPr lang="pl-PL"/>
              <a:t>gdzie klauzule abuzywne oznaczane są czerwonym kolorem</a:t>
            </a:r>
          </a:p>
          <a:p>
            <a:endParaRPr lang="pl-PL"/>
          </a:p>
          <a:p>
            <a:r>
              <a:rPr lang="pl-PL"/>
              <a:t>Ponadto po najechaniu na klauzule pojawia się mała notatka z uzasadnieniem abuzywności. Użytkownik powinien za każdym razem wyrazić swoją opinię na temat zasadności wykrycia danej klauzuli. W przypadku gdy jest ona negatywna to może on podać swoje własne uzasadnienie, bądź jeśli uważa że dane wyrażenie nie jest abuzywne to zostawia uzasadnienie puste i klauzula jest rozpatrywana jako poprawna.</a:t>
            </a:r>
          </a:p>
          <a:p>
            <a:endParaRPr lang="pl-PL"/>
          </a:p>
          <a:p>
            <a:r>
              <a:rPr lang="pl-PL"/>
              <a:t>Użytkownik jest też w stanie dodać niewykryte klauzule do sytemu poprzez zaznaczenie jest i podanie własnego uzasadnienia wraz z </a:t>
            </a:r>
            <a:r>
              <a:rPr lang="pl-PL" err="1"/>
              <a:t>tagami</a:t>
            </a:r>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32</a:t>
            </a:fld>
            <a:endParaRPr lang="pl-PL"/>
          </a:p>
        </p:txBody>
      </p:sp>
    </p:spTree>
    <p:extLst>
      <p:ext uri="{BB962C8B-B14F-4D97-AF65-F5344CB8AC3E}">
        <p14:creationId xmlns:p14="http://schemas.microsoft.com/office/powerpoint/2010/main" val="1812147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Jeśli chodzi o rozwój aplikacji to nasze obecne plany skoncentrowane są jedynie na rzetelnym wdrożeniu systemu poprzez przygotowanie struktury technicznej, szkoleń dla pracowników UOKiK, testowania działania naszej platformy oraz po dokonaniu niezbędnych poprawek oddania systemu do użytku.</a:t>
            </a:r>
          </a:p>
          <a:p>
            <a:endParaRPr lang="pl-PL" dirty="0"/>
          </a:p>
          <a:p>
            <a:r>
              <a:rPr lang="pl-PL" dirty="0"/>
              <a:t>Ponadto planujemy dodać sekcje do zgłaszania błędów oraz własnych sugestii co do działania systemu</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33</a:t>
            </a:fld>
            <a:endParaRPr lang="pl-PL"/>
          </a:p>
        </p:txBody>
      </p:sp>
    </p:spTree>
    <p:extLst>
      <p:ext uri="{BB962C8B-B14F-4D97-AF65-F5344CB8AC3E}">
        <p14:creationId xmlns:p14="http://schemas.microsoft.com/office/powerpoint/2010/main" val="3922633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 kontekście wymagań sprzętowych nie ma chyba zbyt wiele do powiedzenia, poza tym, że minimalne wymagania został wyznaczone przez nas empirycznie poprzez próby włączenia kodu na najgorszych posiadanych przez nas jednostkach komputerowych.</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34</a:t>
            </a:fld>
            <a:endParaRPr lang="pl-PL"/>
          </a:p>
        </p:txBody>
      </p:sp>
    </p:spTree>
    <p:extLst>
      <p:ext uri="{BB962C8B-B14F-4D97-AF65-F5344CB8AC3E}">
        <p14:creationId xmlns:p14="http://schemas.microsoft.com/office/powerpoint/2010/main" val="2300908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Wymagania dla maszyn przewidujących prezentują się dokładnie w ten sam sposób</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35</a:t>
            </a:fld>
            <a:endParaRPr lang="pl-PL"/>
          </a:p>
        </p:txBody>
      </p:sp>
    </p:spTree>
    <p:extLst>
      <p:ext uri="{BB962C8B-B14F-4D97-AF65-F5344CB8AC3E}">
        <p14:creationId xmlns:p14="http://schemas.microsoft.com/office/powerpoint/2010/main" val="2755530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Wszelkie raporty, w tym te o procesie anotacji dostarczane będą cyklicznie. W przypadku procesu anotacji właśnie wyróżnić należy następujące statystyki dostępne w raporcie:</a:t>
            </a:r>
          </a:p>
          <a:p>
            <a:endParaRPr lang="pl-PL"/>
          </a:p>
          <a:p>
            <a:r>
              <a:rPr lang="pl-PL"/>
              <a:t>Suma dziennych anotacji</a:t>
            </a:r>
          </a:p>
          <a:p>
            <a:r>
              <a:rPr lang="pl-PL"/>
              <a:t>Inter-anotator </a:t>
            </a:r>
            <a:r>
              <a:rPr lang="pl-PL" err="1"/>
              <a:t>agreement</a:t>
            </a:r>
            <a:r>
              <a:rPr lang="pl-PL"/>
              <a:t>, czyli miara jak dobrze jeden lub wielu  anotatorów podejmuje taką samą decyzję w danym dokumencie</a:t>
            </a:r>
          </a:p>
          <a:p>
            <a:r>
              <a:rPr lang="pl-PL"/>
              <a:t>Informacja zależna między anotatorami</a:t>
            </a:r>
          </a:p>
          <a:p>
            <a:r>
              <a:rPr lang="pl-PL"/>
              <a:t>Oraz statystyki dotyczące poszczególnych anotatorów takie jak ilość dziennych anotacji, pomyłek oraz procentowa liczba poprawnych anotacji</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36</a:t>
            </a:fld>
            <a:endParaRPr lang="pl-PL"/>
          </a:p>
        </p:txBody>
      </p:sp>
    </p:spTree>
    <p:extLst>
      <p:ext uri="{BB962C8B-B14F-4D97-AF65-F5344CB8AC3E}">
        <p14:creationId xmlns:p14="http://schemas.microsoft.com/office/powerpoint/2010/main" val="302042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 przypadku raportowania jakości modelu, raporty generowane będą po każdej aktualizacji modelu, co obejmuje zarówno zmiany jego struktury jak i aktualizację bazy danych</a:t>
            </a:r>
          </a:p>
          <a:p>
            <a:endParaRPr lang="pl-PL"/>
          </a:p>
          <a:p>
            <a:r>
              <a:rPr lang="pl-PL"/>
              <a:t>Raport ten zawierać będzie: </a:t>
            </a:r>
          </a:p>
          <a:p>
            <a:endParaRPr lang="pl-PL"/>
          </a:p>
          <a:p>
            <a:r>
              <a:rPr lang="pl-PL"/>
              <a:t>tabele metryk: F1 </a:t>
            </a:r>
            <a:r>
              <a:rPr lang="pl-PL" err="1"/>
              <a:t>Score</a:t>
            </a:r>
            <a:r>
              <a:rPr lang="pl-PL"/>
              <a:t>, </a:t>
            </a:r>
            <a:r>
              <a:rPr lang="pl-PL" err="1"/>
              <a:t>Accuracy</a:t>
            </a:r>
            <a:r>
              <a:rPr lang="pl-PL"/>
              <a:t>, </a:t>
            </a:r>
            <a:r>
              <a:rPr lang="pl-PL" err="1"/>
              <a:t>Recall</a:t>
            </a:r>
            <a:r>
              <a:rPr lang="pl-PL"/>
              <a:t> oraz </a:t>
            </a:r>
            <a:r>
              <a:rPr lang="pl-PL" err="1"/>
              <a:t>Sensitivity</a:t>
            </a:r>
            <a:r>
              <a:rPr lang="pl-PL"/>
              <a:t>,</a:t>
            </a:r>
          </a:p>
          <a:p>
            <a:r>
              <a:rPr lang="pl-PL"/>
              <a:t>wykresy przebiegu uczenia się </a:t>
            </a:r>
          </a:p>
          <a:p>
            <a:r>
              <a:rPr lang="pl-PL"/>
              <a:t>oraz informacje dotyczące danych</a:t>
            </a:r>
          </a:p>
          <a:p>
            <a:endParaRPr lang="pl-PL"/>
          </a:p>
          <a:p>
            <a:r>
              <a:rPr lang="pl-PL"/>
              <a:t>Informacje te prezentowane będą w porównaniu do poprzednich, wciąż dostępnych wersji modelu, co umożliwia monitorowanie rozwoju systemu</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37</a:t>
            </a:fld>
            <a:endParaRPr lang="pl-PL"/>
          </a:p>
        </p:txBody>
      </p:sp>
    </p:spTree>
    <p:extLst>
      <p:ext uri="{BB962C8B-B14F-4D97-AF65-F5344CB8AC3E}">
        <p14:creationId xmlns:p14="http://schemas.microsoft.com/office/powerpoint/2010/main" val="1591016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800">
                <a:effectLst/>
                <a:latin typeface="Times New Roman" panose="02020603050405020304" pitchFamily="18" charset="0"/>
                <a:ea typeface="Times New Roman" panose="02020603050405020304" pitchFamily="18" charset="0"/>
              </a:rPr>
              <a:t>Ostatni z raportów dotyczy systemu OCR. W tym przypadku raporty pojawiają się cyklicznie co dwa tygodnie.</a:t>
            </a:r>
          </a:p>
          <a:p>
            <a:endParaRPr lang="pl-PL"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a:effectLst/>
                <a:latin typeface="Times New Roman" panose="02020603050405020304" pitchFamily="18" charset="0"/>
                <a:ea typeface="Times New Roman" panose="02020603050405020304" pitchFamily="18" charset="0"/>
              </a:rPr>
              <a:t>Ponadto zawierać będą wartości metryk </a:t>
            </a:r>
            <a:r>
              <a:rPr lang="pl-PL" sz="3600"/>
              <a:t>`</a:t>
            </a:r>
            <a:r>
              <a:rPr lang="en-US" sz="3600"/>
              <a:t>accuracy on character level</a:t>
            </a:r>
            <a:r>
              <a:rPr lang="pl-PL" sz="3600"/>
              <a:t>`</a:t>
            </a:r>
            <a:r>
              <a:rPr lang="en-US" sz="3600"/>
              <a:t> </a:t>
            </a:r>
            <a:r>
              <a:rPr lang="en-US" sz="3600" err="1"/>
              <a:t>oraz</a:t>
            </a:r>
            <a:r>
              <a:rPr lang="en-US" sz="3600"/>
              <a:t> </a:t>
            </a:r>
            <a:r>
              <a:rPr lang="pl-PL" sz="3600"/>
              <a:t>`</a:t>
            </a:r>
            <a:r>
              <a:rPr lang="en-US" sz="3600"/>
              <a:t>accuracy on a word level</a:t>
            </a:r>
            <a:r>
              <a:rPr lang="pl-PL" sz="3600"/>
              <a:t>`, gdzie pierwsza z nich mierzy procent poprawnie odczytanych liter w tekście, a druga procent poprawnie odczytanych słów. Poza nimi prezentowany będzie średni procent słów wymagających poprawy oraz ilość plików których system nie był w stanie obsłużyć.</a:t>
            </a:r>
            <a:endParaRPr lang="pl-PL" sz="1800">
              <a:effectLst/>
              <a:latin typeface="Times New Roman" panose="02020603050405020304" pitchFamily="18" charset="0"/>
              <a:ea typeface="Times New Roman" panose="02020603050405020304" pitchFamily="18" charset="0"/>
            </a:endParaRPr>
          </a:p>
          <a:p>
            <a:endParaRPr lang="pl-PL" sz="1800">
              <a:effectLst/>
              <a:latin typeface="Times New Roman" panose="02020603050405020304" pitchFamily="18" charset="0"/>
              <a:ea typeface="Times New Roman" panose="02020603050405020304" pitchFamily="18" charset="0"/>
            </a:endParaRPr>
          </a:p>
          <a:p>
            <a:r>
              <a:rPr lang="pl-PL" sz="1800">
                <a:effectLst/>
                <a:latin typeface="Times New Roman" panose="02020603050405020304" pitchFamily="18" charset="0"/>
                <a:ea typeface="Times New Roman" panose="02020603050405020304" pitchFamily="18" charset="0"/>
              </a:rPr>
              <a:t>Tak jak w poprzednim przypadku, informacje te będą zestawiane z poprzednimi raportami</a:t>
            </a:r>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38</a:t>
            </a:fld>
            <a:endParaRPr lang="pl-PL"/>
          </a:p>
        </p:txBody>
      </p:sp>
    </p:spTree>
    <p:extLst>
      <p:ext uri="{BB962C8B-B14F-4D97-AF65-F5344CB8AC3E}">
        <p14:creationId xmlns:p14="http://schemas.microsoft.com/office/powerpoint/2010/main" val="1150682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Silnikiem indeksowania który wybraliśmy jest Whoosh, który cechuje się następującymi zaletami:</a:t>
            </a:r>
          </a:p>
          <a:p>
            <a:endParaRPr lang="pl-PL"/>
          </a:p>
          <a:p>
            <a:r>
              <a:rPr lang="pl-PL"/>
              <a:t>Jest szybki, i używa tylko czystego </a:t>
            </a:r>
            <a:r>
              <a:rPr lang="pl-PL" err="1"/>
              <a:t>Pythona</a:t>
            </a:r>
            <a:r>
              <a:rPr lang="pl-PL"/>
              <a:t>. Posiada wysoce dostosowywalną funkcję rankingową. Tworzy małe indeksy w porównaniu do innych silników oraz pozwala przechowywać dowolne obiekty </a:t>
            </a:r>
            <a:r>
              <a:rPr lang="pl-PL" err="1"/>
              <a:t>Pythona</a:t>
            </a:r>
            <a:r>
              <a:rPr lang="pl-PL"/>
              <a:t> z indeksowanymi dokumentami.</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39</a:t>
            </a:fld>
            <a:endParaRPr lang="pl-PL"/>
          </a:p>
        </p:txBody>
      </p:sp>
    </p:spTree>
    <p:extLst>
      <p:ext uri="{BB962C8B-B14F-4D97-AF65-F5344CB8AC3E}">
        <p14:creationId xmlns:p14="http://schemas.microsoft.com/office/powerpoint/2010/main" val="226890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Celem naszego zadania w tym etapie było </a:t>
            </a:r>
            <a:r>
              <a:rPr lang="pl-PL" sz="1200"/>
              <a:t>zaproponowanie modelu uczenia maszynowego który na podstawie zadanego przez organizatorów konkursu zbioru danych, zawierającego klauzule oznaczone jako zgodne i abuzywne, który z jak największą dokładnością jest w stanie wskazywać klauzule abuzywne. Zbiór danych w porównaniu do drugiej fazy konkursu był przygotowany bardzo porządnie, gdyż otrzymane ramki danych zawierały zdania w których błędy, takie jak literówki, pojawiały się jedynie sporadycznie.</a:t>
            </a:r>
          </a:p>
          <a:p>
            <a:endParaRPr lang="pl-PL"/>
          </a:p>
        </p:txBody>
      </p:sp>
      <p:sp>
        <p:nvSpPr>
          <p:cNvPr id="4" name="Symbol zastępczy numeru slajdu 3"/>
          <p:cNvSpPr>
            <a:spLocks noGrp="1"/>
          </p:cNvSpPr>
          <p:nvPr>
            <p:ph type="sldNum" sz="quarter" idx="5"/>
          </p:nvPr>
        </p:nvSpPr>
        <p:spPr/>
        <p:txBody>
          <a:bodyPr/>
          <a:lstStyle/>
          <a:p>
            <a:fld id="{BC6F65B3-FA7B-4C86-97FF-088EA6A22260}" type="slidenum">
              <a:rPr lang="pl-PL" smtClean="0"/>
              <a:t>4</a:t>
            </a:fld>
            <a:endParaRPr lang="pl-PL"/>
          </a:p>
        </p:txBody>
      </p:sp>
    </p:spTree>
    <p:extLst>
      <p:ext uri="{BB962C8B-B14F-4D97-AF65-F5344CB8AC3E}">
        <p14:creationId xmlns:p14="http://schemas.microsoft.com/office/powerpoint/2010/main" val="3915652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Rozszerzanie zbioru klauzul abuzywnych zawarte jest w tym samym interfejsie co system poprawy wzorców.</a:t>
            </a:r>
          </a:p>
          <a:p>
            <a:endParaRPr lang="pl-PL"/>
          </a:p>
          <a:p>
            <a:r>
              <a:rPr lang="pl-PL"/>
              <a:t>Użytkownik może dodać daną klauzule zaznaczając ją, wybierając opcję dodania, a następnie podając uzasadnienie abuzywności oraz tagi</a:t>
            </a:r>
          </a:p>
          <a:p>
            <a:endParaRPr lang="pl-PL"/>
          </a:p>
          <a:p>
            <a:r>
              <a:rPr lang="pl-PL"/>
              <a:t>Po pozytywnej weryfikacji wśród innych użytkowników dana klauzula trafia do bazy pośredniej</a:t>
            </a:r>
          </a:p>
          <a:p>
            <a:endParaRPr lang="pl-PL"/>
          </a:p>
          <a:p>
            <a:r>
              <a:rPr lang="pl-PL"/>
              <a:t>Natomiast gdy w tej bazie przekroczony zostanie danych próg klauzul to dokonywana jest aktualizacja i te dane trafiają do głównej bazy danych</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40</a:t>
            </a:fld>
            <a:endParaRPr lang="pl-PL"/>
          </a:p>
        </p:txBody>
      </p:sp>
    </p:spTree>
    <p:extLst>
      <p:ext uri="{BB962C8B-B14F-4D97-AF65-F5344CB8AC3E}">
        <p14:creationId xmlns:p14="http://schemas.microsoft.com/office/powerpoint/2010/main" val="3551546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Przy kosztochłonności postanowiliśmy uwzględnić koszty jednorazowe, tak aby klarownie widoczne były wymagania finansowe do wdrożenia przez nas systemu. Jak widać na pierwszej tabeli każdy z członków zespołu oczekuje 50 tysięcy złotych za stworzenie systemu. Ponadto wymagana jest mocniejsza jednostka do trenowania modelu, której koszt wyniósłby około 20 tysięcy, co łącznie daje nam 720 tysięcy kosztów jednorazowych</a:t>
            </a:r>
          </a:p>
          <a:p>
            <a:endParaRPr lang="pl-PL"/>
          </a:p>
          <a:p>
            <a:r>
              <a:rPr lang="pl-PL"/>
              <a:t>Pierwsze trzy lata wymagają nakładu finansowego 71 tysięcy rocznie, na co składają się koszty wsparcia technicznego, aktualizacji, licencji oraz amortyzacji. Tak więc trzy lata kosztować będą 213 tysięcy</a:t>
            </a:r>
          </a:p>
          <a:p>
            <a:endParaRPr lang="pl-PL"/>
          </a:p>
          <a:p>
            <a:r>
              <a:rPr lang="pl-PL"/>
              <a:t>Od czwartego roku większość kosztów to licencje oraz ułamek to amortyzacja sumując się do 21 tysięcy</a:t>
            </a:r>
          </a:p>
          <a:p>
            <a:endParaRPr lang="pl-PL"/>
          </a:p>
          <a:p>
            <a:r>
              <a:rPr lang="pl-PL"/>
              <a:t>Sumarycznie, trzy lata funkcjonowania systemu pochłoną około 930 tysięcy złotych</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41</a:t>
            </a:fld>
            <a:endParaRPr lang="pl-PL"/>
          </a:p>
        </p:txBody>
      </p:sp>
    </p:spTree>
    <p:extLst>
      <p:ext uri="{BB962C8B-B14F-4D97-AF65-F5344CB8AC3E}">
        <p14:creationId xmlns:p14="http://schemas.microsoft.com/office/powerpoint/2010/main" val="241068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Warto jednak zaznaczyć, że wspomnianą sumę otrzymujemy znacznie więcej niż system do wykrywania klauzul abuzywnych. </a:t>
            </a:r>
          </a:p>
          <a:p>
            <a:endParaRPr lang="pl-PL"/>
          </a:p>
          <a:p>
            <a:r>
              <a:rPr lang="pl-PL"/>
              <a:t>System OCR może być szeroko wykorzystywany, na przykład do digitalizacji innych umów, które dostępne są jedynie w formie fizycznej</a:t>
            </a:r>
          </a:p>
          <a:p>
            <a:endParaRPr lang="pl-PL"/>
          </a:p>
          <a:p>
            <a:r>
              <a:rPr lang="pl-PL"/>
              <a:t>Ponadto pomaga w digitalizacji innych pism, na przykład tych wysyłanych tradycyjną pocztą przez osoby starsze</a:t>
            </a:r>
          </a:p>
          <a:p>
            <a:endParaRPr lang="pl-PL"/>
          </a:p>
          <a:p>
            <a:r>
              <a:rPr lang="pl-PL"/>
              <a:t>Dodatkowo samo narzędzie do edytowania wzorców można używać jako potencjalne narzędzie do pracy wspólnej, gdyż umożliwia wspólne edytowanie nawet do trzech osób.</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42</a:t>
            </a:fld>
            <a:endParaRPr lang="pl-PL"/>
          </a:p>
        </p:txBody>
      </p:sp>
    </p:spTree>
    <p:extLst>
      <p:ext uri="{BB962C8B-B14F-4D97-AF65-F5344CB8AC3E}">
        <p14:creationId xmlns:p14="http://schemas.microsoft.com/office/powerpoint/2010/main" val="1540799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Kończąc tę część prezentacji chciałbym podziękować nie tylko za uwagę, lecz także za możliwość wspólnej pracy z każdą z obecnych tu osób.</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43</a:t>
            </a:fld>
            <a:endParaRPr lang="pl-PL"/>
          </a:p>
        </p:txBody>
      </p:sp>
    </p:spTree>
    <p:extLst>
      <p:ext uri="{BB962C8B-B14F-4D97-AF65-F5344CB8AC3E}">
        <p14:creationId xmlns:p14="http://schemas.microsoft.com/office/powerpoint/2010/main" val="46537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Podczas wspólnej burzy mózgów udało nam się wygenerować wiele pomysłów odnośnie podejścia do przedstawionego problemu. </a:t>
            </a:r>
          </a:p>
          <a:p>
            <a:endParaRPr lang="pl-PL" dirty="0"/>
          </a:p>
          <a:p>
            <a:r>
              <a:rPr lang="pl-PL" dirty="0"/>
              <a:t>Do praktycznie każdego z podejść tworzenia modeli potrzebny był odpowiedni Preprocessing danych, tak aby ułatwić naukę modelom. </a:t>
            </a:r>
          </a:p>
          <a:p>
            <a:endParaRPr lang="pl-PL" dirty="0"/>
          </a:p>
          <a:p>
            <a:r>
              <a:rPr lang="pl-PL" dirty="0"/>
              <a:t>W samej fazie modelowanie wyróżnić można cztery główne nurty, z których dwoma najobszerniejszymi było przetestowanie różnych modeli klasycznych oraz sieci neuronowych. </a:t>
            </a:r>
          </a:p>
          <a:p>
            <a:endParaRPr lang="pl-PL" dirty="0"/>
          </a:p>
          <a:p>
            <a:r>
              <a:rPr lang="pl-PL" dirty="0"/>
              <a:t>Wartym wyróżnienia podzbiorem sieci neuronowych była sieć HerBERT, która wymagała bardziej indywidualnego podejścia od reszty. </a:t>
            </a:r>
          </a:p>
          <a:p>
            <a:endParaRPr lang="pl-PL" dirty="0"/>
          </a:p>
          <a:p>
            <a:r>
              <a:rPr lang="pl-PL" dirty="0"/>
              <a:t>Na sam koniec planowaliśmy najlepsze rozwiązania wrzucić do </a:t>
            </a:r>
            <a:r>
              <a:rPr lang="pl-PL" dirty="0" err="1"/>
              <a:t>stacka</a:t>
            </a:r>
            <a:r>
              <a:rPr lang="pl-PL" dirty="0"/>
              <a:t>, żeby potencjalnie zyskać kolejny punkt procentowy w skuteczności modelu.</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5</a:t>
            </a:fld>
            <a:endParaRPr lang="pl-PL"/>
          </a:p>
        </p:txBody>
      </p:sp>
    </p:spTree>
    <p:extLst>
      <p:ext uri="{BB962C8B-B14F-4D97-AF65-F5344CB8AC3E}">
        <p14:creationId xmlns:p14="http://schemas.microsoft.com/office/powerpoint/2010/main" val="373546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Pierwsza faza przygotowania danych wymagała bardzo szybkich efektów, ze względu na chęć wczesnego rozpoczęcia modelowania. Postanowiliśmy zatem stworzyć niezależne zbiory danych przygotowane przez różne osoby, tak aby mieć jak najszersze spektrum możliwych rozwiązań i wybrać z niego najlepsze rozwiązanie.</a:t>
            </a:r>
          </a:p>
          <a:p>
            <a:endParaRPr lang="pl-PL" dirty="0"/>
          </a:p>
          <a:p>
            <a:r>
              <a:rPr lang="pl-PL" dirty="0"/>
              <a:t>Ponadto dla sieci neuronowych końcowe dane musiały wyglądać nieco inaczej, stąd rozróżniliśmy podział na dwie podgrupy. </a:t>
            </a:r>
          </a:p>
          <a:p>
            <a:endParaRPr lang="pl-PL" dirty="0"/>
          </a:p>
          <a:p>
            <a:r>
              <a:rPr lang="pl-PL" dirty="0"/>
              <a:t>Ostatecznie wykorzystaliśmy następujące techniki </a:t>
            </a:r>
            <a:r>
              <a:rPr lang="pl-PL" dirty="0" err="1"/>
              <a:t>preprocessingu</a:t>
            </a:r>
            <a:r>
              <a:rPr lang="pl-PL" dirty="0"/>
              <a:t>: </a:t>
            </a:r>
          </a:p>
          <a:p>
            <a:r>
              <a:rPr lang="pl-PL" dirty="0"/>
              <a:t>Usuwanie stop </a:t>
            </a:r>
            <a:r>
              <a:rPr lang="pl-PL" dirty="0" err="1"/>
              <a:t>wordsów</a:t>
            </a:r>
            <a:r>
              <a:rPr lang="pl-PL" dirty="0"/>
              <a:t>, poza bardzo istotnymi znaczeniowo zaprzeczeniami</a:t>
            </a:r>
          </a:p>
          <a:p>
            <a:r>
              <a:rPr lang="pl-PL" dirty="0"/>
              <a:t>Czyszczenie tekstu poprzez rozwijania skrótów, usuwanie spacji, itd.</a:t>
            </a:r>
          </a:p>
          <a:p>
            <a:r>
              <a:rPr lang="pl-PL" dirty="0"/>
              <a:t>Tworzenie dwu, trzy i </a:t>
            </a:r>
            <a:r>
              <a:rPr lang="pl-PL" dirty="0" err="1"/>
              <a:t>cztero</a:t>
            </a:r>
            <a:r>
              <a:rPr lang="pl-PL" dirty="0"/>
              <a:t> wyrazowych ngramów</a:t>
            </a:r>
          </a:p>
          <a:p>
            <a:r>
              <a:rPr lang="pl-PL" dirty="0"/>
              <a:t>Usuwanie polskich znaków</a:t>
            </a:r>
          </a:p>
          <a:p>
            <a:r>
              <a:rPr lang="pl-PL" dirty="0"/>
              <a:t>Oraz Lematyzacja za pomocą </a:t>
            </a:r>
            <a:r>
              <a:rPr lang="pl-PL" dirty="0" err="1"/>
              <a:t>spacy</a:t>
            </a:r>
            <a:endParaRPr lang="pl-PL" dirty="0"/>
          </a:p>
          <a:p>
            <a:endParaRPr lang="pl-PL" dirty="0"/>
          </a:p>
          <a:p>
            <a:r>
              <a:rPr lang="pl-PL" dirty="0"/>
              <a:t>Część z nas przygotowała także EDA, które na przykład w jasny sposób wskazało istotę zaprzeczeń i kilka bardzo ważnych zwrotów, jak na przykład ‚zrzeka się odpowiedzialności’</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6</a:t>
            </a:fld>
            <a:endParaRPr lang="pl-PL"/>
          </a:p>
        </p:txBody>
      </p:sp>
    </p:spTree>
    <p:extLst>
      <p:ext uri="{BB962C8B-B14F-4D97-AF65-F5344CB8AC3E}">
        <p14:creationId xmlns:p14="http://schemas.microsoft.com/office/powerpoint/2010/main" val="34904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Jako zalety tego pierwszego podejścia można bez dwóch zdań podać wstępne zapoznanie się z tematyką NLP, z którą większość z nas nie miała wcześniej kontaktu. Istotne było też szybkie rozpoczęcie modelowania oraz zrozumienie zbioru danych o którym przed chwilą opowiadałem.</a:t>
            </a:r>
          </a:p>
          <a:p>
            <a:endParaRPr lang="pl-PL"/>
          </a:p>
          <a:p>
            <a:r>
              <a:rPr lang="pl-PL"/>
              <a:t>Szybkie działanie nie odbyło się jednak bez żadnych wad wśród których wymienić można ostateczny brak zbioru który łączyłby najlepsze cechy poszczególnych rozwiązań. Ponadto nie wykorzystaliśmy wszystkich </a:t>
            </a:r>
            <a:r>
              <a:rPr lang="pl-PL" err="1"/>
              <a:t>featurów</a:t>
            </a:r>
            <a:r>
              <a:rPr lang="pl-PL"/>
              <a:t> które przygotowaliśmy. Najlepszym przykładem mogą być n-gramy które nie były nigdzie wykorzystywane, chociaż znaliśmy ich istotę i co mogą wnieść.</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7</a:t>
            </a:fld>
            <a:endParaRPr lang="pl-PL"/>
          </a:p>
        </p:txBody>
      </p:sp>
    </p:spTree>
    <p:extLst>
      <p:ext uri="{BB962C8B-B14F-4D97-AF65-F5344CB8AC3E}">
        <p14:creationId xmlns:p14="http://schemas.microsoft.com/office/powerpoint/2010/main" val="2961915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 dość krótkim czasie po zakończeniu </a:t>
            </a:r>
            <a:r>
              <a:rPr lang="pl-PL" err="1"/>
              <a:t>preprocessingu</a:t>
            </a:r>
            <a:r>
              <a:rPr lang="pl-PL"/>
              <a:t> doszło do odrzucenia tworzenia sieci neuronowych, gdyż ich wyniki F1 </a:t>
            </a:r>
            <a:r>
              <a:rPr lang="pl-PL" err="1"/>
              <a:t>Score</a:t>
            </a:r>
            <a:r>
              <a:rPr lang="pl-PL"/>
              <a:t> były wyraźnie gorsze od pozostałych wyników plasując się w okolicach 0.81.</a:t>
            </a:r>
          </a:p>
          <a:p>
            <a:endParaRPr lang="pl-PL"/>
          </a:p>
          <a:p>
            <a:r>
              <a:rPr lang="pl-PL"/>
              <a:t>Ponadto przy każdej sieci przewijał się problem bardzo szybkiego wzrostu wartości funkcji straty na zbiorze walidacyjnym co nie sugerowało poprawności tego rozwiązania.</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8</a:t>
            </a:fld>
            <a:endParaRPr lang="pl-PL"/>
          </a:p>
        </p:txBody>
      </p:sp>
    </p:spTree>
    <p:extLst>
      <p:ext uri="{BB962C8B-B14F-4D97-AF65-F5344CB8AC3E}">
        <p14:creationId xmlns:p14="http://schemas.microsoft.com/office/powerpoint/2010/main" val="105215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Najlepsze modele klasyczne uzyskiwały natomiast odrobinę lepsze wyniki, gdzie najbardziej wyróżniał się Gradient </a:t>
            </a:r>
            <a:r>
              <a:rPr lang="pl-PL" err="1"/>
              <a:t>Boosting</a:t>
            </a:r>
            <a:r>
              <a:rPr lang="pl-PL"/>
              <a:t> umieszczony na szczycie załączonej tabeli.</a:t>
            </a:r>
          </a:p>
          <a:p>
            <a:endParaRPr lang="pl-PL"/>
          </a:p>
          <a:p>
            <a:r>
              <a:rPr lang="pl-PL"/>
              <a:t>Z tego powodu, najlepsze pięć modeli postanowiliśmy wykorzystać podczas procesu </a:t>
            </a:r>
            <a:r>
              <a:rPr lang="pl-PL" err="1"/>
              <a:t>stackowania</a:t>
            </a:r>
            <a:r>
              <a:rPr lang="pl-PL"/>
              <a:t>.</a:t>
            </a:r>
          </a:p>
        </p:txBody>
      </p:sp>
      <p:sp>
        <p:nvSpPr>
          <p:cNvPr id="4" name="Symbol zastępczy numeru slajdu 3"/>
          <p:cNvSpPr>
            <a:spLocks noGrp="1"/>
          </p:cNvSpPr>
          <p:nvPr>
            <p:ph type="sldNum" sz="quarter" idx="5"/>
          </p:nvPr>
        </p:nvSpPr>
        <p:spPr/>
        <p:txBody>
          <a:bodyPr/>
          <a:lstStyle/>
          <a:p>
            <a:fld id="{BC6F65B3-FA7B-4C86-97FF-088EA6A22260}" type="slidenum">
              <a:rPr lang="pl-PL" smtClean="0"/>
              <a:t>9</a:t>
            </a:fld>
            <a:endParaRPr lang="pl-PL"/>
          </a:p>
        </p:txBody>
      </p:sp>
    </p:spTree>
    <p:extLst>
      <p:ext uri="{BB962C8B-B14F-4D97-AF65-F5344CB8AC3E}">
        <p14:creationId xmlns:p14="http://schemas.microsoft.com/office/powerpoint/2010/main" val="3348206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B589D0-0E90-4E60-A20E-E599C4E5530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4DCE718-3087-43DB-8606-AA46B885E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CABD2430-F8C3-4743-9A11-90DC8DED2F46}"/>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5" name="Symbol zastępczy stopki 4">
            <a:extLst>
              <a:ext uri="{FF2B5EF4-FFF2-40B4-BE49-F238E27FC236}">
                <a16:creationId xmlns:a16="http://schemas.microsoft.com/office/drawing/2014/main" id="{D50F19E6-01AA-45BE-BED9-BD00D1E1C71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0DF4582-E5D7-4B03-911E-15947C111CF1}"/>
              </a:ext>
            </a:extLst>
          </p:cNvPr>
          <p:cNvSpPr>
            <a:spLocks noGrp="1"/>
          </p:cNvSpPr>
          <p:nvPr>
            <p:ph type="sldNum" sz="quarter" idx="12"/>
          </p:nvPr>
        </p:nvSpPr>
        <p:spPr/>
        <p:txBody>
          <a:bodyPr/>
          <a:lstStyle/>
          <a:p>
            <a:fld id="{5C1BEA67-5BB6-4EDA-B3CE-76BDD343D0AE}" type="slidenum">
              <a:rPr lang="pl-PL" smtClean="0"/>
              <a:t>‹#›</a:t>
            </a:fld>
            <a:endParaRPr lang="pl-PL"/>
          </a:p>
        </p:txBody>
      </p:sp>
      <p:pic>
        <p:nvPicPr>
          <p:cNvPr id="7" name="Obraz 6">
            <a:extLst>
              <a:ext uri="{FF2B5EF4-FFF2-40B4-BE49-F238E27FC236}">
                <a16:creationId xmlns:a16="http://schemas.microsoft.com/office/drawing/2014/main" id="{EDD22099-BAD5-470C-98EA-87CA55DAF4E0}"/>
              </a:ext>
            </a:extLst>
          </p:cNvPr>
          <p:cNvPicPr>
            <a:picLocks noChangeAspect="1"/>
          </p:cNvPicPr>
          <p:nvPr userDrawn="1"/>
        </p:nvPicPr>
        <p:blipFill>
          <a:blip r:embed="rId2"/>
          <a:stretch>
            <a:fillRect/>
          </a:stretch>
        </p:blipFill>
        <p:spPr>
          <a:xfrm>
            <a:off x="130867" y="136525"/>
            <a:ext cx="1133727" cy="1133727"/>
          </a:xfrm>
          <a:prstGeom prst="rect">
            <a:avLst/>
          </a:prstGeom>
        </p:spPr>
      </p:pic>
      <p:pic>
        <p:nvPicPr>
          <p:cNvPr id="8" name="Obraz 7">
            <a:extLst>
              <a:ext uri="{FF2B5EF4-FFF2-40B4-BE49-F238E27FC236}">
                <a16:creationId xmlns:a16="http://schemas.microsoft.com/office/drawing/2014/main" id="{20F86AD8-BFE9-49A2-9F67-2A9009D63E2D}"/>
              </a:ext>
            </a:extLst>
          </p:cNvPr>
          <p:cNvPicPr>
            <a:picLocks noChangeAspect="1"/>
          </p:cNvPicPr>
          <p:nvPr userDrawn="1"/>
        </p:nvPicPr>
        <p:blipFill>
          <a:blip r:embed="rId2"/>
          <a:stretch>
            <a:fillRect/>
          </a:stretch>
        </p:blipFill>
        <p:spPr>
          <a:xfrm>
            <a:off x="10927406" y="136524"/>
            <a:ext cx="1133727" cy="1133727"/>
          </a:xfrm>
          <a:prstGeom prst="rect">
            <a:avLst/>
          </a:prstGeom>
        </p:spPr>
      </p:pic>
    </p:spTree>
    <p:extLst>
      <p:ext uri="{BB962C8B-B14F-4D97-AF65-F5344CB8AC3E}">
        <p14:creationId xmlns:p14="http://schemas.microsoft.com/office/powerpoint/2010/main" val="231446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D01891-75A5-49B0-9637-12497BD52C9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C374F8E4-3A1F-4D89-8ED0-306D721EF7AE}"/>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4EF23D8-A368-4801-8165-00D1FFE8BDAA}"/>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5" name="Symbol zastępczy stopki 4">
            <a:extLst>
              <a:ext uri="{FF2B5EF4-FFF2-40B4-BE49-F238E27FC236}">
                <a16:creationId xmlns:a16="http://schemas.microsoft.com/office/drawing/2014/main" id="{9CE44258-DC3B-4019-88B8-3F9A2384894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CFD4B1-7693-4FE5-8384-2E3FAA30846C}"/>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67711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C2FB615-238E-4E7A-BCD6-963FF1086019}"/>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9EB110BA-BD6A-46D8-B669-244DF5C29A5A}"/>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F08EA1C-D7A4-497A-A43A-F8A510364F8E}"/>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5" name="Symbol zastępczy stopki 4">
            <a:extLst>
              <a:ext uri="{FF2B5EF4-FFF2-40B4-BE49-F238E27FC236}">
                <a16:creationId xmlns:a16="http://schemas.microsoft.com/office/drawing/2014/main" id="{E11170A5-97EC-4BA8-9DDA-2F6F4583295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CF9D15F-0840-4625-8875-44423FE9E1CE}"/>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89605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DCFED9-157B-4F21-995D-7C58A92152A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4469D32-4687-4DFE-97BF-9C76FD69BCD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E8A88BA-DA6C-43A9-97A9-DE9409EE5CDA}"/>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5" name="Symbol zastępczy stopki 4">
            <a:extLst>
              <a:ext uri="{FF2B5EF4-FFF2-40B4-BE49-F238E27FC236}">
                <a16:creationId xmlns:a16="http://schemas.microsoft.com/office/drawing/2014/main" id="{C43415AC-F25A-4C0A-93B5-2974DB09401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55DFA50-DCA7-4B67-B7BE-C364CBF907CB}"/>
              </a:ext>
            </a:extLst>
          </p:cNvPr>
          <p:cNvSpPr>
            <a:spLocks noGrp="1"/>
          </p:cNvSpPr>
          <p:nvPr>
            <p:ph type="sldNum" sz="quarter" idx="12"/>
          </p:nvPr>
        </p:nvSpPr>
        <p:spPr/>
        <p:txBody>
          <a:bodyPr/>
          <a:lstStyle/>
          <a:p>
            <a:fld id="{5C1BEA67-5BB6-4EDA-B3CE-76BDD343D0AE}" type="slidenum">
              <a:rPr lang="pl-PL" smtClean="0"/>
              <a:t>‹#›</a:t>
            </a:fld>
            <a:endParaRPr lang="pl-PL"/>
          </a:p>
        </p:txBody>
      </p:sp>
      <p:pic>
        <p:nvPicPr>
          <p:cNvPr id="10" name="Obraz 9">
            <a:extLst>
              <a:ext uri="{FF2B5EF4-FFF2-40B4-BE49-F238E27FC236}">
                <a16:creationId xmlns:a16="http://schemas.microsoft.com/office/drawing/2014/main" id="{2FF52344-4E66-49CF-A949-9A058FE33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06" y="504094"/>
            <a:ext cx="755794" cy="755794"/>
          </a:xfrm>
          <a:prstGeom prst="rect">
            <a:avLst/>
          </a:prstGeom>
        </p:spPr>
      </p:pic>
    </p:spTree>
    <p:extLst>
      <p:ext uri="{BB962C8B-B14F-4D97-AF65-F5344CB8AC3E}">
        <p14:creationId xmlns:p14="http://schemas.microsoft.com/office/powerpoint/2010/main" val="359912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EAB416-A324-4E63-ACF3-B9FDA5FCFD12}"/>
              </a:ext>
            </a:extLst>
          </p:cNvPr>
          <p:cNvSpPr>
            <a:spLocks noGrp="1"/>
          </p:cNvSpPr>
          <p:nvPr>
            <p:ph type="title"/>
          </p:nvPr>
        </p:nvSpPr>
        <p:spPr>
          <a:xfrm>
            <a:off x="2402732" y="1709738"/>
            <a:ext cx="8944718"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74FD6992-BEB8-496E-B4B4-668434CE1137}"/>
              </a:ext>
            </a:extLst>
          </p:cNvPr>
          <p:cNvSpPr>
            <a:spLocks noGrp="1"/>
          </p:cNvSpPr>
          <p:nvPr>
            <p:ph type="body" idx="1"/>
          </p:nvPr>
        </p:nvSpPr>
        <p:spPr>
          <a:xfrm>
            <a:off x="2402732" y="4589463"/>
            <a:ext cx="8944718" cy="1500187"/>
          </a:xfrm>
        </p:spPr>
        <p:txBody>
          <a:bodyPr/>
          <a:lstStyle>
            <a:lvl1pPr marL="0" indent="0">
              <a:buNone/>
              <a:defRPr sz="2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8F37E134-44B7-469D-B584-54CFCD7E3982}"/>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5" name="Symbol zastępczy stopki 4">
            <a:extLst>
              <a:ext uri="{FF2B5EF4-FFF2-40B4-BE49-F238E27FC236}">
                <a16:creationId xmlns:a16="http://schemas.microsoft.com/office/drawing/2014/main" id="{90872024-8838-42E2-927C-4D870289766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024E72E-9488-4AFB-B47F-E64E48C4F976}"/>
              </a:ext>
            </a:extLst>
          </p:cNvPr>
          <p:cNvSpPr>
            <a:spLocks noGrp="1"/>
          </p:cNvSpPr>
          <p:nvPr>
            <p:ph type="sldNum" sz="quarter" idx="12"/>
          </p:nvPr>
        </p:nvSpPr>
        <p:spPr/>
        <p:txBody>
          <a:bodyPr/>
          <a:lstStyle/>
          <a:p>
            <a:fld id="{5C1BEA67-5BB6-4EDA-B3CE-76BDD343D0AE}" type="slidenum">
              <a:rPr lang="pl-PL" smtClean="0"/>
              <a:t>‹#›</a:t>
            </a:fld>
            <a:endParaRPr lang="pl-PL"/>
          </a:p>
        </p:txBody>
      </p:sp>
      <p:pic>
        <p:nvPicPr>
          <p:cNvPr id="7" name="Obraz 6">
            <a:extLst>
              <a:ext uri="{FF2B5EF4-FFF2-40B4-BE49-F238E27FC236}">
                <a16:creationId xmlns:a16="http://schemas.microsoft.com/office/drawing/2014/main" id="{53CB5E50-C0B9-403B-8778-0A9FAE2901D3}"/>
              </a:ext>
            </a:extLst>
          </p:cNvPr>
          <p:cNvPicPr>
            <a:picLocks noChangeAspect="1"/>
          </p:cNvPicPr>
          <p:nvPr userDrawn="1"/>
        </p:nvPicPr>
        <p:blipFill>
          <a:blip r:embed="rId2"/>
          <a:stretch>
            <a:fillRect/>
          </a:stretch>
        </p:blipFill>
        <p:spPr>
          <a:xfrm>
            <a:off x="552763" y="2905438"/>
            <a:ext cx="1657037" cy="1657037"/>
          </a:xfrm>
          <a:prstGeom prst="rect">
            <a:avLst/>
          </a:prstGeom>
        </p:spPr>
      </p:pic>
    </p:spTree>
    <p:extLst>
      <p:ext uri="{BB962C8B-B14F-4D97-AF65-F5344CB8AC3E}">
        <p14:creationId xmlns:p14="http://schemas.microsoft.com/office/powerpoint/2010/main" val="242176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57D889-04A4-46AF-9016-BCDD3628BC3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1CB8B180-E141-45E2-AD46-6118A5789397}"/>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4402CA98-1200-4B5E-A04A-6858BBAD3CAE}"/>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4DCC23F5-03EF-46E8-815D-C708FEF72BDD}"/>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6" name="Symbol zastępczy stopki 5">
            <a:extLst>
              <a:ext uri="{FF2B5EF4-FFF2-40B4-BE49-F238E27FC236}">
                <a16:creationId xmlns:a16="http://schemas.microsoft.com/office/drawing/2014/main" id="{38A9399C-AC62-47E2-8749-AAFACBF33CA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0B92A6C-8BE8-4F8F-B4FC-D727A45A010C}"/>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15512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337D2C-834C-4325-BA9B-9A92B64775D3}"/>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B3D781C-4152-457F-9251-B3926C8A2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1BA4FF21-88E4-468A-910E-EE11BDADF368}"/>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6F24A123-A2CF-469D-92C3-6B2B3A4FC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5159C569-D011-45FD-88E3-9069D78C57FB}"/>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11677D62-FBAA-4641-8281-276D482BF1E9}"/>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8" name="Symbol zastępczy stopki 7">
            <a:extLst>
              <a:ext uri="{FF2B5EF4-FFF2-40B4-BE49-F238E27FC236}">
                <a16:creationId xmlns:a16="http://schemas.microsoft.com/office/drawing/2014/main" id="{E2FBAC5D-74BC-4F53-8504-7E09B3A1AE6A}"/>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3629986-FC08-4784-A72A-0B3399182A86}"/>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6600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728AEE-82DA-47FD-BE26-2ECC8654A0F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ABAF7EF7-E299-41C0-9743-733EC211083A}"/>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4" name="Symbol zastępczy stopki 3">
            <a:extLst>
              <a:ext uri="{FF2B5EF4-FFF2-40B4-BE49-F238E27FC236}">
                <a16:creationId xmlns:a16="http://schemas.microsoft.com/office/drawing/2014/main" id="{CE5EC32B-E1EE-4D67-9F99-58FF798D1CA6}"/>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819BDF22-D8E2-40E3-B2FE-33C4B14C1593}"/>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103457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93978FC-A1FB-4145-9090-06B435B571FE}"/>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3" name="Symbol zastępczy stopki 2">
            <a:extLst>
              <a:ext uri="{FF2B5EF4-FFF2-40B4-BE49-F238E27FC236}">
                <a16:creationId xmlns:a16="http://schemas.microsoft.com/office/drawing/2014/main" id="{584DFB76-C986-42B3-B891-3CA4971C6F3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5022462C-F0DD-46A6-B2CC-AF147BAAA87A}"/>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363514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159BA5-13C3-4F40-BBFA-03A48609CFA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7A5C0DB-F2EF-47D7-BC88-61F8DA3CF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1BB1BF1-1F69-424D-B5B0-A2CC123F4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D1AD704E-F47D-444B-B1F8-A607A0C33830}"/>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6" name="Symbol zastępczy stopki 5">
            <a:extLst>
              <a:ext uri="{FF2B5EF4-FFF2-40B4-BE49-F238E27FC236}">
                <a16:creationId xmlns:a16="http://schemas.microsoft.com/office/drawing/2014/main" id="{C4DBD43F-9C64-4DEF-A271-F90F801443A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2B768AA-35F1-4AA8-AEE7-172EBED80065}"/>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31405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90E9F2-3658-493A-A88E-A12063257C0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793226EA-A767-4232-BC0D-13CE39245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9769E9B2-F6EE-41B2-80E3-CEE64E42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1547193-7D4E-41E8-AEE4-C88483280EE2}"/>
              </a:ext>
            </a:extLst>
          </p:cNvPr>
          <p:cNvSpPr>
            <a:spLocks noGrp="1"/>
          </p:cNvSpPr>
          <p:nvPr>
            <p:ph type="dt" sz="half" idx="10"/>
          </p:nvPr>
        </p:nvSpPr>
        <p:spPr/>
        <p:txBody>
          <a:bodyPr/>
          <a:lstStyle/>
          <a:p>
            <a:fld id="{42A27A5D-C06B-4F33-B527-422ED9C2AB63}" type="datetimeFigureOut">
              <a:rPr lang="pl-PL" smtClean="0"/>
              <a:t>30.11.2021</a:t>
            </a:fld>
            <a:endParaRPr lang="pl-PL"/>
          </a:p>
        </p:txBody>
      </p:sp>
      <p:sp>
        <p:nvSpPr>
          <p:cNvPr id="6" name="Symbol zastępczy stopki 5">
            <a:extLst>
              <a:ext uri="{FF2B5EF4-FFF2-40B4-BE49-F238E27FC236}">
                <a16:creationId xmlns:a16="http://schemas.microsoft.com/office/drawing/2014/main" id="{7E667B71-E1EE-4855-80CA-E0C8F454A9E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E9DFA7A-981D-4FD7-BD7D-9B6A6E3FF414}"/>
              </a:ext>
            </a:extLst>
          </p:cNvPr>
          <p:cNvSpPr>
            <a:spLocks noGrp="1"/>
          </p:cNvSpPr>
          <p:nvPr>
            <p:ph type="sldNum" sz="quarter" idx="12"/>
          </p:nvPr>
        </p:nvSpPr>
        <p:spPr/>
        <p:txBody>
          <a:bodyPr/>
          <a:lstStyle/>
          <a:p>
            <a:fld id="{5C1BEA67-5BB6-4EDA-B3CE-76BDD343D0AE}" type="slidenum">
              <a:rPr lang="pl-PL" smtClean="0"/>
              <a:t>‹#›</a:t>
            </a:fld>
            <a:endParaRPr lang="pl-PL"/>
          </a:p>
        </p:txBody>
      </p:sp>
    </p:spTree>
    <p:extLst>
      <p:ext uri="{BB962C8B-B14F-4D97-AF65-F5344CB8AC3E}">
        <p14:creationId xmlns:p14="http://schemas.microsoft.com/office/powerpoint/2010/main" val="27041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8354C164-AD34-4393-9CD4-26C094C19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D304A385-A3FC-4316-B4BA-7685D1DA0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B9A582B-917E-49BB-8C37-3B6581DD6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B0F0"/>
                </a:solidFill>
              </a:defRPr>
            </a:lvl1pPr>
          </a:lstStyle>
          <a:p>
            <a:fld id="{42A27A5D-C06B-4F33-B527-422ED9C2AB63}" type="datetimeFigureOut">
              <a:rPr lang="pl-PL" smtClean="0"/>
              <a:pPr/>
              <a:t>30.11.2021</a:t>
            </a:fld>
            <a:endParaRPr lang="pl-PL"/>
          </a:p>
        </p:txBody>
      </p:sp>
      <p:sp>
        <p:nvSpPr>
          <p:cNvPr id="5" name="Symbol zastępczy stopki 4">
            <a:extLst>
              <a:ext uri="{FF2B5EF4-FFF2-40B4-BE49-F238E27FC236}">
                <a16:creationId xmlns:a16="http://schemas.microsoft.com/office/drawing/2014/main" id="{E243F6E1-476D-4A94-AD5E-9C40DC215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C138CC2-A4B5-4B72-BF2B-44404D267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BEA67-5BB6-4EDA-B3CE-76BDD343D0AE}" type="slidenum">
              <a:rPr lang="pl-PL" smtClean="0"/>
              <a:t>‹#›</a:t>
            </a:fld>
            <a:endParaRPr lang="pl-PL"/>
          </a:p>
        </p:txBody>
      </p:sp>
    </p:spTree>
    <p:extLst>
      <p:ext uri="{BB962C8B-B14F-4D97-AF65-F5344CB8AC3E}">
        <p14:creationId xmlns:p14="http://schemas.microsoft.com/office/powerpoint/2010/main" val="384876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BC0813-40FF-46E4-8B24-C8FF93188F02}"/>
              </a:ext>
            </a:extLst>
          </p:cNvPr>
          <p:cNvSpPr>
            <a:spLocks noGrp="1"/>
          </p:cNvSpPr>
          <p:nvPr>
            <p:ph type="ctrTitle"/>
          </p:nvPr>
        </p:nvSpPr>
        <p:spPr>
          <a:xfrm>
            <a:off x="1524000" y="1608746"/>
            <a:ext cx="9144000" cy="2387600"/>
          </a:xfrm>
        </p:spPr>
        <p:txBody>
          <a:bodyPr/>
          <a:lstStyle/>
          <a:p>
            <a:r>
              <a:rPr lang="pl-PL" dirty="0"/>
              <a:t>Projekt Interdyscyplinarny</a:t>
            </a:r>
            <a:br>
              <a:rPr lang="pl-PL" dirty="0"/>
            </a:br>
            <a:r>
              <a:rPr lang="pl-PL" dirty="0"/>
              <a:t>Podsumowanie</a:t>
            </a:r>
          </a:p>
        </p:txBody>
      </p:sp>
      <p:sp>
        <p:nvSpPr>
          <p:cNvPr id="3" name="Podtytuł 2">
            <a:extLst>
              <a:ext uri="{FF2B5EF4-FFF2-40B4-BE49-F238E27FC236}">
                <a16:creationId xmlns:a16="http://schemas.microsoft.com/office/drawing/2014/main" id="{313ACB3E-C631-44DB-8616-AD0AC1953A04}"/>
              </a:ext>
            </a:extLst>
          </p:cNvPr>
          <p:cNvSpPr>
            <a:spLocks noGrp="1"/>
          </p:cNvSpPr>
          <p:nvPr>
            <p:ph type="subTitle" idx="1"/>
          </p:nvPr>
        </p:nvSpPr>
        <p:spPr>
          <a:xfrm>
            <a:off x="1524000" y="4253791"/>
            <a:ext cx="9144000" cy="1655762"/>
          </a:xfrm>
        </p:spPr>
        <p:txBody>
          <a:bodyPr vert="horz" lIns="91440" tIns="45720" rIns="91440" bIns="45720" rtlCol="0" anchor="t">
            <a:normAutofit/>
          </a:bodyPr>
          <a:lstStyle/>
          <a:p>
            <a:r>
              <a:rPr lang="pl-PL" sz="1800" dirty="0"/>
              <a:t>Maria Kędzierska, Hubert Ruczyński, Patryk Słowakiewicz, Mateusz Sperkowski, Mikołaj Spytek, Szymon Rećko, Maciej Pawlikowski, Jan Smoleń, Karol Degórski, Bartosz Sawicki, Przemysław Olender, Katarzyna Solawa, Dominik Pawlak, Michał Piasecki</a:t>
            </a:r>
          </a:p>
          <a:p>
            <a:endParaRPr lang="pl-PL" sz="1800" dirty="0"/>
          </a:p>
        </p:txBody>
      </p:sp>
    </p:spTree>
    <p:extLst>
      <p:ext uri="{BB962C8B-B14F-4D97-AF65-F5344CB8AC3E}">
        <p14:creationId xmlns:p14="http://schemas.microsoft.com/office/powerpoint/2010/main" val="265033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1B019A-96E2-4CDF-A13F-A932A8E984E0}"/>
              </a:ext>
            </a:extLst>
          </p:cNvPr>
          <p:cNvSpPr>
            <a:spLocks noGrp="1"/>
          </p:cNvSpPr>
          <p:nvPr>
            <p:ph type="title"/>
          </p:nvPr>
        </p:nvSpPr>
        <p:spPr/>
        <p:txBody>
          <a:bodyPr/>
          <a:lstStyle/>
          <a:p>
            <a:r>
              <a:rPr lang="pl-PL"/>
              <a:t>Wyniki </a:t>
            </a:r>
            <a:r>
              <a:rPr lang="pl-PL" err="1"/>
              <a:t>Stackowania</a:t>
            </a:r>
            <a:endParaRPr lang="pl-PL"/>
          </a:p>
        </p:txBody>
      </p:sp>
      <p:sp>
        <p:nvSpPr>
          <p:cNvPr id="3" name="Symbol zastępczy zawartości 2">
            <a:extLst>
              <a:ext uri="{FF2B5EF4-FFF2-40B4-BE49-F238E27FC236}">
                <a16:creationId xmlns:a16="http://schemas.microsoft.com/office/drawing/2014/main" id="{DA1BF717-423A-4014-B54D-5421D85B6A20}"/>
              </a:ext>
            </a:extLst>
          </p:cNvPr>
          <p:cNvSpPr>
            <a:spLocks noGrp="1"/>
          </p:cNvSpPr>
          <p:nvPr>
            <p:ph idx="1"/>
          </p:nvPr>
        </p:nvSpPr>
        <p:spPr>
          <a:xfrm>
            <a:off x="838200" y="1825625"/>
            <a:ext cx="4379843" cy="2458140"/>
          </a:xfrm>
        </p:spPr>
        <p:txBody>
          <a:bodyPr>
            <a:normAutofit/>
          </a:bodyPr>
          <a:lstStyle/>
          <a:p>
            <a:pPr marL="514350" indent="-514350">
              <a:buFont typeface="+mj-lt"/>
              <a:buAutoNum type="arabicPeriod"/>
            </a:pPr>
            <a:r>
              <a:rPr lang="pl-PL"/>
              <a:t>Skład najlepszego </a:t>
            </a:r>
            <a:r>
              <a:rPr lang="pl-PL" err="1"/>
              <a:t>stacka</a:t>
            </a:r>
            <a:r>
              <a:rPr lang="pl-PL"/>
              <a:t>:</a:t>
            </a:r>
          </a:p>
          <a:p>
            <a:pPr lvl="1"/>
            <a:r>
              <a:rPr lang="pl-PL"/>
              <a:t>Gradient </a:t>
            </a:r>
            <a:r>
              <a:rPr lang="pl-PL" err="1"/>
              <a:t>Boosting</a:t>
            </a:r>
            <a:endParaRPr lang="pl-PL"/>
          </a:p>
          <a:p>
            <a:pPr lvl="1"/>
            <a:r>
              <a:rPr lang="pl-PL" err="1"/>
              <a:t>Random</a:t>
            </a:r>
            <a:r>
              <a:rPr lang="pl-PL"/>
              <a:t> </a:t>
            </a:r>
            <a:r>
              <a:rPr lang="pl-PL" err="1"/>
              <a:t>Forest</a:t>
            </a:r>
            <a:endParaRPr lang="pl-PL"/>
          </a:p>
          <a:p>
            <a:pPr lvl="1"/>
            <a:r>
              <a:rPr lang="pl-PL" err="1"/>
              <a:t>Naive</a:t>
            </a:r>
            <a:r>
              <a:rPr lang="pl-PL"/>
              <a:t> Bayes</a:t>
            </a:r>
          </a:p>
          <a:p>
            <a:pPr lvl="1"/>
            <a:r>
              <a:rPr lang="pl-PL"/>
              <a:t>SVC</a:t>
            </a:r>
          </a:p>
          <a:p>
            <a:pPr lvl="1"/>
            <a:r>
              <a:rPr lang="pl-PL" err="1"/>
              <a:t>XGBoost</a:t>
            </a:r>
            <a:endParaRPr lang="pl-PL"/>
          </a:p>
        </p:txBody>
      </p:sp>
      <p:graphicFrame>
        <p:nvGraphicFramePr>
          <p:cNvPr id="4" name="Tabela 4">
            <a:extLst>
              <a:ext uri="{FF2B5EF4-FFF2-40B4-BE49-F238E27FC236}">
                <a16:creationId xmlns:a16="http://schemas.microsoft.com/office/drawing/2014/main" id="{E8A39293-E64D-4EAE-9B14-66F44B1F532B}"/>
              </a:ext>
            </a:extLst>
          </p:cNvPr>
          <p:cNvGraphicFramePr>
            <a:graphicFrameLocks noGrp="1"/>
          </p:cNvGraphicFramePr>
          <p:nvPr>
            <p:extLst>
              <p:ext uri="{D42A27DB-BD31-4B8C-83A1-F6EECF244321}">
                <p14:modId xmlns:p14="http://schemas.microsoft.com/office/powerpoint/2010/main" val="2370976211"/>
              </p:ext>
            </p:extLst>
          </p:nvPr>
        </p:nvGraphicFramePr>
        <p:xfrm>
          <a:off x="6341717" y="2498435"/>
          <a:ext cx="4289288" cy="1112520"/>
        </p:xfrm>
        <a:graphic>
          <a:graphicData uri="http://schemas.openxmlformats.org/drawingml/2006/table">
            <a:tbl>
              <a:tblPr firstRow="1" bandRow="1">
                <a:tableStyleId>{5C22544A-7EE6-4342-B048-85BDC9FD1C3A}</a:tableStyleId>
              </a:tblPr>
              <a:tblGrid>
                <a:gridCol w="2144644">
                  <a:extLst>
                    <a:ext uri="{9D8B030D-6E8A-4147-A177-3AD203B41FA5}">
                      <a16:colId xmlns:a16="http://schemas.microsoft.com/office/drawing/2014/main" val="367354096"/>
                    </a:ext>
                  </a:extLst>
                </a:gridCol>
                <a:gridCol w="2144644">
                  <a:extLst>
                    <a:ext uri="{9D8B030D-6E8A-4147-A177-3AD203B41FA5}">
                      <a16:colId xmlns:a16="http://schemas.microsoft.com/office/drawing/2014/main" val="1672093687"/>
                    </a:ext>
                  </a:extLst>
                </a:gridCol>
              </a:tblGrid>
              <a:tr h="370840">
                <a:tc>
                  <a:txBody>
                    <a:bodyPr/>
                    <a:lstStyle/>
                    <a:p>
                      <a:r>
                        <a:rPr lang="pl-PL"/>
                        <a:t>MODEL</a:t>
                      </a:r>
                    </a:p>
                  </a:txBody>
                  <a:tcPr/>
                </a:tc>
                <a:tc>
                  <a:txBody>
                    <a:bodyPr/>
                    <a:lstStyle/>
                    <a:p>
                      <a:r>
                        <a:rPr lang="pl-PL"/>
                        <a:t>F1 SCORE</a:t>
                      </a:r>
                    </a:p>
                  </a:txBody>
                  <a:tcPr/>
                </a:tc>
                <a:extLst>
                  <a:ext uri="{0D108BD9-81ED-4DB2-BD59-A6C34878D82A}">
                    <a16:rowId xmlns:a16="http://schemas.microsoft.com/office/drawing/2014/main" val="2115805030"/>
                  </a:ext>
                </a:extLst>
              </a:tr>
              <a:tr h="370840">
                <a:tc>
                  <a:txBody>
                    <a:bodyPr/>
                    <a:lstStyle/>
                    <a:p>
                      <a:r>
                        <a:rPr lang="pl-PL" b="1" err="1"/>
                        <a:t>Stack</a:t>
                      </a:r>
                      <a:endParaRPr lang="pl-PL" b="1"/>
                    </a:p>
                  </a:txBody>
                  <a:tcPr/>
                </a:tc>
                <a:tc>
                  <a:txBody>
                    <a:bodyPr/>
                    <a:lstStyle/>
                    <a:p>
                      <a:r>
                        <a:rPr lang="pl-PL"/>
                        <a:t>0.852</a:t>
                      </a:r>
                    </a:p>
                  </a:txBody>
                  <a:tcPr/>
                </a:tc>
                <a:extLst>
                  <a:ext uri="{0D108BD9-81ED-4DB2-BD59-A6C34878D82A}">
                    <a16:rowId xmlns:a16="http://schemas.microsoft.com/office/drawing/2014/main" val="19026294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Gradient </a:t>
                      </a:r>
                      <a:r>
                        <a:rPr lang="pl-PL" err="1"/>
                        <a:t>Boosting</a:t>
                      </a:r>
                      <a:endParaRPr lang="pl-PL"/>
                    </a:p>
                  </a:txBody>
                  <a:tcPr/>
                </a:tc>
                <a:tc>
                  <a:txBody>
                    <a:bodyPr/>
                    <a:lstStyle/>
                    <a:p>
                      <a:r>
                        <a:rPr lang="pl-PL"/>
                        <a:t>0.84</a:t>
                      </a:r>
                    </a:p>
                  </a:txBody>
                  <a:tcPr/>
                </a:tc>
                <a:extLst>
                  <a:ext uri="{0D108BD9-81ED-4DB2-BD59-A6C34878D82A}">
                    <a16:rowId xmlns:a16="http://schemas.microsoft.com/office/drawing/2014/main" val="759257426"/>
                  </a:ext>
                </a:extLst>
              </a:tr>
            </a:tbl>
          </a:graphicData>
        </a:graphic>
      </p:graphicFrame>
      <p:sp>
        <p:nvSpPr>
          <p:cNvPr id="5" name="pole tekstowe 4">
            <a:extLst>
              <a:ext uri="{FF2B5EF4-FFF2-40B4-BE49-F238E27FC236}">
                <a16:creationId xmlns:a16="http://schemas.microsoft.com/office/drawing/2014/main" id="{E0298076-B448-4A92-9697-CF52CB86220D}"/>
              </a:ext>
            </a:extLst>
          </p:cNvPr>
          <p:cNvSpPr txBox="1"/>
          <p:nvPr/>
        </p:nvSpPr>
        <p:spPr>
          <a:xfrm>
            <a:off x="3705639" y="4744193"/>
            <a:ext cx="4780722" cy="1661993"/>
          </a:xfrm>
          <a:prstGeom prst="rect">
            <a:avLst/>
          </a:prstGeom>
          <a:noFill/>
        </p:spPr>
        <p:txBody>
          <a:bodyPr wrap="square" rtlCol="0">
            <a:spAutoFit/>
          </a:bodyPr>
          <a:lstStyle/>
          <a:p>
            <a:r>
              <a:rPr lang="pl-PL" sz="2800">
                <a:solidFill>
                  <a:srgbClr val="0070C0"/>
                </a:solidFill>
              </a:rPr>
              <a:t>2. Brak Herberta, gdyż jego performance byłby osłabiany przez resztę modeli</a:t>
            </a:r>
          </a:p>
          <a:p>
            <a:endParaRPr lang="pl-PL"/>
          </a:p>
        </p:txBody>
      </p:sp>
    </p:spTree>
    <p:extLst>
      <p:ext uri="{BB962C8B-B14F-4D97-AF65-F5344CB8AC3E}">
        <p14:creationId xmlns:p14="http://schemas.microsoft.com/office/powerpoint/2010/main" val="23332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6E3236-F58B-472E-BB50-B48B59E44F69}"/>
              </a:ext>
            </a:extLst>
          </p:cNvPr>
          <p:cNvSpPr>
            <a:spLocks noGrp="1"/>
          </p:cNvSpPr>
          <p:nvPr>
            <p:ph type="title"/>
          </p:nvPr>
        </p:nvSpPr>
        <p:spPr/>
        <p:txBody>
          <a:bodyPr/>
          <a:lstStyle/>
          <a:p>
            <a:r>
              <a:rPr lang="pl-PL"/>
              <a:t>Preprocessing II</a:t>
            </a:r>
          </a:p>
        </p:txBody>
      </p:sp>
      <p:sp>
        <p:nvSpPr>
          <p:cNvPr id="3" name="Symbol zastępczy zawartości 2">
            <a:extLst>
              <a:ext uri="{FF2B5EF4-FFF2-40B4-BE49-F238E27FC236}">
                <a16:creationId xmlns:a16="http://schemas.microsoft.com/office/drawing/2014/main" id="{66579659-688E-4528-8F7D-0721B672F3AA}"/>
              </a:ext>
            </a:extLst>
          </p:cNvPr>
          <p:cNvSpPr>
            <a:spLocks noGrp="1"/>
          </p:cNvSpPr>
          <p:nvPr>
            <p:ph idx="1"/>
          </p:nvPr>
        </p:nvSpPr>
        <p:spPr/>
        <p:txBody>
          <a:bodyPr>
            <a:normAutofit fontScale="92500" lnSpcReduction="10000"/>
          </a:bodyPr>
          <a:lstStyle/>
          <a:p>
            <a:r>
              <a:rPr lang="pl-PL"/>
              <a:t>Wynik zbiorowej burzy mózgów pod koniec Etapu I</a:t>
            </a:r>
          </a:p>
          <a:p>
            <a:r>
              <a:rPr lang="pl-PL"/>
              <a:t>Bardziej przemyślane podejście</a:t>
            </a:r>
          </a:p>
          <a:p>
            <a:r>
              <a:rPr lang="pl-PL"/>
              <a:t>Czytelny i łatwy w obsłudze </a:t>
            </a:r>
            <a:r>
              <a:rPr lang="pl-PL" err="1"/>
              <a:t>pipeline</a:t>
            </a:r>
            <a:r>
              <a:rPr lang="pl-PL"/>
              <a:t> do przygotowania danych:</a:t>
            </a:r>
          </a:p>
          <a:p>
            <a:pPr marL="971550" lvl="1" indent="-514350">
              <a:buFont typeface="+mj-lt"/>
              <a:buAutoNum type="arabicPeriod"/>
            </a:pPr>
            <a:r>
              <a:rPr lang="pl-PL"/>
              <a:t>Wczytanie danych</a:t>
            </a:r>
          </a:p>
          <a:p>
            <a:pPr marL="971550" lvl="1" indent="-514350">
              <a:buFont typeface="+mj-lt"/>
              <a:buAutoNum type="arabicPeriod"/>
            </a:pPr>
            <a:r>
              <a:rPr lang="pl-PL"/>
              <a:t>Możliwość wczytania danych dodatkowych tylko do zbioru treningowego, możliwość niewczytywania danych dodatkowych.</a:t>
            </a:r>
          </a:p>
          <a:p>
            <a:pPr marL="971550" lvl="1" indent="-514350">
              <a:buFont typeface="+mj-lt"/>
              <a:buAutoNum type="arabicPeriod"/>
            </a:pPr>
            <a:r>
              <a:rPr lang="pl-PL"/>
              <a:t>Statystyki dla tekstów przeskalowane do wartości z zakresu [0, 1] oraz wyczyszczenie tekstów </a:t>
            </a:r>
          </a:p>
          <a:p>
            <a:pPr marL="971550" lvl="1" indent="-514350">
              <a:buFont typeface="+mj-lt"/>
              <a:buAutoNum type="arabicPeriod"/>
            </a:pPr>
            <a:r>
              <a:rPr lang="pl-PL" err="1"/>
              <a:t>Ngramy</a:t>
            </a:r>
            <a:r>
              <a:rPr lang="pl-PL"/>
              <a:t> (2,3,4) – wyrazowe</a:t>
            </a:r>
          </a:p>
          <a:p>
            <a:pPr marL="971550" lvl="1" indent="-514350">
              <a:buFont typeface="+mj-lt"/>
              <a:buAutoNum type="arabicPeriod"/>
            </a:pPr>
            <a:r>
              <a:rPr lang="pl-PL"/>
              <a:t>Lematyzacja oraz </a:t>
            </a:r>
            <a:r>
              <a:rPr lang="pl-PL" err="1"/>
              <a:t>lematyzacja</a:t>
            </a:r>
            <a:r>
              <a:rPr lang="pl-PL"/>
              <a:t> z częściami zdania</a:t>
            </a:r>
          </a:p>
          <a:p>
            <a:pPr marL="971550" lvl="1" indent="-514350">
              <a:buFont typeface="+mj-lt"/>
              <a:buAutoNum type="arabicPeriod"/>
            </a:pPr>
            <a:r>
              <a:rPr lang="pl-PL"/>
              <a:t>TF-IDF, usunięcie </a:t>
            </a:r>
            <a:r>
              <a:rPr lang="pl-PL" err="1"/>
              <a:t>stopwords</a:t>
            </a:r>
            <a:r>
              <a:rPr lang="pl-PL"/>
              <a:t> oraz bardzo rzadkich wyrazów</a:t>
            </a:r>
          </a:p>
          <a:p>
            <a:pPr marL="971550" lvl="1" indent="-514350">
              <a:buFont typeface="+mj-lt"/>
              <a:buAutoNum type="arabicPeriod"/>
            </a:pPr>
            <a:r>
              <a:rPr lang="pl-PL"/>
              <a:t>Mutual Information</a:t>
            </a:r>
          </a:p>
        </p:txBody>
      </p:sp>
    </p:spTree>
    <p:extLst>
      <p:ext uri="{BB962C8B-B14F-4D97-AF65-F5344CB8AC3E}">
        <p14:creationId xmlns:p14="http://schemas.microsoft.com/office/powerpoint/2010/main" val="161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F756A9-BD3C-401E-9F12-80BC1F6AD294}"/>
              </a:ext>
            </a:extLst>
          </p:cNvPr>
          <p:cNvSpPr>
            <a:spLocks noGrp="1"/>
          </p:cNvSpPr>
          <p:nvPr>
            <p:ph type="title"/>
          </p:nvPr>
        </p:nvSpPr>
        <p:spPr/>
        <p:txBody>
          <a:bodyPr>
            <a:normAutofit/>
          </a:bodyPr>
          <a:lstStyle/>
          <a:p>
            <a:r>
              <a:rPr lang="pl-PL"/>
              <a:t>Wyniki </a:t>
            </a:r>
            <a:r>
              <a:rPr lang="pl-PL" err="1"/>
              <a:t>HerBERTa</a:t>
            </a:r>
            <a:endParaRPr lang="pl-PL"/>
          </a:p>
        </p:txBody>
      </p:sp>
      <p:graphicFrame>
        <p:nvGraphicFramePr>
          <p:cNvPr id="4" name="Tabela 4">
            <a:extLst>
              <a:ext uri="{FF2B5EF4-FFF2-40B4-BE49-F238E27FC236}">
                <a16:creationId xmlns:a16="http://schemas.microsoft.com/office/drawing/2014/main" id="{6641F71B-EC4D-40AB-9A0C-B5E28426787D}"/>
              </a:ext>
            </a:extLst>
          </p:cNvPr>
          <p:cNvGraphicFramePr>
            <a:graphicFrameLocks noGrp="1"/>
          </p:cNvGraphicFramePr>
          <p:nvPr>
            <p:ph idx="1"/>
            <p:extLst>
              <p:ext uri="{D42A27DB-BD31-4B8C-83A1-F6EECF244321}">
                <p14:modId xmlns:p14="http://schemas.microsoft.com/office/powerpoint/2010/main" val="76592491"/>
              </p:ext>
            </p:extLst>
          </p:nvPr>
        </p:nvGraphicFramePr>
        <p:xfrm>
          <a:off x="4750905" y="4469434"/>
          <a:ext cx="6602895" cy="1854200"/>
        </p:xfrm>
        <a:graphic>
          <a:graphicData uri="http://schemas.openxmlformats.org/drawingml/2006/table">
            <a:tbl>
              <a:tblPr firstRow="1" bandRow="1">
                <a:tableStyleId>{5C22544A-7EE6-4342-B048-85BDC9FD1C3A}</a:tableStyleId>
              </a:tblPr>
              <a:tblGrid>
                <a:gridCol w="2200965">
                  <a:extLst>
                    <a:ext uri="{9D8B030D-6E8A-4147-A177-3AD203B41FA5}">
                      <a16:colId xmlns:a16="http://schemas.microsoft.com/office/drawing/2014/main" val="1071033660"/>
                    </a:ext>
                  </a:extLst>
                </a:gridCol>
                <a:gridCol w="2200965">
                  <a:extLst>
                    <a:ext uri="{9D8B030D-6E8A-4147-A177-3AD203B41FA5}">
                      <a16:colId xmlns:a16="http://schemas.microsoft.com/office/drawing/2014/main" val="234509010"/>
                    </a:ext>
                  </a:extLst>
                </a:gridCol>
                <a:gridCol w="2200965">
                  <a:extLst>
                    <a:ext uri="{9D8B030D-6E8A-4147-A177-3AD203B41FA5}">
                      <a16:colId xmlns:a16="http://schemas.microsoft.com/office/drawing/2014/main" val="474332675"/>
                    </a:ext>
                  </a:extLst>
                </a:gridCol>
              </a:tblGrid>
              <a:tr h="370840">
                <a:tc>
                  <a:txBody>
                    <a:bodyPr/>
                    <a:lstStyle/>
                    <a:p>
                      <a:r>
                        <a:rPr lang="pl-PL"/>
                        <a:t>MODEL</a:t>
                      </a:r>
                    </a:p>
                  </a:txBody>
                  <a:tcPr/>
                </a:tc>
                <a:tc>
                  <a:txBody>
                    <a:bodyPr/>
                    <a:lstStyle/>
                    <a:p>
                      <a:r>
                        <a:rPr lang="pl-PL"/>
                        <a:t>ACCURACY</a:t>
                      </a:r>
                    </a:p>
                  </a:txBody>
                  <a:tcPr/>
                </a:tc>
                <a:tc>
                  <a:txBody>
                    <a:bodyPr/>
                    <a:lstStyle/>
                    <a:p>
                      <a:r>
                        <a:rPr lang="pl-PL"/>
                        <a:t>F1 SCORE</a:t>
                      </a:r>
                    </a:p>
                  </a:txBody>
                  <a:tcPr/>
                </a:tc>
                <a:extLst>
                  <a:ext uri="{0D108BD9-81ED-4DB2-BD59-A6C34878D82A}">
                    <a16:rowId xmlns:a16="http://schemas.microsoft.com/office/drawing/2014/main" val="1557752167"/>
                  </a:ext>
                </a:extLst>
              </a:tr>
              <a:tr h="370840">
                <a:tc>
                  <a:txBody>
                    <a:bodyPr/>
                    <a:lstStyle/>
                    <a:p>
                      <a:r>
                        <a:rPr lang="pl-PL" b="1">
                          <a:solidFill>
                            <a:schemeClr val="tx1"/>
                          </a:solidFill>
                        </a:rPr>
                        <a:t>HerBERT</a:t>
                      </a:r>
                    </a:p>
                  </a:txBody>
                  <a:tcPr/>
                </a:tc>
                <a:tc>
                  <a:txBody>
                    <a:bodyPr/>
                    <a:lstStyle/>
                    <a:p>
                      <a:r>
                        <a:rPr lang="pl-PL"/>
                        <a:t>0.897</a:t>
                      </a:r>
                    </a:p>
                  </a:txBody>
                  <a:tcPr/>
                </a:tc>
                <a:tc>
                  <a:txBody>
                    <a:bodyPr/>
                    <a:lstStyle/>
                    <a:p>
                      <a:r>
                        <a:rPr lang="pl-PL"/>
                        <a:t>0.893</a:t>
                      </a:r>
                    </a:p>
                  </a:txBody>
                  <a:tcPr/>
                </a:tc>
                <a:extLst>
                  <a:ext uri="{0D108BD9-81ED-4DB2-BD59-A6C34878D82A}">
                    <a16:rowId xmlns:a16="http://schemas.microsoft.com/office/drawing/2014/main" val="3713181011"/>
                  </a:ext>
                </a:extLst>
              </a:tr>
              <a:tr h="370840">
                <a:tc>
                  <a:txBody>
                    <a:bodyPr/>
                    <a:lstStyle/>
                    <a:p>
                      <a:r>
                        <a:rPr lang="pl-PL" err="1"/>
                        <a:t>Stack</a:t>
                      </a:r>
                      <a:endParaRPr lang="pl-PL"/>
                    </a:p>
                  </a:txBody>
                  <a:tcPr/>
                </a:tc>
                <a:tc>
                  <a:txBody>
                    <a:bodyPr/>
                    <a:lstStyle/>
                    <a:p>
                      <a:r>
                        <a:rPr lang="pl-PL"/>
                        <a:t>NA</a:t>
                      </a:r>
                    </a:p>
                  </a:txBody>
                  <a:tcPr/>
                </a:tc>
                <a:tc>
                  <a:txBody>
                    <a:bodyPr/>
                    <a:lstStyle/>
                    <a:p>
                      <a:r>
                        <a:rPr lang="pl-PL"/>
                        <a:t>0.852</a:t>
                      </a:r>
                    </a:p>
                  </a:txBody>
                  <a:tcPr/>
                </a:tc>
                <a:extLst>
                  <a:ext uri="{0D108BD9-81ED-4DB2-BD59-A6C34878D82A}">
                    <a16:rowId xmlns:a16="http://schemas.microsoft.com/office/drawing/2014/main" val="2221008276"/>
                  </a:ext>
                </a:extLst>
              </a:tr>
              <a:tr h="370840">
                <a:tc>
                  <a:txBody>
                    <a:bodyPr/>
                    <a:lstStyle/>
                    <a:p>
                      <a:r>
                        <a:rPr lang="pl-PL"/>
                        <a:t>Gradient </a:t>
                      </a:r>
                      <a:r>
                        <a:rPr lang="pl-PL" err="1"/>
                        <a:t>Boosting</a:t>
                      </a:r>
                      <a:endParaRPr lang="pl-PL"/>
                    </a:p>
                  </a:txBody>
                  <a:tcPr/>
                </a:tc>
                <a:tc>
                  <a:txBody>
                    <a:bodyPr/>
                    <a:lstStyle/>
                    <a:p>
                      <a:r>
                        <a:rPr lang="pl-PL"/>
                        <a:t>0.85</a:t>
                      </a:r>
                    </a:p>
                  </a:txBody>
                  <a:tcPr/>
                </a:tc>
                <a:tc>
                  <a:txBody>
                    <a:bodyPr/>
                    <a:lstStyle/>
                    <a:p>
                      <a:r>
                        <a:rPr lang="pl-PL"/>
                        <a:t>0.84</a:t>
                      </a:r>
                    </a:p>
                  </a:txBody>
                  <a:tcPr/>
                </a:tc>
                <a:extLst>
                  <a:ext uri="{0D108BD9-81ED-4DB2-BD59-A6C34878D82A}">
                    <a16:rowId xmlns:a16="http://schemas.microsoft.com/office/drawing/2014/main" val="1609599439"/>
                  </a:ext>
                </a:extLst>
              </a:tr>
              <a:tr h="370840">
                <a:tc>
                  <a:txBody>
                    <a:bodyPr/>
                    <a:lstStyle/>
                    <a:p>
                      <a:r>
                        <a:rPr lang="pl-PL" err="1"/>
                        <a:t>Sequential</a:t>
                      </a:r>
                      <a:r>
                        <a:rPr lang="pl-PL"/>
                        <a:t> Network</a:t>
                      </a:r>
                    </a:p>
                  </a:txBody>
                  <a:tcPr/>
                </a:tc>
                <a:tc>
                  <a:txBody>
                    <a:bodyPr/>
                    <a:lstStyle/>
                    <a:p>
                      <a:r>
                        <a:rPr lang="pl-PL"/>
                        <a:t>0.85</a:t>
                      </a:r>
                    </a:p>
                  </a:txBody>
                  <a:tcPr/>
                </a:tc>
                <a:tc>
                  <a:txBody>
                    <a:bodyPr/>
                    <a:lstStyle/>
                    <a:p>
                      <a:r>
                        <a:rPr lang="pl-PL"/>
                        <a:t>0.82</a:t>
                      </a:r>
                    </a:p>
                  </a:txBody>
                  <a:tcPr/>
                </a:tc>
                <a:extLst>
                  <a:ext uri="{0D108BD9-81ED-4DB2-BD59-A6C34878D82A}">
                    <a16:rowId xmlns:a16="http://schemas.microsoft.com/office/drawing/2014/main" val="3744776770"/>
                  </a:ext>
                </a:extLst>
              </a:tr>
            </a:tbl>
          </a:graphicData>
        </a:graphic>
      </p:graphicFrame>
      <p:sp>
        <p:nvSpPr>
          <p:cNvPr id="5" name="pole tekstowe 4">
            <a:extLst>
              <a:ext uri="{FF2B5EF4-FFF2-40B4-BE49-F238E27FC236}">
                <a16:creationId xmlns:a16="http://schemas.microsoft.com/office/drawing/2014/main" id="{CBDB609E-509A-4BF3-B0BF-E4F4FA0B82D3}"/>
              </a:ext>
            </a:extLst>
          </p:cNvPr>
          <p:cNvSpPr txBox="1"/>
          <p:nvPr/>
        </p:nvSpPr>
        <p:spPr>
          <a:xfrm>
            <a:off x="367746" y="1497634"/>
            <a:ext cx="6927576" cy="3570208"/>
          </a:xfrm>
          <a:prstGeom prst="rect">
            <a:avLst/>
          </a:prstGeom>
          <a:noFill/>
        </p:spPr>
        <p:txBody>
          <a:bodyPr wrap="square" rtlCol="0">
            <a:spAutoFit/>
          </a:bodyPr>
          <a:lstStyle/>
          <a:p>
            <a:pPr algn="just"/>
            <a:r>
              <a:rPr lang="pl-PL" sz="2600">
                <a:solidFill>
                  <a:srgbClr val="0070C0"/>
                </a:solidFill>
              </a:rPr>
              <a:t>HerBERT jest dedykowaną dla języka polskiego wersją sieci BERT. Sieć ta jest natomiast rozwiązaniem SOTA (</a:t>
            </a:r>
            <a:r>
              <a:rPr lang="pl-PL" sz="2600" err="1">
                <a:solidFill>
                  <a:srgbClr val="0070C0"/>
                </a:solidFill>
              </a:rPr>
              <a:t>state</a:t>
            </a:r>
            <a:r>
              <a:rPr lang="pl-PL" sz="2600">
                <a:solidFill>
                  <a:srgbClr val="0070C0"/>
                </a:solidFill>
              </a:rPr>
              <a:t>-of-the-art.) w podejściu do problemów przetwarzania języka naturalnego. HerBERT sam przygotowuje dane optymalnie pod nasz język i jego własne działanie, przez co przy pracy nad nim zajmowaliśmy się jedynie </a:t>
            </a:r>
            <a:r>
              <a:rPr lang="pl-PL" sz="2600" err="1">
                <a:solidFill>
                  <a:srgbClr val="0070C0"/>
                </a:solidFill>
              </a:rPr>
              <a:t>tunowaniem</a:t>
            </a:r>
            <a:r>
              <a:rPr lang="pl-PL" sz="2600">
                <a:solidFill>
                  <a:srgbClr val="0070C0"/>
                </a:solidFill>
              </a:rPr>
              <a:t> jego parametrów.</a:t>
            </a:r>
          </a:p>
          <a:p>
            <a:pPr algn="just"/>
            <a:r>
              <a:rPr lang="pl-PL"/>
              <a:t> </a:t>
            </a:r>
          </a:p>
        </p:txBody>
      </p:sp>
    </p:spTree>
    <p:extLst>
      <p:ext uri="{BB962C8B-B14F-4D97-AF65-F5344CB8AC3E}">
        <p14:creationId xmlns:p14="http://schemas.microsoft.com/office/powerpoint/2010/main" val="1552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90C74D-306A-492C-B319-9D2B51256BE5}"/>
              </a:ext>
            </a:extLst>
          </p:cNvPr>
          <p:cNvSpPr>
            <a:spLocks noGrp="1"/>
          </p:cNvSpPr>
          <p:nvPr>
            <p:ph type="title"/>
          </p:nvPr>
        </p:nvSpPr>
        <p:spPr/>
        <p:txBody>
          <a:bodyPr/>
          <a:lstStyle/>
          <a:p>
            <a:r>
              <a:rPr lang="pl-PL"/>
              <a:t>Wyniki Etapu I</a:t>
            </a:r>
          </a:p>
        </p:txBody>
      </p:sp>
      <p:graphicFrame>
        <p:nvGraphicFramePr>
          <p:cNvPr id="5" name="Tabela 5">
            <a:extLst>
              <a:ext uri="{FF2B5EF4-FFF2-40B4-BE49-F238E27FC236}">
                <a16:creationId xmlns:a16="http://schemas.microsoft.com/office/drawing/2014/main" id="{BA55875A-05F1-4AAB-86C0-4A504A2C9E28}"/>
              </a:ext>
            </a:extLst>
          </p:cNvPr>
          <p:cNvGraphicFramePr>
            <a:graphicFrameLocks noGrp="1"/>
          </p:cNvGraphicFramePr>
          <p:nvPr>
            <p:extLst>
              <p:ext uri="{D42A27DB-BD31-4B8C-83A1-F6EECF244321}">
                <p14:modId xmlns:p14="http://schemas.microsoft.com/office/powerpoint/2010/main" val="2584228186"/>
              </p:ext>
            </p:extLst>
          </p:nvPr>
        </p:nvGraphicFramePr>
        <p:xfrm>
          <a:off x="1791251" y="2008740"/>
          <a:ext cx="2430670" cy="4079240"/>
        </p:xfrm>
        <a:graphic>
          <a:graphicData uri="http://schemas.openxmlformats.org/drawingml/2006/table">
            <a:tbl>
              <a:tblPr firstRow="1" bandRow="1">
                <a:tableStyleId>{5C22544A-7EE6-4342-B048-85BDC9FD1C3A}</a:tableStyleId>
              </a:tblPr>
              <a:tblGrid>
                <a:gridCol w="1215335">
                  <a:extLst>
                    <a:ext uri="{9D8B030D-6E8A-4147-A177-3AD203B41FA5}">
                      <a16:colId xmlns:a16="http://schemas.microsoft.com/office/drawing/2014/main" val="1925679388"/>
                    </a:ext>
                  </a:extLst>
                </a:gridCol>
                <a:gridCol w="1215335">
                  <a:extLst>
                    <a:ext uri="{9D8B030D-6E8A-4147-A177-3AD203B41FA5}">
                      <a16:colId xmlns:a16="http://schemas.microsoft.com/office/drawing/2014/main" val="2354115890"/>
                    </a:ext>
                  </a:extLst>
                </a:gridCol>
              </a:tblGrid>
              <a:tr h="370840">
                <a:tc>
                  <a:txBody>
                    <a:bodyPr/>
                    <a:lstStyle/>
                    <a:p>
                      <a:r>
                        <a:rPr lang="pl-PL"/>
                        <a:t>Miejsce</a:t>
                      </a:r>
                    </a:p>
                  </a:txBody>
                  <a:tcPr/>
                </a:tc>
                <a:tc>
                  <a:txBody>
                    <a:bodyPr/>
                    <a:lstStyle/>
                    <a:p>
                      <a:r>
                        <a:rPr lang="pl-PL"/>
                        <a:t>F1 </a:t>
                      </a:r>
                      <a:r>
                        <a:rPr lang="pl-PL" err="1"/>
                        <a:t>Score</a:t>
                      </a:r>
                      <a:endParaRPr lang="pl-PL"/>
                    </a:p>
                  </a:txBody>
                  <a:tcPr/>
                </a:tc>
                <a:extLst>
                  <a:ext uri="{0D108BD9-81ED-4DB2-BD59-A6C34878D82A}">
                    <a16:rowId xmlns:a16="http://schemas.microsoft.com/office/drawing/2014/main" val="4186444591"/>
                  </a:ext>
                </a:extLst>
              </a:tr>
              <a:tr h="370840">
                <a:tc>
                  <a:txBody>
                    <a:bodyPr/>
                    <a:lstStyle/>
                    <a:p>
                      <a:r>
                        <a:rPr lang="pl-PL">
                          <a:solidFill>
                            <a:srgbClr val="00B050"/>
                          </a:solidFill>
                        </a:rPr>
                        <a:t>1</a:t>
                      </a:r>
                    </a:p>
                  </a:txBody>
                  <a:tcPr/>
                </a:tc>
                <a:tc>
                  <a:txBody>
                    <a:bodyPr/>
                    <a:lstStyle/>
                    <a:p>
                      <a:r>
                        <a:rPr lang="pl-PL">
                          <a:solidFill>
                            <a:srgbClr val="00B050"/>
                          </a:solidFill>
                        </a:rPr>
                        <a:t>89.84</a:t>
                      </a:r>
                    </a:p>
                  </a:txBody>
                  <a:tcPr/>
                </a:tc>
                <a:extLst>
                  <a:ext uri="{0D108BD9-81ED-4DB2-BD59-A6C34878D82A}">
                    <a16:rowId xmlns:a16="http://schemas.microsoft.com/office/drawing/2014/main" val="1710510573"/>
                  </a:ext>
                </a:extLst>
              </a:tr>
              <a:tr h="370840">
                <a:tc>
                  <a:txBody>
                    <a:bodyPr/>
                    <a:lstStyle/>
                    <a:p>
                      <a:r>
                        <a:rPr lang="pl-PL">
                          <a:solidFill>
                            <a:srgbClr val="00B050"/>
                          </a:solidFill>
                        </a:rPr>
                        <a:t>2</a:t>
                      </a:r>
                    </a:p>
                  </a:txBody>
                  <a:tcPr/>
                </a:tc>
                <a:tc>
                  <a:txBody>
                    <a:bodyPr/>
                    <a:lstStyle/>
                    <a:p>
                      <a:r>
                        <a:rPr lang="pl-PL">
                          <a:solidFill>
                            <a:srgbClr val="00B050"/>
                          </a:solidFill>
                        </a:rPr>
                        <a:t>89.8</a:t>
                      </a:r>
                    </a:p>
                  </a:txBody>
                  <a:tcPr/>
                </a:tc>
                <a:extLst>
                  <a:ext uri="{0D108BD9-81ED-4DB2-BD59-A6C34878D82A}">
                    <a16:rowId xmlns:a16="http://schemas.microsoft.com/office/drawing/2014/main" val="1379335465"/>
                  </a:ext>
                </a:extLst>
              </a:tr>
              <a:tr h="370840">
                <a:tc>
                  <a:txBody>
                    <a:bodyPr/>
                    <a:lstStyle/>
                    <a:p>
                      <a:r>
                        <a:rPr lang="pl-PL">
                          <a:solidFill>
                            <a:srgbClr val="00B050"/>
                          </a:solidFill>
                        </a:rPr>
                        <a:t>3</a:t>
                      </a:r>
                    </a:p>
                  </a:txBody>
                  <a:tcPr/>
                </a:tc>
                <a:tc>
                  <a:txBody>
                    <a:bodyPr/>
                    <a:lstStyle/>
                    <a:p>
                      <a:r>
                        <a:rPr lang="pl-PL">
                          <a:solidFill>
                            <a:srgbClr val="00B050"/>
                          </a:solidFill>
                        </a:rPr>
                        <a:t>89.13</a:t>
                      </a:r>
                    </a:p>
                  </a:txBody>
                  <a:tcPr/>
                </a:tc>
                <a:extLst>
                  <a:ext uri="{0D108BD9-81ED-4DB2-BD59-A6C34878D82A}">
                    <a16:rowId xmlns:a16="http://schemas.microsoft.com/office/drawing/2014/main" val="3512914564"/>
                  </a:ext>
                </a:extLst>
              </a:tr>
              <a:tr h="370840">
                <a:tc>
                  <a:txBody>
                    <a:bodyPr/>
                    <a:lstStyle/>
                    <a:p>
                      <a:r>
                        <a:rPr lang="pl-PL">
                          <a:solidFill>
                            <a:srgbClr val="00B050"/>
                          </a:solidFill>
                        </a:rPr>
                        <a:t>4</a:t>
                      </a:r>
                    </a:p>
                  </a:txBody>
                  <a:tcPr/>
                </a:tc>
                <a:tc>
                  <a:txBody>
                    <a:bodyPr/>
                    <a:lstStyle/>
                    <a:p>
                      <a:r>
                        <a:rPr lang="pl-PL">
                          <a:solidFill>
                            <a:srgbClr val="00B050"/>
                          </a:solidFill>
                        </a:rPr>
                        <a:t>88.94</a:t>
                      </a:r>
                    </a:p>
                  </a:txBody>
                  <a:tcPr/>
                </a:tc>
                <a:extLst>
                  <a:ext uri="{0D108BD9-81ED-4DB2-BD59-A6C34878D82A}">
                    <a16:rowId xmlns:a16="http://schemas.microsoft.com/office/drawing/2014/main" val="1567621187"/>
                  </a:ext>
                </a:extLst>
              </a:tr>
              <a:tr h="370840">
                <a:tc>
                  <a:txBody>
                    <a:bodyPr/>
                    <a:lstStyle/>
                    <a:p>
                      <a:r>
                        <a:rPr lang="pl-PL">
                          <a:solidFill>
                            <a:srgbClr val="00B050"/>
                          </a:solidFill>
                        </a:rPr>
                        <a:t>5</a:t>
                      </a:r>
                    </a:p>
                  </a:txBody>
                  <a:tcPr/>
                </a:tc>
                <a:tc>
                  <a:txBody>
                    <a:bodyPr/>
                    <a:lstStyle/>
                    <a:p>
                      <a:r>
                        <a:rPr lang="pl-PL">
                          <a:solidFill>
                            <a:srgbClr val="00B050"/>
                          </a:solidFill>
                        </a:rPr>
                        <a:t>88.93</a:t>
                      </a:r>
                    </a:p>
                  </a:txBody>
                  <a:tcPr/>
                </a:tc>
                <a:extLst>
                  <a:ext uri="{0D108BD9-81ED-4DB2-BD59-A6C34878D82A}">
                    <a16:rowId xmlns:a16="http://schemas.microsoft.com/office/drawing/2014/main" val="2402757201"/>
                  </a:ext>
                </a:extLst>
              </a:tr>
              <a:tr h="370840">
                <a:tc>
                  <a:txBody>
                    <a:bodyPr/>
                    <a:lstStyle/>
                    <a:p>
                      <a:r>
                        <a:rPr lang="pl-PL"/>
                        <a:t>6</a:t>
                      </a:r>
                    </a:p>
                  </a:txBody>
                  <a:tcPr/>
                </a:tc>
                <a:tc>
                  <a:txBody>
                    <a:bodyPr/>
                    <a:lstStyle/>
                    <a:p>
                      <a:r>
                        <a:rPr lang="pl-PL"/>
                        <a:t>88.34</a:t>
                      </a:r>
                    </a:p>
                  </a:txBody>
                  <a:tcPr/>
                </a:tc>
                <a:extLst>
                  <a:ext uri="{0D108BD9-81ED-4DB2-BD59-A6C34878D82A}">
                    <a16:rowId xmlns:a16="http://schemas.microsoft.com/office/drawing/2014/main" val="3147010223"/>
                  </a:ext>
                </a:extLst>
              </a:tr>
              <a:tr h="370840">
                <a:tc>
                  <a:txBody>
                    <a:bodyPr/>
                    <a:lstStyle/>
                    <a:p>
                      <a:r>
                        <a:rPr lang="pl-PL"/>
                        <a:t>7</a:t>
                      </a:r>
                    </a:p>
                  </a:txBody>
                  <a:tcPr/>
                </a:tc>
                <a:tc>
                  <a:txBody>
                    <a:bodyPr/>
                    <a:lstStyle/>
                    <a:p>
                      <a:r>
                        <a:rPr lang="pl-PL"/>
                        <a:t>88.24</a:t>
                      </a:r>
                    </a:p>
                  </a:txBody>
                  <a:tcPr/>
                </a:tc>
                <a:extLst>
                  <a:ext uri="{0D108BD9-81ED-4DB2-BD59-A6C34878D82A}">
                    <a16:rowId xmlns:a16="http://schemas.microsoft.com/office/drawing/2014/main" val="1211589649"/>
                  </a:ext>
                </a:extLst>
              </a:tr>
              <a:tr h="370840">
                <a:tc>
                  <a:txBody>
                    <a:bodyPr/>
                    <a:lstStyle/>
                    <a:p>
                      <a:r>
                        <a:rPr lang="pl-PL" b="1"/>
                        <a:t>8</a:t>
                      </a:r>
                    </a:p>
                  </a:txBody>
                  <a:tcPr/>
                </a:tc>
                <a:tc>
                  <a:txBody>
                    <a:bodyPr/>
                    <a:lstStyle/>
                    <a:p>
                      <a:r>
                        <a:rPr lang="pl-PL" b="1"/>
                        <a:t>88.2</a:t>
                      </a:r>
                    </a:p>
                  </a:txBody>
                  <a:tcPr/>
                </a:tc>
                <a:extLst>
                  <a:ext uri="{0D108BD9-81ED-4DB2-BD59-A6C34878D82A}">
                    <a16:rowId xmlns:a16="http://schemas.microsoft.com/office/drawing/2014/main" val="1858017847"/>
                  </a:ext>
                </a:extLst>
              </a:tr>
              <a:tr h="370840">
                <a:tc>
                  <a:txBody>
                    <a:bodyPr/>
                    <a:lstStyle/>
                    <a:p>
                      <a:r>
                        <a:rPr lang="pl-PL"/>
                        <a:t>9</a:t>
                      </a:r>
                    </a:p>
                  </a:txBody>
                  <a:tcPr/>
                </a:tc>
                <a:tc>
                  <a:txBody>
                    <a:bodyPr/>
                    <a:lstStyle/>
                    <a:p>
                      <a:r>
                        <a:rPr lang="pl-PL"/>
                        <a:t>87.7</a:t>
                      </a:r>
                    </a:p>
                  </a:txBody>
                  <a:tcPr/>
                </a:tc>
                <a:extLst>
                  <a:ext uri="{0D108BD9-81ED-4DB2-BD59-A6C34878D82A}">
                    <a16:rowId xmlns:a16="http://schemas.microsoft.com/office/drawing/2014/main" val="191571548"/>
                  </a:ext>
                </a:extLst>
              </a:tr>
              <a:tr h="370840">
                <a:tc>
                  <a:txBody>
                    <a:bodyPr/>
                    <a:lstStyle/>
                    <a:p>
                      <a:r>
                        <a:rPr lang="pl-PL"/>
                        <a:t>10</a:t>
                      </a:r>
                    </a:p>
                  </a:txBody>
                  <a:tcPr/>
                </a:tc>
                <a:tc>
                  <a:txBody>
                    <a:bodyPr/>
                    <a:lstStyle/>
                    <a:p>
                      <a:r>
                        <a:rPr lang="pl-PL"/>
                        <a:t>87.2</a:t>
                      </a:r>
                    </a:p>
                  </a:txBody>
                  <a:tcPr/>
                </a:tc>
                <a:extLst>
                  <a:ext uri="{0D108BD9-81ED-4DB2-BD59-A6C34878D82A}">
                    <a16:rowId xmlns:a16="http://schemas.microsoft.com/office/drawing/2014/main" val="3066731374"/>
                  </a:ext>
                </a:extLst>
              </a:tr>
            </a:tbl>
          </a:graphicData>
        </a:graphic>
      </p:graphicFrame>
      <p:graphicFrame>
        <p:nvGraphicFramePr>
          <p:cNvPr id="6" name="Tabela 6">
            <a:extLst>
              <a:ext uri="{FF2B5EF4-FFF2-40B4-BE49-F238E27FC236}">
                <a16:creationId xmlns:a16="http://schemas.microsoft.com/office/drawing/2014/main" id="{6AEE24B2-E04A-445C-9846-A4FAAAD3EF4C}"/>
              </a:ext>
            </a:extLst>
          </p:cNvPr>
          <p:cNvGraphicFramePr>
            <a:graphicFrameLocks noGrp="1"/>
          </p:cNvGraphicFramePr>
          <p:nvPr>
            <p:extLst>
              <p:ext uri="{D42A27DB-BD31-4B8C-83A1-F6EECF244321}">
                <p14:modId xmlns:p14="http://schemas.microsoft.com/office/powerpoint/2010/main" val="4154928865"/>
              </p:ext>
            </p:extLst>
          </p:nvPr>
        </p:nvGraphicFramePr>
        <p:xfrm>
          <a:off x="8185426" y="2367677"/>
          <a:ext cx="2430670" cy="1847640"/>
        </p:xfrm>
        <a:graphic>
          <a:graphicData uri="http://schemas.openxmlformats.org/drawingml/2006/table">
            <a:tbl>
              <a:tblPr firstRow="1" bandRow="1">
                <a:tableStyleId>{5C22544A-7EE6-4342-B048-85BDC9FD1C3A}</a:tableStyleId>
              </a:tblPr>
              <a:tblGrid>
                <a:gridCol w="1215335">
                  <a:extLst>
                    <a:ext uri="{9D8B030D-6E8A-4147-A177-3AD203B41FA5}">
                      <a16:colId xmlns:a16="http://schemas.microsoft.com/office/drawing/2014/main" val="598132639"/>
                    </a:ext>
                  </a:extLst>
                </a:gridCol>
                <a:gridCol w="1215335">
                  <a:extLst>
                    <a:ext uri="{9D8B030D-6E8A-4147-A177-3AD203B41FA5}">
                      <a16:colId xmlns:a16="http://schemas.microsoft.com/office/drawing/2014/main" val="1331630277"/>
                    </a:ext>
                  </a:extLst>
                </a:gridCol>
              </a:tblGrid>
              <a:tr h="369528">
                <a:tc>
                  <a:txBody>
                    <a:bodyPr/>
                    <a:lstStyle/>
                    <a:p>
                      <a:r>
                        <a:rPr lang="pl-PL"/>
                        <a:t>Miejsce</a:t>
                      </a:r>
                    </a:p>
                  </a:txBody>
                  <a:tcPr/>
                </a:tc>
                <a:tc>
                  <a:txBody>
                    <a:bodyPr/>
                    <a:lstStyle/>
                    <a:p>
                      <a:r>
                        <a:rPr lang="pl-PL"/>
                        <a:t>F1 </a:t>
                      </a:r>
                      <a:r>
                        <a:rPr lang="pl-PL" err="1"/>
                        <a:t>Score</a:t>
                      </a:r>
                      <a:endParaRPr lang="pl-PL"/>
                    </a:p>
                  </a:txBody>
                  <a:tcPr/>
                </a:tc>
                <a:extLst>
                  <a:ext uri="{0D108BD9-81ED-4DB2-BD59-A6C34878D82A}">
                    <a16:rowId xmlns:a16="http://schemas.microsoft.com/office/drawing/2014/main" val="4163105757"/>
                  </a:ext>
                </a:extLst>
              </a:tr>
              <a:tr h="369528">
                <a:tc>
                  <a:txBody>
                    <a:bodyPr/>
                    <a:lstStyle/>
                    <a:p>
                      <a:r>
                        <a:rPr lang="pl-PL" b="1"/>
                        <a:t>8</a:t>
                      </a:r>
                    </a:p>
                  </a:txBody>
                  <a:tcPr/>
                </a:tc>
                <a:tc>
                  <a:txBody>
                    <a:bodyPr/>
                    <a:lstStyle/>
                    <a:p>
                      <a:r>
                        <a:rPr lang="pl-PL" b="1"/>
                        <a:t>88.2</a:t>
                      </a:r>
                    </a:p>
                  </a:txBody>
                  <a:tcPr/>
                </a:tc>
                <a:extLst>
                  <a:ext uri="{0D108BD9-81ED-4DB2-BD59-A6C34878D82A}">
                    <a16:rowId xmlns:a16="http://schemas.microsoft.com/office/drawing/2014/main" val="776847883"/>
                  </a:ext>
                </a:extLst>
              </a:tr>
              <a:tr h="369528">
                <a:tc>
                  <a:txBody>
                    <a:bodyPr/>
                    <a:lstStyle/>
                    <a:p>
                      <a:r>
                        <a:rPr lang="pl-PL"/>
                        <a:t>15</a:t>
                      </a:r>
                    </a:p>
                  </a:txBody>
                  <a:tcPr/>
                </a:tc>
                <a:tc>
                  <a:txBody>
                    <a:bodyPr/>
                    <a:lstStyle/>
                    <a:p>
                      <a:r>
                        <a:rPr lang="pl-PL"/>
                        <a:t>84.33</a:t>
                      </a:r>
                    </a:p>
                  </a:txBody>
                  <a:tcPr/>
                </a:tc>
                <a:extLst>
                  <a:ext uri="{0D108BD9-81ED-4DB2-BD59-A6C34878D82A}">
                    <a16:rowId xmlns:a16="http://schemas.microsoft.com/office/drawing/2014/main" val="3255705374"/>
                  </a:ext>
                </a:extLst>
              </a:tr>
              <a:tr h="369528">
                <a:tc>
                  <a:txBody>
                    <a:bodyPr/>
                    <a:lstStyle/>
                    <a:p>
                      <a:r>
                        <a:rPr lang="pl-PL"/>
                        <a:t>19</a:t>
                      </a:r>
                    </a:p>
                  </a:txBody>
                  <a:tcPr/>
                </a:tc>
                <a:tc>
                  <a:txBody>
                    <a:bodyPr/>
                    <a:lstStyle/>
                    <a:p>
                      <a:r>
                        <a:rPr lang="pl-PL"/>
                        <a:t>81.3</a:t>
                      </a:r>
                    </a:p>
                  </a:txBody>
                  <a:tcPr/>
                </a:tc>
                <a:extLst>
                  <a:ext uri="{0D108BD9-81ED-4DB2-BD59-A6C34878D82A}">
                    <a16:rowId xmlns:a16="http://schemas.microsoft.com/office/drawing/2014/main" val="1480891266"/>
                  </a:ext>
                </a:extLst>
              </a:tr>
              <a:tr h="369528">
                <a:tc>
                  <a:txBody>
                    <a:bodyPr/>
                    <a:lstStyle/>
                    <a:p>
                      <a:r>
                        <a:rPr lang="pl-PL"/>
                        <a:t>21</a:t>
                      </a:r>
                    </a:p>
                  </a:txBody>
                  <a:tcPr/>
                </a:tc>
                <a:tc>
                  <a:txBody>
                    <a:bodyPr/>
                    <a:lstStyle/>
                    <a:p>
                      <a:r>
                        <a:rPr lang="pl-PL"/>
                        <a:t>79.48</a:t>
                      </a:r>
                    </a:p>
                  </a:txBody>
                  <a:tcPr/>
                </a:tc>
                <a:extLst>
                  <a:ext uri="{0D108BD9-81ED-4DB2-BD59-A6C34878D82A}">
                    <a16:rowId xmlns:a16="http://schemas.microsoft.com/office/drawing/2014/main" val="1783981786"/>
                  </a:ext>
                </a:extLst>
              </a:tr>
            </a:tbl>
          </a:graphicData>
        </a:graphic>
      </p:graphicFrame>
      <p:sp>
        <p:nvSpPr>
          <p:cNvPr id="9" name="Strzałka: w lewo 8">
            <a:extLst>
              <a:ext uri="{FF2B5EF4-FFF2-40B4-BE49-F238E27FC236}">
                <a16:creationId xmlns:a16="http://schemas.microsoft.com/office/drawing/2014/main" id="{6B0D39B8-2AEB-4973-8CAF-D19639C4454B}"/>
              </a:ext>
            </a:extLst>
          </p:cNvPr>
          <p:cNvSpPr/>
          <p:nvPr/>
        </p:nvSpPr>
        <p:spPr>
          <a:xfrm>
            <a:off x="4326281" y="5029199"/>
            <a:ext cx="367748" cy="2186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lewo 9">
            <a:extLst>
              <a:ext uri="{FF2B5EF4-FFF2-40B4-BE49-F238E27FC236}">
                <a16:creationId xmlns:a16="http://schemas.microsoft.com/office/drawing/2014/main" id="{9075971F-FD2C-4A3A-A36A-875351D7DAA4}"/>
              </a:ext>
            </a:extLst>
          </p:cNvPr>
          <p:cNvSpPr/>
          <p:nvPr/>
        </p:nvSpPr>
        <p:spPr>
          <a:xfrm rot="10800000">
            <a:off x="7611717" y="2816178"/>
            <a:ext cx="367748" cy="2186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pole tekstowe 10">
            <a:extLst>
              <a:ext uri="{FF2B5EF4-FFF2-40B4-BE49-F238E27FC236}">
                <a16:creationId xmlns:a16="http://schemas.microsoft.com/office/drawing/2014/main" id="{3108039A-8AA1-4720-B6CD-05F6F2AD2D3B}"/>
              </a:ext>
            </a:extLst>
          </p:cNvPr>
          <p:cNvSpPr txBox="1"/>
          <p:nvPr/>
        </p:nvSpPr>
        <p:spPr>
          <a:xfrm>
            <a:off x="6552094" y="2679287"/>
            <a:ext cx="1243497" cy="492443"/>
          </a:xfrm>
          <a:prstGeom prst="rect">
            <a:avLst/>
          </a:prstGeom>
          <a:noFill/>
        </p:spPr>
        <p:txBody>
          <a:bodyPr wrap="square" rtlCol="0">
            <a:spAutoFit/>
          </a:bodyPr>
          <a:lstStyle/>
          <a:p>
            <a:r>
              <a:rPr lang="pl-PL" sz="2600">
                <a:solidFill>
                  <a:srgbClr val="0070C0"/>
                </a:solidFill>
              </a:rPr>
              <a:t>To My</a:t>
            </a:r>
          </a:p>
        </p:txBody>
      </p:sp>
      <p:sp>
        <p:nvSpPr>
          <p:cNvPr id="12" name="pole tekstowe 11">
            <a:extLst>
              <a:ext uri="{FF2B5EF4-FFF2-40B4-BE49-F238E27FC236}">
                <a16:creationId xmlns:a16="http://schemas.microsoft.com/office/drawing/2014/main" id="{2F5B57C3-3C65-4632-A102-046D8B4D666E}"/>
              </a:ext>
            </a:extLst>
          </p:cNvPr>
          <p:cNvSpPr txBox="1"/>
          <p:nvPr/>
        </p:nvSpPr>
        <p:spPr>
          <a:xfrm>
            <a:off x="4824892" y="4892307"/>
            <a:ext cx="1243497" cy="492443"/>
          </a:xfrm>
          <a:prstGeom prst="rect">
            <a:avLst/>
          </a:prstGeom>
          <a:noFill/>
        </p:spPr>
        <p:txBody>
          <a:bodyPr wrap="square" rtlCol="0">
            <a:spAutoFit/>
          </a:bodyPr>
          <a:lstStyle/>
          <a:p>
            <a:r>
              <a:rPr lang="pl-PL" sz="2600">
                <a:solidFill>
                  <a:srgbClr val="0070C0"/>
                </a:solidFill>
              </a:rPr>
              <a:t>To My</a:t>
            </a:r>
          </a:p>
        </p:txBody>
      </p:sp>
      <p:sp>
        <p:nvSpPr>
          <p:cNvPr id="13" name="pole tekstowe 12">
            <a:extLst>
              <a:ext uri="{FF2B5EF4-FFF2-40B4-BE49-F238E27FC236}">
                <a16:creationId xmlns:a16="http://schemas.microsoft.com/office/drawing/2014/main" id="{8312AA01-04CF-4B9F-9429-F23A0CB68400}"/>
              </a:ext>
            </a:extLst>
          </p:cNvPr>
          <p:cNvSpPr txBox="1"/>
          <p:nvPr/>
        </p:nvSpPr>
        <p:spPr>
          <a:xfrm>
            <a:off x="1791251" y="1495125"/>
            <a:ext cx="2430669" cy="492443"/>
          </a:xfrm>
          <a:prstGeom prst="rect">
            <a:avLst/>
          </a:prstGeom>
          <a:noFill/>
        </p:spPr>
        <p:txBody>
          <a:bodyPr wrap="square" rtlCol="0">
            <a:spAutoFit/>
          </a:bodyPr>
          <a:lstStyle/>
          <a:p>
            <a:r>
              <a:rPr lang="pl-PL" sz="2600">
                <a:solidFill>
                  <a:srgbClr val="0070C0"/>
                </a:solidFill>
              </a:rPr>
              <a:t>TOP 10 konkursu</a:t>
            </a:r>
          </a:p>
        </p:txBody>
      </p:sp>
      <p:sp>
        <p:nvSpPr>
          <p:cNvPr id="14" name="pole tekstowe 13">
            <a:extLst>
              <a:ext uri="{FF2B5EF4-FFF2-40B4-BE49-F238E27FC236}">
                <a16:creationId xmlns:a16="http://schemas.microsoft.com/office/drawing/2014/main" id="{C0AB2A23-7D11-4FF6-9A79-06EA957F8E06}"/>
              </a:ext>
            </a:extLst>
          </p:cNvPr>
          <p:cNvSpPr txBox="1"/>
          <p:nvPr/>
        </p:nvSpPr>
        <p:spPr>
          <a:xfrm>
            <a:off x="8422860" y="1788530"/>
            <a:ext cx="1955801" cy="492443"/>
          </a:xfrm>
          <a:prstGeom prst="rect">
            <a:avLst/>
          </a:prstGeom>
          <a:noFill/>
        </p:spPr>
        <p:txBody>
          <a:bodyPr wrap="square" rtlCol="0">
            <a:spAutoFit/>
          </a:bodyPr>
          <a:lstStyle/>
          <a:p>
            <a:r>
              <a:rPr lang="pl-PL" sz="2600">
                <a:solidFill>
                  <a:srgbClr val="0070C0"/>
                </a:solidFill>
              </a:rPr>
              <a:t>Zespoły </a:t>
            </a:r>
            <a:r>
              <a:rPr lang="pl-PL" sz="2600" err="1">
                <a:solidFill>
                  <a:srgbClr val="0070C0"/>
                </a:solidFill>
              </a:rPr>
              <a:t>MiNI</a:t>
            </a:r>
            <a:endParaRPr lang="pl-PL" sz="2600">
              <a:solidFill>
                <a:srgbClr val="0070C0"/>
              </a:solidFill>
            </a:endParaRPr>
          </a:p>
        </p:txBody>
      </p:sp>
    </p:spTree>
    <p:extLst>
      <p:ext uri="{BB962C8B-B14F-4D97-AF65-F5344CB8AC3E}">
        <p14:creationId xmlns:p14="http://schemas.microsoft.com/office/powerpoint/2010/main" val="29549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9F45A8-55E6-439E-8198-DD5B9897736B}"/>
              </a:ext>
            </a:extLst>
          </p:cNvPr>
          <p:cNvSpPr>
            <a:spLocks noGrp="1"/>
          </p:cNvSpPr>
          <p:nvPr>
            <p:ph type="title"/>
          </p:nvPr>
        </p:nvSpPr>
        <p:spPr/>
        <p:txBody>
          <a:bodyPr/>
          <a:lstStyle/>
          <a:p>
            <a:r>
              <a:rPr lang="pl-PL"/>
              <a:t>Etap II – Wykrywanie klauzul abuzywnych w dokumentach</a:t>
            </a:r>
          </a:p>
        </p:txBody>
      </p:sp>
      <p:sp>
        <p:nvSpPr>
          <p:cNvPr id="3" name="Symbol zastępczy tekstu 2">
            <a:extLst>
              <a:ext uri="{FF2B5EF4-FFF2-40B4-BE49-F238E27FC236}">
                <a16:creationId xmlns:a16="http://schemas.microsoft.com/office/drawing/2014/main" id="{801A3265-A388-4646-9857-A6D5309A6DDB}"/>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99165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4E9D937-E9BB-4690-9258-9A90A2FDC76F}"/>
              </a:ext>
            </a:extLst>
          </p:cNvPr>
          <p:cNvSpPr>
            <a:spLocks noGrp="1"/>
          </p:cNvSpPr>
          <p:nvPr>
            <p:ph type="title"/>
          </p:nvPr>
        </p:nvSpPr>
        <p:spPr/>
        <p:txBody>
          <a:bodyPr/>
          <a:lstStyle/>
          <a:p>
            <a:r>
              <a:rPr lang="pl-PL"/>
              <a:t>Cel zadania</a:t>
            </a:r>
          </a:p>
        </p:txBody>
      </p:sp>
      <p:sp>
        <p:nvSpPr>
          <p:cNvPr id="3" name="Symbol zastępczy zawartości 2">
            <a:extLst>
              <a:ext uri="{FF2B5EF4-FFF2-40B4-BE49-F238E27FC236}">
                <a16:creationId xmlns:a16="http://schemas.microsoft.com/office/drawing/2014/main" id="{F4B33873-BB03-493E-B228-C71022958C21}"/>
              </a:ext>
            </a:extLst>
          </p:cNvPr>
          <p:cNvSpPr>
            <a:spLocks noGrp="1"/>
          </p:cNvSpPr>
          <p:nvPr>
            <p:ph idx="1"/>
          </p:nvPr>
        </p:nvSpPr>
        <p:spPr>
          <a:xfrm>
            <a:off x="838200" y="2792701"/>
            <a:ext cx="10515600" cy="2236499"/>
          </a:xfrm>
        </p:spPr>
        <p:txBody>
          <a:bodyPr>
            <a:normAutofit/>
          </a:bodyPr>
          <a:lstStyle/>
          <a:p>
            <a:pPr marL="0" indent="0" algn="just">
              <a:buNone/>
            </a:pPr>
            <a:r>
              <a:rPr lang="pl-PL" sz="3600"/>
              <a:t>`Zaproponować system umożliwiający rozpoznawanie tekstu ze skanów umów, konwertując je do formatu txt, a następnie wykrywając klauzule abuzywne zawarte w dokumentach`</a:t>
            </a:r>
          </a:p>
        </p:txBody>
      </p:sp>
    </p:spTree>
    <p:extLst>
      <p:ext uri="{BB962C8B-B14F-4D97-AF65-F5344CB8AC3E}">
        <p14:creationId xmlns:p14="http://schemas.microsoft.com/office/powerpoint/2010/main" val="380150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5951B8-DB94-4116-A448-3C4044A4C5E1}"/>
              </a:ext>
            </a:extLst>
          </p:cNvPr>
          <p:cNvSpPr>
            <a:spLocks noGrp="1"/>
          </p:cNvSpPr>
          <p:nvPr>
            <p:ph type="title"/>
          </p:nvPr>
        </p:nvSpPr>
        <p:spPr/>
        <p:txBody>
          <a:bodyPr/>
          <a:lstStyle/>
          <a:p>
            <a:r>
              <a:rPr lang="pl-PL"/>
              <a:t>Pierwotne podejście</a:t>
            </a:r>
          </a:p>
        </p:txBody>
      </p:sp>
      <p:sp>
        <p:nvSpPr>
          <p:cNvPr id="3" name="Symbol zastępczy zawartości 2">
            <a:extLst>
              <a:ext uri="{FF2B5EF4-FFF2-40B4-BE49-F238E27FC236}">
                <a16:creationId xmlns:a16="http://schemas.microsoft.com/office/drawing/2014/main" id="{706D1B60-6FC7-45A9-A768-4DD2843CB1F8}"/>
              </a:ext>
            </a:extLst>
          </p:cNvPr>
          <p:cNvSpPr>
            <a:spLocks noGrp="1"/>
          </p:cNvSpPr>
          <p:nvPr>
            <p:ph idx="1"/>
          </p:nvPr>
        </p:nvSpPr>
        <p:spPr/>
        <p:txBody>
          <a:bodyPr/>
          <a:lstStyle/>
          <a:p>
            <a:r>
              <a:rPr lang="pl-PL"/>
              <a:t>Uruchamiamy OCR na umowie</a:t>
            </a:r>
          </a:p>
          <a:p>
            <a:r>
              <a:rPr lang="pl-PL"/>
              <a:t>Czyścimy dane i poprawiamy błędy</a:t>
            </a:r>
          </a:p>
          <a:p>
            <a:r>
              <a:rPr lang="pl-PL"/>
              <a:t>Wyciągamy całe zdania z umów</a:t>
            </a:r>
          </a:p>
          <a:p>
            <a:r>
              <a:rPr lang="pl-PL"/>
              <a:t>Korzystamy z modelu wytrenowanego w etapie 1 do klasyfikacji pojedynczych zdań</a:t>
            </a:r>
          </a:p>
          <a:p>
            <a:r>
              <a:rPr lang="pl-PL"/>
              <a:t>Do każdego zdania mamy przypisaną informacje o abuzywności</a:t>
            </a:r>
          </a:p>
          <a:p>
            <a:endParaRPr lang="pl-PL"/>
          </a:p>
          <a:p>
            <a:r>
              <a:rPr lang="pl-PL"/>
              <a:t>Założyliśmy, że dostaniemy dobrze opisane klauzule, i dane podobne do tych w pierwszym etapie, co okazało się sporym błędem…</a:t>
            </a:r>
          </a:p>
        </p:txBody>
      </p:sp>
    </p:spTree>
    <p:extLst>
      <p:ext uri="{BB962C8B-B14F-4D97-AF65-F5344CB8AC3E}">
        <p14:creationId xmlns:p14="http://schemas.microsoft.com/office/powerpoint/2010/main" val="7203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BEA2C6-FD9F-4CDC-84E3-F11ACF3EA7FD}"/>
              </a:ext>
            </a:extLst>
          </p:cNvPr>
          <p:cNvSpPr>
            <a:spLocks noGrp="1"/>
          </p:cNvSpPr>
          <p:nvPr>
            <p:ph type="title"/>
          </p:nvPr>
        </p:nvSpPr>
        <p:spPr/>
        <p:txBody>
          <a:bodyPr/>
          <a:lstStyle/>
          <a:p>
            <a:r>
              <a:rPr lang="pl-PL"/>
              <a:t>Napotkane problemy</a:t>
            </a:r>
          </a:p>
        </p:txBody>
      </p:sp>
      <p:sp>
        <p:nvSpPr>
          <p:cNvPr id="3" name="Symbol zastępczy zawartości 2">
            <a:extLst>
              <a:ext uri="{FF2B5EF4-FFF2-40B4-BE49-F238E27FC236}">
                <a16:creationId xmlns:a16="http://schemas.microsoft.com/office/drawing/2014/main" id="{BF3C59D5-393D-4530-AC20-0E319580E68B}"/>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pl-PL" dirty="0">
                <a:cs typeface="Calibri"/>
              </a:rPr>
              <a:t>Odpakowanie danych z drugiego etapu</a:t>
            </a:r>
          </a:p>
          <a:p>
            <a:r>
              <a:rPr lang="pl-PL" dirty="0">
                <a:cs typeface="Calibri"/>
              </a:rPr>
              <a:t>Umowy o złej orientacji, których OCR nie czyta</a:t>
            </a:r>
          </a:p>
          <a:p>
            <a:r>
              <a:rPr lang="pl-PL" dirty="0">
                <a:cs typeface="Calibri"/>
              </a:rPr>
              <a:t>OCR działa tylko na wąskim wycinku formatów</a:t>
            </a:r>
          </a:p>
          <a:p>
            <a:r>
              <a:rPr lang="pl-PL" dirty="0">
                <a:cs typeface="Calibri"/>
              </a:rPr>
              <a:t>Model z Etapu I jest bezużyteczny ze względu na inny rozkład danych</a:t>
            </a:r>
          </a:p>
          <a:p>
            <a:r>
              <a:rPr lang="pl-PL" dirty="0">
                <a:cs typeface="Calibri"/>
              </a:rPr>
              <a:t>Bardzo niskiej jakości dane:</a:t>
            </a:r>
          </a:p>
          <a:p>
            <a:pPr lvl="1"/>
            <a:r>
              <a:rPr lang="pl-PL" dirty="0">
                <a:cs typeface="Calibri"/>
              </a:rPr>
              <a:t>Każdy anotator inaczej zaznaczał umowę (pomijanie części zdań, podpisywanie się, dawanie wyjaśnień)</a:t>
            </a:r>
          </a:p>
          <a:p>
            <a:pPr lvl="1"/>
            <a:r>
              <a:rPr lang="pl-PL" dirty="0">
                <a:cs typeface="Calibri"/>
              </a:rPr>
              <a:t>Problem z dopasowaniem klauzul do konkretnych plików (skróty nazw plików </a:t>
            </a:r>
            <a:r>
              <a:rPr lang="pl-PL" dirty="0" err="1">
                <a:cs typeface="Calibri"/>
              </a:rPr>
              <a:t>anotowanych</a:t>
            </a:r>
            <a:r>
              <a:rPr lang="pl-PL" dirty="0">
                <a:cs typeface="Calibri"/>
              </a:rPr>
              <a:t> zamiast pełnych)</a:t>
            </a:r>
          </a:p>
          <a:p>
            <a:pPr lvl="1"/>
            <a:r>
              <a:rPr lang="pl-PL" dirty="0">
                <a:cs typeface="Calibri"/>
              </a:rPr>
              <a:t>Udało się przypisać tylko połowę klauzul</a:t>
            </a:r>
          </a:p>
        </p:txBody>
      </p:sp>
    </p:spTree>
    <p:extLst>
      <p:ext uri="{BB962C8B-B14F-4D97-AF65-F5344CB8AC3E}">
        <p14:creationId xmlns:p14="http://schemas.microsoft.com/office/powerpoint/2010/main" val="113531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4E4BBF-FA0B-403F-8E66-70C5F8E37958}"/>
              </a:ext>
            </a:extLst>
          </p:cNvPr>
          <p:cNvSpPr>
            <a:spLocks noGrp="1"/>
          </p:cNvSpPr>
          <p:nvPr>
            <p:ph type="title"/>
          </p:nvPr>
        </p:nvSpPr>
        <p:spPr/>
        <p:txBody>
          <a:bodyPr/>
          <a:lstStyle/>
          <a:p>
            <a:r>
              <a:rPr lang="pl-PL"/>
              <a:t>Wybór OCR</a:t>
            </a:r>
          </a:p>
        </p:txBody>
      </p:sp>
      <p:sp>
        <p:nvSpPr>
          <p:cNvPr id="3" name="Symbol zastępczy zawartości 2">
            <a:extLst>
              <a:ext uri="{FF2B5EF4-FFF2-40B4-BE49-F238E27FC236}">
                <a16:creationId xmlns:a16="http://schemas.microsoft.com/office/drawing/2014/main" id="{ACA68505-8EFD-40AC-8692-53CE92FFBB86}"/>
              </a:ext>
            </a:extLst>
          </p:cNvPr>
          <p:cNvSpPr>
            <a:spLocks noGrp="1"/>
          </p:cNvSpPr>
          <p:nvPr>
            <p:ph idx="1"/>
          </p:nvPr>
        </p:nvSpPr>
        <p:spPr>
          <a:xfrm>
            <a:off x="838200" y="1490663"/>
            <a:ext cx="10515600" cy="5586412"/>
          </a:xfrm>
        </p:spPr>
        <p:txBody>
          <a:bodyPr>
            <a:normAutofit/>
          </a:bodyPr>
          <a:lstStyle/>
          <a:p>
            <a:r>
              <a:rPr lang="pl-PL" b="1" dirty="0" err="1"/>
              <a:t>EasyOCR</a:t>
            </a:r>
            <a:r>
              <a:rPr lang="pl-PL" dirty="0"/>
              <a:t> – działał jedynie dla formatu </a:t>
            </a:r>
            <a:r>
              <a:rPr lang="pl-PL" dirty="0" err="1"/>
              <a:t>png</a:t>
            </a:r>
            <a:r>
              <a:rPr lang="pl-PL" dirty="0"/>
              <a:t>, rozszerzony o pliki pdf. Brak słownika języka polskiego, więc jest to czytanie literka po literce.</a:t>
            </a:r>
          </a:p>
          <a:p>
            <a:r>
              <a:rPr lang="pl-PL" b="1" dirty="0" err="1"/>
              <a:t>Tesseract</a:t>
            </a:r>
            <a:r>
              <a:rPr lang="pl-PL" dirty="0"/>
              <a:t> – działał jedynie dla formatu </a:t>
            </a:r>
            <a:r>
              <a:rPr lang="pl-PL" dirty="0" err="1"/>
              <a:t>png</a:t>
            </a:r>
            <a:r>
              <a:rPr lang="pl-PL" dirty="0"/>
              <a:t>, rozszerzony o pliki pdf. Brak słownika języka polskiego, więc jest to czytanie literka po literce.</a:t>
            </a:r>
          </a:p>
          <a:p>
            <a:r>
              <a:rPr lang="pl-PL" b="1" dirty="0"/>
              <a:t>Pdf to </a:t>
            </a:r>
            <a:r>
              <a:rPr lang="pl-PL" b="1" dirty="0" err="1"/>
              <a:t>text</a:t>
            </a:r>
            <a:r>
              <a:rPr lang="pl-PL" b="1" dirty="0"/>
              <a:t> </a:t>
            </a:r>
            <a:r>
              <a:rPr lang="pl-PL" dirty="0"/>
              <a:t>– nie jest to OCR. Działa tylko dla formatu pdf i to nie wszystkich plików. Działa idealnie dla odpowiednio tworzonych </a:t>
            </a:r>
            <a:r>
              <a:rPr lang="pl-PL" dirty="0" err="1"/>
              <a:t>pdfów</a:t>
            </a:r>
            <a:r>
              <a:rPr lang="pl-PL" dirty="0"/>
              <a:t> (tekstowo, bez zdjęć), zaś bardzo źle dla reszty. Może to mieć sens w całości systemu. </a:t>
            </a:r>
          </a:p>
          <a:p>
            <a:r>
              <a:rPr lang="pl-PL" b="1" dirty="0" err="1"/>
              <a:t>Textract</a:t>
            </a:r>
            <a:r>
              <a:rPr lang="pl-PL" b="1" dirty="0"/>
              <a:t> </a:t>
            </a:r>
            <a:r>
              <a:rPr lang="pl-PL" dirty="0"/>
              <a:t>– działanie jedynie dla formatu </a:t>
            </a:r>
            <a:r>
              <a:rPr lang="pl-PL" dirty="0" err="1"/>
              <a:t>png</a:t>
            </a:r>
            <a:r>
              <a:rPr lang="pl-PL" dirty="0"/>
              <a:t>, rozszerzony o pliki pdf. Pod spodem korzysta z </a:t>
            </a:r>
            <a:r>
              <a:rPr lang="pl-PL" dirty="0" err="1"/>
              <a:t>Tesseracta</a:t>
            </a:r>
            <a:r>
              <a:rPr lang="pl-PL" dirty="0"/>
              <a:t>, ale posiada rozszerzenie o słownik dla języka polskiego. Dzięki temu dostaje wyniki lepsze od reszty </a:t>
            </a:r>
            <a:r>
              <a:rPr lang="pl-PL" dirty="0" err="1"/>
              <a:t>OCRów</a:t>
            </a:r>
            <a:endParaRPr lang="pl-PL" b="1" dirty="0"/>
          </a:p>
        </p:txBody>
      </p:sp>
    </p:spTree>
    <p:extLst>
      <p:ext uri="{BB962C8B-B14F-4D97-AF65-F5344CB8AC3E}">
        <p14:creationId xmlns:p14="http://schemas.microsoft.com/office/powerpoint/2010/main" val="265020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D87891-3CAF-4DC6-B2FA-7AB0FFBFAF0C}"/>
              </a:ext>
            </a:extLst>
          </p:cNvPr>
          <p:cNvSpPr>
            <a:spLocks noGrp="1"/>
          </p:cNvSpPr>
          <p:nvPr>
            <p:ph type="title"/>
          </p:nvPr>
        </p:nvSpPr>
        <p:spPr/>
        <p:txBody>
          <a:bodyPr/>
          <a:lstStyle/>
          <a:p>
            <a:r>
              <a:rPr lang="pl-PL"/>
              <a:t>Porównanie OCR</a:t>
            </a:r>
          </a:p>
        </p:txBody>
      </p:sp>
      <p:pic>
        <p:nvPicPr>
          <p:cNvPr id="5" name="Symbol zastępczy zawartości 4">
            <a:extLst>
              <a:ext uri="{FF2B5EF4-FFF2-40B4-BE49-F238E27FC236}">
                <a16:creationId xmlns:a16="http://schemas.microsoft.com/office/drawing/2014/main" id="{4C65262F-8C8E-467C-AE5A-C1A2BFC07CAC}"/>
              </a:ext>
            </a:extLst>
          </p:cNvPr>
          <p:cNvPicPr>
            <a:picLocks noGrp="1" noChangeAspect="1"/>
          </p:cNvPicPr>
          <p:nvPr>
            <p:ph idx="1"/>
          </p:nvPr>
        </p:nvPicPr>
        <p:blipFill>
          <a:blip r:embed="rId3"/>
          <a:stretch>
            <a:fillRect/>
          </a:stretch>
        </p:blipFill>
        <p:spPr>
          <a:xfrm>
            <a:off x="5843588" y="183944"/>
            <a:ext cx="5790334" cy="1979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Obraz 6">
            <a:extLst>
              <a:ext uri="{FF2B5EF4-FFF2-40B4-BE49-F238E27FC236}">
                <a16:creationId xmlns:a16="http://schemas.microsoft.com/office/drawing/2014/main" id="{63F31A79-2E43-495D-810A-B7EE32EAB907}"/>
              </a:ext>
            </a:extLst>
          </p:cNvPr>
          <p:cNvPicPr>
            <a:picLocks noChangeAspect="1"/>
          </p:cNvPicPr>
          <p:nvPr/>
        </p:nvPicPr>
        <p:blipFill>
          <a:blip r:embed="rId4"/>
          <a:stretch>
            <a:fillRect/>
          </a:stretch>
        </p:blipFill>
        <p:spPr>
          <a:xfrm>
            <a:off x="988436" y="2366151"/>
            <a:ext cx="10645486" cy="1800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Obraz 8">
            <a:extLst>
              <a:ext uri="{FF2B5EF4-FFF2-40B4-BE49-F238E27FC236}">
                <a16:creationId xmlns:a16="http://schemas.microsoft.com/office/drawing/2014/main" id="{F943F8C5-9424-467A-AF21-AC624CDBC5B1}"/>
              </a:ext>
            </a:extLst>
          </p:cNvPr>
          <p:cNvPicPr>
            <a:picLocks noChangeAspect="1"/>
          </p:cNvPicPr>
          <p:nvPr/>
        </p:nvPicPr>
        <p:blipFill>
          <a:blip r:embed="rId5"/>
          <a:stretch>
            <a:fillRect/>
          </a:stretch>
        </p:blipFill>
        <p:spPr>
          <a:xfrm>
            <a:off x="988435" y="4521253"/>
            <a:ext cx="10717029" cy="1971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pole tekstowe 9">
            <a:extLst>
              <a:ext uri="{FF2B5EF4-FFF2-40B4-BE49-F238E27FC236}">
                <a16:creationId xmlns:a16="http://schemas.microsoft.com/office/drawing/2014/main" id="{D3A76E8C-6F70-488B-94C9-A9778394FCBC}"/>
              </a:ext>
            </a:extLst>
          </p:cNvPr>
          <p:cNvSpPr txBox="1"/>
          <p:nvPr/>
        </p:nvSpPr>
        <p:spPr>
          <a:xfrm>
            <a:off x="10560195" y="1687203"/>
            <a:ext cx="1773382" cy="369332"/>
          </a:xfrm>
          <a:prstGeom prst="rect">
            <a:avLst/>
          </a:prstGeom>
          <a:noFill/>
        </p:spPr>
        <p:txBody>
          <a:bodyPr wrap="square" rtlCol="0">
            <a:spAutoFit/>
          </a:bodyPr>
          <a:lstStyle/>
          <a:p>
            <a:r>
              <a:rPr lang="pl-PL" b="1" err="1">
                <a:solidFill>
                  <a:schemeClr val="bg1"/>
                </a:solidFill>
              </a:rPr>
              <a:t>EasyOCR</a:t>
            </a:r>
            <a:endParaRPr lang="pl-PL" b="1">
              <a:solidFill>
                <a:schemeClr val="bg1"/>
              </a:solidFill>
            </a:endParaRPr>
          </a:p>
        </p:txBody>
      </p:sp>
      <p:sp>
        <p:nvSpPr>
          <p:cNvPr id="11" name="pole tekstowe 10">
            <a:extLst>
              <a:ext uri="{FF2B5EF4-FFF2-40B4-BE49-F238E27FC236}">
                <a16:creationId xmlns:a16="http://schemas.microsoft.com/office/drawing/2014/main" id="{01F7261F-C2A9-4FC2-81E2-2168E2E91687}"/>
              </a:ext>
            </a:extLst>
          </p:cNvPr>
          <p:cNvSpPr txBox="1"/>
          <p:nvPr/>
        </p:nvSpPr>
        <p:spPr>
          <a:xfrm>
            <a:off x="10560195" y="2461668"/>
            <a:ext cx="1773382" cy="369332"/>
          </a:xfrm>
          <a:prstGeom prst="rect">
            <a:avLst/>
          </a:prstGeom>
          <a:noFill/>
        </p:spPr>
        <p:txBody>
          <a:bodyPr wrap="square" rtlCol="0">
            <a:spAutoFit/>
          </a:bodyPr>
          <a:lstStyle/>
          <a:p>
            <a:r>
              <a:rPr lang="pl-PL" b="1" err="1">
                <a:solidFill>
                  <a:schemeClr val="bg1"/>
                </a:solidFill>
              </a:rPr>
              <a:t>Tesseract</a:t>
            </a:r>
            <a:endParaRPr lang="pl-PL" b="1">
              <a:solidFill>
                <a:schemeClr val="bg1"/>
              </a:solidFill>
            </a:endParaRPr>
          </a:p>
        </p:txBody>
      </p:sp>
      <p:sp>
        <p:nvSpPr>
          <p:cNvPr id="12" name="pole tekstowe 11">
            <a:extLst>
              <a:ext uri="{FF2B5EF4-FFF2-40B4-BE49-F238E27FC236}">
                <a16:creationId xmlns:a16="http://schemas.microsoft.com/office/drawing/2014/main" id="{AEA13FD0-91C0-4B0C-8200-602A1912C29C}"/>
              </a:ext>
            </a:extLst>
          </p:cNvPr>
          <p:cNvSpPr txBox="1"/>
          <p:nvPr/>
        </p:nvSpPr>
        <p:spPr>
          <a:xfrm>
            <a:off x="10731374" y="4521253"/>
            <a:ext cx="1805096" cy="378464"/>
          </a:xfrm>
          <a:prstGeom prst="rect">
            <a:avLst/>
          </a:prstGeom>
          <a:noFill/>
        </p:spPr>
        <p:txBody>
          <a:bodyPr wrap="square" rtlCol="0">
            <a:spAutoFit/>
          </a:bodyPr>
          <a:lstStyle/>
          <a:p>
            <a:r>
              <a:rPr lang="pl-PL" b="1" err="1">
                <a:solidFill>
                  <a:schemeClr val="bg1"/>
                </a:solidFill>
              </a:rPr>
              <a:t>Textract</a:t>
            </a:r>
            <a:endParaRPr lang="pl-PL" b="1">
              <a:solidFill>
                <a:schemeClr val="bg1"/>
              </a:solidFill>
            </a:endParaRPr>
          </a:p>
        </p:txBody>
      </p:sp>
    </p:spTree>
    <p:extLst>
      <p:ext uri="{BB962C8B-B14F-4D97-AF65-F5344CB8AC3E}">
        <p14:creationId xmlns:p14="http://schemas.microsoft.com/office/powerpoint/2010/main" val="234889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AC77A-DE69-4E23-B172-1DF8CA89F51F}"/>
              </a:ext>
            </a:extLst>
          </p:cNvPr>
          <p:cNvSpPr>
            <a:spLocks noGrp="1"/>
          </p:cNvSpPr>
          <p:nvPr>
            <p:ph type="title"/>
          </p:nvPr>
        </p:nvSpPr>
        <p:spPr/>
        <p:txBody>
          <a:bodyPr/>
          <a:lstStyle/>
          <a:p>
            <a:r>
              <a:rPr lang="pl-PL"/>
              <a:t>Plan prezentacji</a:t>
            </a:r>
          </a:p>
        </p:txBody>
      </p:sp>
      <p:sp>
        <p:nvSpPr>
          <p:cNvPr id="3" name="Symbol zastępczy zawartości 2">
            <a:extLst>
              <a:ext uri="{FF2B5EF4-FFF2-40B4-BE49-F238E27FC236}">
                <a16:creationId xmlns:a16="http://schemas.microsoft.com/office/drawing/2014/main" id="{53E1E29C-2A6D-4A3D-8667-C92BC353CCDA}"/>
              </a:ext>
            </a:extLst>
          </p:cNvPr>
          <p:cNvSpPr>
            <a:spLocks noGrp="1"/>
          </p:cNvSpPr>
          <p:nvPr>
            <p:ph idx="1"/>
          </p:nvPr>
        </p:nvSpPr>
        <p:spPr>
          <a:xfrm>
            <a:off x="838200" y="1460500"/>
            <a:ext cx="10515600" cy="5032375"/>
          </a:xfrm>
        </p:spPr>
        <p:txBody>
          <a:bodyPr>
            <a:normAutofit fontScale="92500" lnSpcReduction="10000"/>
          </a:bodyPr>
          <a:lstStyle/>
          <a:p>
            <a:pPr marL="514350" indent="-514350">
              <a:buFont typeface="+mj-lt"/>
              <a:buAutoNum type="arabicPeriod"/>
            </a:pPr>
            <a:r>
              <a:rPr lang="pl-PL" dirty="0"/>
              <a:t>Etap I</a:t>
            </a:r>
          </a:p>
          <a:p>
            <a:pPr lvl="1"/>
            <a:r>
              <a:rPr lang="pl-PL" dirty="0"/>
              <a:t>Nasze podejście</a:t>
            </a:r>
          </a:p>
          <a:p>
            <a:pPr lvl="1"/>
            <a:r>
              <a:rPr lang="pl-PL" dirty="0"/>
              <a:t>Preprocessing</a:t>
            </a:r>
          </a:p>
          <a:p>
            <a:pPr lvl="1"/>
            <a:r>
              <a:rPr lang="pl-PL" dirty="0"/>
              <a:t>Testowanie rozwiązań: Sieci, Modele, Stackowanie, HerBERT </a:t>
            </a:r>
          </a:p>
          <a:p>
            <a:pPr lvl="1"/>
            <a:r>
              <a:rPr lang="pl-PL" dirty="0"/>
              <a:t>Wyniki konkursu</a:t>
            </a:r>
          </a:p>
          <a:p>
            <a:pPr marL="514350" indent="-514350">
              <a:buFont typeface="+mj-lt"/>
              <a:buAutoNum type="arabicPeriod"/>
            </a:pPr>
            <a:r>
              <a:rPr lang="pl-PL" dirty="0"/>
              <a:t>Etap II</a:t>
            </a:r>
          </a:p>
          <a:p>
            <a:pPr lvl="1"/>
            <a:r>
              <a:rPr lang="pl-PL" dirty="0"/>
              <a:t>Pierwotne podejście</a:t>
            </a:r>
          </a:p>
          <a:p>
            <a:pPr lvl="1"/>
            <a:r>
              <a:rPr lang="pl-PL" dirty="0"/>
              <a:t>Problemy</a:t>
            </a:r>
          </a:p>
          <a:p>
            <a:pPr lvl="1"/>
            <a:r>
              <a:rPr lang="pl-PL" dirty="0"/>
              <a:t>Wybór OCR</a:t>
            </a:r>
          </a:p>
          <a:p>
            <a:pPr lvl="1"/>
            <a:r>
              <a:rPr lang="pl-PL" dirty="0"/>
              <a:t>Przygotowanie danych</a:t>
            </a:r>
          </a:p>
          <a:p>
            <a:pPr lvl="1"/>
            <a:r>
              <a:rPr lang="pl-PL" dirty="0"/>
              <a:t>Trening </a:t>
            </a:r>
            <a:r>
              <a:rPr lang="pl-PL" dirty="0" err="1"/>
              <a:t>HerBERTa</a:t>
            </a:r>
            <a:endParaRPr lang="pl-PL" dirty="0"/>
          </a:p>
          <a:p>
            <a:pPr lvl="1"/>
            <a:r>
              <a:rPr lang="pl-PL" dirty="0"/>
              <a:t>Wyniki</a:t>
            </a:r>
          </a:p>
          <a:p>
            <a:pPr marL="514350" indent="-514350">
              <a:buFont typeface="+mj-lt"/>
              <a:buAutoNum type="arabicPeriod"/>
            </a:pPr>
            <a:r>
              <a:rPr lang="pl-PL" dirty="0"/>
              <a:t>Dokumentacja Systemu Docelowego</a:t>
            </a:r>
          </a:p>
          <a:p>
            <a:pPr lvl="1"/>
            <a:r>
              <a:rPr lang="pl-PL" dirty="0"/>
              <a:t>Omówienie każdego z 16 wymagań z tabeli</a:t>
            </a:r>
          </a:p>
        </p:txBody>
      </p:sp>
    </p:spTree>
    <p:extLst>
      <p:ext uri="{BB962C8B-B14F-4D97-AF65-F5344CB8AC3E}">
        <p14:creationId xmlns:p14="http://schemas.microsoft.com/office/powerpoint/2010/main" val="182229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C94106-93FC-43C3-B70F-ECA3DEC18E7B}"/>
              </a:ext>
            </a:extLst>
          </p:cNvPr>
          <p:cNvSpPr>
            <a:spLocks noGrp="1"/>
          </p:cNvSpPr>
          <p:nvPr>
            <p:ph type="title"/>
          </p:nvPr>
        </p:nvSpPr>
        <p:spPr/>
        <p:txBody>
          <a:bodyPr/>
          <a:lstStyle/>
          <a:p>
            <a:r>
              <a:rPr lang="pl-PL"/>
              <a:t>Przygotowanie umów</a:t>
            </a:r>
          </a:p>
        </p:txBody>
      </p:sp>
      <p:sp>
        <p:nvSpPr>
          <p:cNvPr id="3" name="Symbol zastępczy zawartości 2">
            <a:extLst>
              <a:ext uri="{FF2B5EF4-FFF2-40B4-BE49-F238E27FC236}">
                <a16:creationId xmlns:a16="http://schemas.microsoft.com/office/drawing/2014/main" id="{4CA6BEC1-E535-459C-AE4C-ECC394394FFA}"/>
              </a:ext>
            </a:extLst>
          </p:cNvPr>
          <p:cNvSpPr>
            <a:spLocks noGrp="1"/>
          </p:cNvSpPr>
          <p:nvPr>
            <p:ph idx="1"/>
          </p:nvPr>
        </p:nvSpPr>
        <p:spPr>
          <a:xfrm>
            <a:off x="838200" y="1482436"/>
            <a:ext cx="10515600" cy="5278582"/>
          </a:xfrm>
        </p:spPr>
        <p:txBody>
          <a:bodyPr>
            <a:normAutofit lnSpcReduction="10000"/>
          </a:bodyPr>
          <a:lstStyle/>
          <a:p>
            <a:r>
              <a:rPr lang="pl-PL" dirty="0"/>
              <a:t>Usuwanie:</a:t>
            </a:r>
          </a:p>
          <a:p>
            <a:pPr lvl="1"/>
            <a:r>
              <a:rPr lang="pl-PL" dirty="0"/>
              <a:t>Dużych liczb</a:t>
            </a:r>
          </a:p>
          <a:p>
            <a:pPr lvl="1"/>
            <a:r>
              <a:rPr lang="pl-PL" dirty="0"/>
              <a:t>Stron internetowych</a:t>
            </a:r>
          </a:p>
          <a:p>
            <a:pPr lvl="1"/>
            <a:r>
              <a:rPr lang="pl-PL" dirty="0"/>
              <a:t>Zbędnych spacji i enterów</a:t>
            </a:r>
          </a:p>
          <a:p>
            <a:pPr lvl="1"/>
            <a:r>
              <a:rPr lang="pl-PL" dirty="0"/>
              <a:t>Dwu literowych słów i pojedynczych znaków</a:t>
            </a:r>
          </a:p>
          <a:p>
            <a:pPr lvl="1"/>
            <a:r>
              <a:rPr lang="pl-PL" dirty="0"/>
              <a:t>Adresów mieszkalnych, </a:t>
            </a:r>
            <a:r>
              <a:rPr lang="pl-PL" dirty="0" err="1"/>
              <a:t>itd</a:t>
            </a:r>
            <a:endParaRPr lang="pl-PL" dirty="0"/>
          </a:p>
          <a:p>
            <a:r>
              <a:rPr lang="pl-PL" dirty="0"/>
              <a:t>Dzielenie:</a:t>
            </a:r>
          </a:p>
          <a:p>
            <a:pPr lvl="1"/>
            <a:r>
              <a:rPr lang="pl-PL" dirty="0"/>
              <a:t>Dzielimy na zdania od kropki do kropki</a:t>
            </a:r>
          </a:p>
          <a:p>
            <a:pPr lvl="1"/>
            <a:r>
              <a:rPr lang="pl-PL" dirty="0"/>
              <a:t>Łączymy gdy coś jest krótkie / zaczyna się z małej litery po kropce</a:t>
            </a:r>
          </a:p>
          <a:p>
            <a:pPr lvl="1"/>
            <a:r>
              <a:rPr lang="pl-PL" dirty="0"/>
              <a:t>Zostawiamy jak jest w przeciwnym przypadku</a:t>
            </a:r>
          </a:p>
          <a:p>
            <a:r>
              <a:rPr lang="pl-PL" dirty="0"/>
              <a:t>Zapisywanie:</a:t>
            </a:r>
          </a:p>
          <a:p>
            <a:pPr lvl="1"/>
            <a:r>
              <a:rPr lang="pl-PL" dirty="0"/>
              <a:t>Słownik tworzony w taki sposób że mamy nazwę pliku i listę zdań do niego dopasowaną</a:t>
            </a:r>
          </a:p>
        </p:txBody>
      </p:sp>
    </p:spTree>
    <p:extLst>
      <p:ext uri="{BB962C8B-B14F-4D97-AF65-F5344CB8AC3E}">
        <p14:creationId xmlns:p14="http://schemas.microsoft.com/office/powerpoint/2010/main" val="18738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2723-ABE1-42EF-A6D7-E568448B22F0}"/>
              </a:ext>
            </a:extLst>
          </p:cNvPr>
          <p:cNvSpPr>
            <a:spLocks noGrp="1"/>
          </p:cNvSpPr>
          <p:nvPr>
            <p:ph type="title"/>
          </p:nvPr>
        </p:nvSpPr>
        <p:spPr/>
        <p:txBody>
          <a:bodyPr>
            <a:normAutofit/>
          </a:bodyPr>
          <a:lstStyle/>
          <a:p>
            <a:r>
              <a:rPr lang="pl-PL"/>
              <a:t>Nowy zbiór treningowy</a:t>
            </a:r>
          </a:p>
        </p:txBody>
      </p:sp>
      <p:sp>
        <p:nvSpPr>
          <p:cNvPr id="3" name="Symbol zastępczy zawartości 2">
            <a:extLst>
              <a:ext uri="{FF2B5EF4-FFF2-40B4-BE49-F238E27FC236}">
                <a16:creationId xmlns:a16="http://schemas.microsoft.com/office/drawing/2014/main" id="{2646DCD9-D974-4B6D-A52F-9E4CF6CF0C52}"/>
              </a:ext>
            </a:extLst>
          </p:cNvPr>
          <p:cNvSpPr>
            <a:spLocks noGrp="1"/>
          </p:cNvSpPr>
          <p:nvPr>
            <p:ph idx="1"/>
          </p:nvPr>
        </p:nvSpPr>
        <p:spPr>
          <a:xfrm>
            <a:off x="838200" y="1690688"/>
            <a:ext cx="10515600" cy="4667250"/>
          </a:xfrm>
        </p:spPr>
        <p:txBody>
          <a:bodyPr>
            <a:normAutofit lnSpcReduction="10000"/>
          </a:bodyPr>
          <a:lstStyle/>
          <a:p>
            <a:pPr marL="514350" indent="-514350">
              <a:buFont typeface="+mj-lt"/>
              <a:buAutoNum type="arabicPeriod"/>
            </a:pPr>
            <a:r>
              <a:rPr lang="pl-PL" dirty="0"/>
              <a:t>Ramka danych z klauzul abuzywnych</a:t>
            </a:r>
          </a:p>
          <a:p>
            <a:pPr lvl="1"/>
            <a:r>
              <a:rPr lang="pl-PL" dirty="0"/>
              <a:t>Porównujemy każde zdanie z umowy z każdą klauzulą, uznajemy za takie same:</a:t>
            </a:r>
          </a:p>
          <a:p>
            <a:pPr lvl="2"/>
            <a:r>
              <a:rPr lang="pl-PL" dirty="0"/>
              <a:t>Słowa, gdy są tej samej długości i 0.9 znaków jest takie same</a:t>
            </a:r>
          </a:p>
          <a:p>
            <a:pPr lvl="2"/>
            <a:r>
              <a:rPr lang="pl-PL" dirty="0"/>
              <a:t>Zdania, gdy mamy 0.9 słów takich samych</a:t>
            </a:r>
          </a:p>
          <a:p>
            <a:pPr marL="514350" indent="-514350">
              <a:buFont typeface="+mj-lt"/>
              <a:buAutoNum type="arabicPeriod"/>
            </a:pPr>
            <a:r>
              <a:rPr lang="pl-PL" dirty="0"/>
              <a:t>Ograniczenie zbioru danych</a:t>
            </a:r>
          </a:p>
          <a:p>
            <a:pPr lvl="1"/>
            <a:r>
              <a:rPr lang="pl-PL" dirty="0"/>
              <a:t>Wybieramy jedynie takie  pliki w których znajdują się klauzule abuzywne</a:t>
            </a:r>
          </a:p>
          <a:p>
            <a:pPr lvl="1"/>
            <a:r>
              <a:rPr lang="pl-PL" dirty="0"/>
              <a:t>Bierzemy wszystkie zdania z nich i dodajemy wszystkie klauzule abuzywne (także te nie znalezione w żadnej umowie)</a:t>
            </a:r>
          </a:p>
          <a:p>
            <a:pPr marL="514350" indent="-514350">
              <a:buFont typeface="+mj-lt"/>
              <a:buAutoNum type="arabicPeriod"/>
            </a:pPr>
            <a:r>
              <a:rPr lang="pl-PL" dirty="0"/>
              <a:t>Podział zbioru z </a:t>
            </a:r>
            <a:r>
              <a:rPr lang="pl-PL" dirty="0" err="1"/>
              <a:t>undersamplingiem</a:t>
            </a:r>
            <a:endParaRPr lang="pl-PL" dirty="0"/>
          </a:p>
          <a:p>
            <a:pPr lvl="1"/>
            <a:r>
              <a:rPr lang="pl-PL" dirty="0"/>
              <a:t>Standardowy podział na zbiory treningowy i testowy</a:t>
            </a:r>
          </a:p>
          <a:p>
            <a:pPr lvl="1"/>
            <a:r>
              <a:rPr lang="pl-PL" dirty="0" err="1"/>
              <a:t>Undersampling</a:t>
            </a:r>
            <a:r>
              <a:rPr lang="pl-PL" dirty="0"/>
              <a:t> na zbiorze treningowym – wybieramy tylko 10 razy więcej klauzul nieabuzywnych, resztę pomijamy</a:t>
            </a:r>
          </a:p>
          <a:p>
            <a:pPr lvl="1"/>
            <a:endParaRPr lang="pl-PL" dirty="0"/>
          </a:p>
        </p:txBody>
      </p:sp>
    </p:spTree>
    <p:extLst>
      <p:ext uri="{BB962C8B-B14F-4D97-AF65-F5344CB8AC3E}">
        <p14:creationId xmlns:p14="http://schemas.microsoft.com/office/powerpoint/2010/main" val="109566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E51798-16BC-4B4D-B6B1-6B36034E32B5}"/>
              </a:ext>
            </a:extLst>
          </p:cNvPr>
          <p:cNvSpPr>
            <a:spLocks noGrp="1"/>
          </p:cNvSpPr>
          <p:nvPr>
            <p:ph type="title"/>
          </p:nvPr>
        </p:nvSpPr>
        <p:spPr/>
        <p:txBody>
          <a:bodyPr/>
          <a:lstStyle/>
          <a:p>
            <a:r>
              <a:rPr lang="pl-PL"/>
              <a:t>Ponowny trening </a:t>
            </a:r>
            <a:r>
              <a:rPr lang="pl-PL" err="1"/>
              <a:t>HerBERTa</a:t>
            </a:r>
            <a:endParaRPr lang="pl-PL"/>
          </a:p>
        </p:txBody>
      </p:sp>
      <p:sp>
        <p:nvSpPr>
          <p:cNvPr id="3" name="Symbol zastępczy zawartości 2">
            <a:extLst>
              <a:ext uri="{FF2B5EF4-FFF2-40B4-BE49-F238E27FC236}">
                <a16:creationId xmlns:a16="http://schemas.microsoft.com/office/drawing/2014/main" id="{1BB7063A-67C3-48CF-A23C-2739BD14A99D}"/>
              </a:ext>
            </a:extLst>
          </p:cNvPr>
          <p:cNvSpPr>
            <a:spLocks noGrp="1"/>
          </p:cNvSpPr>
          <p:nvPr>
            <p:ph idx="1"/>
          </p:nvPr>
        </p:nvSpPr>
        <p:spPr/>
        <p:txBody>
          <a:bodyPr vert="horz" lIns="91440" tIns="45720" rIns="91440" bIns="45720" rtlCol="0" anchor="t">
            <a:normAutofit/>
          </a:bodyPr>
          <a:lstStyle/>
          <a:p>
            <a:pPr marL="0" indent="0">
              <a:buNone/>
            </a:pPr>
            <a:r>
              <a:rPr lang="pl-PL" dirty="0">
                <a:cs typeface="Calibri"/>
              </a:rPr>
              <a:t>Trzy różne podejścia do niezbalansowanych klas:</a:t>
            </a:r>
          </a:p>
          <a:p>
            <a:pPr marL="514350" indent="-514350">
              <a:buAutoNum type="arabicPeriod"/>
            </a:pPr>
            <a:r>
              <a:rPr lang="pl-PL" dirty="0">
                <a:cs typeface="Calibri"/>
              </a:rPr>
              <a:t>Zmiana funkcji straty na uwzględniającą dysproporcje</a:t>
            </a:r>
          </a:p>
          <a:p>
            <a:pPr marL="1085850" lvl="1" indent="-342900"/>
            <a:r>
              <a:rPr lang="pl-PL" dirty="0">
                <a:cs typeface="Calibri"/>
              </a:rPr>
              <a:t>Próba nie powiodła się.</a:t>
            </a:r>
          </a:p>
          <a:p>
            <a:pPr marL="514350" indent="-514350">
              <a:buAutoNum type="arabicPeriod"/>
            </a:pPr>
            <a:r>
              <a:rPr lang="pl-PL" dirty="0">
                <a:cs typeface="Calibri"/>
              </a:rPr>
              <a:t>Nadanie klasom wag w funkcji straty</a:t>
            </a:r>
          </a:p>
          <a:p>
            <a:pPr marL="1085850" lvl="1" indent="-342900"/>
            <a:r>
              <a:rPr lang="pl-PL" dirty="0">
                <a:cs typeface="Calibri"/>
              </a:rPr>
              <a:t>Próba nie powiodła się. Idea: dana klasa (frazy abuzywne) ma przemnożoną wartość straty przez stałą, by była </a:t>
            </a:r>
            <a:r>
              <a:rPr lang="pl-PL" dirty="0" err="1">
                <a:cs typeface="Calibri"/>
              </a:rPr>
              <a:t>priorytetyzowana</a:t>
            </a:r>
            <a:r>
              <a:rPr lang="pl-PL" dirty="0">
                <a:cs typeface="Calibri"/>
              </a:rPr>
              <a:t>.</a:t>
            </a:r>
          </a:p>
          <a:p>
            <a:pPr marL="514350" indent="-514350">
              <a:buAutoNum type="arabicPeriod"/>
            </a:pPr>
            <a:r>
              <a:rPr lang="pl-PL" dirty="0" err="1">
                <a:cs typeface="Calibri"/>
              </a:rPr>
              <a:t>Undersampling</a:t>
            </a:r>
            <a:endParaRPr lang="pl-PL" dirty="0">
              <a:cs typeface="Calibri"/>
            </a:endParaRPr>
          </a:p>
          <a:p>
            <a:pPr marL="1085850" lvl="1" indent="-342900"/>
            <a:r>
              <a:rPr lang="pl-PL" dirty="0">
                <a:cs typeface="Calibri"/>
              </a:rPr>
              <a:t>Wykorzystane przez nas podejście. Model trenowany jest na pełnym zbiorze klas abuzywnych i podzbiorze klas nieabuzywnych w dobranej przez nas proporcji.</a:t>
            </a:r>
          </a:p>
        </p:txBody>
      </p:sp>
    </p:spTree>
    <p:extLst>
      <p:ext uri="{BB962C8B-B14F-4D97-AF65-F5344CB8AC3E}">
        <p14:creationId xmlns:p14="http://schemas.microsoft.com/office/powerpoint/2010/main" val="78353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6D00F7-94E1-4B6A-AD88-359C4AECF01E}"/>
              </a:ext>
            </a:extLst>
          </p:cNvPr>
          <p:cNvSpPr>
            <a:spLocks noGrp="1"/>
          </p:cNvSpPr>
          <p:nvPr>
            <p:ph type="title"/>
          </p:nvPr>
        </p:nvSpPr>
        <p:spPr/>
        <p:txBody>
          <a:bodyPr/>
          <a:lstStyle/>
          <a:p>
            <a:r>
              <a:rPr lang="pl-PL" dirty="0"/>
              <a:t>Wyniki</a:t>
            </a:r>
          </a:p>
        </p:txBody>
      </p:sp>
      <p:graphicFrame>
        <p:nvGraphicFramePr>
          <p:cNvPr id="4" name="Tabela 4">
            <a:extLst>
              <a:ext uri="{FF2B5EF4-FFF2-40B4-BE49-F238E27FC236}">
                <a16:creationId xmlns:a16="http://schemas.microsoft.com/office/drawing/2014/main" id="{9A4C694E-E78E-44B8-8F0E-9324450437A1}"/>
              </a:ext>
            </a:extLst>
          </p:cNvPr>
          <p:cNvGraphicFramePr>
            <a:graphicFrameLocks noGrp="1"/>
          </p:cNvGraphicFramePr>
          <p:nvPr>
            <p:ph idx="1"/>
            <p:extLst>
              <p:ext uri="{D42A27DB-BD31-4B8C-83A1-F6EECF244321}">
                <p14:modId xmlns:p14="http://schemas.microsoft.com/office/powerpoint/2010/main" val="3893749845"/>
              </p:ext>
            </p:extLst>
          </p:nvPr>
        </p:nvGraphicFramePr>
        <p:xfrm>
          <a:off x="404812" y="2348705"/>
          <a:ext cx="6738938" cy="3232862"/>
        </p:xfrm>
        <a:graphic>
          <a:graphicData uri="http://schemas.openxmlformats.org/drawingml/2006/table">
            <a:tbl>
              <a:tblPr firstRow="1" bandRow="1">
                <a:tableStyleId>{5C22544A-7EE6-4342-B048-85BDC9FD1C3A}</a:tableStyleId>
              </a:tblPr>
              <a:tblGrid>
                <a:gridCol w="3254668">
                  <a:extLst>
                    <a:ext uri="{9D8B030D-6E8A-4147-A177-3AD203B41FA5}">
                      <a16:colId xmlns:a16="http://schemas.microsoft.com/office/drawing/2014/main" val="3446185049"/>
                    </a:ext>
                  </a:extLst>
                </a:gridCol>
                <a:gridCol w="1694795">
                  <a:extLst>
                    <a:ext uri="{9D8B030D-6E8A-4147-A177-3AD203B41FA5}">
                      <a16:colId xmlns:a16="http://schemas.microsoft.com/office/drawing/2014/main" val="2284259438"/>
                    </a:ext>
                  </a:extLst>
                </a:gridCol>
                <a:gridCol w="1789475">
                  <a:extLst>
                    <a:ext uri="{9D8B030D-6E8A-4147-A177-3AD203B41FA5}">
                      <a16:colId xmlns:a16="http://schemas.microsoft.com/office/drawing/2014/main" val="59076311"/>
                    </a:ext>
                  </a:extLst>
                </a:gridCol>
              </a:tblGrid>
              <a:tr h="916382">
                <a:tc>
                  <a:txBody>
                    <a:bodyPr/>
                    <a:lstStyle/>
                    <a:p>
                      <a:pPr algn="ctr"/>
                      <a:r>
                        <a:rPr lang="pl-PL" sz="2800" dirty="0"/>
                        <a:t>Typ danych</a:t>
                      </a:r>
                    </a:p>
                  </a:txBody>
                  <a:tcPr/>
                </a:tc>
                <a:tc>
                  <a:txBody>
                    <a:bodyPr/>
                    <a:lstStyle/>
                    <a:p>
                      <a:pPr algn="ctr"/>
                      <a:r>
                        <a:rPr lang="pl-PL" sz="2800" dirty="0" err="1"/>
                        <a:t>Accuracy</a:t>
                      </a:r>
                      <a:endParaRPr lang="pl-PL" sz="2800" dirty="0"/>
                    </a:p>
                  </a:txBody>
                  <a:tcPr/>
                </a:tc>
                <a:tc>
                  <a:txBody>
                    <a:bodyPr/>
                    <a:lstStyle/>
                    <a:p>
                      <a:pPr algn="ctr"/>
                      <a:r>
                        <a:rPr lang="pl-PL" sz="2800" dirty="0"/>
                        <a:t>F1 </a:t>
                      </a:r>
                      <a:r>
                        <a:rPr lang="pl-PL" sz="2800" dirty="0" err="1"/>
                        <a:t>Score</a:t>
                      </a:r>
                      <a:endParaRPr lang="pl-PL" sz="2800" dirty="0"/>
                    </a:p>
                  </a:txBody>
                  <a:tcPr/>
                </a:tc>
                <a:extLst>
                  <a:ext uri="{0D108BD9-81ED-4DB2-BD59-A6C34878D82A}">
                    <a16:rowId xmlns:a16="http://schemas.microsoft.com/office/drawing/2014/main" val="3193111548"/>
                  </a:ext>
                </a:extLst>
              </a:tr>
              <a:tr h="1013626">
                <a:tc>
                  <a:txBody>
                    <a:bodyPr/>
                    <a:lstStyle/>
                    <a:p>
                      <a:pPr algn="ctr"/>
                      <a:r>
                        <a:rPr lang="pl-PL" sz="2800" dirty="0"/>
                        <a:t>Dokumenty z dopasowanymi klauzulami</a:t>
                      </a:r>
                    </a:p>
                  </a:txBody>
                  <a:tcPr/>
                </a:tc>
                <a:tc>
                  <a:txBody>
                    <a:bodyPr/>
                    <a:lstStyle/>
                    <a:p>
                      <a:pPr algn="ctr"/>
                      <a:endParaRPr lang="pl-PL" sz="2800" dirty="0"/>
                    </a:p>
                    <a:p>
                      <a:pPr algn="ctr"/>
                      <a:r>
                        <a:rPr lang="pl-PL" sz="2800" dirty="0"/>
                        <a:t>0.99</a:t>
                      </a:r>
                    </a:p>
                  </a:txBody>
                  <a:tcPr/>
                </a:tc>
                <a:tc>
                  <a:txBody>
                    <a:bodyPr/>
                    <a:lstStyle/>
                    <a:p>
                      <a:pPr algn="ctr"/>
                      <a:endParaRPr lang="pl-PL" sz="2800" dirty="0"/>
                    </a:p>
                    <a:p>
                      <a:pPr algn="ctr"/>
                      <a:r>
                        <a:rPr lang="pl-PL" sz="2800" dirty="0"/>
                        <a:t>0.88</a:t>
                      </a:r>
                    </a:p>
                  </a:txBody>
                  <a:tcPr/>
                </a:tc>
                <a:extLst>
                  <a:ext uri="{0D108BD9-81ED-4DB2-BD59-A6C34878D82A}">
                    <a16:rowId xmlns:a16="http://schemas.microsoft.com/office/drawing/2014/main" val="3299288201"/>
                  </a:ext>
                </a:extLst>
              </a:tr>
              <a:tr h="916382">
                <a:tc>
                  <a:txBody>
                    <a:bodyPr/>
                    <a:lstStyle/>
                    <a:p>
                      <a:pPr algn="ctr"/>
                      <a:r>
                        <a:rPr lang="pl-PL" sz="2800" dirty="0"/>
                        <a:t>Wszystkie dokumenty</a:t>
                      </a:r>
                    </a:p>
                  </a:txBody>
                  <a:tcPr/>
                </a:tc>
                <a:tc>
                  <a:txBody>
                    <a:bodyPr/>
                    <a:lstStyle/>
                    <a:p>
                      <a:pPr algn="ctr"/>
                      <a:r>
                        <a:rPr lang="pl-PL" sz="2800" dirty="0"/>
                        <a:t>0.98</a:t>
                      </a:r>
                    </a:p>
                  </a:txBody>
                  <a:tcPr/>
                </a:tc>
                <a:tc>
                  <a:txBody>
                    <a:bodyPr/>
                    <a:lstStyle/>
                    <a:p>
                      <a:pPr algn="ctr"/>
                      <a:r>
                        <a:rPr lang="pl-PL" sz="2800" dirty="0"/>
                        <a:t>0.48</a:t>
                      </a:r>
                    </a:p>
                  </a:txBody>
                  <a:tcPr/>
                </a:tc>
                <a:extLst>
                  <a:ext uri="{0D108BD9-81ED-4DB2-BD59-A6C34878D82A}">
                    <a16:rowId xmlns:a16="http://schemas.microsoft.com/office/drawing/2014/main" val="3650149580"/>
                  </a:ext>
                </a:extLst>
              </a:tr>
            </a:tbl>
          </a:graphicData>
        </a:graphic>
      </p:graphicFrame>
      <p:graphicFrame>
        <p:nvGraphicFramePr>
          <p:cNvPr id="5" name="Tabela 5">
            <a:extLst>
              <a:ext uri="{FF2B5EF4-FFF2-40B4-BE49-F238E27FC236}">
                <a16:creationId xmlns:a16="http://schemas.microsoft.com/office/drawing/2014/main" id="{074451D1-F143-4FB2-A910-E7C032931674}"/>
              </a:ext>
            </a:extLst>
          </p:cNvPr>
          <p:cNvGraphicFramePr>
            <a:graphicFrameLocks noGrp="1"/>
          </p:cNvGraphicFramePr>
          <p:nvPr>
            <p:extLst>
              <p:ext uri="{D42A27DB-BD31-4B8C-83A1-F6EECF244321}">
                <p14:modId xmlns:p14="http://schemas.microsoft.com/office/powerpoint/2010/main" val="1466195359"/>
              </p:ext>
            </p:extLst>
          </p:nvPr>
        </p:nvGraphicFramePr>
        <p:xfrm>
          <a:off x="7661276" y="2588683"/>
          <a:ext cx="4068762" cy="2366433"/>
        </p:xfrm>
        <a:graphic>
          <a:graphicData uri="http://schemas.openxmlformats.org/drawingml/2006/table">
            <a:tbl>
              <a:tblPr firstRow="1" bandRow="1">
                <a:tableStyleId>{5940675A-B579-460E-94D1-54222C63F5DA}</a:tableStyleId>
              </a:tblPr>
              <a:tblGrid>
                <a:gridCol w="1356254">
                  <a:extLst>
                    <a:ext uri="{9D8B030D-6E8A-4147-A177-3AD203B41FA5}">
                      <a16:colId xmlns:a16="http://schemas.microsoft.com/office/drawing/2014/main" val="2043557210"/>
                    </a:ext>
                  </a:extLst>
                </a:gridCol>
                <a:gridCol w="1356254">
                  <a:extLst>
                    <a:ext uri="{9D8B030D-6E8A-4147-A177-3AD203B41FA5}">
                      <a16:colId xmlns:a16="http://schemas.microsoft.com/office/drawing/2014/main" val="919490800"/>
                    </a:ext>
                  </a:extLst>
                </a:gridCol>
                <a:gridCol w="1356254">
                  <a:extLst>
                    <a:ext uri="{9D8B030D-6E8A-4147-A177-3AD203B41FA5}">
                      <a16:colId xmlns:a16="http://schemas.microsoft.com/office/drawing/2014/main" val="1106079885"/>
                    </a:ext>
                  </a:extLst>
                </a:gridCol>
              </a:tblGrid>
              <a:tr h="788811">
                <a:tc>
                  <a:txBody>
                    <a:bodyPr/>
                    <a:lstStyle/>
                    <a:p>
                      <a:pPr algn="ctr"/>
                      <a:endParaRPr lang="pl-PL" sz="4000" dirty="0"/>
                    </a:p>
                  </a:txBody>
                  <a:tcPr/>
                </a:tc>
                <a:tc>
                  <a:txBody>
                    <a:bodyPr/>
                    <a:lstStyle/>
                    <a:p>
                      <a:pPr algn="ctr"/>
                      <a:r>
                        <a:rPr lang="pl-PL" sz="4000" b="1" dirty="0"/>
                        <a:t>T</a:t>
                      </a:r>
                    </a:p>
                  </a:txBody>
                  <a:tcPr/>
                </a:tc>
                <a:tc>
                  <a:txBody>
                    <a:bodyPr/>
                    <a:lstStyle/>
                    <a:p>
                      <a:pPr algn="ctr"/>
                      <a:r>
                        <a:rPr lang="pl-PL" sz="4000" b="1" dirty="0"/>
                        <a:t>F</a:t>
                      </a:r>
                    </a:p>
                  </a:txBody>
                  <a:tcPr/>
                </a:tc>
                <a:extLst>
                  <a:ext uri="{0D108BD9-81ED-4DB2-BD59-A6C34878D82A}">
                    <a16:rowId xmlns:a16="http://schemas.microsoft.com/office/drawing/2014/main" val="3610668070"/>
                  </a:ext>
                </a:extLst>
              </a:tr>
              <a:tr h="788811">
                <a:tc>
                  <a:txBody>
                    <a:bodyPr/>
                    <a:lstStyle/>
                    <a:p>
                      <a:pPr algn="ctr"/>
                      <a:r>
                        <a:rPr lang="pl-PL" sz="4000" b="1" dirty="0"/>
                        <a:t>P</a:t>
                      </a:r>
                    </a:p>
                  </a:txBody>
                  <a:tcPr/>
                </a:tc>
                <a:tc>
                  <a:txBody>
                    <a:bodyPr/>
                    <a:lstStyle/>
                    <a:p>
                      <a:pPr algn="ctr"/>
                      <a:r>
                        <a:rPr lang="pl-PL" sz="4000" dirty="0"/>
                        <a:t>309</a:t>
                      </a:r>
                    </a:p>
                  </a:txBody>
                  <a:tcPr/>
                </a:tc>
                <a:tc>
                  <a:txBody>
                    <a:bodyPr/>
                    <a:lstStyle/>
                    <a:p>
                      <a:pPr algn="ctr"/>
                      <a:r>
                        <a:rPr lang="pl-PL" sz="4000" dirty="0"/>
                        <a:t>44</a:t>
                      </a:r>
                    </a:p>
                  </a:txBody>
                  <a:tcPr/>
                </a:tc>
                <a:extLst>
                  <a:ext uri="{0D108BD9-81ED-4DB2-BD59-A6C34878D82A}">
                    <a16:rowId xmlns:a16="http://schemas.microsoft.com/office/drawing/2014/main" val="350342236"/>
                  </a:ext>
                </a:extLst>
              </a:tr>
              <a:tr h="788811">
                <a:tc>
                  <a:txBody>
                    <a:bodyPr/>
                    <a:lstStyle/>
                    <a:p>
                      <a:pPr algn="ctr"/>
                      <a:r>
                        <a:rPr lang="pl-PL" sz="4000" b="1" dirty="0"/>
                        <a:t>N</a:t>
                      </a:r>
                    </a:p>
                  </a:txBody>
                  <a:tcPr/>
                </a:tc>
                <a:tc>
                  <a:txBody>
                    <a:bodyPr/>
                    <a:lstStyle/>
                    <a:p>
                      <a:pPr algn="ctr"/>
                      <a:r>
                        <a:rPr lang="pl-PL" sz="4000" dirty="0"/>
                        <a:t>9347</a:t>
                      </a:r>
                    </a:p>
                  </a:txBody>
                  <a:tcPr/>
                </a:tc>
                <a:tc>
                  <a:txBody>
                    <a:bodyPr/>
                    <a:lstStyle/>
                    <a:p>
                      <a:pPr algn="ctr"/>
                      <a:r>
                        <a:rPr lang="pl-PL" sz="4000" dirty="0"/>
                        <a:t>39</a:t>
                      </a:r>
                    </a:p>
                  </a:txBody>
                  <a:tcPr/>
                </a:tc>
                <a:extLst>
                  <a:ext uri="{0D108BD9-81ED-4DB2-BD59-A6C34878D82A}">
                    <a16:rowId xmlns:a16="http://schemas.microsoft.com/office/drawing/2014/main" val="4093958478"/>
                  </a:ext>
                </a:extLst>
              </a:tr>
            </a:tbl>
          </a:graphicData>
        </a:graphic>
      </p:graphicFrame>
    </p:spTree>
    <p:extLst>
      <p:ext uri="{BB962C8B-B14F-4D97-AF65-F5344CB8AC3E}">
        <p14:creationId xmlns:p14="http://schemas.microsoft.com/office/powerpoint/2010/main" val="184470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B470D2-9F24-422D-8AA4-5B58C0C4F12D}"/>
              </a:ext>
            </a:extLst>
          </p:cNvPr>
          <p:cNvSpPr>
            <a:spLocks noGrp="1"/>
          </p:cNvSpPr>
          <p:nvPr>
            <p:ph type="title"/>
          </p:nvPr>
        </p:nvSpPr>
        <p:spPr/>
        <p:txBody>
          <a:bodyPr/>
          <a:lstStyle/>
          <a:p>
            <a:r>
              <a:rPr lang="pl-PL"/>
              <a:t>Dokumentacja Systemu Docelowego</a:t>
            </a:r>
          </a:p>
        </p:txBody>
      </p:sp>
      <p:sp>
        <p:nvSpPr>
          <p:cNvPr id="3" name="Symbol zastępczy tekstu 2">
            <a:extLst>
              <a:ext uri="{FF2B5EF4-FFF2-40B4-BE49-F238E27FC236}">
                <a16:creationId xmlns:a16="http://schemas.microsoft.com/office/drawing/2014/main" id="{7863A10B-D563-44F3-8947-31E68B970CB4}"/>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2568946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E100BE-3DE1-4A42-8DFC-735EA4B3CA20}"/>
              </a:ext>
            </a:extLst>
          </p:cNvPr>
          <p:cNvSpPr>
            <a:spLocks noGrp="1"/>
          </p:cNvSpPr>
          <p:nvPr>
            <p:ph type="title"/>
          </p:nvPr>
        </p:nvSpPr>
        <p:spPr/>
        <p:txBody>
          <a:bodyPr/>
          <a:lstStyle/>
          <a:p>
            <a:r>
              <a:rPr lang="pl-PL"/>
              <a:t>Cel zadania</a:t>
            </a:r>
          </a:p>
        </p:txBody>
      </p:sp>
      <p:sp>
        <p:nvSpPr>
          <p:cNvPr id="3" name="Symbol zastępczy zawartości 2">
            <a:extLst>
              <a:ext uri="{FF2B5EF4-FFF2-40B4-BE49-F238E27FC236}">
                <a16:creationId xmlns:a16="http://schemas.microsoft.com/office/drawing/2014/main" id="{892E44A4-C9CA-4A6A-8145-60E4D9988170}"/>
              </a:ext>
            </a:extLst>
          </p:cNvPr>
          <p:cNvSpPr>
            <a:spLocks noGrp="1"/>
          </p:cNvSpPr>
          <p:nvPr>
            <p:ph idx="1"/>
          </p:nvPr>
        </p:nvSpPr>
        <p:spPr>
          <a:xfrm>
            <a:off x="838200" y="2627312"/>
            <a:ext cx="10515600" cy="1603375"/>
          </a:xfrm>
        </p:spPr>
        <p:txBody>
          <a:bodyPr>
            <a:normAutofit/>
          </a:bodyPr>
          <a:lstStyle/>
          <a:p>
            <a:pPr marL="0" indent="0">
              <a:buNone/>
            </a:pPr>
            <a:r>
              <a:rPr lang="pl-PL" sz="3600"/>
              <a:t>`Zaproponować projekt Systemu Docelowego zgodnie z podanymi wytycznymi, wykorzystując stworzone przez nas rozwiązania z poprzednich etapów`</a:t>
            </a:r>
          </a:p>
        </p:txBody>
      </p:sp>
    </p:spTree>
    <p:extLst>
      <p:ext uri="{BB962C8B-B14F-4D97-AF65-F5344CB8AC3E}">
        <p14:creationId xmlns:p14="http://schemas.microsoft.com/office/powerpoint/2010/main" val="423317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8BB636-5A3B-4DA5-949E-2B00E3BC559F}"/>
              </a:ext>
            </a:extLst>
          </p:cNvPr>
          <p:cNvSpPr>
            <a:spLocks noGrp="1"/>
          </p:cNvSpPr>
          <p:nvPr>
            <p:ph type="title"/>
          </p:nvPr>
        </p:nvSpPr>
        <p:spPr/>
        <p:txBody>
          <a:bodyPr/>
          <a:lstStyle/>
          <a:p>
            <a:r>
              <a:rPr lang="pl-PL"/>
              <a:t>Opis Systemu</a:t>
            </a:r>
          </a:p>
        </p:txBody>
      </p:sp>
      <p:sp>
        <p:nvSpPr>
          <p:cNvPr id="3" name="Symbol zastępczy zawartości 2">
            <a:extLst>
              <a:ext uri="{FF2B5EF4-FFF2-40B4-BE49-F238E27FC236}">
                <a16:creationId xmlns:a16="http://schemas.microsoft.com/office/drawing/2014/main" id="{C12C0651-0F78-4F8A-88E1-045A8FBF9CA1}"/>
              </a:ext>
            </a:extLst>
          </p:cNvPr>
          <p:cNvSpPr>
            <a:spLocks noGrp="1"/>
          </p:cNvSpPr>
          <p:nvPr>
            <p:ph idx="1"/>
          </p:nvPr>
        </p:nvSpPr>
        <p:spPr>
          <a:xfrm>
            <a:off x="838200" y="3058443"/>
            <a:ext cx="10515600" cy="1902518"/>
          </a:xfrm>
        </p:spPr>
        <p:txBody>
          <a:bodyPr>
            <a:normAutofit/>
          </a:bodyPr>
          <a:lstStyle/>
          <a:p>
            <a:pPr marL="0" indent="0" algn="ctr">
              <a:buNone/>
            </a:pPr>
            <a:r>
              <a:rPr lang="pl-PL" sz="8000" b="1">
                <a:latin typeface="Lucida Handwriting" panose="03010101010101010101" pitchFamily="66" charset="0"/>
              </a:rPr>
              <a:t>Auto-</a:t>
            </a:r>
            <a:r>
              <a:rPr lang="pl-PL" sz="8000" b="1" err="1">
                <a:latin typeface="Lucida Handwriting" panose="03010101010101010101" pitchFamily="66" charset="0"/>
              </a:rPr>
              <a:t>Annotator</a:t>
            </a:r>
            <a:endParaRPr lang="pl-PL" sz="8000" b="1">
              <a:latin typeface="Lucida Handwriting" panose="03010101010101010101" pitchFamily="66" charset="0"/>
            </a:endParaRPr>
          </a:p>
          <a:p>
            <a:pPr marL="0" indent="0" algn="ctr">
              <a:buNone/>
            </a:pPr>
            <a:r>
              <a:rPr lang="pl-PL" i="1">
                <a:latin typeface="Lucida Handwriting" panose="03010101010101010101" pitchFamily="66" charset="0"/>
              </a:rPr>
              <a:t>Help the </a:t>
            </a:r>
            <a:r>
              <a:rPr lang="pl-PL" i="1" err="1">
                <a:latin typeface="Lucida Handwriting" panose="03010101010101010101" pitchFamily="66" charset="0"/>
              </a:rPr>
              <a:t>officials</a:t>
            </a:r>
            <a:r>
              <a:rPr lang="pl-PL" i="1">
                <a:latin typeface="Lucida Handwriting" panose="03010101010101010101" pitchFamily="66" charset="0"/>
              </a:rPr>
              <a:t> with </a:t>
            </a:r>
            <a:r>
              <a:rPr lang="pl-PL" i="1" err="1">
                <a:latin typeface="Lucida Handwriting" panose="03010101010101010101" pitchFamily="66" charset="0"/>
              </a:rPr>
              <a:t>pointless</a:t>
            </a:r>
            <a:r>
              <a:rPr lang="pl-PL" i="1">
                <a:latin typeface="Lucida Handwriting" panose="03010101010101010101" pitchFamily="66" charset="0"/>
              </a:rPr>
              <a:t> </a:t>
            </a:r>
            <a:r>
              <a:rPr lang="pl-PL" i="1" err="1">
                <a:latin typeface="Lucida Handwriting" panose="03010101010101010101" pitchFamily="66" charset="0"/>
              </a:rPr>
              <a:t>work</a:t>
            </a:r>
            <a:r>
              <a:rPr lang="pl-PL" i="1">
                <a:latin typeface="Lucida Handwriting" panose="03010101010101010101" pitchFamily="66" charset="0"/>
              </a:rPr>
              <a:t>.</a:t>
            </a:r>
          </a:p>
        </p:txBody>
      </p:sp>
    </p:spTree>
    <p:extLst>
      <p:ext uri="{BB962C8B-B14F-4D97-AF65-F5344CB8AC3E}">
        <p14:creationId xmlns:p14="http://schemas.microsoft.com/office/powerpoint/2010/main" val="622110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1FF9A7-2CA9-4FE5-8A19-0BAA6C102BFE}"/>
              </a:ext>
            </a:extLst>
          </p:cNvPr>
          <p:cNvSpPr>
            <a:spLocks noGrp="1"/>
          </p:cNvSpPr>
          <p:nvPr>
            <p:ph type="title"/>
          </p:nvPr>
        </p:nvSpPr>
        <p:spPr/>
        <p:txBody>
          <a:bodyPr/>
          <a:lstStyle/>
          <a:p>
            <a:r>
              <a:rPr lang="pl-PL"/>
              <a:t>Edytowanie wzorców umownych</a:t>
            </a:r>
          </a:p>
        </p:txBody>
      </p:sp>
      <p:sp>
        <p:nvSpPr>
          <p:cNvPr id="3" name="Symbol zastępczy zawartości 2">
            <a:extLst>
              <a:ext uri="{FF2B5EF4-FFF2-40B4-BE49-F238E27FC236}">
                <a16:creationId xmlns:a16="http://schemas.microsoft.com/office/drawing/2014/main" id="{6E5FE151-5C76-4315-AA74-8D5C624993A9}"/>
              </a:ext>
            </a:extLst>
          </p:cNvPr>
          <p:cNvSpPr>
            <a:spLocks noGrp="1"/>
          </p:cNvSpPr>
          <p:nvPr>
            <p:ph idx="1"/>
          </p:nvPr>
        </p:nvSpPr>
        <p:spPr/>
        <p:txBody>
          <a:bodyPr/>
          <a:lstStyle/>
          <a:p>
            <a:pPr marL="514350" indent="-514350">
              <a:buFont typeface="+mj-lt"/>
              <a:buAutoNum type="arabicPeriod"/>
            </a:pPr>
            <a:r>
              <a:rPr lang="pl-PL"/>
              <a:t>Zeskanowanie umowy</a:t>
            </a:r>
          </a:p>
          <a:p>
            <a:pPr marL="514350" indent="-514350">
              <a:buFont typeface="+mj-lt"/>
              <a:buAutoNum type="arabicPeriod"/>
            </a:pPr>
            <a:r>
              <a:rPr lang="pl-PL"/>
              <a:t>Przesłanie pliku do systemu i działanie </a:t>
            </a:r>
            <a:r>
              <a:rPr lang="pl-PL" err="1"/>
              <a:t>OCR’a</a:t>
            </a:r>
            <a:endParaRPr lang="pl-PL"/>
          </a:p>
          <a:p>
            <a:pPr marL="514350" indent="-514350">
              <a:buFont typeface="+mj-lt"/>
              <a:buAutoNum type="arabicPeriod"/>
            </a:pPr>
            <a:r>
              <a:rPr lang="pl-PL"/>
              <a:t>Wykrycie klauzul abuzywnych i ich oznaczenie</a:t>
            </a:r>
          </a:p>
          <a:p>
            <a:pPr marL="514350" indent="-514350">
              <a:buFont typeface="+mj-lt"/>
              <a:buAutoNum type="arabicPeriod"/>
            </a:pPr>
            <a:r>
              <a:rPr lang="pl-PL"/>
              <a:t>Otrzymanie edytowalnego tekstu wewnątrz naszego systemu (aplikacja desktopowa / aplikacja webowa)</a:t>
            </a:r>
          </a:p>
          <a:p>
            <a:pPr marL="514350" indent="-514350">
              <a:buFont typeface="+mj-lt"/>
              <a:buAutoNum type="arabicPeriod"/>
            </a:pPr>
            <a:r>
              <a:rPr lang="pl-PL"/>
              <a:t>Ręczne poprawienie błędów</a:t>
            </a:r>
          </a:p>
          <a:p>
            <a:pPr marL="514350" indent="-514350">
              <a:buFont typeface="+mj-lt"/>
              <a:buAutoNum type="arabicPeriod"/>
            </a:pPr>
            <a:r>
              <a:rPr lang="pl-PL"/>
              <a:t>Uzasadnienie i otagowanie zmian</a:t>
            </a:r>
          </a:p>
          <a:p>
            <a:pPr marL="514350" indent="-514350">
              <a:buFont typeface="+mj-lt"/>
              <a:buAutoNum type="arabicPeriod"/>
            </a:pPr>
            <a:r>
              <a:rPr lang="pl-PL"/>
              <a:t>Ponowne wykrywanie klauzul abuzywnych</a:t>
            </a:r>
          </a:p>
        </p:txBody>
      </p:sp>
    </p:spTree>
    <p:extLst>
      <p:ext uri="{BB962C8B-B14F-4D97-AF65-F5344CB8AC3E}">
        <p14:creationId xmlns:p14="http://schemas.microsoft.com/office/powerpoint/2010/main" val="39631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EF46D4-4727-4CD4-84FD-35D88D978BAF}"/>
              </a:ext>
            </a:extLst>
          </p:cNvPr>
          <p:cNvSpPr>
            <a:spLocks noGrp="1"/>
          </p:cNvSpPr>
          <p:nvPr>
            <p:ph type="title"/>
          </p:nvPr>
        </p:nvSpPr>
        <p:spPr/>
        <p:txBody>
          <a:bodyPr/>
          <a:lstStyle/>
          <a:p>
            <a:r>
              <a:rPr lang="pl-PL"/>
              <a:t>Douczanie modelu</a:t>
            </a:r>
          </a:p>
        </p:txBody>
      </p:sp>
      <p:sp>
        <p:nvSpPr>
          <p:cNvPr id="3" name="Symbol zastępczy zawartości 2">
            <a:extLst>
              <a:ext uri="{FF2B5EF4-FFF2-40B4-BE49-F238E27FC236}">
                <a16:creationId xmlns:a16="http://schemas.microsoft.com/office/drawing/2014/main" id="{9789231C-22D8-4E6E-971D-6DF7E90EF970}"/>
              </a:ext>
            </a:extLst>
          </p:cNvPr>
          <p:cNvSpPr>
            <a:spLocks noGrp="1"/>
          </p:cNvSpPr>
          <p:nvPr>
            <p:ph idx="1"/>
          </p:nvPr>
        </p:nvSpPr>
        <p:spPr/>
        <p:txBody>
          <a:bodyPr/>
          <a:lstStyle/>
          <a:p>
            <a:pPr marL="514350" indent="-514350">
              <a:buFont typeface="+mj-lt"/>
              <a:buAutoNum type="arabicPeriod"/>
            </a:pPr>
            <a:r>
              <a:rPr lang="pl-PL"/>
              <a:t>Składowanie nowych klauzul w tymczasowej bazie danych</a:t>
            </a:r>
          </a:p>
          <a:p>
            <a:pPr marL="514350" indent="-514350">
              <a:buFont typeface="+mj-lt"/>
              <a:buAutoNum type="arabicPeriod"/>
            </a:pPr>
            <a:r>
              <a:rPr lang="pl-PL"/>
              <a:t>Dołączenie tej bazy do głównej i aktualizacja modeli</a:t>
            </a:r>
          </a:p>
          <a:p>
            <a:pPr marL="514350" indent="-514350">
              <a:buFont typeface="+mj-lt"/>
              <a:buAutoNum type="arabicPeriod"/>
            </a:pPr>
            <a:r>
              <a:rPr lang="pl-PL"/>
              <a:t>Przetrenowanie modelu na nowej ramce danych:</a:t>
            </a:r>
          </a:p>
          <a:p>
            <a:pPr lvl="1"/>
            <a:r>
              <a:rPr lang="pl-PL"/>
              <a:t>Wczytanie wag z poprzedniej wersji	</a:t>
            </a:r>
          </a:p>
          <a:p>
            <a:pPr lvl="1"/>
            <a:r>
              <a:rPr lang="pl-PL"/>
              <a:t>Douczanie jedynie na nowych danych</a:t>
            </a:r>
          </a:p>
          <a:p>
            <a:pPr marL="514350" indent="-514350">
              <a:buFont typeface="+mj-lt"/>
              <a:buAutoNum type="arabicPeriod"/>
            </a:pPr>
            <a:r>
              <a:rPr lang="pl-PL"/>
              <a:t>Dodanie nowej wersji oprogramowania do systemu wersjonowania</a:t>
            </a:r>
          </a:p>
          <a:p>
            <a:pPr marL="514350" indent="-514350">
              <a:buFont typeface="+mj-lt"/>
              <a:buAutoNum type="arabicPeriod"/>
            </a:pPr>
            <a:endParaRPr lang="pl-PL"/>
          </a:p>
          <a:p>
            <a:pPr marL="0" indent="0">
              <a:buNone/>
            </a:pPr>
            <a:r>
              <a:rPr lang="pl-PL"/>
              <a:t>Douczanie jest w pełni automatyczne i możliwe jest korzystanie tylko z kilku (domyślnie 10) poprzednich wersji naszego modelu.</a:t>
            </a:r>
          </a:p>
        </p:txBody>
      </p:sp>
    </p:spTree>
    <p:extLst>
      <p:ext uri="{BB962C8B-B14F-4D97-AF65-F5344CB8AC3E}">
        <p14:creationId xmlns:p14="http://schemas.microsoft.com/office/powerpoint/2010/main" val="40775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F4DA6F-9617-4061-9D12-B20BF2BFA038}"/>
              </a:ext>
            </a:extLst>
          </p:cNvPr>
          <p:cNvSpPr>
            <a:spLocks noGrp="1"/>
          </p:cNvSpPr>
          <p:nvPr>
            <p:ph type="title"/>
          </p:nvPr>
        </p:nvSpPr>
        <p:spPr/>
        <p:txBody>
          <a:bodyPr>
            <a:normAutofit fontScale="90000"/>
          </a:bodyPr>
          <a:lstStyle/>
          <a:p>
            <a:r>
              <a:rPr lang="pl-PL"/>
              <a:t>Sterowanie wrażliwością wykrywania klauzul abuzywnych</a:t>
            </a:r>
          </a:p>
        </p:txBody>
      </p:sp>
      <p:sp>
        <p:nvSpPr>
          <p:cNvPr id="3" name="Symbol zastępczy zawartości 2">
            <a:extLst>
              <a:ext uri="{FF2B5EF4-FFF2-40B4-BE49-F238E27FC236}">
                <a16:creationId xmlns:a16="http://schemas.microsoft.com/office/drawing/2014/main" id="{397C638C-3305-48B2-8B73-177AAD05F1AB}"/>
              </a:ext>
            </a:extLst>
          </p:cNvPr>
          <p:cNvSpPr>
            <a:spLocks noGrp="1"/>
          </p:cNvSpPr>
          <p:nvPr>
            <p:ph idx="1"/>
          </p:nvPr>
        </p:nvSpPr>
        <p:spPr/>
        <p:txBody>
          <a:bodyPr/>
          <a:lstStyle/>
          <a:p>
            <a:pPr marL="0" indent="0">
              <a:buNone/>
            </a:pPr>
            <a:r>
              <a:rPr lang="pl-PL" dirty="0"/>
              <a:t>System:</a:t>
            </a:r>
          </a:p>
          <a:p>
            <a:r>
              <a:rPr lang="pl-PL" dirty="0"/>
              <a:t>Regulacja stosunku liczności klas (dla klauzul abuzywnych i nie abuzywnych)</a:t>
            </a:r>
          </a:p>
          <a:p>
            <a:r>
              <a:rPr lang="pl-PL" dirty="0"/>
              <a:t>Zmiana progu prawdopodobieństwa</a:t>
            </a:r>
          </a:p>
          <a:p>
            <a:endParaRPr lang="pl-PL" dirty="0"/>
          </a:p>
          <a:p>
            <a:pPr marL="0" indent="0">
              <a:buNone/>
            </a:pPr>
            <a:r>
              <a:rPr lang="pl-PL"/>
              <a:t>Użytkownik:</a:t>
            </a:r>
            <a:endParaRPr lang="pl-PL" dirty="0"/>
          </a:p>
          <a:p>
            <a:r>
              <a:rPr lang="pl-PL" dirty="0"/>
              <a:t>Zmiana progu prawdopodobieństwa</a:t>
            </a:r>
          </a:p>
        </p:txBody>
      </p:sp>
    </p:spTree>
    <p:extLst>
      <p:ext uri="{BB962C8B-B14F-4D97-AF65-F5344CB8AC3E}">
        <p14:creationId xmlns:p14="http://schemas.microsoft.com/office/powerpoint/2010/main" val="219683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17DC2A-66E2-4A81-B1EC-293480107D5A}"/>
              </a:ext>
            </a:extLst>
          </p:cNvPr>
          <p:cNvSpPr>
            <a:spLocks noGrp="1"/>
          </p:cNvSpPr>
          <p:nvPr>
            <p:ph type="title"/>
          </p:nvPr>
        </p:nvSpPr>
        <p:spPr/>
        <p:txBody>
          <a:bodyPr/>
          <a:lstStyle/>
          <a:p>
            <a:r>
              <a:rPr lang="pl-PL"/>
              <a:t>Etap I – Wykrywanie klauzul abuzywnych w zdaniach</a:t>
            </a:r>
          </a:p>
        </p:txBody>
      </p:sp>
      <p:sp>
        <p:nvSpPr>
          <p:cNvPr id="3" name="Symbol zastępczy tekstu 2">
            <a:extLst>
              <a:ext uri="{FF2B5EF4-FFF2-40B4-BE49-F238E27FC236}">
                <a16:creationId xmlns:a16="http://schemas.microsoft.com/office/drawing/2014/main" id="{DC9BD3CB-76C9-47BF-A805-8A469D313C82}"/>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107554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A3ED0E-C705-4397-8003-92E94572C79F}"/>
              </a:ext>
            </a:extLst>
          </p:cNvPr>
          <p:cNvSpPr>
            <a:spLocks noGrp="1"/>
          </p:cNvSpPr>
          <p:nvPr>
            <p:ph type="title"/>
          </p:nvPr>
        </p:nvSpPr>
        <p:spPr/>
        <p:txBody>
          <a:bodyPr/>
          <a:lstStyle/>
          <a:p>
            <a:r>
              <a:rPr lang="pl-PL"/>
              <a:t>Wersjonowanie modelu</a:t>
            </a:r>
          </a:p>
        </p:txBody>
      </p:sp>
      <p:sp>
        <p:nvSpPr>
          <p:cNvPr id="3" name="Symbol zastępczy zawartości 2">
            <a:extLst>
              <a:ext uri="{FF2B5EF4-FFF2-40B4-BE49-F238E27FC236}">
                <a16:creationId xmlns:a16="http://schemas.microsoft.com/office/drawing/2014/main" id="{6851F021-124E-452E-9FF9-EE150F6B6CFC}"/>
              </a:ext>
            </a:extLst>
          </p:cNvPr>
          <p:cNvSpPr>
            <a:spLocks noGrp="1"/>
          </p:cNvSpPr>
          <p:nvPr>
            <p:ph idx="1"/>
          </p:nvPr>
        </p:nvSpPr>
        <p:spPr/>
        <p:txBody>
          <a:bodyPr/>
          <a:lstStyle/>
          <a:p>
            <a:pPr marL="0" indent="0">
              <a:buNone/>
            </a:pPr>
            <a:r>
              <a:rPr lang="pl-PL"/>
              <a:t>Wersje kodowane jako </a:t>
            </a:r>
            <a:r>
              <a:rPr lang="pl-PL" b="1"/>
              <a:t>X.Y.Z.</a:t>
            </a:r>
          </a:p>
          <a:p>
            <a:pPr marL="0" indent="0">
              <a:buNone/>
            </a:pPr>
            <a:endParaRPr lang="pl-PL"/>
          </a:p>
          <a:p>
            <a:pPr marL="0" indent="0">
              <a:buNone/>
            </a:pPr>
            <a:r>
              <a:rPr lang="pl-PL" b="1"/>
              <a:t>X</a:t>
            </a:r>
            <a:r>
              <a:rPr lang="pl-PL"/>
              <a:t> – aktualna wersja interfejsu graficznego oraz oprogramowania OCR</a:t>
            </a:r>
          </a:p>
          <a:p>
            <a:pPr marL="0" indent="0">
              <a:buNone/>
            </a:pPr>
            <a:r>
              <a:rPr lang="pl-PL" b="1"/>
              <a:t>Y</a:t>
            </a:r>
            <a:r>
              <a:rPr lang="pl-PL"/>
              <a:t> – wydanie nowej wersji </a:t>
            </a:r>
            <a:r>
              <a:rPr lang="pl-PL" err="1"/>
              <a:t>HerBERTa</a:t>
            </a:r>
            <a:endParaRPr lang="pl-PL"/>
          </a:p>
          <a:p>
            <a:pPr marL="0" indent="0">
              <a:buNone/>
            </a:pPr>
            <a:r>
              <a:rPr lang="pl-PL" b="1"/>
              <a:t>Z</a:t>
            </a:r>
            <a:r>
              <a:rPr lang="pl-PL"/>
              <a:t> – aktualizacja bazy danych treningowych </a:t>
            </a:r>
          </a:p>
          <a:p>
            <a:pPr marL="0" indent="0">
              <a:buNone/>
            </a:pPr>
            <a:endParaRPr lang="pl-PL"/>
          </a:p>
          <a:p>
            <a:pPr marL="0" indent="0">
              <a:buNone/>
            </a:pPr>
            <a:endParaRPr lang="pl-PL"/>
          </a:p>
          <a:p>
            <a:pPr marL="0" indent="0">
              <a:buNone/>
            </a:pPr>
            <a:r>
              <a:rPr lang="pl-PL"/>
              <a:t>Domyślnie system przetrzymuje 10 ostatnich wersji modelu</a:t>
            </a:r>
          </a:p>
        </p:txBody>
      </p:sp>
    </p:spTree>
    <p:extLst>
      <p:ext uri="{BB962C8B-B14F-4D97-AF65-F5344CB8AC3E}">
        <p14:creationId xmlns:p14="http://schemas.microsoft.com/office/powerpoint/2010/main" val="4086938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533C21-42B0-43C3-B752-2FBE0F2396E6}"/>
              </a:ext>
            </a:extLst>
          </p:cNvPr>
          <p:cNvSpPr>
            <a:spLocks noGrp="1"/>
          </p:cNvSpPr>
          <p:nvPr>
            <p:ph type="title"/>
          </p:nvPr>
        </p:nvSpPr>
        <p:spPr/>
        <p:txBody>
          <a:bodyPr/>
          <a:lstStyle/>
          <a:p>
            <a:r>
              <a:rPr lang="pl-PL"/>
              <a:t>Architektura modelu</a:t>
            </a:r>
          </a:p>
        </p:txBody>
      </p:sp>
      <p:sp>
        <p:nvSpPr>
          <p:cNvPr id="3" name="Symbol zastępczy zawartości 2">
            <a:extLst>
              <a:ext uri="{FF2B5EF4-FFF2-40B4-BE49-F238E27FC236}">
                <a16:creationId xmlns:a16="http://schemas.microsoft.com/office/drawing/2014/main" id="{4E3CBD40-4D9E-40E6-A63C-922EE7085BA3}"/>
              </a:ext>
            </a:extLst>
          </p:cNvPr>
          <p:cNvSpPr>
            <a:spLocks noGrp="1"/>
          </p:cNvSpPr>
          <p:nvPr>
            <p:ph idx="1"/>
          </p:nvPr>
        </p:nvSpPr>
        <p:spPr>
          <a:xfrm>
            <a:off x="838200" y="1825625"/>
            <a:ext cx="3888346" cy="4351338"/>
          </a:xfrm>
        </p:spPr>
        <p:txBody>
          <a:bodyPr/>
          <a:lstStyle/>
          <a:p>
            <a:r>
              <a:rPr lang="pl-PL"/>
              <a:t>Oparta na sieci HerBERT, która jest dedykowaną dla języka polskiego wersją sieci BERT</a:t>
            </a:r>
          </a:p>
          <a:p>
            <a:r>
              <a:rPr lang="pl-PL"/>
              <a:t>BERT jest rozwiązaniem SOTA w podejściu do problemów przetwarzania języka naturalnego</a:t>
            </a:r>
          </a:p>
        </p:txBody>
      </p:sp>
      <p:pic>
        <p:nvPicPr>
          <p:cNvPr id="5" name="Obraz 4">
            <a:extLst>
              <a:ext uri="{FF2B5EF4-FFF2-40B4-BE49-F238E27FC236}">
                <a16:creationId xmlns:a16="http://schemas.microsoft.com/office/drawing/2014/main" id="{93D73A3E-5E24-4BEF-8E2E-74214CCF1F10}"/>
              </a:ext>
            </a:extLst>
          </p:cNvPr>
          <p:cNvPicPr>
            <a:picLocks noChangeAspect="1"/>
          </p:cNvPicPr>
          <p:nvPr/>
        </p:nvPicPr>
        <p:blipFill>
          <a:blip r:embed="rId3"/>
          <a:stretch>
            <a:fillRect/>
          </a:stretch>
        </p:blipFill>
        <p:spPr>
          <a:xfrm>
            <a:off x="4726546" y="2143301"/>
            <a:ext cx="6966963" cy="3046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826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284E4F-90D7-4B3D-ACD4-582547DADF25}"/>
              </a:ext>
            </a:extLst>
          </p:cNvPr>
          <p:cNvSpPr>
            <a:spLocks noGrp="1"/>
          </p:cNvSpPr>
          <p:nvPr>
            <p:ph type="title"/>
          </p:nvPr>
        </p:nvSpPr>
        <p:spPr/>
        <p:txBody>
          <a:bodyPr>
            <a:normAutofit fontScale="90000"/>
          </a:bodyPr>
          <a:lstStyle/>
          <a:p>
            <a:r>
              <a:rPr lang="pl-PL"/>
              <a:t>Interfejs </a:t>
            </a:r>
            <a:r>
              <a:rPr lang="pl-PL" err="1"/>
              <a:t>anotacji</a:t>
            </a:r>
            <a:r>
              <a:rPr lang="pl-PL"/>
              <a:t> wzorców klauzulami abuzywnymi</a:t>
            </a:r>
          </a:p>
        </p:txBody>
      </p:sp>
      <p:sp>
        <p:nvSpPr>
          <p:cNvPr id="3" name="Symbol zastępczy zawartości 2">
            <a:extLst>
              <a:ext uri="{FF2B5EF4-FFF2-40B4-BE49-F238E27FC236}">
                <a16:creationId xmlns:a16="http://schemas.microsoft.com/office/drawing/2014/main" id="{A8CFBFE8-3E29-4ECE-B92E-6B6591A92DD6}"/>
              </a:ext>
            </a:extLst>
          </p:cNvPr>
          <p:cNvSpPr>
            <a:spLocks noGrp="1"/>
          </p:cNvSpPr>
          <p:nvPr>
            <p:ph idx="1"/>
          </p:nvPr>
        </p:nvSpPr>
        <p:spPr/>
        <p:txBody>
          <a:bodyPr>
            <a:normAutofit/>
          </a:bodyPr>
          <a:lstStyle/>
          <a:p>
            <a:r>
              <a:rPr lang="pl-PL"/>
              <a:t>Połączony z interfejsem poprawy treści wzorców</a:t>
            </a:r>
          </a:p>
          <a:p>
            <a:r>
              <a:rPr lang="pl-PL"/>
              <a:t>Wyświetla przeanalizowany tekst umowy</a:t>
            </a:r>
          </a:p>
          <a:p>
            <a:r>
              <a:rPr lang="pl-PL"/>
              <a:t>Wykryte klauzule oznaczone są </a:t>
            </a:r>
            <a:r>
              <a:rPr lang="pl-PL" u="sng">
                <a:solidFill>
                  <a:srgbClr val="FF0000"/>
                </a:solidFill>
              </a:rPr>
              <a:t>na czerwono</a:t>
            </a:r>
          </a:p>
          <a:p>
            <a:r>
              <a:rPr lang="pl-PL"/>
              <a:t>Po najechaniu pojawia się notatka z uzasadnieniem abuzywności</a:t>
            </a:r>
          </a:p>
          <a:p>
            <a:pPr lvl="1"/>
            <a:r>
              <a:rPr lang="pl-PL"/>
              <a:t>Użytkownik powinien zgodzić się bądź nie zgodzić z uzasadnieniem</a:t>
            </a:r>
          </a:p>
          <a:p>
            <a:r>
              <a:rPr lang="pl-PL"/>
              <a:t>Po wykryciu niezaznaczonej klauzuli użytkownik dodaje ją do bazy:</a:t>
            </a:r>
          </a:p>
          <a:p>
            <a:pPr lvl="1"/>
            <a:r>
              <a:rPr lang="pl-PL"/>
              <a:t>Zaznaczyć ją, podać uzasadnienie, wybrać tagi i dodać do bazy</a:t>
            </a:r>
          </a:p>
          <a:p>
            <a:endParaRPr lang="pl-PL"/>
          </a:p>
        </p:txBody>
      </p:sp>
    </p:spTree>
    <p:extLst>
      <p:ext uri="{BB962C8B-B14F-4D97-AF65-F5344CB8AC3E}">
        <p14:creationId xmlns:p14="http://schemas.microsoft.com/office/powerpoint/2010/main" val="35379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6380A6-AB11-4763-A87F-48DA7A163D3C}"/>
              </a:ext>
            </a:extLst>
          </p:cNvPr>
          <p:cNvSpPr>
            <a:spLocks noGrp="1"/>
          </p:cNvSpPr>
          <p:nvPr>
            <p:ph type="title"/>
          </p:nvPr>
        </p:nvSpPr>
        <p:spPr/>
        <p:txBody>
          <a:bodyPr/>
          <a:lstStyle/>
          <a:p>
            <a:r>
              <a:rPr lang="pl-PL"/>
              <a:t>Planowany rozwój aplikacji</a:t>
            </a:r>
          </a:p>
        </p:txBody>
      </p:sp>
      <p:sp>
        <p:nvSpPr>
          <p:cNvPr id="3" name="Symbol zastępczy zawartości 2">
            <a:extLst>
              <a:ext uri="{FF2B5EF4-FFF2-40B4-BE49-F238E27FC236}">
                <a16:creationId xmlns:a16="http://schemas.microsoft.com/office/drawing/2014/main" id="{635FF614-38CA-4439-BC99-FE0A54DCA695}"/>
              </a:ext>
            </a:extLst>
          </p:cNvPr>
          <p:cNvSpPr>
            <a:spLocks noGrp="1"/>
          </p:cNvSpPr>
          <p:nvPr>
            <p:ph idx="1"/>
          </p:nvPr>
        </p:nvSpPr>
        <p:spPr/>
        <p:txBody>
          <a:bodyPr/>
          <a:lstStyle/>
          <a:p>
            <a:pPr marL="514350" indent="-514350">
              <a:buFont typeface="+mj-lt"/>
              <a:buAutoNum type="arabicPeriod"/>
            </a:pPr>
            <a:r>
              <a:rPr lang="pl-PL"/>
              <a:t>Wdrożenie systemu:</a:t>
            </a:r>
          </a:p>
          <a:p>
            <a:pPr lvl="1"/>
            <a:r>
              <a:rPr lang="pl-PL"/>
              <a:t>Przygotowanie i konfiguracja infrastruktury technicznej</a:t>
            </a:r>
          </a:p>
          <a:p>
            <a:pPr lvl="1"/>
            <a:r>
              <a:rPr lang="pl-PL"/>
              <a:t>Pierwsze szkolenia i testy dla pracowników z UOKiK</a:t>
            </a:r>
          </a:p>
          <a:p>
            <a:pPr lvl="1"/>
            <a:r>
              <a:rPr lang="pl-PL"/>
              <a:t>Zakończenie testów i dokonanie poprawek</a:t>
            </a:r>
          </a:p>
          <a:p>
            <a:pPr lvl="1"/>
            <a:r>
              <a:rPr lang="pl-PL"/>
              <a:t>Oddanie systemu do użytku</a:t>
            </a:r>
          </a:p>
          <a:p>
            <a:pPr marL="514350" indent="-514350">
              <a:buFont typeface="+mj-lt"/>
              <a:buAutoNum type="arabicPeriod"/>
            </a:pPr>
            <a:r>
              <a:rPr lang="pl-PL"/>
              <a:t>Utworzenie sekcji do zgłaszania błędów i sugerowania funkcjonalności</a:t>
            </a:r>
          </a:p>
          <a:p>
            <a:pPr marL="514350" indent="-514350">
              <a:buFont typeface="+mj-lt"/>
              <a:buAutoNum type="arabicPeriod"/>
            </a:pPr>
            <a:endParaRPr lang="pl-PL"/>
          </a:p>
        </p:txBody>
      </p:sp>
    </p:spTree>
    <p:extLst>
      <p:ext uri="{BB962C8B-B14F-4D97-AF65-F5344CB8AC3E}">
        <p14:creationId xmlns:p14="http://schemas.microsoft.com/office/powerpoint/2010/main" val="205969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1E26EA-069F-4FEE-91DD-3528FB4B1AF9}"/>
              </a:ext>
            </a:extLst>
          </p:cNvPr>
          <p:cNvSpPr>
            <a:spLocks noGrp="1"/>
          </p:cNvSpPr>
          <p:nvPr>
            <p:ph type="title"/>
          </p:nvPr>
        </p:nvSpPr>
        <p:spPr/>
        <p:txBody>
          <a:bodyPr/>
          <a:lstStyle/>
          <a:p>
            <a:r>
              <a:rPr lang="pl-PL"/>
              <a:t>Wymagania sprzętowe - trening</a:t>
            </a:r>
          </a:p>
        </p:txBody>
      </p:sp>
      <p:sp>
        <p:nvSpPr>
          <p:cNvPr id="3" name="Symbol zastępczy zawartości 2">
            <a:extLst>
              <a:ext uri="{FF2B5EF4-FFF2-40B4-BE49-F238E27FC236}">
                <a16:creationId xmlns:a16="http://schemas.microsoft.com/office/drawing/2014/main" id="{4C099F13-4236-4BDA-A241-E84352E1C469}"/>
              </a:ext>
            </a:extLst>
          </p:cNvPr>
          <p:cNvSpPr>
            <a:spLocks noGrp="1"/>
          </p:cNvSpPr>
          <p:nvPr>
            <p:ph idx="1"/>
          </p:nvPr>
        </p:nvSpPr>
        <p:spPr>
          <a:xfrm>
            <a:off x="838200" y="1825625"/>
            <a:ext cx="10515600" cy="4351338"/>
          </a:xfrm>
        </p:spPr>
        <p:txBody>
          <a:bodyPr numCol="3">
            <a:normAutofit lnSpcReduction="10000"/>
          </a:bodyPr>
          <a:lstStyle/>
          <a:p>
            <a:pPr marL="0" indent="0">
              <a:buNone/>
            </a:pPr>
            <a:r>
              <a:rPr lang="pl-PL" sz="3600">
                <a:solidFill>
                  <a:srgbClr val="FF0000"/>
                </a:solidFill>
              </a:rPr>
              <a:t>Minimalne:</a:t>
            </a:r>
          </a:p>
          <a:p>
            <a:r>
              <a:rPr lang="pl-PL"/>
              <a:t>CPU: Intel </a:t>
            </a:r>
            <a:r>
              <a:rPr lang="pl-PL" err="1"/>
              <a:t>core</a:t>
            </a:r>
            <a:r>
              <a:rPr lang="pl-PL"/>
              <a:t> i5 8265u</a:t>
            </a:r>
          </a:p>
          <a:p>
            <a:r>
              <a:rPr lang="pl-PL"/>
              <a:t>RAM: 8GB</a:t>
            </a:r>
          </a:p>
          <a:p>
            <a:r>
              <a:rPr lang="pl-PL"/>
              <a:t>Pamięć: 256GB</a:t>
            </a:r>
          </a:p>
          <a:p>
            <a:pPr marL="0" indent="0">
              <a:buNone/>
            </a:pPr>
            <a:endParaRPr lang="pl-PL"/>
          </a:p>
          <a:p>
            <a:pPr marL="0" indent="0">
              <a:buNone/>
            </a:pPr>
            <a:endParaRPr lang="pl-PL"/>
          </a:p>
          <a:p>
            <a:pPr marL="0" indent="0">
              <a:buNone/>
            </a:pPr>
            <a:endParaRPr lang="pl-PL" sz="3600">
              <a:solidFill>
                <a:srgbClr val="FFC000"/>
              </a:solidFill>
            </a:endParaRPr>
          </a:p>
          <a:p>
            <a:pPr marL="0" indent="0">
              <a:buNone/>
            </a:pPr>
            <a:endParaRPr lang="pl-PL" sz="3600">
              <a:solidFill>
                <a:srgbClr val="FFC000"/>
              </a:solidFill>
            </a:endParaRPr>
          </a:p>
          <a:p>
            <a:pPr marL="0" indent="0">
              <a:buNone/>
            </a:pPr>
            <a:r>
              <a:rPr lang="pl-PL" sz="3600">
                <a:solidFill>
                  <a:srgbClr val="FFC000"/>
                </a:solidFill>
              </a:rPr>
              <a:t>Optymalne:</a:t>
            </a:r>
          </a:p>
          <a:p>
            <a:r>
              <a:rPr lang="pl-PL"/>
              <a:t>GPU: </a:t>
            </a:r>
            <a:r>
              <a:rPr lang="pl-PL" err="1"/>
              <a:t>Nvidia</a:t>
            </a:r>
            <a:r>
              <a:rPr lang="pl-PL"/>
              <a:t> GTX 960 lub inna mająca rdzenie CUDA</a:t>
            </a:r>
          </a:p>
          <a:p>
            <a:r>
              <a:rPr lang="pl-PL"/>
              <a:t>CPU: Intel(R) </a:t>
            </a:r>
            <a:r>
              <a:rPr lang="pl-PL" err="1"/>
              <a:t>Core</a:t>
            </a:r>
            <a:r>
              <a:rPr lang="pl-PL"/>
              <a:t>(TM) i7-4720HQ CPU @ 2.60GHz   2.60 GHz</a:t>
            </a:r>
          </a:p>
          <a:p>
            <a:r>
              <a:rPr lang="pl-PL"/>
              <a:t>RAM: 8 GB</a:t>
            </a:r>
          </a:p>
          <a:p>
            <a:r>
              <a:rPr lang="pl-PL"/>
              <a:t>Pamięć: 256GB</a:t>
            </a:r>
          </a:p>
          <a:p>
            <a:pPr marL="0" indent="0">
              <a:buNone/>
            </a:pPr>
            <a:r>
              <a:rPr lang="pl-PL" sz="3600">
                <a:solidFill>
                  <a:srgbClr val="00B050"/>
                </a:solidFill>
              </a:rPr>
              <a:t>Zalecane:</a:t>
            </a:r>
          </a:p>
          <a:p>
            <a:r>
              <a:rPr lang="pl-PL"/>
              <a:t>GPU: </a:t>
            </a:r>
            <a:r>
              <a:rPr lang="pl-PL" err="1"/>
              <a:t>Nvidia</a:t>
            </a:r>
            <a:r>
              <a:rPr lang="pl-PL"/>
              <a:t> RTX 3070 lub inna lepsza mająca rdzenie CUDA</a:t>
            </a:r>
          </a:p>
          <a:p>
            <a:r>
              <a:rPr lang="pl-PL"/>
              <a:t>CPU: </a:t>
            </a:r>
            <a:r>
              <a:rPr lang="pl-PL" err="1"/>
              <a:t>Ryzen</a:t>
            </a:r>
            <a:r>
              <a:rPr lang="pl-PL"/>
              <a:t> 7 5700x</a:t>
            </a:r>
          </a:p>
          <a:p>
            <a:r>
              <a:rPr lang="pl-PL"/>
              <a:t>RAM: 16 GB</a:t>
            </a:r>
          </a:p>
          <a:p>
            <a:r>
              <a:rPr lang="pl-PL"/>
              <a:t>Pamięć: 256GB</a:t>
            </a:r>
          </a:p>
          <a:p>
            <a:pPr marL="0" indent="0">
              <a:buNone/>
            </a:pPr>
            <a:endParaRPr lang="pl-PL"/>
          </a:p>
        </p:txBody>
      </p:sp>
    </p:spTree>
    <p:extLst>
      <p:ext uri="{BB962C8B-B14F-4D97-AF65-F5344CB8AC3E}">
        <p14:creationId xmlns:p14="http://schemas.microsoft.com/office/powerpoint/2010/main" val="2245024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622465-3C30-4318-A106-C1521C484160}"/>
              </a:ext>
            </a:extLst>
          </p:cNvPr>
          <p:cNvSpPr>
            <a:spLocks noGrp="1"/>
          </p:cNvSpPr>
          <p:nvPr>
            <p:ph type="title"/>
          </p:nvPr>
        </p:nvSpPr>
        <p:spPr/>
        <p:txBody>
          <a:bodyPr/>
          <a:lstStyle/>
          <a:p>
            <a:r>
              <a:rPr lang="pl-PL"/>
              <a:t>Wymagania sprzętowe - predykcje</a:t>
            </a:r>
          </a:p>
        </p:txBody>
      </p:sp>
      <p:sp>
        <p:nvSpPr>
          <p:cNvPr id="3" name="Symbol zastępczy zawartości 2">
            <a:extLst>
              <a:ext uri="{FF2B5EF4-FFF2-40B4-BE49-F238E27FC236}">
                <a16:creationId xmlns:a16="http://schemas.microsoft.com/office/drawing/2014/main" id="{224A7A9C-A009-4F4C-9AED-49C53094A5F5}"/>
              </a:ext>
            </a:extLst>
          </p:cNvPr>
          <p:cNvSpPr>
            <a:spLocks noGrp="1"/>
          </p:cNvSpPr>
          <p:nvPr>
            <p:ph idx="1"/>
          </p:nvPr>
        </p:nvSpPr>
        <p:spPr/>
        <p:txBody>
          <a:bodyPr numCol="3">
            <a:normAutofit lnSpcReduction="10000"/>
          </a:bodyPr>
          <a:lstStyle/>
          <a:p>
            <a:pPr marL="0" indent="0">
              <a:buNone/>
            </a:pPr>
            <a:r>
              <a:rPr lang="pl-PL" sz="3600">
                <a:solidFill>
                  <a:srgbClr val="FF0000"/>
                </a:solidFill>
              </a:rPr>
              <a:t>Minimalne:</a:t>
            </a:r>
          </a:p>
          <a:p>
            <a:r>
              <a:rPr lang="pl-PL"/>
              <a:t>CPU: Intel </a:t>
            </a:r>
            <a:r>
              <a:rPr lang="pl-PL" err="1"/>
              <a:t>core</a:t>
            </a:r>
            <a:r>
              <a:rPr lang="pl-PL"/>
              <a:t> i5 8265u</a:t>
            </a:r>
          </a:p>
          <a:p>
            <a:r>
              <a:rPr lang="pl-PL"/>
              <a:t>RAM: 8GB</a:t>
            </a:r>
          </a:p>
          <a:p>
            <a:r>
              <a:rPr lang="pl-PL"/>
              <a:t>Pamięć: 256GB</a:t>
            </a:r>
          </a:p>
          <a:p>
            <a:pPr marL="0" indent="0">
              <a:buNone/>
            </a:pPr>
            <a:endParaRPr lang="pl-PL" sz="3600">
              <a:solidFill>
                <a:srgbClr val="FFC000"/>
              </a:solidFill>
            </a:endParaRPr>
          </a:p>
          <a:p>
            <a:pPr marL="0" indent="0">
              <a:buNone/>
            </a:pPr>
            <a:endParaRPr lang="pl-PL" sz="3600">
              <a:solidFill>
                <a:srgbClr val="FFC000"/>
              </a:solidFill>
            </a:endParaRPr>
          </a:p>
          <a:p>
            <a:pPr marL="0" indent="0">
              <a:buNone/>
            </a:pPr>
            <a:endParaRPr lang="pl-PL" sz="3600">
              <a:solidFill>
                <a:srgbClr val="FFC000"/>
              </a:solidFill>
            </a:endParaRPr>
          </a:p>
          <a:p>
            <a:pPr marL="0" indent="0">
              <a:buNone/>
            </a:pPr>
            <a:r>
              <a:rPr lang="pl-PL" sz="3600">
                <a:solidFill>
                  <a:srgbClr val="FFC000"/>
                </a:solidFill>
              </a:rPr>
              <a:t>Optymalne:</a:t>
            </a:r>
          </a:p>
          <a:p>
            <a:r>
              <a:rPr lang="pl-PL"/>
              <a:t>GPU: </a:t>
            </a:r>
            <a:r>
              <a:rPr lang="pl-PL" err="1"/>
              <a:t>Nvidia</a:t>
            </a:r>
            <a:r>
              <a:rPr lang="pl-PL"/>
              <a:t> GTX 960 lub inna mająca rdzenie CUDA</a:t>
            </a:r>
          </a:p>
          <a:p>
            <a:r>
              <a:rPr lang="pl-PL"/>
              <a:t>CPU: Intel(R) </a:t>
            </a:r>
            <a:r>
              <a:rPr lang="pl-PL" err="1"/>
              <a:t>Core</a:t>
            </a:r>
            <a:r>
              <a:rPr lang="pl-PL"/>
              <a:t>(TM) i7-4720HQ CPU @ 2.60GHz   2.60 GHz</a:t>
            </a:r>
          </a:p>
          <a:p>
            <a:r>
              <a:rPr lang="pl-PL"/>
              <a:t>RAM: 8 GB</a:t>
            </a:r>
          </a:p>
          <a:p>
            <a:r>
              <a:rPr lang="pl-PL"/>
              <a:t>Pamięć: 256GB</a:t>
            </a:r>
          </a:p>
          <a:p>
            <a:pPr marL="0" indent="0">
              <a:buNone/>
            </a:pPr>
            <a:r>
              <a:rPr lang="pl-PL" sz="3600">
                <a:solidFill>
                  <a:srgbClr val="00B050"/>
                </a:solidFill>
              </a:rPr>
              <a:t>Zalecane:</a:t>
            </a:r>
          </a:p>
          <a:p>
            <a:r>
              <a:rPr lang="pl-PL"/>
              <a:t>GPU: </a:t>
            </a:r>
            <a:r>
              <a:rPr lang="pl-PL" err="1"/>
              <a:t>Nvidia</a:t>
            </a:r>
            <a:r>
              <a:rPr lang="pl-PL"/>
              <a:t> RTX 3070 lub inna lepsza mająca rdzenie CUDA</a:t>
            </a:r>
          </a:p>
          <a:p>
            <a:r>
              <a:rPr lang="pl-PL"/>
              <a:t>CPU: </a:t>
            </a:r>
            <a:r>
              <a:rPr lang="pl-PL" err="1"/>
              <a:t>Ryzen</a:t>
            </a:r>
            <a:r>
              <a:rPr lang="pl-PL"/>
              <a:t> 9 5900x</a:t>
            </a:r>
          </a:p>
          <a:p>
            <a:r>
              <a:rPr lang="pl-PL"/>
              <a:t>RAM: 16 GB</a:t>
            </a:r>
          </a:p>
          <a:p>
            <a:r>
              <a:rPr lang="pl-PL"/>
              <a:t>Pamięć: 256GB</a:t>
            </a:r>
          </a:p>
          <a:p>
            <a:pPr marL="0" indent="0">
              <a:buNone/>
            </a:pPr>
            <a:endParaRPr lang="pl-PL"/>
          </a:p>
        </p:txBody>
      </p:sp>
    </p:spTree>
    <p:extLst>
      <p:ext uri="{BB962C8B-B14F-4D97-AF65-F5344CB8AC3E}">
        <p14:creationId xmlns:p14="http://schemas.microsoft.com/office/powerpoint/2010/main" val="1714304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97352B-34A8-46A8-AD0C-E022E014197E}"/>
              </a:ext>
            </a:extLst>
          </p:cNvPr>
          <p:cNvSpPr>
            <a:spLocks noGrp="1"/>
          </p:cNvSpPr>
          <p:nvPr>
            <p:ph type="title"/>
          </p:nvPr>
        </p:nvSpPr>
        <p:spPr/>
        <p:txBody>
          <a:bodyPr/>
          <a:lstStyle/>
          <a:p>
            <a:r>
              <a:rPr lang="pl-PL"/>
              <a:t>Raportowanie procesu </a:t>
            </a:r>
            <a:r>
              <a:rPr lang="pl-PL" err="1"/>
              <a:t>anotacji</a:t>
            </a:r>
            <a:endParaRPr lang="pl-PL"/>
          </a:p>
        </p:txBody>
      </p:sp>
      <p:sp>
        <p:nvSpPr>
          <p:cNvPr id="3" name="Symbol zastępczy zawartości 2">
            <a:extLst>
              <a:ext uri="{FF2B5EF4-FFF2-40B4-BE49-F238E27FC236}">
                <a16:creationId xmlns:a16="http://schemas.microsoft.com/office/drawing/2014/main" id="{96BCC9B7-1CC9-4DD7-9372-C5EB481BF2C3}"/>
              </a:ext>
            </a:extLst>
          </p:cNvPr>
          <p:cNvSpPr>
            <a:spLocks noGrp="1"/>
          </p:cNvSpPr>
          <p:nvPr>
            <p:ph idx="1"/>
          </p:nvPr>
        </p:nvSpPr>
        <p:spPr/>
        <p:txBody>
          <a:bodyPr>
            <a:normAutofit/>
          </a:bodyPr>
          <a:lstStyle/>
          <a:p>
            <a:pPr marL="0" indent="0">
              <a:buNone/>
            </a:pPr>
            <a:r>
              <a:rPr lang="pl-PL"/>
              <a:t>Wyróżnione statystyki:</a:t>
            </a:r>
          </a:p>
          <a:p>
            <a:r>
              <a:rPr lang="pl-PL"/>
              <a:t>Suma dziennych anotacji</a:t>
            </a:r>
          </a:p>
          <a:p>
            <a:r>
              <a:rPr lang="pl-PL"/>
              <a:t>Inter-</a:t>
            </a:r>
            <a:r>
              <a:rPr lang="pl-PL" err="1"/>
              <a:t>annotator</a:t>
            </a:r>
            <a:r>
              <a:rPr lang="pl-PL"/>
              <a:t> </a:t>
            </a:r>
            <a:r>
              <a:rPr lang="pl-PL" err="1"/>
              <a:t>agreement</a:t>
            </a:r>
            <a:r>
              <a:rPr lang="pl-PL"/>
              <a:t> (miara jak dobrze jeden lub wielu  </a:t>
            </a:r>
            <a:r>
              <a:rPr lang="pl-PL" err="1"/>
              <a:t>anotatorów</a:t>
            </a:r>
            <a:r>
              <a:rPr lang="pl-PL"/>
              <a:t> podejmuje taką samą decyzję w danym dokumencie)</a:t>
            </a:r>
          </a:p>
          <a:p>
            <a:r>
              <a:rPr lang="pl-PL"/>
              <a:t>Informacja zależna pomiędzy </a:t>
            </a:r>
            <a:r>
              <a:rPr lang="pl-PL" err="1"/>
              <a:t>anotatorami</a:t>
            </a:r>
            <a:r>
              <a:rPr lang="pl-PL"/>
              <a:t> </a:t>
            </a:r>
          </a:p>
          <a:p>
            <a:r>
              <a:rPr lang="pl-PL"/>
              <a:t>statystyki poszczególnych </a:t>
            </a:r>
            <a:r>
              <a:rPr lang="pl-PL" err="1"/>
              <a:t>anotatorów</a:t>
            </a:r>
            <a:r>
              <a:rPr lang="pl-PL"/>
              <a:t>: </a:t>
            </a:r>
          </a:p>
          <a:p>
            <a:pPr lvl="1"/>
            <a:r>
              <a:rPr lang="pl-PL"/>
              <a:t>ilość </a:t>
            </a:r>
            <a:r>
              <a:rPr lang="pl-PL" err="1"/>
              <a:t>anotacji</a:t>
            </a:r>
            <a:r>
              <a:rPr lang="pl-PL"/>
              <a:t> dziennie</a:t>
            </a:r>
          </a:p>
          <a:p>
            <a:pPr lvl="1"/>
            <a:r>
              <a:rPr lang="pl-PL"/>
              <a:t>ilość pomyłek </a:t>
            </a:r>
          </a:p>
          <a:p>
            <a:pPr lvl="1"/>
            <a:r>
              <a:rPr lang="pl-PL"/>
              <a:t>procent poprawnych anotacji</a:t>
            </a:r>
          </a:p>
        </p:txBody>
      </p:sp>
    </p:spTree>
    <p:extLst>
      <p:ext uri="{BB962C8B-B14F-4D97-AF65-F5344CB8AC3E}">
        <p14:creationId xmlns:p14="http://schemas.microsoft.com/office/powerpoint/2010/main" val="13716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7F5CBE-37B0-4744-A3B7-A3E6D0D72DD7}"/>
              </a:ext>
            </a:extLst>
          </p:cNvPr>
          <p:cNvSpPr>
            <a:spLocks noGrp="1"/>
          </p:cNvSpPr>
          <p:nvPr>
            <p:ph type="title"/>
          </p:nvPr>
        </p:nvSpPr>
        <p:spPr/>
        <p:txBody>
          <a:bodyPr/>
          <a:lstStyle/>
          <a:p>
            <a:r>
              <a:rPr lang="pl-PL"/>
              <a:t>Raportowanie jakości modelu</a:t>
            </a:r>
          </a:p>
        </p:txBody>
      </p:sp>
      <p:sp>
        <p:nvSpPr>
          <p:cNvPr id="3" name="Symbol zastępczy zawartości 2">
            <a:extLst>
              <a:ext uri="{FF2B5EF4-FFF2-40B4-BE49-F238E27FC236}">
                <a16:creationId xmlns:a16="http://schemas.microsoft.com/office/drawing/2014/main" id="{D542C25C-B335-45B8-8609-2C81ADD4AE0D}"/>
              </a:ext>
            </a:extLst>
          </p:cNvPr>
          <p:cNvSpPr>
            <a:spLocks noGrp="1"/>
          </p:cNvSpPr>
          <p:nvPr>
            <p:ph idx="1"/>
          </p:nvPr>
        </p:nvSpPr>
        <p:spPr/>
        <p:txBody>
          <a:bodyPr>
            <a:normAutofit lnSpcReduction="10000"/>
          </a:bodyPr>
          <a:lstStyle/>
          <a:p>
            <a:r>
              <a:rPr lang="pl-PL"/>
              <a:t>Raport generowany po każdej aktualizacji modelu</a:t>
            </a:r>
          </a:p>
          <a:p>
            <a:r>
              <a:rPr lang="pl-PL"/>
              <a:t>Raport zawiera:</a:t>
            </a:r>
          </a:p>
          <a:p>
            <a:pPr lvl="1"/>
            <a:r>
              <a:rPr lang="pl-PL"/>
              <a:t>Tabele metryk:</a:t>
            </a:r>
          </a:p>
          <a:p>
            <a:pPr lvl="2"/>
            <a:r>
              <a:rPr lang="pl-PL"/>
              <a:t>F1 </a:t>
            </a:r>
            <a:r>
              <a:rPr lang="pl-PL" err="1"/>
              <a:t>Score</a:t>
            </a:r>
            <a:endParaRPr lang="pl-PL"/>
          </a:p>
          <a:p>
            <a:pPr lvl="2"/>
            <a:r>
              <a:rPr lang="pl-PL" err="1"/>
              <a:t>Accuracy</a:t>
            </a:r>
            <a:endParaRPr lang="pl-PL"/>
          </a:p>
          <a:p>
            <a:pPr lvl="2"/>
            <a:r>
              <a:rPr lang="pl-PL" err="1"/>
              <a:t>Recall</a:t>
            </a:r>
            <a:endParaRPr lang="pl-PL"/>
          </a:p>
          <a:p>
            <a:pPr lvl="2"/>
            <a:r>
              <a:rPr lang="pl-PL" err="1"/>
              <a:t>Sensitivity</a:t>
            </a:r>
            <a:endParaRPr lang="pl-PL"/>
          </a:p>
          <a:p>
            <a:pPr lvl="1"/>
            <a:r>
              <a:rPr lang="pl-PL"/>
              <a:t>Wykresy przebiegu uczenia</a:t>
            </a:r>
          </a:p>
          <a:p>
            <a:pPr lvl="1"/>
            <a:r>
              <a:rPr lang="pl-PL"/>
              <a:t>Informacje dotyczące danych</a:t>
            </a:r>
          </a:p>
          <a:p>
            <a:r>
              <a:rPr lang="pl-PL"/>
              <a:t>Prezentowane w porównaniu do poprzednich, wciąż dostępnych wersji</a:t>
            </a:r>
          </a:p>
          <a:p>
            <a:endParaRPr lang="pl-PL"/>
          </a:p>
        </p:txBody>
      </p:sp>
    </p:spTree>
    <p:extLst>
      <p:ext uri="{BB962C8B-B14F-4D97-AF65-F5344CB8AC3E}">
        <p14:creationId xmlns:p14="http://schemas.microsoft.com/office/powerpoint/2010/main" val="357918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2777DB-B6C5-484B-A29C-7116912D96B4}"/>
              </a:ext>
            </a:extLst>
          </p:cNvPr>
          <p:cNvSpPr>
            <a:spLocks noGrp="1"/>
          </p:cNvSpPr>
          <p:nvPr>
            <p:ph type="title"/>
          </p:nvPr>
        </p:nvSpPr>
        <p:spPr/>
        <p:txBody>
          <a:bodyPr/>
          <a:lstStyle/>
          <a:p>
            <a:r>
              <a:rPr lang="pl-PL"/>
              <a:t>Raportowanie jakości systemu OCR</a:t>
            </a:r>
          </a:p>
        </p:txBody>
      </p:sp>
      <p:sp>
        <p:nvSpPr>
          <p:cNvPr id="3" name="Symbol zastępczy zawartości 2">
            <a:extLst>
              <a:ext uri="{FF2B5EF4-FFF2-40B4-BE49-F238E27FC236}">
                <a16:creationId xmlns:a16="http://schemas.microsoft.com/office/drawing/2014/main" id="{5026F24C-E8DE-42D6-B55D-F0C7B7CB4B0C}"/>
              </a:ext>
            </a:extLst>
          </p:cNvPr>
          <p:cNvSpPr>
            <a:spLocks noGrp="1"/>
          </p:cNvSpPr>
          <p:nvPr>
            <p:ph idx="1"/>
          </p:nvPr>
        </p:nvSpPr>
        <p:spPr>
          <a:xfrm>
            <a:off x="725229" y="2141537"/>
            <a:ext cx="10515600" cy="4351338"/>
          </a:xfrm>
        </p:spPr>
        <p:txBody>
          <a:bodyPr/>
          <a:lstStyle/>
          <a:p>
            <a:r>
              <a:rPr lang="pl-PL"/>
              <a:t>Raporty pojawiające się cyklicznie co dwa tygodnie</a:t>
            </a:r>
          </a:p>
          <a:p>
            <a:r>
              <a:rPr lang="pl-PL"/>
              <a:t>Informacje zawarte w raporcie:</a:t>
            </a:r>
          </a:p>
          <a:p>
            <a:pPr lvl="1"/>
            <a:r>
              <a:rPr lang="pl-PL"/>
              <a:t>Wartości metryk: `</a:t>
            </a:r>
            <a:r>
              <a:rPr lang="en-US"/>
              <a:t>accuracy on character level</a:t>
            </a:r>
            <a:r>
              <a:rPr lang="pl-PL"/>
              <a:t>`</a:t>
            </a:r>
            <a:r>
              <a:rPr lang="en-US"/>
              <a:t> </a:t>
            </a:r>
            <a:r>
              <a:rPr lang="en-US" err="1"/>
              <a:t>oraz</a:t>
            </a:r>
            <a:r>
              <a:rPr lang="en-US"/>
              <a:t> </a:t>
            </a:r>
            <a:r>
              <a:rPr lang="pl-PL"/>
              <a:t>`</a:t>
            </a:r>
            <a:r>
              <a:rPr lang="en-US"/>
              <a:t>accuracy on a word level</a:t>
            </a:r>
            <a:r>
              <a:rPr lang="pl-PL"/>
              <a:t>`</a:t>
            </a:r>
          </a:p>
          <a:p>
            <a:pPr lvl="1"/>
            <a:r>
              <a:rPr lang="pl-PL"/>
              <a:t>Średni procent słów wymagających poprawy</a:t>
            </a:r>
          </a:p>
          <a:p>
            <a:pPr lvl="1"/>
            <a:r>
              <a:rPr lang="pl-PL"/>
              <a:t>Ilość plików, których model nie był w stanie obsłużyć</a:t>
            </a:r>
          </a:p>
          <a:p>
            <a:r>
              <a:rPr lang="pl-PL"/>
              <a:t>Będą porównywane z dwoma poprzednimi raportami</a:t>
            </a:r>
          </a:p>
          <a:p>
            <a:endParaRPr lang="pl-PL"/>
          </a:p>
        </p:txBody>
      </p:sp>
    </p:spTree>
    <p:extLst>
      <p:ext uri="{BB962C8B-B14F-4D97-AF65-F5344CB8AC3E}">
        <p14:creationId xmlns:p14="http://schemas.microsoft.com/office/powerpoint/2010/main" val="2499195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D13A98-1B4C-40C8-98DF-4BBFC33168C9}"/>
              </a:ext>
            </a:extLst>
          </p:cNvPr>
          <p:cNvSpPr>
            <a:spLocks noGrp="1"/>
          </p:cNvSpPr>
          <p:nvPr>
            <p:ph type="title"/>
          </p:nvPr>
        </p:nvSpPr>
        <p:spPr/>
        <p:txBody>
          <a:bodyPr>
            <a:normAutofit fontScale="90000"/>
          </a:bodyPr>
          <a:lstStyle/>
          <a:p>
            <a:r>
              <a:rPr lang="pl-PL"/>
              <a:t>Silnik indeksowania i przeszukiwania wzorców umownych</a:t>
            </a:r>
          </a:p>
        </p:txBody>
      </p:sp>
      <p:sp>
        <p:nvSpPr>
          <p:cNvPr id="3" name="Symbol zastępczy zawartości 2">
            <a:extLst>
              <a:ext uri="{FF2B5EF4-FFF2-40B4-BE49-F238E27FC236}">
                <a16:creationId xmlns:a16="http://schemas.microsoft.com/office/drawing/2014/main" id="{53D3E20B-C26C-43A8-81D8-C86C7A88B6EC}"/>
              </a:ext>
            </a:extLst>
          </p:cNvPr>
          <p:cNvSpPr>
            <a:spLocks noGrp="1"/>
          </p:cNvSpPr>
          <p:nvPr>
            <p:ph idx="1"/>
          </p:nvPr>
        </p:nvSpPr>
        <p:spPr/>
        <p:txBody>
          <a:bodyPr>
            <a:normAutofit fontScale="92500"/>
          </a:bodyPr>
          <a:lstStyle/>
          <a:p>
            <a:pPr marL="0" indent="0">
              <a:buNone/>
            </a:pPr>
            <a:r>
              <a:rPr lang="pl-PL"/>
              <a:t>Whoosh:</a:t>
            </a:r>
          </a:p>
          <a:p>
            <a:r>
              <a:rPr lang="pl-PL"/>
              <a:t>Whoosh jest szybki i używa tylko czystego </a:t>
            </a:r>
            <a:r>
              <a:rPr lang="pl-PL" err="1"/>
              <a:t>Pythona</a:t>
            </a:r>
            <a:r>
              <a:rPr lang="pl-PL"/>
              <a:t>, więc będzie działać wszędzie tam, gdzie </a:t>
            </a:r>
            <a:r>
              <a:rPr lang="pl-PL" err="1"/>
              <a:t>Python</a:t>
            </a:r>
            <a:r>
              <a:rPr lang="pl-PL"/>
              <a:t> i to bez konieczności używania kompilatora.</a:t>
            </a:r>
          </a:p>
          <a:p>
            <a:r>
              <a:rPr lang="pl-PL"/>
              <a:t>Domyślnie Whoosh korzysta z funkcji rankingu Okapi BM25F, ale podobnie jak większość rzeczy, funkcję rankingu można łatwo dostosować.</a:t>
            </a:r>
          </a:p>
          <a:p>
            <a:r>
              <a:rPr lang="pl-PL"/>
              <a:t>Whoosh tworzy dość małe indeksy w porównaniu do wielu innych bibliotek wyszukiwania.</a:t>
            </a:r>
          </a:p>
          <a:p>
            <a:r>
              <a:rPr lang="pl-PL"/>
              <a:t>Whoosh umożliwia przechowywanie dowolnych obiektów </a:t>
            </a:r>
            <a:r>
              <a:rPr lang="pl-PL" err="1"/>
              <a:t>Pythona</a:t>
            </a:r>
            <a:r>
              <a:rPr lang="pl-PL"/>
              <a:t> z indeksowanymi dokumentami.</a:t>
            </a:r>
          </a:p>
        </p:txBody>
      </p:sp>
    </p:spTree>
    <p:extLst>
      <p:ext uri="{BB962C8B-B14F-4D97-AF65-F5344CB8AC3E}">
        <p14:creationId xmlns:p14="http://schemas.microsoft.com/office/powerpoint/2010/main" val="388780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46FED-0EBC-44E6-9FC7-10F8FBB91151}"/>
              </a:ext>
            </a:extLst>
          </p:cNvPr>
          <p:cNvSpPr>
            <a:spLocks noGrp="1"/>
          </p:cNvSpPr>
          <p:nvPr>
            <p:ph type="title"/>
          </p:nvPr>
        </p:nvSpPr>
        <p:spPr/>
        <p:txBody>
          <a:bodyPr/>
          <a:lstStyle/>
          <a:p>
            <a:r>
              <a:rPr lang="pl-PL"/>
              <a:t>Cel zadania</a:t>
            </a:r>
          </a:p>
        </p:txBody>
      </p:sp>
      <p:sp>
        <p:nvSpPr>
          <p:cNvPr id="3" name="Symbol zastępczy zawartości 2">
            <a:extLst>
              <a:ext uri="{FF2B5EF4-FFF2-40B4-BE49-F238E27FC236}">
                <a16:creationId xmlns:a16="http://schemas.microsoft.com/office/drawing/2014/main" id="{C3A4D3E5-2B7E-4F85-A9E8-12F2B4E9AD80}"/>
              </a:ext>
            </a:extLst>
          </p:cNvPr>
          <p:cNvSpPr>
            <a:spLocks noGrp="1"/>
          </p:cNvSpPr>
          <p:nvPr>
            <p:ph idx="1"/>
          </p:nvPr>
        </p:nvSpPr>
        <p:spPr>
          <a:xfrm>
            <a:off x="838200" y="2551906"/>
            <a:ext cx="10515600" cy="3003767"/>
          </a:xfrm>
        </p:spPr>
        <p:txBody>
          <a:bodyPr>
            <a:normAutofit/>
          </a:bodyPr>
          <a:lstStyle/>
          <a:p>
            <a:pPr marL="0" indent="0" algn="just">
              <a:buNone/>
            </a:pPr>
            <a:r>
              <a:rPr lang="pl-PL" sz="3600"/>
              <a:t>`Zaproponować model uczenia maszynowego który na podstawie zadanego przez organizatorów konkursu zbioru danych, zawierającego klauzule oznaczone jako zgodne i abuzywne, który z jak największą dokładnością jest w stanie wskazywać klauzule abuzywne`</a:t>
            </a:r>
          </a:p>
          <a:p>
            <a:pPr marL="0" indent="0">
              <a:buNone/>
            </a:pPr>
            <a:endParaRPr lang="pl-PL" sz="3600"/>
          </a:p>
        </p:txBody>
      </p:sp>
    </p:spTree>
    <p:extLst>
      <p:ext uri="{BB962C8B-B14F-4D97-AF65-F5344CB8AC3E}">
        <p14:creationId xmlns:p14="http://schemas.microsoft.com/office/powerpoint/2010/main" val="3680920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70235A-EC4D-450A-8895-7B014F83137A}"/>
              </a:ext>
            </a:extLst>
          </p:cNvPr>
          <p:cNvSpPr>
            <a:spLocks noGrp="1"/>
          </p:cNvSpPr>
          <p:nvPr>
            <p:ph type="title"/>
          </p:nvPr>
        </p:nvSpPr>
        <p:spPr/>
        <p:txBody>
          <a:bodyPr>
            <a:normAutofit fontScale="90000"/>
          </a:bodyPr>
          <a:lstStyle/>
          <a:p>
            <a:r>
              <a:rPr lang="pl-PL"/>
              <a:t>Rozszerzenie zbioru klauzul abuzywnych</a:t>
            </a:r>
          </a:p>
        </p:txBody>
      </p:sp>
      <p:sp>
        <p:nvSpPr>
          <p:cNvPr id="3" name="Symbol zastępczy zawartości 2">
            <a:extLst>
              <a:ext uri="{FF2B5EF4-FFF2-40B4-BE49-F238E27FC236}">
                <a16:creationId xmlns:a16="http://schemas.microsoft.com/office/drawing/2014/main" id="{E4FCA920-8FFF-4C71-8ACE-0F821C6584E8}"/>
              </a:ext>
            </a:extLst>
          </p:cNvPr>
          <p:cNvSpPr>
            <a:spLocks noGrp="1"/>
          </p:cNvSpPr>
          <p:nvPr>
            <p:ph idx="1"/>
          </p:nvPr>
        </p:nvSpPr>
        <p:spPr/>
        <p:txBody>
          <a:bodyPr/>
          <a:lstStyle/>
          <a:p>
            <a:r>
              <a:rPr lang="pl-PL"/>
              <a:t>Połączone wraz z systemem poprawy wzorców</a:t>
            </a:r>
          </a:p>
          <a:p>
            <a:r>
              <a:rPr lang="pl-PL"/>
              <a:t>Użytkownik jest w stanie zaznaczyć klauzulę i dodać ją do tymczasowej bazy danych:</a:t>
            </a:r>
          </a:p>
          <a:p>
            <a:pPr lvl="1"/>
            <a:r>
              <a:rPr lang="pl-PL"/>
              <a:t>Musi dodać uzasadnienie abuzywności</a:t>
            </a:r>
          </a:p>
          <a:p>
            <a:pPr lvl="1"/>
            <a:r>
              <a:rPr lang="pl-PL"/>
              <a:t>Musi dodać tagi</a:t>
            </a:r>
          </a:p>
          <a:p>
            <a:r>
              <a:rPr lang="pl-PL"/>
              <a:t>Po pozytywnej weryfikacji danej klauzuli przez innych użytkowników klauzula trafia do bazy pośredniej</a:t>
            </a:r>
          </a:p>
          <a:p>
            <a:r>
              <a:rPr lang="pl-PL"/>
              <a:t>W momencie gdy zebrana zostanie z góry wybrana liczba klauzul abuzywnych i poprawnych te klauzule trafiają do bazy głównej.</a:t>
            </a:r>
          </a:p>
          <a:p>
            <a:endParaRPr lang="pl-PL"/>
          </a:p>
        </p:txBody>
      </p:sp>
    </p:spTree>
    <p:extLst>
      <p:ext uri="{BB962C8B-B14F-4D97-AF65-F5344CB8AC3E}">
        <p14:creationId xmlns:p14="http://schemas.microsoft.com/office/powerpoint/2010/main" val="23721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862D1C-5551-4140-95B3-A22823818EF1}"/>
              </a:ext>
            </a:extLst>
          </p:cNvPr>
          <p:cNvSpPr>
            <a:spLocks noGrp="1"/>
          </p:cNvSpPr>
          <p:nvPr>
            <p:ph type="title"/>
          </p:nvPr>
        </p:nvSpPr>
        <p:spPr/>
        <p:txBody>
          <a:bodyPr>
            <a:normAutofit fontScale="90000"/>
          </a:bodyPr>
          <a:lstStyle/>
          <a:p>
            <a:r>
              <a:rPr lang="pl-PL"/>
              <a:t>Przewidywana roczna kosztochłonność utrzymania Systemu Docelowego</a:t>
            </a:r>
          </a:p>
        </p:txBody>
      </p:sp>
      <p:sp>
        <p:nvSpPr>
          <p:cNvPr id="3" name="Symbol zastępczy zawartości 2">
            <a:extLst>
              <a:ext uri="{FF2B5EF4-FFF2-40B4-BE49-F238E27FC236}">
                <a16:creationId xmlns:a16="http://schemas.microsoft.com/office/drawing/2014/main" id="{674CF031-8027-4A56-861A-6B6225231472}"/>
              </a:ext>
            </a:extLst>
          </p:cNvPr>
          <p:cNvSpPr>
            <a:spLocks noGrp="1"/>
          </p:cNvSpPr>
          <p:nvPr>
            <p:ph idx="1"/>
          </p:nvPr>
        </p:nvSpPr>
        <p:spPr>
          <a:xfrm>
            <a:off x="838200" y="1911742"/>
            <a:ext cx="10515600" cy="4351338"/>
          </a:xfrm>
        </p:spPr>
        <p:txBody>
          <a:bodyPr/>
          <a:lstStyle/>
          <a:p>
            <a:pPr marL="514350" indent="-514350">
              <a:buFont typeface="+mj-lt"/>
              <a:buAutoNum type="arabicPeriod"/>
            </a:pPr>
            <a:r>
              <a:rPr lang="pl-PL"/>
              <a:t>Koszty jednorazowe</a:t>
            </a:r>
          </a:p>
          <a:p>
            <a:pPr marL="514350" indent="-514350">
              <a:buFont typeface="+mj-lt"/>
              <a:buAutoNum type="arabicPeriod"/>
            </a:pPr>
            <a:endParaRPr lang="pl-PL"/>
          </a:p>
          <a:p>
            <a:pPr marL="514350" indent="-514350">
              <a:buFont typeface="+mj-lt"/>
              <a:buAutoNum type="arabicPeriod"/>
            </a:pPr>
            <a:endParaRPr lang="pl-PL"/>
          </a:p>
          <a:p>
            <a:pPr marL="514350" indent="-514350">
              <a:buFont typeface="+mj-lt"/>
              <a:buAutoNum type="arabicPeriod"/>
            </a:pPr>
            <a:r>
              <a:rPr lang="pl-PL"/>
              <a:t>Pierwsze trzy lata eksploatacji systemu</a:t>
            </a:r>
          </a:p>
          <a:p>
            <a:pPr marL="514350" indent="-514350">
              <a:buFont typeface="+mj-lt"/>
              <a:buAutoNum type="arabicPeriod"/>
            </a:pPr>
            <a:endParaRPr lang="pl-PL"/>
          </a:p>
          <a:p>
            <a:pPr marL="514350" indent="-514350">
              <a:buFont typeface="+mj-lt"/>
              <a:buAutoNum type="arabicPeriod"/>
            </a:pPr>
            <a:endParaRPr lang="pl-PL"/>
          </a:p>
          <a:p>
            <a:pPr marL="514350" indent="-514350">
              <a:buFont typeface="+mj-lt"/>
              <a:buAutoNum type="arabicPeriod"/>
            </a:pPr>
            <a:endParaRPr lang="pl-PL"/>
          </a:p>
          <a:p>
            <a:pPr marL="514350" indent="-514350">
              <a:buFont typeface="+mj-lt"/>
              <a:buAutoNum type="arabicPeriod"/>
            </a:pPr>
            <a:r>
              <a:rPr lang="pl-PL"/>
              <a:t>Wsparcie od czwartego roku</a:t>
            </a:r>
          </a:p>
        </p:txBody>
      </p:sp>
      <p:graphicFrame>
        <p:nvGraphicFramePr>
          <p:cNvPr id="5" name="Tabela 5">
            <a:extLst>
              <a:ext uri="{FF2B5EF4-FFF2-40B4-BE49-F238E27FC236}">
                <a16:creationId xmlns:a16="http://schemas.microsoft.com/office/drawing/2014/main" id="{58C7E677-3087-4645-8E2D-D113220EFD3D}"/>
              </a:ext>
            </a:extLst>
          </p:cNvPr>
          <p:cNvGraphicFramePr>
            <a:graphicFrameLocks noGrp="1"/>
          </p:cNvGraphicFramePr>
          <p:nvPr>
            <p:extLst>
              <p:ext uri="{D42A27DB-BD31-4B8C-83A1-F6EECF244321}">
                <p14:modId xmlns:p14="http://schemas.microsoft.com/office/powerpoint/2010/main" val="3726141840"/>
              </p:ext>
            </p:extLst>
          </p:nvPr>
        </p:nvGraphicFramePr>
        <p:xfrm>
          <a:off x="1194874" y="240679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13060565"/>
                    </a:ext>
                  </a:extLst>
                </a:gridCol>
                <a:gridCol w="2709333">
                  <a:extLst>
                    <a:ext uri="{9D8B030D-6E8A-4147-A177-3AD203B41FA5}">
                      <a16:colId xmlns:a16="http://schemas.microsoft.com/office/drawing/2014/main" val="2971207824"/>
                    </a:ext>
                  </a:extLst>
                </a:gridCol>
                <a:gridCol w="2709333">
                  <a:extLst>
                    <a:ext uri="{9D8B030D-6E8A-4147-A177-3AD203B41FA5}">
                      <a16:colId xmlns:a16="http://schemas.microsoft.com/office/drawing/2014/main" val="1231148243"/>
                    </a:ext>
                  </a:extLst>
                </a:gridCol>
              </a:tblGrid>
              <a:tr h="370840">
                <a:tc>
                  <a:txBody>
                    <a:bodyPr/>
                    <a:lstStyle/>
                    <a:p>
                      <a:r>
                        <a:rPr lang="pl-PL"/>
                        <a:t>Wynagrodzenia</a:t>
                      </a:r>
                    </a:p>
                  </a:txBody>
                  <a:tcPr/>
                </a:tc>
                <a:tc>
                  <a:txBody>
                    <a:bodyPr/>
                    <a:lstStyle/>
                    <a:p>
                      <a:r>
                        <a:rPr lang="pl-PL"/>
                        <a:t>Komputer do trenowania</a:t>
                      </a:r>
                    </a:p>
                  </a:txBody>
                  <a:tcPr/>
                </a:tc>
                <a:tc>
                  <a:txBody>
                    <a:bodyPr/>
                    <a:lstStyle/>
                    <a:p>
                      <a:r>
                        <a:rPr lang="pl-PL"/>
                        <a:t>Suma</a:t>
                      </a:r>
                    </a:p>
                  </a:txBody>
                  <a:tcPr/>
                </a:tc>
                <a:extLst>
                  <a:ext uri="{0D108BD9-81ED-4DB2-BD59-A6C34878D82A}">
                    <a16:rowId xmlns:a16="http://schemas.microsoft.com/office/drawing/2014/main" val="2841734754"/>
                  </a:ext>
                </a:extLst>
              </a:tr>
              <a:tr h="370840">
                <a:tc>
                  <a:txBody>
                    <a:bodyPr/>
                    <a:lstStyle/>
                    <a:p>
                      <a:r>
                        <a:rPr lang="pl-PL"/>
                        <a:t>14*50 000zł = 700 00zł</a:t>
                      </a:r>
                    </a:p>
                  </a:txBody>
                  <a:tcPr/>
                </a:tc>
                <a:tc>
                  <a:txBody>
                    <a:bodyPr/>
                    <a:lstStyle/>
                    <a:p>
                      <a:r>
                        <a:rPr lang="pl-PL"/>
                        <a:t>20 000zł</a:t>
                      </a:r>
                    </a:p>
                  </a:txBody>
                  <a:tcPr/>
                </a:tc>
                <a:tc>
                  <a:txBody>
                    <a:bodyPr/>
                    <a:lstStyle/>
                    <a:p>
                      <a:r>
                        <a:rPr lang="pl-PL"/>
                        <a:t>720 000zł</a:t>
                      </a:r>
                    </a:p>
                  </a:txBody>
                  <a:tcPr/>
                </a:tc>
                <a:extLst>
                  <a:ext uri="{0D108BD9-81ED-4DB2-BD59-A6C34878D82A}">
                    <a16:rowId xmlns:a16="http://schemas.microsoft.com/office/drawing/2014/main" val="906061331"/>
                  </a:ext>
                </a:extLst>
              </a:tr>
            </a:tbl>
          </a:graphicData>
        </a:graphic>
      </p:graphicFrame>
      <p:graphicFrame>
        <p:nvGraphicFramePr>
          <p:cNvPr id="6" name="Tabela 6">
            <a:extLst>
              <a:ext uri="{FF2B5EF4-FFF2-40B4-BE49-F238E27FC236}">
                <a16:creationId xmlns:a16="http://schemas.microsoft.com/office/drawing/2014/main" id="{F17D383D-1D97-4F5C-9FA1-FF8AD8B46755}"/>
              </a:ext>
            </a:extLst>
          </p:cNvPr>
          <p:cNvGraphicFramePr>
            <a:graphicFrameLocks noGrp="1"/>
          </p:cNvGraphicFramePr>
          <p:nvPr>
            <p:extLst>
              <p:ext uri="{D42A27DB-BD31-4B8C-83A1-F6EECF244321}">
                <p14:modId xmlns:p14="http://schemas.microsoft.com/office/powerpoint/2010/main" val="506493527"/>
              </p:ext>
            </p:extLst>
          </p:nvPr>
        </p:nvGraphicFramePr>
        <p:xfrm>
          <a:off x="1194871" y="4087411"/>
          <a:ext cx="10158929" cy="1010920"/>
        </p:xfrm>
        <a:graphic>
          <a:graphicData uri="http://schemas.openxmlformats.org/drawingml/2006/table">
            <a:tbl>
              <a:tblPr firstRow="1" bandRow="1">
                <a:tableStyleId>{5C22544A-7EE6-4342-B048-85BDC9FD1C3A}</a:tableStyleId>
              </a:tblPr>
              <a:tblGrid>
                <a:gridCol w="1693155">
                  <a:extLst>
                    <a:ext uri="{9D8B030D-6E8A-4147-A177-3AD203B41FA5}">
                      <a16:colId xmlns:a16="http://schemas.microsoft.com/office/drawing/2014/main" val="1829367653"/>
                    </a:ext>
                  </a:extLst>
                </a:gridCol>
                <a:gridCol w="1693155">
                  <a:extLst>
                    <a:ext uri="{9D8B030D-6E8A-4147-A177-3AD203B41FA5}">
                      <a16:colId xmlns:a16="http://schemas.microsoft.com/office/drawing/2014/main" val="708657340"/>
                    </a:ext>
                  </a:extLst>
                </a:gridCol>
                <a:gridCol w="1784372">
                  <a:extLst>
                    <a:ext uri="{9D8B030D-6E8A-4147-A177-3AD203B41FA5}">
                      <a16:colId xmlns:a16="http://schemas.microsoft.com/office/drawing/2014/main" val="3209563396"/>
                    </a:ext>
                  </a:extLst>
                </a:gridCol>
                <a:gridCol w="1601937">
                  <a:extLst>
                    <a:ext uri="{9D8B030D-6E8A-4147-A177-3AD203B41FA5}">
                      <a16:colId xmlns:a16="http://schemas.microsoft.com/office/drawing/2014/main" val="3229544881"/>
                    </a:ext>
                  </a:extLst>
                </a:gridCol>
                <a:gridCol w="1693155">
                  <a:extLst>
                    <a:ext uri="{9D8B030D-6E8A-4147-A177-3AD203B41FA5}">
                      <a16:colId xmlns:a16="http://schemas.microsoft.com/office/drawing/2014/main" val="854871930"/>
                    </a:ext>
                  </a:extLst>
                </a:gridCol>
                <a:gridCol w="1693155">
                  <a:extLst>
                    <a:ext uri="{9D8B030D-6E8A-4147-A177-3AD203B41FA5}">
                      <a16:colId xmlns:a16="http://schemas.microsoft.com/office/drawing/2014/main" val="784738630"/>
                    </a:ext>
                  </a:extLst>
                </a:gridCol>
              </a:tblGrid>
              <a:tr h="370840">
                <a:tc>
                  <a:txBody>
                    <a:bodyPr/>
                    <a:lstStyle/>
                    <a:p>
                      <a:r>
                        <a:rPr lang="pl-PL"/>
                        <a:t>Wsparcie techniczne</a:t>
                      </a:r>
                    </a:p>
                  </a:txBody>
                  <a:tcPr/>
                </a:tc>
                <a:tc>
                  <a:txBody>
                    <a:bodyPr/>
                    <a:lstStyle/>
                    <a:p>
                      <a:r>
                        <a:rPr lang="pl-PL"/>
                        <a:t>Aktualizacje</a:t>
                      </a:r>
                    </a:p>
                  </a:txBody>
                  <a:tcPr/>
                </a:tc>
                <a:tc>
                  <a:txBody>
                    <a:bodyPr/>
                    <a:lstStyle/>
                    <a:p>
                      <a:r>
                        <a:rPr lang="pl-PL"/>
                        <a:t>Amortyzacja</a:t>
                      </a:r>
                    </a:p>
                  </a:txBody>
                  <a:tcPr/>
                </a:tc>
                <a:tc>
                  <a:txBody>
                    <a:bodyPr/>
                    <a:lstStyle/>
                    <a:p>
                      <a:r>
                        <a:rPr lang="pl-PL"/>
                        <a:t>Licencje</a:t>
                      </a:r>
                    </a:p>
                  </a:txBody>
                  <a:tcPr/>
                </a:tc>
                <a:tc>
                  <a:txBody>
                    <a:bodyPr/>
                    <a:lstStyle/>
                    <a:p>
                      <a:r>
                        <a:rPr lang="pl-PL"/>
                        <a:t>Suma roczna</a:t>
                      </a:r>
                    </a:p>
                  </a:txBody>
                  <a:tcPr/>
                </a:tc>
                <a:tc>
                  <a:txBody>
                    <a:bodyPr/>
                    <a:lstStyle/>
                    <a:p>
                      <a:r>
                        <a:rPr lang="pl-PL"/>
                        <a:t>Suma trzyletnia</a:t>
                      </a:r>
                    </a:p>
                  </a:txBody>
                  <a:tcPr/>
                </a:tc>
                <a:extLst>
                  <a:ext uri="{0D108BD9-81ED-4DB2-BD59-A6C34878D82A}">
                    <a16:rowId xmlns:a16="http://schemas.microsoft.com/office/drawing/2014/main" val="412389597"/>
                  </a:ext>
                </a:extLst>
              </a:tr>
              <a:tr h="370840">
                <a:tc>
                  <a:txBody>
                    <a:bodyPr/>
                    <a:lstStyle/>
                    <a:p>
                      <a:r>
                        <a:rPr lang="pl-PL"/>
                        <a:t>20 000zł/rok</a:t>
                      </a:r>
                    </a:p>
                  </a:txBody>
                  <a:tcPr/>
                </a:tc>
                <a:tc>
                  <a:txBody>
                    <a:bodyPr/>
                    <a:lstStyle/>
                    <a:p>
                      <a:r>
                        <a:rPr lang="pl-PL"/>
                        <a:t>30 000zł/rok</a:t>
                      </a:r>
                    </a:p>
                  </a:txBody>
                  <a:tcPr/>
                </a:tc>
                <a:tc>
                  <a:txBody>
                    <a:bodyPr/>
                    <a:lstStyle/>
                    <a:p>
                      <a:r>
                        <a:rPr lang="pl-PL"/>
                        <a:t>1 000zł/rok</a:t>
                      </a:r>
                    </a:p>
                  </a:txBody>
                  <a:tcPr/>
                </a:tc>
                <a:tc>
                  <a:txBody>
                    <a:bodyPr/>
                    <a:lstStyle/>
                    <a:p>
                      <a:r>
                        <a:rPr lang="pl-PL"/>
                        <a:t>20 000zł/rok</a:t>
                      </a:r>
                    </a:p>
                  </a:txBody>
                  <a:tcPr/>
                </a:tc>
                <a:tc>
                  <a:txBody>
                    <a:bodyPr/>
                    <a:lstStyle/>
                    <a:p>
                      <a:r>
                        <a:rPr lang="pl-PL"/>
                        <a:t>71 000zł</a:t>
                      </a:r>
                    </a:p>
                  </a:txBody>
                  <a:tcPr/>
                </a:tc>
                <a:tc>
                  <a:txBody>
                    <a:bodyPr/>
                    <a:lstStyle/>
                    <a:p>
                      <a:r>
                        <a:rPr lang="pl-PL"/>
                        <a:t>213 000zł</a:t>
                      </a:r>
                    </a:p>
                  </a:txBody>
                  <a:tcPr/>
                </a:tc>
                <a:extLst>
                  <a:ext uri="{0D108BD9-81ED-4DB2-BD59-A6C34878D82A}">
                    <a16:rowId xmlns:a16="http://schemas.microsoft.com/office/drawing/2014/main" val="3385288811"/>
                  </a:ext>
                </a:extLst>
              </a:tr>
            </a:tbl>
          </a:graphicData>
        </a:graphic>
      </p:graphicFrame>
      <p:graphicFrame>
        <p:nvGraphicFramePr>
          <p:cNvPr id="7" name="Tabela 7">
            <a:extLst>
              <a:ext uri="{FF2B5EF4-FFF2-40B4-BE49-F238E27FC236}">
                <a16:creationId xmlns:a16="http://schemas.microsoft.com/office/drawing/2014/main" id="{06E10FA9-17A8-4D92-A87E-5A0C714B71DC}"/>
              </a:ext>
            </a:extLst>
          </p:cNvPr>
          <p:cNvGraphicFramePr>
            <a:graphicFrameLocks noGrp="1"/>
          </p:cNvGraphicFramePr>
          <p:nvPr>
            <p:extLst>
              <p:ext uri="{D42A27DB-BD31-4B8C-83A1-F6EECF244321}">
                <p14:modId xmlns:p14="http://schemas.microsoft.com/office/powerpoint/2010/main" val="364734599"/>
              </p:ext>
            </p:extLst>
          </p:nvPr>
        </p:nvGraphicFramePr>
        <p:xfrm>
          <a:off x="1194872" y="594106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48663097"/>
                    </a:ext>
                  </a:extLst>
                </a:gridCol>
                <a:gridCol w="2709333">
                  <a:extLst>
                    <a:ext uri="{9D8B030D-6E8A-4147-A177-3AD203B41FA5}">
                      <a16:colId xmlns:a16="http://schemas.microsoft.com/office/drawing/2014/main" val="687453068"/>
                    </a:ext>
                  </a:extLst>
                </a:gridCol>
                <a:gridCol w="2709333">
                  <a:extLst>
                    <a:ext uri="{9D8B030D-6E8A-4147-A177-3AD203B41FA5}">
                      <a16:colId xmlns:a16="http://schemas.microsoft.com/office/drawing/2014/main" val="3102734223"/>
                    </a:ext>
                  </a:extLst>
                </a:gridCol>
              </a:tblGrid>
              <a:tr h="370840">
                <a:tc>
                  <a:txBody>
                    <a:bodyPr/>
                    <a:lstStyle/>
                    <a:p>
                      <a:r>
                        <a:rPr lang="pl-PL"/>
                        <a:t>Amortyzacja</a:t>
                      </a:r>
                    </a:p>
                  </a:txBody>
                  <a:tcPr/>
                </a:tc>
                <a:tc>
                  <a:txBody>
                    <a:bodyPr/>
                    <a:lstStyle/>
                    <a:p>
                      <a:r>
                        <a:rPr lang="pl-PL"/>
                        <a:t>Licencje</a:t>
                      </a:r>
                    </a:p>
                  </a:txBody>
                  <a:tcPr/>
                </a:tc>
                <a:tc>
                  <a:txBody>
                    <a:bodyPr/>
                    <a:lstStyle/>
                    <a:p>
                      <a:r>
                        <a:rPr lang="pl-PL"/>
                        <a:t>Suma roczna</a:t>
                      </a:r>
                    </a:p>
                  </a:txBody>
                  <a:tcPr/>
                </a:tc>
                <a:extLst>
                  <a:ext uri="{0D108BD9-81ED-4DB2-BD59-A6C34878D82A}">
                    <a16:rowId xmlns:a16="http://schemas.microsoft.com/office/drawing/2014/main" val="3245923263"/>
                  </a:ext>
                </a:extLst>
              </a:tr>
              <a:tr h="370840">
                <a:tc>
                  <a:txBody>
                    <a:bodyPr/>
                    <a:lstStyle/>
                    <a:p>
                      <a:r>
                        <a:rPr lang="pl-PL"/>
                        <a:t>1 000 zł</a:t>
                      </a:r>
                    </a:p>
                  </a:txBody>
                  <a:tcPr/>
                </a:tc>
                <a:tc>
                  <a:txBody>
                    <a:bodyPr/>
                    <a:lstStyle/>
                    <a:p>
                      <a:r>
                        <a:rPr lang="pl-PL"/>
                        <a:t>20 000zł</a:t>
                      </a:r>
                    </a:p>
                  </a:txBody>
                  <a:tcPr/>
                </a:tc>
                <a:tc>
                  <a:txBody>
                    <a:bodyPr/>
                    <a:lstStyle/>
                    <a:p>
                      <a:r>
                        <a:rPr lang="pl-PL"/>
                        <a:t>21 000zł</a:t>
                      </a:r>
                    </a:p>
                  </a:txBody>
                  <a:tcPr/>
                </a:tc>
                <a:extLst>
                  <a:ext uri="{0D108BD9-81ED-4DB2-BD59-A6C34878D82A}">
                    <a16:rowId xmlns:a16="http://schemas.microsoft.com/office/drawing/2014/main" val="2030055454"/>
                  </a:ext>
                </a:extLst>
              </a:tr>
            </a:tbl>
          </a:graphicData>
        </a:graphic>
      </p:graphicFrame>
    </p:spTree>
    <p:extLst>
      <p:ext uri="{BB962C8B-B14F-4D97-AF65-F5344CB8AC3E}">
        <p14:creationId xmlns:p14="http://schemas.microsoft.com/office/powerpoint/2010/main" val="925605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32F56B-671B-47D4-8844-40052B39DBFF}"/>
              </a:ext>
            </a:extLst>
          </p:cNvPr>
          <p:cNvSpPr>
            <a:spLocks noGrp="1"/>
          </p:cNvSpPr>
          <p:nvPr>
            <p:ph type="title"/>
          </p:nvPr>
        </p:nvSpPr>
        <p:spPr/>
        <p:txBody>
          <a:bodyPr>
            <a:normAutofit fontScale="90000"/>
          </a:bodyPr>
          <a:lstStyle/>
          <a:p>
            <a:r>
              <a:rPr lang="pl-PL"/>
              <a:t>Wykorzystanie funkcjonalności Systemu Docelowego do innych zadań</a:t>
            </a:r>
          </a:p>
        </p:txBody>
      </p:sp>
      <p:sp>
        <p:nvSpPr>
          <p:cNvPr id="3" name="Symbol zastępczy zawartości 2">
            <a:extLst>
              <a:ext uri="{FF2B5EF4-FFF2-40B4-BE49-F238E27FC236}">
                <a16:creationId xmlns:a16="http://schemas.microsoft.com/office/drawing/2014/main" id="{8EBB8A8A-8B9D-4E12-AFDB-A6BAA7685214}"/>
              </a:ext>
            </a:extLst>
          </p:cNvPr>
          <p:cNvSpPr>
            <a:spLocks noGrp="1"/>
          </p:cNvSpPr>
          <p:nvPr>
            <p:ph idx="1"/>
          </p:nvPr>
        </p:nvSpPr>
        <p:spPr>
          <a:xfrm>
            <a:off x="838200" y="2141537"/>
            <a:ext cx="10515600" cy="4351338"/>
          </a:xfrm>
        </p:spPr>
        <p:txBody>
          <a:bodyPr/>
          <a:lstStyle/>
          <a:p>
            <a:pPr marL="514350" indent="-514350">
              <a:buFont typeface="+mj-lt"/>
              <a:buAutoNum type="arabicPeriod"/>
            </a:pPr>
            <a:r>
              <a:rPr lang="pl-PL"/>
              <a:t>System OCR może być wykorzystywany do digitalizacji innych umów, które są dostępne w urzędzie jedynie w formie fizycznej.</a:t>
            </a:r>
          </a:p>
          <a:p>
            <a:pPr marL="514350" indent="-514350">
              <a:buFont typeface="+mj-lt"/>
              <a:buAutoNum type="arabicPeriod"/>
            </a:pPr>
            <a:endParaRPr lang="pl-PL"/>
          </a:p>
          <a:p>
            <a:pPr marL="514350" indent="-514350">
              <a:buFont typeface="+mj-lt"/>
              <a:buAutoNum type="arabicPeriod"/>
            </a:pPr>
            <a:r>
              <a:rPr lang="pl-PL"/>
              <a:t>OCR wykorzystać można także do digitalizacji innych pism wysyłanych przez osoby starsze, na przykład pocztą tradycyjną.</a:t>
            </a:r>
          </a:p>
          <a:p>
            <a:pPr marL="514350" indent="-514350">
              <a:buFont typeface="+mj-lt"/>
              <a:buAutoNum type="arabicPeriod"/>
            </a:pPr>
            <a:endParaRPr lang="pl-PL"/>
          </a:p>
          <a:p>
            <a:pPr marL="514350" indent="-514350">
              <a:buFont typeface="+mj-lt"/>
              <a:buAutoNum type="arabicPeriod"/>
            </a:pPr>
            <a:r>
              <a:rPr lang="pl-PL"/>
              <a:t>System pozwala na edycję dokumentu do 3 osób w tym samym czasie, więc staje się potencjalnym narzędziem do pracy wspólnej</a:t>
            </a:r>
          </a:p>
        </p:txBody>
      </p:sp>
    </p:spTree>
    <p:extLst>
      <p:ext uri="{BB962C8B-B14F-4D97-AF65-F5344CB8AC3E}">
        <p14:creationId xmlns:p14="http://schemas.microsoft.com/office/powerpoint/2010/main" val="4401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27F0F3-DCF5-4725-AD13-19AA1A195FB3}"/>
              </a:ext>
            </a:extLst>
          </p:cNvPr>
          <p:cNvSpPr>
            <a:spLocks noGrp="1"/>
          </p:cNvSpPr>
          <p:nvPr>
            <p:ph type="title"/>
          </p:nvPr>
        </p:nvSpPr>
        <p:spPr/>
        <p:txBody>
          <a:bodyPr/>
          <a:lstStyle/>
          <a:p>
            <a:r>
              <a:rPr lang="pl-PL"/>
              <a:t>Dziękujemy za uwagę</a:t>
            </a:r>
          </a:p>
        </p:txBody>
      </p:sp>
      <p:sp>
        <p:nvSpPr>
          <p:cNvPr id="3" name="Symbol zastępczy tekstu 2">
            <a:extLst>
              <a:ext uri="{FF2B5EF4-FFF2-40B4-BE49-F238E27FC236}">
                <a16:creationId xmlns:a16="http://schemas.microsoft.com/office/drawing/2014/main" id="{2E67F1E6-9431-4BD8-B35C-87CC7DF7EDCD}"/>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11649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D69DF0-3B07-4BF6-8133-C180C9A72254}"/>
              </a:ext>
            </a:extLst>
          </p:cNvPr>
          <p:cNvSpPr>
            <a:spLocks noGrp="1"/>
          </p:cNvSpPr>
          <p:nvPr>
            <p:ph type="title"/>
          </p:nvPr>
        </p:nvSpPr>
        <p:spPr/>
        <p:txBody>
          <a:bodyPr/>
          <a:lstStyle/>
          <a:p>
            <a:r>
              <a:rPr lang="pl-PL"/>
              <a:t>Nasze pomysły</a:t>
            </a:r>
          </a:p>
        </p:txBody>
      </p:sp>
      <p:sp>
        <p:nvSpPr>
          <p:cNvPr id="3" name="Symbol zastępczy zawartości 2">
            <a:extLst>
              <a:ext uri="{FF2B5EF4-FFF2-40B4-BE49-F238E27FC236}">
                <a16:creationId xmlns:a16="http://schemas.microsoft.com/office/drawing/2014/main" id="{6F6FBCC2-9AF5-4968-96CC-7ACA4F18E6F9}"/>
              </a:ext>
            </a:extLst>
          </p:cNvPr>
          <p:cNvSpPr>
            <a:spLocks noGrp="1"/>
          </p:cNvSpPr>
          <p:nvPr>
            <p:ph idx="1"/>
          </p:nvPr>
        </p:nvSpPr>
        <p:spPr/>
        <p:txBody>
          <a:bodyPr/>
          <a:lstStyle/>
          <a:p>
            <a:r>
              <a:rPr lang="pl-PL"/>
              <a:t>Preprocessing</a:t>
            </a:r>
          </a:p>
          <a:p>
            <a:r>
              <a:rPr lang="pl-PL"/>
              <a:t>Sieci neuronowe</a:t>
            </a:r>
          </a:p>
          <a:p>
            <a:r>
              <a:rPr lang="pl-PL"/>
              <a:t>Klasyczne modele uczenia maszynowego</a:t>
            </a:r>
          </a:p>
          <a:p>
            <a:r>
              <a:rPr lang="pl-PL"/>
              <a:t>HerBERT</a:t>
            </a:r>
          </a:p>
          <a:p>
            <a:r>
              <a:rPr lang="pl-PL"/>
              <a:t>Stackowanie modeli</a:t>
            </a:r>
          </a:p>
        </p:txBody>
      </p:sp>
    </p:spTree>
    <p:extLst>
      <p:ext uri="{BB962C8B-B14F-4D97-AF65-F5344CB8AC3E}">
        <p14:creationId xmlns:p14="http://schemas.microsoft.com/office/powerpoint/2010/main" val="344800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40C4A4-0BB2-40A4-A7D9-433372C277EA}"/>
              </a:ext>
            </a:extLst>
          </p:cNvPr>
          <p:cNvSpPr>
            <a:spLocks noGrp="1"/>
          </p:cNvSpPr>
          <p:nvPr>
            <p:ph type="title"/>
          </p:nvPr>
        </p:nvSpPr>
        <p:spPr/>
        <p:txBody>
          <a:bodyPr/>
          <a:lstStyle/>
          <a:p>
            <a:r>
              <a:rPr lang="pl-PL"/>
              <a:t>Preprocessing I</a:t>
            </a:r>
          </a:p>
        </p:txBody>
      </p:sp>
      <p:sp>
        <p:nvSpPr>
          <p:cNvPr id="3" name="Symbol zastępczy zawartości 2">
            <a:extLst>
              <a:ext uri="{FF2B5EF4-FFF2-40B4-BE49-F238E27FC236}">
                <a16:creationId xmlns:a16="http://schemas.microsoft.com/office/drawing/2014/main" id="{5F04F628-DF28-49B9-911E-3F6E6CD068C5}"/>
              </a:ext>
            </a:extLst>
          </p:cNvPr>
          <p:cNvSpPr>
            <a:spLocks noGrp="1"/>
          </p:cNvSpPr>
          <p:nvPr>
            <p:ph idx="1"/>
          </p:nvPr>
        </p:nvSpPr>
        <p:spPr/>
        <p:txBody>
          <a:bodyPr>
            <a:normAutofit/>
          </a:bodyPr>
          <a:lstStyle/>
          <a:p>
            <a:r>
              <a:rPr lang="pl-PL"/>
              <a:t>Niezależnie tworzone zbiory danych przez różne osoby</a:t>
            </a:r>
          </a:p>
          <a:p>
            <a:r>
              <a:rPr lang="pl-PL"/>
              <a:t>Osobne zbiory dla sieci neuronowych i klasycznych modeli</a:t>
            </a:r>
          </a:p>
          <a:p>
            <a:r>
              <a:rPr lang="pl-PL"/>
              <a:t>Wykorzystane techniki:</a:t>
            </a:r>
          </a:p>
          <a:p>
            <a:pPr lvl="1"/>
            <a:r>
              <a:rPr lang="pl-PL"/>
              <a:t>Usuwanie stop </a:t>
            </a:r>
            <a:r>
              <a:rPr lang="pl-PL" err="1"/>
              <a:t>words</a:t>
            </a:r>
            <a:r>
              <a:rPr lang="pl-PL"/>
              <a:t> (poza zaprzeczeniami, np. nie)</a:t>
            </a:r>
          </a:p>
          <a:p>
            <a:pPr lvl="1"/>
            <a:r>
              <a:rPr lang="pl-PL"/>
              <a:t>Czyszczenie tekstu poprzez rozwijanie skrótów, usuwanie liczb, spacji, itd.</a:t>
            </a:r>
          </a:p>
          <a:p>
            <a:pPr lvl="1"/>
            <a:r>
              <a:rPr lang="pl-PL"/>
              <a:t>Tworzenie ngramów (2,3,4)</a:t>
            </a:r>
          </a:p>
          <a:p>
            <a:pPr lvl="1"/>
            <a:r>
              <a:rPr lang="pl-PL"/>
              <a:t>Usuwanie polskich znaków</a:t>
            </a:r>
          </a:p>
          <a:p>
            <a:pPr lvl="1"/>
            <a:r>
              <a:rPr lang="pl-PL"/>
              <a:t>Lematyzacja za pomocą </a:t>
            </a:r>
            <a:r>
              <a:rPr lang="pl-PL" err="1"/>
              <a:t>spacy</a:t>
            </a:r>
            <a:endParaRPr lang="pl-PL"/>
          </a:p>
          <a:p>
            <a:r>
              <a:rPr lang="pl-PL"/>
              <a:t>Przygotowanie podstawowego EDA</a:t>
            </a:r>
          </a:p>
        </p:txBody>
      </p:sp>
    </p:spTree>
    <p:extLst>
      <p:ext uri="{BB962C8B-B14F-4D97-AF65-F5344CB8AC3E}">
        <p14:creationId xmlns:p14="http://schemas.microsoft.com/office/powerpoint/2010/main" val="123585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2C4396-272B-498E-9BCA-61CC86A25B25}"/>
              </a:ext>
            </a:extLst>
          </p:cNvPr>
          <p:cNvSpPr>
            <a:spLocks noGrp="1"/>
          </p:cNvSpPr>
          <p:nvPr>
            <p:ph type="title"/>
          </p:nvPr>
        </p:nvSpPr>
        <p:spPr/>
        <p:txBody>
          <a:bodyPr/>
          <a:lstStyle/>
          <a:p>
            <a:r>
              <a:rPr lang="pl-PL"/>
              <a:t>Preprocessing I </a:t>
            </a:r>
          </a:p>
        </p:txBody>
      </p:sp>
      <p:sp>
        <p:nvSpPr>
          <p:cNvPr id="3" name="Symbol zastępczy zawartości 2">
            <a:extLst>
              <a:ext uri="{FF2B5EF4-FFF2-40B4-BE49-F238E27FC236}">
                <a16:creationId xmlns:a16="http://schemas.microsoft.com/office/drawing/2014/main" id="{04995F5B-37F4-423A-9008-F174063B6187}"/>
              </a:ext>
            </a:extLst>
          </p:cNvPr>
          <p:cNvSpPr>
            <a:spLocks noGrp="1"/>
          </p:cNvSpPr>
          <p:nvPr>
            <p:ph idx="1"/>
          </p:nvPr>
        </p:nvSpPr>
        <p:spPr>
          <a:xfrm>
            <a:off x="838200" y="1825625"/>
            <a:ext cx="10515600" cy="4667250"/>
          </a:xfrm>
        </p:spPr>
        <p:txBody>
          <a:bodyPr>
            <a:normAutofit/>
          </a:bodyPr>
          <a:lstStyle/>
          <a:p>
            <a:pPr marL="0" indent="0">
              <a:buNone/>
            </a:pPr>
            <a:r>
              <a:rPr lang="pl-PL">
                <a:solidFill>
                  <a:srgbClr val="00B050"/>
                </a:solidFill>
              </a:rPr>
              <a:t>Zalety:</a:t>
            </a:r>
          </a:p>
          <a:p>
            <a:r>
              <a:rPr lang="pl-PL"/>
              <a:t>Zapoznanie się z NLP</a:t>
            </a:r>
          </a:p>
          <a:p>
            <a:r>
              <a:rPr lang="pl-PL"/>
              <a:t>Szybkie rozpoczęcie modelowania</a:t>
            </a:r>
          </a:p>
          <a:p>
            <a:r>
              <a:rPr lang="pl-PL"/>
              <a:t>Zrozumienie zbioru danych, dzięki EDA</a:t>
            </a:r>
          </a:p>
          <a:p>
            <a:pPr marL="0" indent="0">
              <a:buNone/>
            </a:pPr>
            <a:r>
              <a:rPr lang="pl-PL">
                <a:solidFill>
                  <a:srgbClr val="FF0000"/>
                </a:solidFill>
              </a:rPr>
              <a:t>Wady:</a:t>
            </a:r>
          </a:p>
          <a:p>
            <a:r>
              <a:rPr lang="pl-PL"/>
              <a:t>Zbiory przygotowywane w dużym pośpiechu, ze względu na chęć jak najszybszego rozpoczęcia modelowania</a:t>
            </a:r>
          </a:p>
          <a:p>
            <a:r>
              <a:rPr lang="pl-PL"/>
              <a:t>Brak zbioru sumarycznego, zawierającego wszystko co najlepsze</a:t>
            </a:r>
          </a:p>
          <a:p>
            <a:r>
              <a:rPr lang="pl-PL"/>
              <a:t>Brak wykorzystania wszystkich </a:t>
            </a:r>
            <a:r>
              <a:rPr lang="pl-PL" err="1"/>
              <a:t>feature’ów</a:t>
            </a:r>
            <a:endParaRPr lang="pl-PL"/>
          </a:p>
          <a:p>
            <a:endParaRPr lang="pl-PL"/>
          </a:p>
          <a:p>
            <a:endParaRPr lang="pl-PL"/>
          </a:p>
        </p:txBody>
      </p:sp>
    </p:spTree>
    <p:extLst>
      <p:ext uri="{BB962C8B-B14F-4D97-AF65-F5344CB8AC3E}">
        <p14:creationId xmlns:p14="http://schemas.microsoft.com/office/powerpoint/2010/main" val="308045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214303-D95F-4D74-BF15-6D7AED6C6739}"/>
              </a:ext>
            </a:extLst>
          </p:cNvPr>
          <p:cNvSpPr>
            <a:spLocks noGrp="1"/>
          </p:cNvSpPr>
          <p:nvPr>
            <p:ph type="title"/>
          </p:nvPr>
        </p:nvSpPr>
        <p:spPr/>
        <p:txBody>
          <a:bodyPr/>
          <a:lstStyle/>
          <a:p>
            <a:r>
              <a:rPr lang="pl-PL"/>
              <a:t>Wyniki Sieci Neuronowych</a:t>
            </a:r>
          </a:p>
        </p:txBody>
      </p:sp>
      <p:graphicFrame>
        <p:nvGraphicFramePr>
          <p:cNvPr id="5" name="Tabela 5">
            <a:extLst>
              <a:ext uri="{FF2B5EF4-FFF2-40B4-BE49-F238E27FC236}">
                <a16:creationId xmlns:a16="http://schemas.microsoft.com/office/drawing/2014/main" id="{83EB1705-016B-4C37-9200-EB71CDF52275}"/>
              </a:ext>
            </a:extLst>
          </p:cNvPr>
          <p:cNvGraphicFramePr>
            <a:graphicFrameLocks noGrp="1"/>
          </p:cNvGraphicFramePr>
          <p:nvPr>
            <p:ph idx="1"/>
            <p:extLst>
              <p:ext uri="{D42A27DB-BD31-4B8C-83A1-F6EECF244321}">
                <p14:modId xmlns:p14="http://schemas.microsoft.com/office/powerpoint/2010/main" val="2298121395"/>
              </p:ext>
            </p:extLst>
          </p:nvPr>
        </p:nvGraphicFramePr>
        <p:xfrm>
          <a:off x="838200" y="1825625"/>
          <a:ext cx="4797288" cy="1854200"/>
        </p:xfrm>
        <a:graphic>
          <a:graphicData uri="http://schemas.openxmlformats.org/drawingml/2006/table">
            <a:tbl>
              <a:tblPr firstRow="1" bandRow="1">
                <a:tableStyleId>{5C22544A-7EE6-4342-B048-85BDC9FD1C3A}</a:tableStyleId>
              </a:tblPr>
              <a:tblGrid>
                <a:gridCol w="2398644">
                  <a:extLst>
                    <a:ext uri="{9D8B030D-6E8A-4147-A177-3AD203B41FA5}">
                      <a16:colId xmlns:a16="http://schemas.microsoft.com/office/drawing/2014/main" val="213290372"/>
                    </a:ext>
                  </a:extLst>
                </a:gridCol>
                <a:gridCol w="2398644">
                  <a:extLst>
                    <a:ext uri="{9D8B030D-6E8A-4147-A177-3AD203B41FA5}">
                      <a16:colId xmlns:a16="http://schemas.microsoft.com/office/drawing/2014/main" val="3759099434"/>
                    </a:ext>
                  </a:extLst>
                </a:gridCol>
              </a:tblGrid>
              <a:tr h="370840">
                <a:tc>
                  <a:txBody>
                    <a:bodyPr/>
                    <a:lstStyle/>
                    <a:p>
                      <a:r>
                        <a:rPr lang="pl-PL"/>
                        <a:t>MODEL</a:t>
                      </a:r>
                    </a:p>
                  </a:txBody>
                  <a:tcPr/>
                </a:tc>
                <a:tc>
                  <a:txBody>
                    <a:bodyPr/>
                    <a:lstStyle/>
                    <a:p>
                      <a:r>
                        <a:rPr lang="pl-PL"/>
                        <a:t>F1 SCORE</a:t>
                      </a:r>
                    </a:p>
                  </a:txBody>
                  <a:tcPr/>
                </a:tc>
                <a:extLst>
                  <a:ext uri="{0D108BD9-81ED-4DB2-BD59-A6C34878D82A}">
                    <a16:rowId xmlns:a16="http://schemas.microsoft.com/office/drawing/2014/main" val="2691345456"/>
                  </a:ext>
                </a:extLst>
              </a:tr>
              <a:tr h="370840">
                <a:tc>
                  <a:txBody>
                    <a:bodyPr/>
                    <a:lstStyle/>
                    <a:p>
                      <a:r>
                        <a:rPr lang="pl-PL" b="1" err="1"/>
                        <a:t>Sequential</a:t>
                      </a:r>
                      <a:endParaRPr lang="pl-PL" b="1"/>
                    </a:p>
                  </a:txBody>
                  <a:tcPr/>
                </a:tc>
                <a:tc>
                  <a:txBody>
                    <a:bodyPr/>
                    <a:lstStyle/>
                    <a:p>
                      <a:r>
                        <a:rPr lang="pl-PL"/>
                        <a:t>~ 0.82</a:t>
                      </a:r>
                    </a:p>
                  </a:txBody>
                  <a:tcPr/>
                </a:tc>
                <a:extLst>
                  <a:ext uri="{0D108BD9-81ED-4DB2-BD59-A6C34878D82A}">
                    <a16:rowId xmlns:a16="http://schemas.microsoft.com/office/drawing/2014/main" val="3226292175"/>
                  </a:ext>
                </a:extLst>
              </a:tr>
              <a:tr h="370840">
                <a:tc>
                  <a:txBody>
                    <a:bodyPr/>
                    <a:lstStyle/>
                    <a:p>
                      <a:r>
                        <a:rPr lang="pl-PL" err="1"/>
                        <a:t>Custom</a:t>
                      </a:r>
                      <a:endParaRPr lang="pl-PL"/>
                    </a:p>
                  </a:txBody>
                  <a:tcPr/>
                </a:tc>
                <a:tc>
                  <a:txBody>
                    <a:bodyPr/>
                    <a:lstStyle/>
                    <a:p>
                      <a:r>
                        <a:rPr lang="pl-PL"/>
                        <a:t>~ 0.82</a:t>
                      </a:r>
                    </a:p>
                  </a:txBody>
                  <a:tcPr/>
                </a:tc>
                <a:extLst>
                  <a:ext uri="{0D108BD9-81ED-4DB2-BD59-A6C34878D82A}">
                    <a16:rowId xmlns:a16="http://schemas.microsoft.com/office/drawing/2014/main" val="1783749517"/>
                  </a:ext>
                </a:extLst>
              </a:tr>
              <a:tr h="370840">
                <a:tc>
                  <a:txBody>
                    <a:bodyPr/>
                    <a:lstStyle/>
                    <a:p>
                      <a:r>
                        <a:rPr lang="pl-PL"/>
                        <a:t>BRNN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 0.81</a:t>
                      </a:r>
                    </a:p>
                  </a:txBody>
                  <a:tcPr/>
                </a:tc>
                <a:extLst>
                  <a:ext uri="{0D108BD9-81ED-4DB2-BD59-A6C34878D82A}">
                    <a16:rowId xmlns:a16="http://schemas.microsoft.com/office/drawing/2014/main" val="1999775107"/>
                  </a:ext>
                </a:extLst>
              </a:tr>
              <a:tr h="370840">
                <a:tc>
                  <a:txBody>
                    <a:bodyPr/>
                    <a:lstStyle/>
                    <a:p>
                      <a:r>
                        <a:rPr lang="pl-PL"/>
                        <a:t>TCN</a:t>
                      </a:r>
                    </a:p>
                  </a:txBody>
                  <a:tcPr/>
                </a:tc>
                <a:tc>
                  <a:txBody>
                    <a:bodyPr/>
                    <a:lstStyle/>
                    <a:p>
                      <a:r>
                        <a:rPr lang="pl-PL"/>
                        <a:t>~ 0.80</a:t>
                      </a:r>
                    </a:p>
                  </a:txBody>
                  <a:tcPr/>
                </a:tc>
                <a:extLst>
                  <a:ext uri="{0D108BD9-81ED-4DB2-BD59-A6C34878D82A}">
                    <a16:rowId xmlns:a16="http://schemas.microsoft.com/office/drawing/2014/main" val="445397516"/>
                  </a:ext>
                </a:extLst>
              </a:tr>
            </a:tbl>
          </a:graphicData>
        </a:graphic>
      </p:graphicFrame>
      <p:sp>
        <p:nvSpPr>
          <p:cNvPr id="6" name="pole tekstowe 5">
            <a:extLst>
              <a:ext uri="{FF2B5EF4-FFF2-40B4-BE49-F238E27FC236}">
                <a16:creationId xmlns:a16="http://schemas.microsoft.com/office/drawing/2014/main" id="{1C010A8C-C256-4D3D-92C5-6AA0379A38B1}"/>
              </a:ext>
            </a:extLst>
          </p:cNvPr>
          <p:cNvSpPr txBox="1"/>
          <p:nvPr/>
        </p:nvSpPr>
        <p:spPr>
          <a:xfrm>
            <a:off x="838200" y="4790661"/>
            <a:ext cx="4797288" cy="1384995"/>
          </a:xfrm>
          <a:prstGeom prst="rect">
            <a:avLst/>
          </a:prstGeom>
          <a:noFill/>
        </p:spPr>
        <p:txBody>
          <a:bodyPr wrap="square" rtlCol="0">
            <a:spAutoFit/>
          </a:bodyPr>
          <a:lstStyle/>
          <a:p>
            <a:pPr algn="just"/>
            <a:r>
              <a:rPr lang="pl-PL" sz="2800" err="1">
                <a:solidFill>
                  <a:srgbClr val="0070C0"/>
                </a:solidFill>
              </a:rPr>
              <a:t>Custom</a:t>
            </a:r>
            <a:r>
              <a:rPr lang="pl-PL" sz="2800">
                <a:solidFill>
                  <a:srgbClr val="0070C0"/>
                </a:solidFill>
              </a:rPr>
              <a:t> Model stworzony za pomocą </a:t>
            </a:r>
            <a:r>
              <a:rPr lang="pl-PL" sz="2800" err="1">
                <a:solidFill>
                  <a:srgbClr val="0070C0"/>
                </a:solidFill>
              </a:rPr>
              <a:t>kerasa</a:t>
            </a:r>
            <a:r>
              <a:rPr lang="pl-PL" sz="2800">
                <a:solidFill>
                  <a:srgbClr val="0070C0"/>
                </a:solidFill>
              </a:rPr>
              <a:t>, wykorzystujący </a:t>
            </a:r>
            <a:r>
              <a:rPr lang="pl-PL" sz="2800" err="1">
                <a:solidFill>
                  <a:srgbClr val="0070C0"/>
                </a:solidFill>
              </a:rPr>
              <a:t>Pooling</a:t>
            </a:r>
            <a:r>
              <a:rPr lang="pl-PL" sz="2800">
                <a:solidFill>
                  <a:srgbClr val="0070C0"/>
                </a:solidFill>
              </a:rPr>
              <a:t> 1D</a:t>
            </a:r>
          </a:p>
        </p:txBody>
      </p:sp>
      <p:pic>
        <p:nvPicPr>
          <p:cNvPr id="7" name="Obraz 6">
            <a:extLst>
              <a:ext uri="{FF2B5EF4-FFF2-40B4-BE49-F238E27FC236}">
                <a16:creationId xmlns:a16="http://schemas.microsoft.com/office/drawing/2014/main" id="{CFB0AC90-4EBA-4BDF-82EC-ACFE176DB23C}"/>
              </a:ext>
            </a:extLst>
          </p:cNvPr>
          <p:cNvPicPr>
            <a:picLocks noChangeAspect="1"/>
          </p:cNvPicPr>
          <p:nvPr/>
        </p:nvPicPr>
        <p:blipFill rotWithShape="1">
          <a:blip r:embed="rId3"/>
          <a:srcRect b="34383"/>
          <a:stretch/>
        </p:blipFill>
        <p:spPr>
          <a:xfrm>
            <a:off x="6096000" y="1477755"/>
            <a:ext cx="5913633" cy="3412297"/>
          </a:xfrm>
          <a:prstGeom prst="rect">
            <a:avLst/>
          </a:prstGeom>
        </p:spPr>
      </p:pic>
      <p:sp>
        <p:nvSpPr>
          <p:cNvPr id="8" name="pole tekstowe 7">
            <a:extLst>
              <a:ext uri="{FF2B5EF4-FFF2-40B4-BE49-F238E27FC236}">
                <a16:creationId xmlns:a16="http://schemas.microsoft.com/office/drawing/2014/main" id="{6C3DDF2A-4DA8-4248-8BB0-CDB57228FC00}"/>
              </a:ext>
            </a:extLst>
          </p:cNvPr>
          <p:cNvSpPr txBox="1"/>
          <p:nvPr/>
        </p:nvSpPr>
        <p:spPr>
          <a:xfrm>
            <a:off x="6096000" y="4790661"/>
            <a:ext cx="5811078" cy="954107"/>
          </a:xfrm>
          <a:prstGeom prst="rect">
            <a:avLst/>
          </a:prstGeom>
          <a:noFill/>
        </p:spPr>
        <p:txBody>
          <a:bodyPr wrap="square" rtlCol="0">
            <a:spAutoFit/>
          </a:bodyPr>
          <a:lstStyle/>
          <a:p>
            <a:pPr algn="just"/>
            <a:r>
              <a:rPr lang="pl-PL" sz="2800">
                <a:solidFill>
                  <a:srgbClr val="0070C0"/>
                </a:solidFill>
              </a:rPr>
              <a:t>Sieci bardzo szybko przetrenowywały się i z tego powodu je odrzuciliśmy</a:t>
            </a:r>
          </a:p>
        </p:txBody>
      </p:sp>
    </p:spTree>
    <p:extLst>
      <p:ext uri="{BB962C8B-B14F-4D97-AF65-F5344CB8AC3E}">
        <p14:creationId xmlns:p14="http://schemas.microsoft.com/office/powerpoint/2010/main" val="177937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6AA2FE-3BAB-40BA-AB9A-EEC2A145717F}"/>
              </a:ext>
            </a:extLst>
          </p:cNvPr>
          <p:cNvSpPr>
            <a:spLocks noGrp="1"/>
          </p:cNvSpPr>
          <p:nvPr>
            <p:ph type="title"/>
          </p:nvPr>
        </p:nvSpPr>
        <p:spPr/>
        <p:txBody>
          <a:bodyPr/>
          <a:lstStyle/>
          <a:p>
            <a:r>
              <a:rPr lang="pl-PL"/>
              <a:t>Wyniki Klasycznych Modeli</a:t>
            </a:r>
          </a:p>
        </p:txBody>
      </p:sp>
      <p:graphicFrame>
        <p:nvGraphicFramePr>
          <p:cNvPr id="4" name="Tabela 4">
            <a:extLst>
              <a:ext uri="{FF2B5EF4-FFF2-40B4-BE49-F238E27FC236}">
                <a16:creationId xmlns:a16="http://schemas.microsoft.com/office/drawing/2014/main" id="{099AE6FC-7B46-48EF-97A3-A0578B77A883}"/>
              </a:ext>
            </a:extLst>
          </p:cNvPr>
          <p:cNvGraphicFramePr>
            <a:graphicFrameLocks noGrp="1"/>
          </p:cNvGraphicFramePr>
          <p:nvPr>
            <p:ph idx="1"/>
            <p:extLst>
              <p:ext uri="{D42A27DB-BD31-4B8C-83A1-F6EECF244321}">
                <p14:modId xmlns:p14="http://schemas.microsoft.com/office/powerpoint/2010/main" val="61872896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07471918"/>
                    </a:ext>
                  </a:extLst>
                </a:gridCol>
                <a:gridCol w="2628900">
                  <a:extLst>
                    <a:ext uri="{9D8B030D-6E8A-4147-A177-3AD203B41FA5}">
                      <a16:colId xmlns:a16="http://schemas.microsoft.com/office/drawing/2014/main" val="1775680802"/>
                    </a:ext>
                  </a:extLst>
                </a:gridCol>
                <a:gridCol w="2628900">
                  <a:extLst>
                    <a:ext uri="{9D8B030D-6E8A-4147-A177-3AD203B41FA5}">
                      <a16:colId xmlns:a16="http://schemas.microsoft.com/office/drawing/2014/main" val="1179119786"/>
                    </a:ext>
                  </a:extLst>
                </a:gridCol>
                <a:gridCol w="2628900">
                  <a:extLst>
                    <a:ext uri="{9D8B030D-6E8A-4147-A177-3AD203B41FA5}">
                      <a16:colId xmlns:a16="http://schemas.microsoft.com/office/drawing/2014/main" val="3332246083"/>
                    </a:ext>
                  </a:extLst>
                </a:gridCol>
              </a:tblGrid>
              <a:tr h="370840">
                <a:tc>
                  <a:txBody>
                    <a:bodyPr/>
                    <a:lstStyle/>
                    <a:p>
                      <a:r>
                        <a:rPr lang="pl-PL"/>
                        <a:t>MODEL</a:t>
                      </a:r>
                    </a:p>
                  </a:txBody>
                  <a:tcPr/>
                </a:tc>
                <a:tc>
                  <a:txBody>
                    <a:bodyPr/>
                    <a:lstStyle/>
                    <a:p>
                      <a:r>
                        <a:rPr lang="pl-PL"/>
                        <a:t>ACCURACY</a:t>
                      </a:r>
                    </a:p>
                  </a:txBody>
                  <a:tcPr/>
                </a:tc>
                <a:tc>
                  <a:txBody>
                    <a:bodyPr/>
                    <a:lstStyle/>
                    <a:p>
                      <a:r>
                        <a:rPr lang="pl-PL"/>
                        <a:t>F1 SCORE</a:t>
                      </a:r>
                    </a:p>
                  </a:txBody>
                  <a:tcPr/>
                </a:tc>
                <a:tc>
                  <a:txBody>
                    <a:bodyPr/>
                    <a:lstStyle/>
                    <a:p>
                      <a:r>
                        <a:rPr lang="pl-PL"/>
                        <a:t>CROSSVALIDATION F1</a:t>
                      </a:r>
                    </a:p>
                  </a:txBody>
                  <a:tcPr/>
                </a:tc>
                <a:extLst>
                  <a:ext uri="{0D108BD9-81ED-4DB2-BD59-A6C34878D82A}">
                    <a16:rowId xmlns:a16="http://schemas.microsoft.com/office/drawing/2014/main" val="3617943586"/>
                  </a:ext>
                </a:extLst>
              </a:tr>
              <a:tr h="370840">
                <a:tc>
                  <a:txBody>
                    <a:bodyPr/>
                    <a:lstStyle/>
                    <a:p>
                      <a:r>
                        <a:rPr lang="pl-PL" b="1"/>
                        <a:t>Gradient </a:t>
                      </a:r>
                      <a:r>
                        <a:rPr lang="pl-PL" b="1" err="1"/>
                        <a:t>Boosting</a:t>
                      </a:r>
                      <a:endParaRPr lang="pl-PL" b="1"/>
                    </a:p>
                  </a:txBody>
                  <a:tcPr/>
                </a:tc>
                <a:tc>
                  <a:txBody>
                    <a:bodyPr/>
                    <a:lstStyle/>
                    <a:p>
                      <a:r>
                        <a:rPr lang="pl-PL"/>
                        <a:t>0.85</a:t>
                      </a:r>
                    </a:p>
                  </a:txBody>
                  <a:tcPr/>
                </a:tc>
                <a:tc>
                  <a:txBody>
                    <a:bodyPr/>
                    <a:lstStyle/>
                    <a:p>
                      <a:r>
                        <a:rPr lang="pl-PL"/>
                        <a:t>0.84</a:t>
                      </a:r>
                    </a:p>
                  </a:txBody>
                  <a:tcPr/>
                </a:tc>
                <a:tc>
                  <a:txBody>
                    <a:bodyPr/>
                    <a:lstStyle/>
                    <a:p>
                      <a:r>
                        <a:rPr lang="pl-PL"/>
                        <a:t>0.835</a:t>
                      </a:r>
                    </a:p>
                  </a:txBody>
                  <a:tcPr/>
                </a:tc>
                <a:extLst>
                  <a:ext uri="{0D108BD9-81ED-4DB2-BD59-A6C34878D82A}">
                    <a16:rowId xmlns:a16="http://schemas.microsoft.com/office/drawing/2014/main" val="3268999913"/>
                  </a:ext>
                </a:extLst>
              </a:tr>
              <a:tr h="370840">
                <a:tc>
                  <a:txBody>
                    <a:bodyPr/>
                    <a:lstStyle/>
                    <a:p>
                      <a:r>
                        <a:rPr lang="pl-PL" err="1"/>
                        <a:t>Random</a:t>
                      </a:r>
                      <a:r>
                        <a:rPr lang="pl-PL"/>
                        <a:t> </a:t>
                      </a:r>
                      <a:r>
                        <a:rPr lang="pl-PL" err="1"/>
                        <a:t>Forest</a:t>
                      </a:r>
                      <a:endParaRPr lang="pl-PL"/>
                    </a:p>
                  </a:txBody>
                  <a:tcPr/>
                </a:tc>
                <a:tc>
                  <a:txBody>
                    <a:bodyPr/>
                    <a:lstStyle/>
                    <a:p>
                      <a:r>
                        <a:rPr lang="pl-PL"/>
                        <a:t>0.84</a:t>
                      </a:r>
                    </a:p>
                  </a:txBody>
                  <a:tcPr/>
                </a:tc>
                <a:tc>
                  <a:txBody>
                    <a:bodyPr/>
                    <a:lstStyle/>
                    <a:p>
                      <a:r>
                        <a:rPr lang="pl-PL"/>
                        <a:t>0.84</a:t>
                      </a:r>
                    </a:p>
                  </a:txBody>
                  <a:tcPr/>
                </a:tc>
                <a:tc>
                  <a:txBody>
                    <a:bodyPr/>
                    <a:lstStyle/>
                    <a:p>
                      <a:r>
                        <a:rPr lang="pl-PL"/>
                        <a:t>0.825</a:t>
                      </a:r>
                    </a:p>
                  </a:txBody>
                  <a:tcPr/>
                </a:tc>
                <a:extLst>
                  <a:ext uri="{0D108BD9-81ED-4DB2-BD59-A6C34878D82A}">
                    <a16:rowId xmlns:a16="http://schemas.microsoft.com/office/drawing/2014/main" val="3150086525"/>
                  </a:ext>
                </a:extLst>
              </a:tr>
              <a:tr h="370840">
                <a:tc>
                  <a:txBody>
                    <a:bodyPr/>
                    <a:lstStyle/>
                    <a:p>
                      <a:r>
                        <a:rPr lang="pl-PL" err="1"/>
                        <a:t>Naive</a:t>
                      </a:r>
                      <a:r>
                        <a:rPr lang="pl-PL"/>
                        <a:t> Bayes</a:t>
                      </a:r>
                    </a:p>
                  </a:txBody>
                  <a:tcPr/>
                </a:tc>
                <a:tc>
                  <a:txBody>
                    <a:bodyPr/>
                    <a:lstStyle/>
                    <a:p>
                      <a:r>
                        <a:rPr lang="pl-PL"/>
                        <a:t>0.80</a:t>
                      </a:r>
                    </a:p>
                  </a:txBody>
                  <a:tcPr/>
                </a:tc>
                <a:tc>
                  <a:txBody>
                    <a:bodyPr/>
                    <a:lstStyle/>
                    <a:p>
                      <a:r>
                        <a:rPr lang="pl-PL"/>
                        <a:t>0.80</a:t>
                      </a:r>
                    </a:p>
                  </a:txBody>
                  <a:tcPr/>
                </a:tc>
                <a:tc>
                  <a:txBody>
                    <a:bodyPr/>
                    <a:lstStyle/>
                    <a:p>
                      <a:r>
                        <a:rPr lang="pl-PL"/>
                        <a:t>0.79</a:t>
                      </a:r>
                    </a:p>
                  </a:txBody>
                  <a:tcPr/>
                </a:tc>
                <a:extLst>
                  <a:ext uri="{0D108BD9-81ED-4DB2-BD59-A6C34878D82A}">
                    <a16:rowId xmlns:a16="http://schemas.microsoft.com/office/drawing/2014/main" val="3257138826"/>
                  </a:ext>
                </a:extLst>
              </a:tr>
              <a:tr h="370840">
                <a:tc>
                  <a:txBody>
                    <a:bodyPr/>
                    <a:lstStyle/>
                    <a:p>
                      <a:r>
                        <a:rPr lang="pl-PL"/>
                        <a:t>SVC</a:t>
                      </a:r>
                    </a:p>
                  </a:txBody>
                  <a:tcPr/>
                </a:tc>
                <a:tc>
                  <a:txBody>
                    <a:bodyPr/>
                    <a:lstStyle/>
                    <a:p>
                      <a:r>
                        <a:rPr lang="pl-PL"/>
                        <a:t>0.825</a:t>
                      </a:r>
                    </a:p>
                  </a:txBody>
                  <a:tcPr/>
                </a:tc>
                <a:tc>
                  <a:txBody>
                    <a:bodyPr/>
                    <a:lstStyle/>
                    <a:p>
                      <a:r>
                        <a:rPr lang="pl-PL"/>
                        <a:t>0.845</a:t>
                      </a:r>
                    </a:p>
                  </a:txBody>
                  <a:tcPr/>
                </a:tc>
                <a:tc>
                  <a:txBody>
                    <a:bodyPr/>
                    <a:lstStyle/>
                    <a:p>
                      <a:r>
                        <a:rPr lang="pl-PL"/>
                        <a:t>NA</a:t>
                      </a:r>
                    </a:p>
                  </a:txBody>
                  <a:tcPr/>
                </a:tc>
                <a:extLst>
                  <a:ext uri="{0D108BD9-81ED-4DB2-BD59-A6C34878D82A}">
                    <a16:rowId xmlns:a16="http://schemas.microsoft.com/office/drawing/2014/main" val="2572714383"/>
                  </a:ext>
                </a:extLst>
              </a:tr>
              <a:tr h="370840">
                <a:tc>
                  <a:txBody>
                    <a:bodyPr/>
                    <a:lstStyle/>
                    <a:p>
                      <a:r>
                        <a:rPr lang="pl-PL" err="1"/>
                        <a:t>XGBoost</a:t>
                      </a:r>
                      <a:endParaRPr lang="pl-PL"/>
                    </a:p>
                  </a:txBody>
                  <a:tcPr/>
                </a:tc>
                <a:tc>
                  <a:txBody>
                    <a:bodyPr/>
                    <a:lstStyle/>
                    <a:p>
                      <a:r>
                        <a:rPr lang="pl-PL"/>
                        <a:t>0.80</a:t>
                      </a:r>
                    </a:p>
                  </a:txBody>
                  <a:tcPr/>
                </a:tc>
                <a:tc>
                  <a:txBody>
                    <a:bodyPr/>
                    <a:lstStyle/>
                    <a:p>
                      <a:r>
                        <a:rPr lang="pl-PL"/>
                        <a:t>0.82</a:t>
                      </a:r>
                    </a:p>
                  </a:txBody>
                  <a:tcPr/>
                </a:tc>
                <a:tc>
                  <a:txBody>
                    <a:bodyPr/>
                    <a:lstStyle/>
                    <a:p>
                      <a:r>
                        <a:rPr lang="pl-PL"/>
                        <a:t>0.70</a:t>
                      </a:r>
                    </a:p>
                  </a:txBody>
                  <a:tcPr/>
                </a:tc>
                <a:extLst>
                  <a:ext uri="{0D108BD9-81ED-4DB2-BD59-A6C34878D82A}">
                    <a16:rowId xmlns:a16="http://schemas.microsoft.com/office/drawing/2014/main" val="3866262469"/>
                  </a:ext>
                </a:extLst>
              </a:tr>
              <a:tr h="370840">
                <a:tc>
                  <a:txBody>
                    <a:bodyPr/>
                    <a:lstStyle/>
                    <a:p>
                      <a:r>
                        <a:rPr lang="pl-PL" err="1"/>
                        <a:t>Adagrad</a:t>
                      </a:r>
                      <a:endParaRPr lang="pl-PL"/>
                    </a:p>
                  </a:txBody>
                  <a:tcPr/>
                </a:tc>
                <a:tc>
                  <a:txBody>
                    <a:bodyPr/>
                    <a:lstStyle/>
                    <a:p>
                      <a:r>
                        <a:rPr lang="pl-PL"/>
                        <a:t>0.80</a:t>
                      </a:r>
                    </a:p>
                  </a:txBody>
                  <a:tcPr/>
                </a:tc>
                <a:tc>
                  <a:txBody>
                    <a:bodyPr/>
                    <a:lstStyle/>
                    <a:p>
                      <a:r>
                        <a:rPr lang="pl-PL"/>
                        <a:t>0.77</a:t>
                      </a:r>
                    </a:p>
                  </a:txBody>
                  <a:tcPr/>
                </a:tc>
                <a:tc>
                  <a:txBody>
                    <a:bodyPr/>
                    <a:lstStyle/>
                    <a:p>
                      <a:r>
                        <a:rPr lang="pl-PL"/>
                        <a:t>0.77</a:t>
                      </a:r>
                    </a:p>
                  </a:txBody>
                  <a:tcPr/>
                </a:tc>
                <a:extLst>
                  <a:ext uri="{0D108BD9-81ED-4DB2-BD59-A6C34878D82A}">
                    <a16:rowId xmlns:a16="http://schemas.microsoft.com/office/drawing/2014/main" val="3477771915"/>
                  </a:ext>
                </a:extLst>
              </a:tr>
              <a:tr h="370840">
                <a:tc>
                  <a:txBody>
                    <a:bodyPr/>
                    <a:lstStyle/>
                    <a:p>
                      <a:r>
                        <a:rPr lang="pl-PL" err="1"/>
                        <a:t>Multinomial</a:t>
                      </a:r>
                      <a:r>
                        <a:rPr lang="pl-PL"/>
                        <a:t> </a:t>
                      </a:r>
                      <a:r>
                        <a:rPr lang="pl-PL" err="1"/>
                        <a:t>Naive</a:t>
                      </a:r>
                      <a:r>
                        <a:rPr lang="pl-PL"/>
                        <a:t> Bayes</a:t>
                      </a:r>
                    </a:p>
                  </a:txBody>
                  <a:tcPr/>
                </a:tc>
                <a:tc>
                  <a:txBody>
                    <a:bodyPr/>
                    <a:lstStyle/>
                    <a:p>
                      <a:r>
                        <a:rPr lang="pl-PL"/>
                        <a:t>0.78</a:t>
                      </a:r>
                    </a:p>
                  </a:txBody>
                  <a:tcPr/>
                </a:tc>
                <a:tc>
                  <a:txBody>
                    <a:bodyPr/>
                    <a:lstStyle/>
                    <a:p>
                      <a:r>
                        <a:rPr lang="pl-PL"/>
                        <a:t>0.78</a:t>
                      </a:r>
                    </a:p>
                  </a:txBody>
                  <a:tcPr/>
                </a:tc>
                <a:tc>
                  <a:txBody>
                    <a:bodyPr/>
                    <a:lstStyle/>
                    <a:p>
                      <a:r>
                        <a:rPr lang="pl-PL"/>
                        <a:t>0.76</a:t>
                      </a:r>
                    </a:p>
                  </a:txBody>
                  <a:tcPr/>
                </a:tc>
                <a:extLst>
                  <a:ext uri="{0D108BD9-81ED-4DB2-BD59-A6C34878D82A}">
                    <a16:rowId xmlns:a16="http://schemas.microsoft.com/office/drawing/2014/main" val="1480900615"/>
                  </a:ext>
                </a:extLst>
              </a:tr>
              <a:tr h="370840">
                <a:tc>
                  <a:txBody>
                    <a:bodyPr/>
                    <a:lstStyle/>
                    <a:p>
                      <a:r>
                        <a:rPr lang="pl-PL" err="1"/>
                        <a:t>AdaBoost</a:t>
                      </a:r>
                      <a:endParaRPr lang="pl-PL"/>
                    </a:p>
                  </a:txBody>
                  <a:tcPr/>
                </a:tc>
                <a:tc>
                  <a:txBody>
                    <a:bodyPr/>
                    <a:lstStyle/>
                    <a:p>
                      <a:r>
                        <a:rPr lang="pl-PL"/>
                        <a:t>NA</a:t>
                      </a:r>
                    </a:p>
                  </a:txBody>
                  <a:tcPr/>
                </a:tc>
                <a:tc>
                  <a:txBody>
                    <a:bodyPr/>
                    <a:lstStyle/>
                    <a:p>
                      <a:r>
                        <a:rPr lang="pl-PL"/>
                        <a:t>0.79</a:t>
                      </a:r>
                    </a:p>
                  </a:txBody>
                  <a:tcPr/>
                </a:tc>
                <a:tc>
                  <a:txBody>
                    <a:bodyPr/>
                    <a:lstStyle/>
                    <a:p>
                      <a:r>
                        <a:rPr lang="pl-PL"/>
                        <a:t>NA</a:t>
                      </a:r>
                    </a:p>
                  </a:txBody>
                  <a:tcPr/>
                </a:tc>
                <a:extLst>
                  <a:ext uri="{0D108BD9-81ED-4DB2-BD59-A6C34878D82A}">
                    <a16:rowId xmlns:a16="http://schemas.microsoft.com/office/drawing/2014/main" val="1253115718"/>
                  </a:ext>
                </a:extLst>
              </a:tr>
              <a:tr h="370840">
                <a:tc>
                  <a:txBody>
                    <a:bodyPr/>
                    <a:lstStyle/>
                    <a:p>
                      <a:r>
                        <a:rPr lang="pl-PL"/>
                        <a:t>KNN </a:t>
                      </a:r>
                      <a:r>
                        <a:rPr lang="pl-PL" err="1"/>
                        <a:t>Optimization</a:t>
                      </a:r>
                      <a:endParaRPr lang="pl-PL"/>
                    </a:p>
                  </a:txBody>
                  <a:tcPr/>
                </a:tc>
                <a:tc>
                  <a:txBody>
                    <a:bodyPr/>
                    <a:lstStyle/>
                    <a:p>
                      <a:r>
                        <a:rPr lang="pl-PL"/>
                        <a:t>NA</a:t>
                      </a:r>
                    </a:p>
                  </a:txBody>
                  <a:tcPr/>
                </a:tc>
                <a:tc>
                  <a:txBody>
                    <a:bodyPr/>
                    <a:lstStyle/>
                    <a:p>
                      <a:r>
                        <a:rPr lang="pl-PL"/>
                        <a:t>0.75</a:t>
                      </a:r>
                    </a:p>
                  </a:txBody>
                  <a:tcPr/>
                </a:tc>
                <a:tc>
                  <a:txBody>
                    <a:bodyPr/>
                    <a:lstStyle/>
                    <a:p>
                      <a:r>
                        <a:rPr lang="pl-PL"/>
                        <a:t>NA</a:t>
                      </a:r>
                    </a:p>
                  </a:txBody>
                  <a:tcPr/>
                </a:tc>
                <a:extLst>
                  <a:ext uri="{0D108BD9-81ED-4DB2-BD59-A6C34878D82A}">
                    <a16:rowId xmlns:a16="http://schemas.microsoft.com/office/drawing/2014/main" val="2753897547"/>
                  </a:ext>
                </a:extLst>
              </a:tr>
            </a:tbl>
          </a:graphicData>
        </a:graphic>
      </p:graphicFrame>
      <p:graphicFrame>
        <p:nvGraphicFramePr>
          <p:cNvPr id="5" name="Tabela 4">
            <a:extLst>
              <a:ext uri="{FF2B5EF4-FFF2-40B4-BE49-F238E27FC236}">
                <a16:creationId xmlns:a16="http://schemas.microsoft.com/office/drawing/2014/main" id="{367B37F1-CB58-4A28-8A52-E5C081558849}"/>
              </a:ext>
            </a:extLst>
          </p:cNvPr>
          <p:cNvGraphicFramePr>
            <a:graphicFrameLocks/>
          </p:cNvGraphicFramePr>
          <p:nvPr>
            <p:extLst>
              <p:ext uri="{D42A27DB-BD31-4B8C-83A1-F6EECF244321}">
                <p14:modId xmlns:p14="http://schemas.microsoft.com/office/powerpoint/2010/main" val="2742638788"/>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07471918"/>
                    </a:ext>
                  </a:extLst>
                </a:gridCol>
                <a:gridCol w="2628900">
                  <a:extLst>
                    <a:ext uri="{9D8B030D-6E8A-4147-A177-3AD203B41FA5}">
                      <a16:colId xmlns:a16="http://schemas.microsoft.com/office/drawing/2014/main" val="1775680802"/>
                    </a:ext>
                  </a:extLst>
                </a:gridCol>
                <a:gridCol w="2628900">
                  <a:extLst>
                    <a:ext uri="{9D8B030D-6E8A-4147-A177-3AD203B41FA5}">
                      <a16:colId xmlns:a16="http://schemas.microsoft.com/office/drawing/2014/main" val="1179119786"/>
                    </a:ext>
                  </a:extLst>
                </a:gridCol>
                <a:gridCol w="2628900">
                  <a:extLst>
                    <a:ext uri="{9D8B030D-6E8A-4147-A177-3AD203B41FA5}">
                      <a16:colId xmlns:a16="http://schemas.microsoft.com/office/drawing/2014/main" val="3332246083"/>
                    </a:ext>
                  </a:extLst>
                </a:gridCol>
              </a:tblGrid>
              <a:tr h="370840">
                <a:tc>
                  <a:txBody>
                    <a:bodyPr/>
                    <a:lstStyle/>
                    <a:p>
                      <a:r>
                        <a:rPr lang="pl-PL"/>
                        <a:t>MODEL</a:t>
                      </a:r>
                    </a:p>
                  </a:txBody>
                  <a:tcPr/>
                </a:tc>
                <a:tc>
                  <a:txBody>
                    <a:bodyPr/>
                    <a:lstStyle/>
                    <a:p>
                      <a:r>
                        <a:rPr lang="pl-PL"/>
                        <a:t>ACCURACY</a:t>
                      </a:r>
                    </a:p>
                  </a:txBody>
                  <a:tcPr/>
                </a:tc>
                <a:tc>
                  <a:txBody>
                    <a:bodyPr/>
                    <a:lstStyle/>
                    <a:p>
                      <a:r>
                        <a:rPr lang="pl-PL"/>
                        <a:t>F1 SCORE</a:t>
                      </a:r>
                    </a:p>
                  </a:txBody>
                  <a:tcPr/>
                </a:tc>
                <a:tc>
                  <a:txBody>
                    <a:bodyPr/>
                    <a:lstStyle/>
                    <a:p>
                      <a:r>
                        <a:rPr lang="pl-PL"/>
                        <a:t>CROSSVALIDATION F1</a:t>
                      </a:r>
                    </a:p>
                  </a:txBody>
                  <a:tcPr/>
                </a:tc>
                <a:extLst>
                  <a:ext uri="{0D108BD9-81ED-4DB2-BD59-A6C34878D82A}">
                    <a16:rowId xmlns:a16="http://schemas.microsoft.com/office/drawing/2014/main" val="3617943586"/>
                  </a:ext>
                </a:extLst>
              </a:tr>
              <a:tr h="370840">
                <a:tc>
                  <a:txBody>
                    <a:bodyPr/>
                    <a:lstStyle/>
                    <a:p>
                      <a:r>
                        <a:rPr lang="pl-PL" b="1">
                          <a:solidFill>
                            <a:srgbClr val="00B050"/>
                          </a:solidFill>
                        </a:rPr>
                        <a:t>Gradient </a:t>
                      </a:r>
                      <a:r>
                        <a:rPr lang="pl-PL" b="1" err="1">
                          <a:solidFill>
                            <a:srgbClr val="00B050"/>
                          </a:solidFill>
                        </a:rPr>
                        <a:t>Boosting</a:t>
                      </a:r>
                      <a:endParaRPr lang="pl-PL" b="1">
                        <a:solidFill>
                          <a:srgbClr val="00B050"/>
                        </a:solidFill>
                      </a:endParaRPr>
                    </a:p>
                  </a:txBody>
                  <a:tcPr/>
                </a:tc>
                <a:tc>
                  <a:txBody>
                    <a:bodyPr/>
                    <a:lstStyle/>
                    <a:p>
                      <a:r>
                        <a:rPr lang="pl-PL"/>
                        <a:t>0.85</a:t>
                      </a:r>
                    </a:p>
                  </a:txBody>
                  <a:tcPr/>
                </a:tc>
                <a:tc>
                  <a:txBody>
                    <a:bodyPr/>
                    <a:lstStyle/>
                    <a:p>
                      <a:r>
                        <a:rPr lang="pl-PL"/>
                        <a:t>0.84</a:t>
                      </a:r>
                    </a:p>
                  </a:txBody>
                  <a:tcPr/>
                </a:tc>
                <a:tc>
                  <a:txBody>
                    <a:bodyPr/>
                    <a:lstStyle/>
                    <a:p>
                      <a:r>
                        <a:rPr lang="pl-PL"/>
                        <a:t>0.835</a:t>
                      </a:r>
                    </a:p>
                  </a:txBody>
                  <a:tcPr/>
                </a:tc>
                <a:extLst>
                  <a:ext uri="{0D108BD9-81ED-4DB2-BD59-A6C34878D82A}">
                    <a16:rowId xmlns:a16="http://schemas.microsoft.com/office/drawing/2014/main" val="3268999913"/>
                  </a:ext>
                </a:extLst>
              </a:tr>
              <a:tr h="370840">
                <a:tc>
                  <a:txBody>
                    <a:bodyPr/>
                    <a:lstStyle/>
                    <a:p>
                      <a:r>
                        <a:rPr lang="pl-PL" err="1">
                          <a:solidFill>
                            <a:srgbClr val="00B050"/>
                          </a:solidFill>
                        </a:rPr>
                        <a:t>Random</a:t>
                      </a:r>
                      <a:r>
                        <a:rPr lang="pl-PL">
                          <a:solidFill>
                            <a:srgbClr val="00B050"/>
                          </a:solidFill>
                        </a:rPr>
                        <a:t> </a:t>
                      </a:r>
                      <a:r>
                        <a:rPr lang="pl-PL" err="1">
                          <a:solidFill>
                            <a:srgbClr val="00B050"/>
                          </a:solidFill>
                        </a:rPr>
                        <a:t>Forest</a:t>
                      </a:r>
                      <a:endParaRPr lang="pl-PL">
                        <a:solidFill>
                          <a:srgbClr val="00B050"/>
                        </a:solidFill>
                      </a:endParaRPr>
                    </a:p>
                  </a:txBody>
                  <a:tcPr/>
                </a:tc>
                <a:tc>
                  <a:txBody>
                    <a:bodyPr/>
                    <a:lstStyle/>
                    <a:p>
                      <a:r>
                        <a:rPr lang="pl-PL"/>
                        <a:t>0.84</a:t>
                      </a:r>
                    </a:p>
                  </a:txBody>
                  <a:tcPr/>
                </a:tc>
                <a:tc>
                  <a:txBody>
                    <a:bodyPr/>
                    <a:lstStyle/>
                    <a:p>
                      <a:r>
                        <a:rPr lang="pl-PL"/>
                        <a:t>0.84</a:t>
                      </a:r>
                    </a:p>
                  </a:txBody>
                  <a:tcPr/>
                </a:tc>
                <a:tc>
                  <a:txBody>
                    <a:bodyPr/>
                    <a:lstStyle/>
                    <a:p>
                      <a:r>
                        <a:rPr lang="pl-PL"/>
                        <a:t>0.825</a:t>
                      </a:r>
                    </a:p>
                  </a:txBody>
                  <a:tcPr/>
                </a:tc>
                <a:extLst>
                  <a:ext uri="{0D108BD9-81ED-4DB2-BD59-A6C34878D82A}">
                    <a16:rowId xmlns:a16="http://schemas.microsoft.com/office/drawing/2014/main" val="3150086525"/>
                  </a:ext>
                </a:extLst>
              </a:tr>
              <a:tr h="370840">
                <a:tc>
                  <a:txBody>
                    <a:bodyPr/>
                    <a:lstStyle/>
                    <a:p>
                      <a:r>
                        <a:rPr lang="pl-PL" err="1">
                          <a:solidFill>
                            <a:srgbClr val="00B050"/>
                          </a:solidFill>
                        </a:rPr>
                        <a:t>Naive</a:t>
                      </a:r>
                      <a:r>
                        <a:rPr lang="pl-PL">
                          <a:solidFill>
                            <a:srgbClr val="00B050"/>
                          </a:solidFill>
                        </a:rPr>
                        <a:t> Bayes</a:t>
                      </a:r>
                    </a:p>
                  </a:txBody>
                  <a:tcPr/>
                </a:tc>
                <a:tc>
                  <a:txBody>
                    <a:bodyPr/>
                    <a:lstStyle/>
                    <a:p>
                      <a:r>
                        <a:rPr lang="pl-PL"/>
                        <a:t>0.80</a:t>
                      </a:r>
                    </a:p>
                  </a:txBody>
                  <a:tcPr/>
                </a:tc>
                <a:tc>
                  <a:txBody>
                    <a:bodyPr/>
                    <a:lstStyle/>
                    <a:p>
                      <a:r>
                        <a:rPr lang="pl-PL"/>
                        <a:t>0.80</a:t>
                      </a:r>
                    </a:p>
                  </a:txBody>
                  <a:tcPr/>
                </a:tc>
                <a:tc>
                  <a:txBody>
                    <a:bodyPr/>
                    <a:lstStyle/>
                    <a:p>
                      <a:r>
                        <a:rPr lang="pl-PL"/>
                        <a:t>0.79</a:t>
                      </a:r>
                    </a:p>
                  </a:txBody>
                  <a:tcPr/>
                </a:tc>
                <a:extLst>
                  <a:ext uri="{0D108BD9-81ED-4DB2-BD59-A6C34878D82A}">
                    <a16:rowId xmlns:a16="http://schemas.microsoft.com/office/drawing/2014/main" val="3257138826"/>
                  </a:ext>
                </a:extLst>
              </a:tr>
              <a:tr h="370840">
                <a:tc>
                  <a:txBody>
                    <a:bodyPr/>
                    <a:lstStyle/>
                    <a:p>
                      <a:r>
                        <a:rPr lang="pl-PL">
                          <a:solidFill>
                            <a:srgbClr val="00B050"/>
                          </a:solidFill>
                        </a:rPr>
                        <a:t>SVC</a:t>
                      </a:r>
                    </a:p>
                  </a:txBody>
                  <a:tcPr/>
                </a:tc>
                <a:tc>
                  <a:txBody>
                    <a:bodyPr/>
                    <a:lstStyle/>
                    <a:p>
                      <a:r>
                        <a:rPr lang="pl-PL"/>
                        <a:t>0.825</a:t>
                      </a:r>
                    </a:p>
                  </a:txBody>
                  <a:tcPr/>
                </a:tc>
                <a:tc>
                  <a:txBody>
                    <a:bodyPr/>
                    <a:lstStyle/>
                    <a:p>
                      <a:r>
                        <a:rPr lang="pl-PL"/>
                        <a:t>0.845</a:t>
                      </a:r>
                    </a:p>
                  </a:txBody>
                  <a:tcPr/>
                </a:tc>
                <a:tc>
                  <a:txBody>
                    <a:bodyPr/>
                    <a:lstStyle/>
                    <a:p>
                      <a:r>
                        <a:rPr lang="pl-PL"/>
                        <a:t>NA</a:t>
                      </a:r>
                    </a:p>
                  </a:txBody>
                  <a:tcPr/>
                </a:tc>
                <a:extLst>
                  <a:ext uri="{0D108BD9-81ED-4DB2-BD59-A6C34878D82A}">
                    <a16:rowId xmlns:a16="http://schemas.microsoft.com/office/drawing/2014/main" val="2572714383"/>
                  </a:ext>
                </a:extLst>
              </a:tr>
              <a:tr h="370840">
                <a:tc>
                  <a:txBody>
                    <a:bodyPr/>
                    <a:lstStyle/>
                    <a:p>
                      <a:r>
                        <a:rPr lang="pl-PL" err="1">
                          <a:solidFill>
                            <a:srgbClr val="00B050"/>
                          </a:solidFill>
                        </a:rPr>
                        <a:t>XGBoost</a:t>
                      </a:r>
                      <a:endParaRPr lang="pl-PL">
                        <a:solidFill>
                          <a:srgbClr val="00B050"/>
                        </a:solidFill>
                      </a:endParaRPr>
                    </a:p>
                  </a:txBody>
                  <a:tcPr/>
                </a:tc>
                <a:tc>
                  <a:txBody>
                    <a:bodyPr/>
                    <a:lstStyle/>
                    <a:p>
                      <a:r>
                        <a:rPr lang="pl-PL"/>
                        <a:t>0.80</a:t>
                      </a:r>
                    </a:p>
                  </a:txBody>
                  <a:tcPr/>
                </a:tc>
                <a:tc>
                  <a:txBody>
                    <a:bodyPr/>
                    <a:lstStyle/>
                    <a:p>
                      <a:r>
                        <a:rPr lang="pl-PL"/>
                        <a:t>0.82</a:t>
                      </a:r>
                    </a:p>
                  </a:txBody>
                  <a:tcPr/>
                </a:tc>
                <a:tc>
                  <a:txBody>
                    <a:bodyPr/>
                    <a:lstStyle/>
                    <a:p>
                      <a:r>
                        <a:rPr lang="pl-PL"/>
                        <a:t>0.70</a:t>
                      </a:r>
                    </a:p>
                  </a:txBody>
                  <a:tcPr/>
                </a:tc>
                <a:extLst>
                  <a:ext uri="{0D108BD9-81ED-4DB2-BD59-A6C34878D82A}">
                    <a16:rowId xmlns:a16="http://schemas.microsoft.com/office/drawing/2014/main" val="3866262469"/>
                  </a:ext>
                </a:extLst>
              </a:tr>
              <a:tr h="370840">
                <a:tc>
                  <a:txBody>
                    <a:bodyPr/>
                    <a:lstStyle/>
                    <a:p>
                      <a:r>
                        <a:rPr lang="pl-PL" err="1"/>
                        <a:t>Adagrad</a:t>
                      </a:r>
                      <a:endParaRPr lang="pl-PL"/>
                    </a:p>
                  </a:txBody>
                  <a:tcPr/>
                </a:tc>
                <a:tc>
                  <a:txBody>
                    <a:bodyPr/>
                    <a:lstStyle/>
                    <a:p>
                      <a:r>
                        <a:rPr lang="pl-PL"/>
                        <a:t>0.80</a:t>
                      </a:r>
                    </a:p>
                  </a:txBody>
                  <a:tcPr/>
                </a:tc>
                <a:tc>
                  <a:txBody>
                    <a:bodyPr/>
                    <a:lstStyle/>
                    <a:p>
                      <a:r>
                        <a:rPr lang="pl-PL"/>
                        <a:t>0.77</a:t>
                      </a:r>
                    </a:p>
                  </a:txBody>
                  <a:tcPr/>
                </a:tc>
                <a:tc>
                  <a:txBody>
                    <a:bodyPr/>
                    <a:lstStyle/>
                    <a:p>
                      <a:r>
                        <a:rPr lang="pl-PL"/>
                        <a:t>0.77</a:t>
                      </a:r>
                    </a:p>
                  </a:txBody>
                  <a:tcPr/>
                </a:tc>
                <a:extLst>
                  <a:ext uri="{0D108BD9-81ED-4DB2-BD59-A6C34878D82A}">
                    <a16:rowId xmlns:a16="http://schemas.microsoft.com/office/drawing/2014/main" val="3477771915"/>
                  </a:ext>
                </a:extLst>
              </a:tr>
              <a:tr h="370840">
                <a:tc>
                  <a:txBody>
                    <a:bodyPr/>
                    <a:lstStyle/>
                    <a:p>
                      <a:r>
                        <a:rPr lang="pl-PL" err="1"/>
                        <a:t>Multinomial</a:t>
                      </a:r>
                      <a:r>
                        <a:rPr lang="pl-PL"/>
                        <a:t> </a:t>
                      </a:r>
                      <a:r>
                        <a:rPr lang="pl-PL" err="1"/>
                        <a:t>Naive</a:t>
                      </a:r>
                      <a:r>
                        <a:rPr lang="pl-PL"/>
                        <a:t> Bayes</a:t>
                      </a:r>
                    </a:p>
                  </a:txBody>
                  <a:tcPr/>
                </a:tc>
                <a:tc>
                  <a:txBody>
                    <a:bodyPr/>
                    <a:lstStyle/>
                    <a:p>
                      <a:r>
                        <a:rPr lang="pl-PL"/>
                        <a:t>0.78</a:t>
                      </a:r>
                    </a:p>
                  </a:txBody>
                  <a:tcPr/>
                </a:tc>
                <a:tc>
                  <a:txBody>
                    <a:bodyPr/>
                    <a:lstStyle/>
                    <a:p>
                      <a:r>
                        <a:rPr lang="pl-PL"/>
                        <a:t>0.78</a:t>
                      </a:r>
                    </a:p>
                  </a:txBody>
                  <a:tcPr/>
                </a:tc>
                <a:tc>
                  <a:txBody>
                    <a:bodyPr/>
                    <a:lstStyle/>
                    <a:p>
                      <a:r>
                        <a:rPr lang="pl-PL"/>
                        <a:t>0.76</a:t>
                      </a:r>
                    </a:p>
                  </a:txBody>
                  <a:tcPr/>
                </a:tc>
                <a:extLst>
                  <a:ext uri="{0D108BD9-81ED-4DB2-BD59-A6C34878D82A}">
                    <a16:rowId xmlns:a16="http://schemas.microsoft.com/office/drawing/2014/main" val="1480900615"/>
                  </a:ext>
                </a:extLst>
              </a:tr>
              <a:tr h="370840">
                <a:tc>
                  <a:txBody>
                    <a:bodyPr/>
                    <a:lstStyle/>
                    <a:p>
                      <a:r>
                        <a:rPr lang="pl-PL" err="1"/>
                        <a:t>AdaBoost</a:t>
                      </a:r>
                      <a:endParaRPr lang="pl-PL"/>
                    </a:p>
                  </a:txBody>
                  <a:tcPr/>
                </a:tc>
                <a:tc>
                  <a:txBody>
                    <a:bodyPr/>
                    <a:lstStyle/>
                    <a:p>
                      <a:r>
                        <a:rPr lang="pl-PL"/>
                        <a:t>NA</a:t>
                      </a:r>
                    </a:p>
                  </a:txBody>
                  <a:tcPr/>
                </a:tc>
                <a:tc>
                  <a:txBody>
                    <a:bodyPr/>
                    <a:lstStyle/>
                    <a:p>
                      <a:r>
                        <a:rPr lang="pl-PL"/>
                        <a:t>0.79</a:t>
                      </a:r>
                    </a:p>
                  </a:txBody>
                  <a:tcPr/>
                </a:tc>
                <a:tc>
                  <a:txBody>
                    <a:bodyPr/>
                    <a:lstStyle/>
                    <a:p>
                      <a:r>
                        <a:rPr lang="pl-PL"/>
                        <a:t>NA</a:t>
                      </a:r>
                    </a:p>
                  </a:txBody>
                  <a:tcPr/>
                </a:tc>
                <a:extLst>
                  <a:ext uri="{0D108BD9-81ED-4DB2-BD59-A6C34878D82A}">
                    <a16:rowId xmlns:a16="http://schemas.microsoft.com/office/drawing/2014/main" val="1253115718"/>
                  </a:ext>
                </a:extLst>
              </a:tr>
              <a:tr h="370840">
                <a:tc>
                  <a:txBody>
                    <a:bodyPr/>
                    <a:lstStyle/>
                    <a:p>
                      <a:r>
                        <a:rPr lang="pl-PL"/>
                        <a:t>KNN </a:t>
                      </a:r>
                      <a:r>
                        <a:rPr lang="pl-PL" err="1"/>
                        <a:t>Optimization</a:t>
                      </a:r>
                      <a:endParaRPr lang="pl-PL"/>
                    </a:p>
                  </a:txBody>
                  <a:tcPr/>
                </a:tc>
                <a:tc>
                  <a:txBody>
                    <a:bodyPr/>
                    <a:lstStyle/>
                    <a:p>
                      <a:r>
                        <a:rPr lang="pl-PL"/>
                        <a:t>NA</a:t>
                      </a:r>
                    </a:p>
                  </a:txBody>
                  <a:tcPr/>
                </a:tc>
                <a:tc>
                  <a:txBody>
                    <a:bodyPr/>
                    <a:lstStyle/>
                    <a:p>
                      <a:r>
                        <a:rPr lang="pl-PL"/>
                        <a:t>0.75</a:t>
                      </a:r>
                    </a:p>
                  </a:txBody>
                  <a:tcPr/>
                </a:tc>
                <a:tc>
                  <a:txBody>
                    <a:bodyPr/>
                    <a:lstStyle/>
                    <a:p>
                      <a:r>
                        <a:rPr lang="pl-PL"/>
                        <a:t>NA</a:t>
                      </a:r>
                    </a:p>
                  </a:txBody>
                  <a:tcPr/>
                </a:tc>
                <a:extLst>
                  <a:ext uri="{0D108BD9-81ED-4DB2-BD59-A6C34878D82A}">
                    <a16:rowId xmlns:a16="http://schemas.microsoft.com/office/drawing/2014/main" val="2753897547"/>
                  </a:ext>
                </a:extLst>
              </a:tr>
            </a:tbl>
          </a:graphicData>
        </a:graphic>
      </p:graphicFrame>
    </p:spTree>
    <p:extLst>
      <p:ext uri="{BB962C8B-B14F-4D97-AF65-F5344CB8AC3E}">
        <p14:creationId xmlns:p14="http://schemas.microsoft.com/office/powerpoint/2010/main" val="167464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1" ma:contentTypeDescription="Utwórz nowy dokument." ma:contentTypeScope="" ma:versionID="0f47aef6f860d014e2e94dc8c5ff7c32">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9636f7099b54eca45818eb7646e92be"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3928B-C691-45E2-BA87-D50C7446CAF1}">
  <ds:schemaRefs>
    <ds:schemaRef ds:uri="http://schemas.openxmlformats.org/package/2006/metadata/core-properties"/>
    <ds:schemaRef ds:uri="http://purl.org/dc/terms/"/>
    <ds:schemaRef ds:uri="a6820557-34c2-4f59-b216-d67d264fdacd"/>
    <ds:schemaRef ds:uri="http://schemas.microsoft.com/office/2006/metadata/properties"/>
    <ds:schemaRef ds:uri="9fcbd4b1-acba-40f5-9c18-6e7440fbdee0"/>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944E2BE-3318-418E-BC90-1FB165D9DBB7}">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6F1F250-CDEA-484E-821D-C9FAA9F90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TotalTime>
  <Words>5252</Words>
  <Application>Microsoft Office PowerPoint</Application>
  <PresentationFormat>Panoramiczny</PresentationFormat>
  <Paragraphs>702</Paragraphs>
  <Slides>43</Slides>
  <Notes>43</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43</vt:i4>
      </vt:variant>
    </vt:vector>
  </HeadingPairs>
  <TitlesOfParts>
    <vt:vector size="49" baseType="lpstr">
      <vt:lpstr>Arial</vt:lpstr>
      <vt:lpstr>Calibri</vt:lpstr>
      <vt:lpstr>Calibri Light</vt:lpstr>
      <vt:lpstr>Lucida Handwriting</vt:lpstr>
      <vt:lpstr>Times New Roman</vt:lpstr>
      <vt:lpstr>Motyw pakietu Office</vt:lpstr>
      <vt:lpstr>Projekt Interdyscyplinarny Podsumowanie</vt:lpstr>
      <vt:lpstr>Plan prezentacji</vt:lpstr>
      <vt:lpstr>Etap I – Wykrywanie klauzul abuzywnych w zdaniach</vt:lpstr>
      <vt:lpstr>Cel zadania</vt:lpstr>
      <vt:lpstr>Nasze pomysły</vt:lpstr>
      <vt:lpstr>Preprocessing I</vt:lpstr>
      <vt:lpstr>Preprocessing I </vt:lpstr>
      <vt:lpstr>Wyniki Sieci Neuronowych</vt:lpstr>
      <vt:lpstr>Wyniki Klasycznych Modeli</vt:lpstr>
      <vt:lpstr>Wyniki Stackowania</vt:lpstr>
      <vt:lpstr>Preprocessing II</vt:lpstr>
      <vt:lpstr>Wyniki HerBERTa</vt:lpstr>
      <vt:lpstr>Wyniki Etapu I</vt:lpstr>
      <vt:lpstr>Etap II – Wykrywanie klauzul abuzywnych w dokumentach</vt:lpstr>
      <vt:lpstr>Cel zadania</vt:lpstr>
      <vt:lpstr>Pierwotne podejście</vt:lpstr>
      <vt:lpstr>Napotkane problemy</vt:lpstr>
      <vt:lpstr>Wybór OCR</vt:lpstr>
      <vt:lpstr>Porównanie OCR</vt:lpstr>
      <vt:lpstr>Przygotowanie umów</vt:lpstr>
      <vt:lpstr>Nowy zbiór treningowy</vt:lpstr>
      <vt:lpstr>Ponowny trening HerBERTa</vt:lpstr>
      <vt:lpstr>Wyniki</vt:lpstr>
      <vt:lpstr>Dokumentacja Systemu Docelowego</vt:lpstr>
      <vt:lpstr>Cel zadania</vt:lpstr>
      <vt:lpstr>Opis Systemu</vt:lpstr>
      <vt:lpstr>Edytowanie wzorców umownych</vt:lpstr>
      <vt:lpstr>Douczanie modelu</vt:lpstr>
      <vt:lpstr>Sterowanie wrażliwością wykrywania klauzul abuzywnych</vt:lpstr>
      <vt:lpstr>Wersjonowanie modelu</vt:lpstr>
      <vt:lpstr>Architektura modelu</vt:lpstr>
      <vt:lpstr>Interfejs anotacji wzorców klauzulami abuzywnymi</vt:lpstr>
      <vt:lpstr>Planowany rozwój aplikacji</vt:lpstr>
      <vt:lpstr>Wymagania sprzętowe - trening</vt:lpstr>
      <vt:lpstr>Wymagania sprzętowe - predykcje</vt:lpstr>
      <vt:lpstr>Raportowanie procesu anotacji</vt:lpstr>
      <vt:lpstr>Raportowanie jakości modelu</vt:lpstr>
      <vt:lpstr>Raportowanie jakości systemu OCR</vt:lpstr>
      <vt:lpstr>Silnik indeksowania i przeszukiwania wzorców umownych</vt:lpstr>
      <vt:lpstr>Rozszerzenie zbioru klauzul abuzywnych</vt:lpstr>
      <vt:lpstr>Przewidywana roczna kosztochłonność utrzymania Systemu Docelowego</vt:lpstr>
      <vt:lpstr>Wykorzystanie funkcjonalności Systemu Docelowego do innych zadań</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Interdyscyplinarny podsumowanie</dc:title>
  <dc:creator>Ruczyński Hubert (STUD)</dc:creator>
  <cp:lastModifiedBy>Hubert</cp:lastModifiedBy>
  <cp:revision>1</cp:revision>
  <dcterms:created xsi:type="dcterms:W3CDTF">2021-11-18T16:33:34Z</dcterms:created>
  <dcterms:modified xsi:type="dcterms:W3CDTF">2021-11-30T13:26:40Z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