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69" r:id="rId5"/>
    <p:sldId id="262" r:id="rId6"/>
    <p:sldId id="263" r:id="rId7"/>
    <p:sldId id="274" r:id="rId8"/>
    <p:sldId id="270" r:id="rId9"/>
    <p:sldId id="265" r:id="rId10"/>
    <p:sldId id="266" r:id="rId11"/>
    <p:sldId id="267" r:id="rId12"/>
    <p:sldId id="268" r:id="rId13"/>
    <p:sldId id="271" r:id="rId14"/>
    <p:sldId id="277" r:id="rId15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48" autoAdjust="0"/>
  </p:normalViewPr>
  <p:slideViewPr>
    <p:cSldViewPr snapToGrid="0">
      <p:cViewPr varScale="1">
        <p:scale>
          <a:sx n="159" d="100"/>
          <a:sy n="159" d="100"/>
        </p:scale>
        <p:origin x="83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82B6034-51A1-494A-885C-F51711E4C1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40051E-B34E-458D-9BC8-55397CF27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A15F-C424-4768-8236-5D7E3BFE200D}" type="datetimeFigureOut">
              <a:rPr lang="pl-PL" smtClean="0"/>
              <a:pPr/>
              <a:t>25.05.2022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85438D0-B383-41A6-8994-998FB3A49C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6233901-EEC2-4D54-B637-C54451C7C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E20BC-0710-4DF2-B2B0-8382EA5778B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9848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9EE9B-3A37-49C7-BCBA-DC171864EB4C}" type="datetimeFigureOut">
              <a:rPr lang="pl-PL" noProof="0" smtClean="0"/>
              <a:pPr/>
              <a:t>25.05.2022</a:t>
            </a:fld>
            <a:endParaRPr lang="pl-PL" noProof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B8C62-9C12-4CA2-96F0-A82CCBC6251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40768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1AC4A13-6481-4582-BB79-BD37D717FC3D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01027C-9DB6-4116-9FAC-66CDDD9EA9F1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D0C6CF4-3DE5-43CE-B2CF-4EE7006E4780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126CB1-8836-400C-BDC9-63CBEDEFC2F1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52AD2F-DA0D-4B17-B21C-D1AC8B4F6BF8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E29DE5-1812-409B-B8B8-0FCC7A6D52B1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9E7E41-9F32-4816-BD05-9340B0A7EE1B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3FDA14-82E4-4BF6-AB70-0197ACE7F77C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7" name="Prostoką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84CDE-0CF0-4C5E-BA81-D20246B34F18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AFEEB41-A20A-4A13-BC55-A14827256CE1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4FFC71-8BDC-45C1-85DF-3FC3E495FD5C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802632-68F5-43AC-8124-047E67D8453D}" type="datetime1">
              <a:rPr lang="pl-PL" noProof="0" smtClean="0"/>
              <a:pPr rtl="0"/>
              <a:t>25.05.2022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F602C-71F5-44C8-983A-3442A01F4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11" y="782595"/>
            <a:ext cx="10991815" cy="1480621"/>
          </a:xfrm>
        </p:spPr>
        <p:txBody>
          <a:bodyPr>
            <a:normAutofit/>
          </a:bodyPr>
          <a:lstStyle/>
          <a:p>
            <a:pPr algn="ctr"/>
            <a:r>
              <a:rPr lang="pl-PL" sz="4400" dirty="0" err="1"/>
              <a:t>Explanation</a:t>
            </a:r>
            <a:r>
              <a:rPr lang="pl-PL" sz="4400" dirty="0"/>
              <a:t> of covid-19 </a:t>
            </a:r>
            <a:r>
              <a:rPr lang="pl-PL" sz="4400" dirty="0" err="1"/>
              <a:t>mortality</a:t>
            </a:r>
            <a:r>
              <a:rPr lang="pl-PL" sz="4400" dirty="0"/>
              <a:t> </a:t>
            </a:r>
            <a:r>
              <a:rPr lang="pl-PL" sz="4400" dirty="0" err="1"/>
              <a:t>risk</a:t>
            </a:r>
            <a:r>
              <a:rPr lang="pl-PL" sz="4400" dirty="0"/>
              <a:t> for </a:t>
            </a:r>
            <a:r>
              <a:rPr lang="pl-PL" sz="4400" dirty="0" err="1"/>
              <a:t>people</a:t>
            </a:r>
            <a:endParaRPr lang="pl-PL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6093D6-6113-4A00-A27A-B96B08F2D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Dawid Przybyliński, Hubert Ruczyński, Kinga Ułasik</a:t>
            </a:r>
          </a:p>
        </p:txBody>
      </p:sp>
      <p:pic>
        <p:nvPicPr>
          <p:cNvPr id="4" name="Picture 8" descr="ADRA - pomoc dla ofiar wybuchu w Libanie">
            <a:extLst>
              <a:ext uri="{FF2B5EF4-FFF2-40B4-BE49-F238E27FC236}">
                <a16:creationId xmlns:a16="http://schemas.microsoft.com/office/drawing/2014/main" id="{354E2E47-D0D6-40F6-A45A-600CFEED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8" y="2960914"/>
            <a:ext cx="2665929" cy="26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DRA - pomoc dla ofiar wybuchu w Libanie">
            <a:extLst>
              <a:ext uri="{FF2B5EF4-FFF2-40B4-BE49-F238E27FC236}">
                <a16:creationId xmlns:a16="http://schemas.microsoft.com/office/drawing/2014/main" id="{354E2E47-D0D6-40F6-A45A-600CFEED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90" y="4471577"/>
            <a:ext cx="1632857" cy="1632857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DRA - pomoc dla ofiar wybuchu w Libanie">
            <a:extLst>
              <a:ext uri="{FF2B5EF4-FFF2-40B4-BE49-F238E27FC236}">
                <a16:creationId xmlns:a16="http://schemas.microsoft.com/office/drawing/2014/main" id="{354E2E47-D0D6-40F6-A45A-600CFEED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70" y="4345101"/>
            <a:ext cx="2171811" cy="2171811"/>
          </a:xfrm>
          <a:prstGeom prst="rect">
            <a:avLst/>
          </a:prstGeom>
          <a:noFill/>
          <a:scene3d>
            <a:camera prst="orthographicFront">
              <a:rot lat="0" lon="0" rev="194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534" y="3397774"/>
            <a:ext cx="797313" cy="795288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96" y="5214215"/>
            <a:ext cx="658600" cy="656928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51" y="5424280"/>
            <a:ext cx="658600" cy="656928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74" y="3566647"/>
            <a:ext cx="732741" cy="730881"/>
          </a:xfrm>
          <a:prstGeom prst="rect">
            <a:avLst/>
          </a:prstGeom>
          <a:noFill/>
          <a:scene3d>
            <a:camera prst="orthographicFront">
              <a:rot lat="0" lon="0" rev="3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6" y="4740539"/>
            <a:ext cx="533030" cy="531677"/>
          </a:xfrm>
          <a:prstGeom prst="rect">
            <a:avLst/>
          </a:prstGeom>
          <a:noFill/>
          <a:scene3d>
            <a:camera prst="orthographicFront">
              <a:rot lat="0" lon="0" rev="3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8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17878E-C3B5-495A-A39A-9204F80F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85A0FC-DE08-4662-A05C-4785C908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err="1"/>
              <a:t>Creating</a:t>
            </a:r>
            <a:r>
              <a:rPr lang="pl-PL" sz="2800" dirty="0"/>
              <a:t> an </a:t>
            </a:r>
            <a:r>
              <a:rPr lang="pl-PL" sz="2800" dirty="0" err="1"/>
              <a:t>application</a:t>
            </a:r>
            <a:r>
              <a:rPr lang="pl-PL" sz="2800" dirty="0"/>
              <a:t> </a:t>
            </a:r>
            <a:r>
              <a:rPr lang="pl-PL" sz="2800" dirty="0" err="1"/>
              <a:t>working</a:t>
            </a:r>
            <a:r>
              <a:rPr lang="pl-PL" sz="2800" dirty="0"/>
              <a:t> </a:t>
            </a:r>
            <a:r>
              <a:rPr lang="pl-PL" sz="2800" dirty="0" err="1"/>
              <a:t>with</a:t>
            </a:r>
            <a:r>
              <a:rPr lang="pl-PL" sz="2800" dirty="0"/>
              <a:t> data </a:t>
            </a:r>
            <a:r>
              <a:rPr lang="pl-PL" sz="2800" dirty="0" err="1"/>
              <a:t>everybody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pl-PL" sz="2800" dirty="0"/>
              <a:t> </a:t>
            </a:r>
            <a:r>
              <a:rPr lang="pl-PL" sz="2800" dirty="0" err="1"/>
              <a:t>access</a:t>
            </a:r>
            <a:r>
              <a:rPr lang="pl-PL" sz="2800" dirty="0"/>
              <a:t> to</a:t>
            </a:r>
          </a:p>
          <a:p>
            <a:r>
              <a:rPr lang="pl-PL" sz="2800" dirty="0" err="1"/>
              <a:t>Using</a:t>
            </a:r>
            <a:r>
              <a:rPr lang="pl-PL" sz="2800" dirty="0"/>
              <a:t> an </a:t>
            </a:r>
            <a:r>
              <a:rPr lang="pl-PL" sz="2800" dirty="0" err="1"/>
              <a:t>explainable</a:t>
            </a:r>
            <a:r>
              <a:rPr lang="pl-PL" sz="2800" dirty="0"/>
              <a:t> model</a:t>
            </a:r>
          </a:p>
          <a:p>
            <a:r>
              <a:rPr lang="pl-PL" sz="2800" dirty="0" err="1"/>
              <a:t>Present</a:t>
            </a:r>
            <a:r>
              <a:rPr lang="pl-PL" sz="2800" dirty="0"/>
              <a:t> a </a:t>
            </a:r>
            <a:r>
              <a:rPr lang="pl-PL" sz="2800" dirty="0" err="1"/>
              <a:t>different</a:t>
            </a:r>
            <a:r>
              <a:rPr lang="pl-PL" sz="2800" dirty="0"/>
              <a:t> </a:t>
            </a:r>
            <a:r>
              <a:rPr lang="pl-PL" sz="2800" dirty="0" err="1"/>
              <a:t>approch</a:t>
            </a:r>
            <a:r>
              <a:rPr lang="pl-PL" sz="2800" dirty="0"/>
              <a:t> to </a:t>
            </a:r>
            <a:r>
              <a:rPr lang="pl-PL" sz="2800" dirty="0" err="1"/>
              <a:t>the</a:t>
            </a:r>
            <a:r>
              <a:rPr lang="pl-PL" sz="2800" dirty="0"/>
              <a:t> problem</a:t>
            </a:r>
          </a:p>
          <a:p>
            <a:r>
              <a:rPr lang="pl-PL" sz="2800" dirty="0" err="1"/>
              <a:t>Achieving</a:t>
            </a:r>
            <a:r>
              <a:rPr lang="pl-PL" sz="2800" dirty="0"/>
              <a:t> high AUC </a:t>
            </a:r>
            <a:r>
              <a:rPr lang="pl-PL" sz="2800" dirty="0" err="1"/>
              <a:t>score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005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F602C-71F5-44C8-983A-3442A01F4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59" y="815547"/>
            <a:ext cx="10991815" cy="1480621"/>
          </a:xfrm>
        </p:spPr>
        <p:txBody>
          <a:bodyPr>
            <a:normAutofit/>
          </a:bodyPr>
          <a:lstStyle/>
          <a:p>
            <a:pPr algn="ctr"/>
            <a:r>
              <a:rPr lang="pl-PL" sz="4400" dirty="0" err="1"/>
              <a:t>Thank</a:t>
            </a:r>
            <a:r>
              <a:rPr lang="pl-PL" sz="4400" dirty="0"/>
              <a:t> </a:t>
            </a:r>
            <a:r>
              <a:rPr lang="pl-PL" sz="4400" dirty="0" err="1"/>
              <a:t>you</a:t>
            </a:r>
            <a:r>
              <a:rPr lang="pl-PL" sz="4400" dirty="0"/>
              <a:t> for </a:t>
            </a:r>
            <a:r>
              <a:rPr lang="pl-PL" sz="4400" dirty="0" err="1"/>
              <a:t>your</a:t>
            </a:r>
            <a:r>
              <a:rPr lang="pl-PL" sz="4400" dirty="0"/>
              <a:t> </a:t>
            </a:r>
            <a:r>
              <a:rPr lang="pl-PL" sz="4400" dirty="0" err="1"/>
              <a:t>attention</a:t>
            </a:r>
            <a:endParaRPr lang="pl-PL" sz="4400" dirty="0"/>
          </a:p>
        </p:txBody>
      </p:sp>
      <p:pic>
        <p:nvPicPr>
          <p:cNvPr id="4" name="Picture 8" descr="ADRA - pomoc dla ofiar wybuchu w Libanie">
            <a:extLst>
              <a:ext uri="{FF2B5EF4-FFF2-40B4-BE49-F238E27FC236}">
                <a16:creationId xmlns:a16="http://schemas.microsoft.com/office/drawing/2014/main" id="{354E2E47-D0D6-40F6-A45A-600CFEED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8" y="2960914"/>
            <a:ext cx="2665929" cy="26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DRA - pomoc dla ofiar wybuchu w Libanie">
            <a:extLst>
              <a:ext uri="{FF2B5EF4-FFF2-40B4-BE49-F238E27FC236}">
                <a16:creationId xmlns:a16="http://schemas.microsoft.com/office/drawing/2014/main" id="{354E2E47-D0D6-40F6-A45A-600CFEED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90" y="4471577"/>
            <a:ext cx="1632857" cy="1632857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DRA - pomoc dla ofiar wybuchu w Libanie">
            <a:extLst>
              <a:ext uri="{FF2B5EF4-FFF2-40B4-BE49-F238E27FC236}">
                <a16:creationId xmlns:a16="http://schemas.microsoft.com/office/drawing/2014/main" id="{354E2E47-D0D6-40F6-A45A-600CFEED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70" y="4345101"/>
            <a:ext cx="2171811" cy="2171811"/>
          </a:xfrm>
          <a:prstGeom prst="rect">
            <a:avLst/>
          </a:prstGeom>
          <a:noFill/>
          <a:scene3d>
            <a:camera prst="orthographicFront">
              <a:rot lat="0" lon="0" rev="194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534" y="3397774"/>
            <a:ext cx="797313" cy="795288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96" y="5214215"/>
            <a:ext cx="658600" cy="656928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51" y="5424280"/>
            <a:ext cx="658600" cy="656928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74" y="3566647"/>
            <a:ext cx="732741" cy="730881"/>
          </a:xfrm>
          <a:prstGeom prst="rect">
            <a:avLst/>
          </a:prstGeom>
          <a:noFill/>
          <a:scene3d>
            <a:camera prst="orthographicFront">
              <a:rot lat="0" lon="0" rev="3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6" y="4740539"/>
            <a:ext cx="533030" cy="531677"/>
          </a:xfrm>
          <a:prstGeom prst="rect">
            <a:avLst/>
          </a:prstGeom>
          <a:noFill/>
          <a:scene3d>
            <a:camera prst="orthographicFront">
              <a:rot lat="0" lon="0" rev="3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8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55EA1A-3A2F-465B-80AF-265D4F57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Article</a:t>
            </a:r>
            <a:r>
              <a:rPr lang="pl-PL" dirty="0"/>
              <a:t> </a:t>
            </a:r>
            <a:r>
              <a:rPr lang="pl-PL" dirty="0" err="1"/>
              <a:t>Analisys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E36BA46-790C-4097-BE26-DFD9BF58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27" y="2451434"/>
            <a:ext cx="8934450" cy="25527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56" y="5545588"/>
            <a:ext cx="1074510" cy="1071781"/>
          </a:xfrm>
          <a:prstGeom prst="rect">
            <a:avLst/>
          </a:prstGeom>
          <a:noFill/>
          <a:scene3d>
            <a:camera prst="orthographicFront">
              <a:rot lat="0" lon="0" rev="203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178" y="4273873"/>
            <a:ext cx="1892968" cy="188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71" y="2229073"/>
            <a:ext cx="864665" cy="862469"/>
          </a:xfrm>
          <a:prstGeom prst="rect">
            <a:avLst/>
          </a:prstGeom>
          <a:noFill/>
          <a:scene3d>
            <a:camera prst="orthographicFront">
              <a:rot lat="0" lon="0" rev="203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9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204830-3752-4173-BBA8-C79D3053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dirty="0"/>
              <a:t>  </a:t>
            </a:r>
            <a:r>
              <a:rPr lang="pl-PL" dirty="0" err="1"/>
              <a:t>Medical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 - </a:t>
            </a:r>
            <a:r>
              <a:rPr lang="pl-PL" dirty="0" err="1"/>
              <a:t>blood</a:t>
            </a:r>
            <a:r>
              <a:rPr lang="pl-PL" dirty="0"/>
              <a:t> </a:t>
            </a:r>
            <a:r>
              <a:rPr lang="pl-PL" dirty="0" err="1"/>
              <a:t>samples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B03C136-024E-40A9-B26A-6E2824851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2247900"/>
            <a:ext cx="7025639" cy="340722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51F9B9C-D87E-40FA-B1B0-CB0CF00C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2" y="302163"/>
            <a:ext cx="3801998" cy="630437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656" y="5455920"/>
            <a:ext cx="1022984" cy="102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374" y="5532120"/>
            <a:ext cx="599091" cy="597569"/>
          </a:xfrm>
          <a:prstGeom prst="rect">
            <a:avLst/>
          </a:prstGeom>
          <a:noFill/>
          <a:scene3d>
            <a:camera prst="orthographicFront">
              <a:rot lat="0" lon="0" rev="203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460" y="6095672"/>
            <a:ext cx="538305" cy="536937"/>
          </a:xfrm>
          <a:prstGeom prst="rect">
            <a:avLst/>
          </a:prstGeom>
          <a:noFill/>
          <a:scene3d>
            <a:camera prst="orthographicFront">
              <a:rot lat="0" lon="0" rev="203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12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28FE0C-170D-4F7C-9559-B66BEA88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Gradient </a:t>
            </a:r>
            <a:r>
              <a:rPr lang="pl-PL" dirty="0" err="1"/>
              <a:t>Boosting</a:t>
            </a:r>
            <a:r>
              <a:rPr lang="pl-PL" dirty="0"/>
              <a:t> and Ada </a:t>
            </a:r>
            <a:r>
              <a:rPr lang="pl-PL" dirty="0" err="1"/>
              <a:t>Boosting</a:t>
            </a:r>
            <a:endParaRPr lang="pl-PL" dirty="0"/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293F099B-F31A-4C14-A3CC-EFC4B886A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57" y="2604319"/>
            <a:ext cx="5678176" cy="2753745"/>
          </a:xfr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5314" y="2276475"/>
            <a:ext cx="6082931" cy="158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 r="728" b="2412"/>
          <a:stretch>
            <a:fillRect/>
          </a:stretch>
        </p:blipFill>
        <p:spPr bwMode="auto">
          <a:xfrm>
            <a:off x="5919536" y="4698410"/>
            <a:ext cx="6015790" cy="150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17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28FE0C-170D-4F7C-9559-B66BEA88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Testing</a:t>
            </a:r>
            <a:r>
              <a:rPr lang="pl-PL" dirty="0"/>
              <a:t> model on </a:t>
            </a:r>
            <a:r>
              <a:rPr lang="pl-PL" dirty="0" err="1"/>
              <a:t>the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data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293F099B-F31A-4C14-A3CC-EFC4B886A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113296"/>
            <a:ext cx="5118809" cy="2482469"/>
          </a:xfr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149" y="2336800"/>
            <a:ext cx="5852096" cy="152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 r="728" b="2412"/>
          <a:stretch>
            <a:fillRect/>
          </a:stretch>
        </p:blipFill>
        <p:spPr bwMode="auto">
          <a:xfrm>
            <a:off x="6124338" y="4760686"/>
            <a:ext cx="5898542" cy="148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9309" y="4775200"/>
            <a:ext cx="5766991" cy="14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28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3EB30C-46DA-4E6C-8A5D-B7870257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PCA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5DE42A3-BC2B-4D06-9D72-44BD6419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92" y="1962149"/>
            <a:ext cx="5143500" cy="48101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AF003FF-9F39-4BD1-85CC-76AAF923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8" y="1876425"/>
            <a:ext cx="53054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6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76365-0445-4540-B514-4D53BA82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issues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596511-F08B-44FD-938D-0F680886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Small</a:t>
            </a:r>
            <a:r>
              <a:rPr lang="pl-PL" sz="2800" dirty="0"/>
              <a:t> </a:t>
            </a:r>
            <a:r>
              <a:rPr lang="pl-PL" sz="2800" dirty="0" err="1"/>
              <a:t>number</a:t>
            </a:r>
            <a:r>
              <a:rPr lang="pl-PL" sz="2800" dirty="0"/>
              <a:t> of </a:t>
            </a:r>
            <a:r>
              <a:rPr lang="pl-PL" sz="2800" dirty="0" err="1"/>
              <a:t>record</a:t>
            </a:r>
            <a:r>
              <a:rPr lang="pl-PL" sz="2800" dirty="0"/>
              <a:t> on </a:t>
            </a:r>
            <a:r>
              <a:rPr lang="pl-PL" sz="2800" dirty="0" err="1"/>
              <a:t>the</a:t>
            </a:r>
            <a:r>
              <a:rPr lang="pl-PL" sz="2800" dirty="0"/>
              <a:t> </a:t>
            </a:r>
            <a:r>
              <a:rPr lang="pl-PL" sz="2800" dirty="0" err="1"/>
              <a:t>original</a:t>
            </a:r>
            <a:r>
              <a:rPr lang="pl-PL" sz="2800" dirty="0"/>
              <a:t> </a:t>
            </a:r>
            <a:r>
              <a:rPr lang="pl-PL" sz="2800" dirty="0" err="1"/>
              <a:t>dataset</a:t>
            </a:r>
            <a:endParaRPr lang="pl-PL" sz="2800" dirty="0"/>
          </a:p>
          <a:p>
            <a:r>
              <a:rPr lang="pl-PL" sz="2800" dirty="0"/>
              <a:t>‘Black </a:t>
            </a:r>
            <a:r>
              <a:rPr lang="pl-PL" sz="2800" dirty="0" err="1"/>
              <a:t>box</a:t>
            </a:r>
            <a:r>
              <a:rPr lang="pl-PL" sz="2800" dirty="0"/>
              <a:t>’ </a:t>
            </a:r>
            <a:r>
              <a:rPr lang="pl-PL" sz="2800" dirty="0" err="1"/>
              <a:t>models</a:t>
            </a:r>
            <a:r>
              <a:rPr lang="pl-PL" sz="2800" dirty="0"/>
              <a:t> – </a:t>
            </a:r>
            <a:r>
              <a:rPr lang="pl-PL" sz="2800" dirty="0" err="1"/>
              <a:t>lack</a:t>
            </a:r>
            <a:r>
              <a:rPr lang="pl-PL" sz="2800" dirty="0"/>
              <a:t> of </a:t>
            </a:r>
            <a:r>
              <a:rPr lang="pl-PL" sz="2800" dirty="0" err="1"/>
              <a:t>transparency</a:t>
            </a:r>
            <a:endParaRPr lang="pl-PL" sz="2800" dirty="0"/>
          </a:p>
          <a:p>
            <a:r>
              <a:rPr lang="pl-PL" sz="2800" dirty="0"/>
              <a:t>Not high </a:t>
            </a:r>
            <a:r>
              <a:rPr lang="pl-PL" sz="2800" dirty="0" err="1"/>
              <a:t>enough</a:t>
            </a:r>
            <a:r>
              <a:rPr lang="pl-PL" sz="2800" dirty="0"/>
              <a:t>  </a:t>
            </a:r>
            <a:r>
              <a:rPr lang="pl-PL" sz="2800" dirty="0" err="1"/>
              <a:t>scores</a:t>
            </a:r>
            <a:r>
              <a:rPr lang="pl-PL" sz="2800" dirty="0"/>
              <a:t> for </a:t>
            </a:r>
            <a:r>
              <a:rPr lang="pl-PL" sz="2800" dirty="0" err="1"/>
              <a:t>medical</a:t>
            </a:r>
            <a:r>
              <a:rPr lang="pl-PL" sz="2800" dirty="0"/>
              <a:t> </a:t>
            </a:r>
            <a:r>
              <a:rPr lang="pl-PL" sz="2800" dirty="0" err="1"/>
              <a:t>purposes</a:t>
            </a:r>
            <a:endParaRPr lang="pl-PL" sz="2800" dirty="0"/>
          </a:p>
          <a:p>
            <a:r>
              <a:rPr lang="pl-PL" sz="2800" dirty="0" err="1"/>
              <a:t>Neccessary</a:t>
            </a:r>
            <a:r>
              <a:rPr lang="pl-PL" sz="2800" dirty="0"/>
              <a:t> data </a:t>
            </a:r>
            <a:r>
              <a:rPr lang="pl-PL" sz="2800" dirty="0" err="1"/>
              <a:t>are</a:t>
            </a:r>
            <a:r>
              <a:rPr lang="pl-PL" sz="2800" dirty="0"/>
              <a:t> not </a:t>
            </a:r>
            <a:r>
              <a:rPr lang="pl-PL" sz="2800" dirty="0" err="1"/>
              <a:t>easily</a:t>
            </a:r>
            <a:r>
              <a:rPr lang="pl-PL" sz="2800" dirty="0"/>
              <a:t> </a:t>
            </a:r>
            <a:r>
              <a:rPr lang="pl-PL" sz="2800" dirty="0" err="1"/>
              <a:t>accesible</a:t>
            </a:r>
            <a:r>
              <a:rPr lang="pl-PL" sz="2800" dirty="0"/>
              <a:t> to an </a:t>
            </a:r>
            <a:r>
              <a:rPr lang="pl-PL" sz="2800" dirty="0" err="1"/>
              <a:t>average</a:t>
            </a:r>
            <a:r>
              <a:rPr lang="pl-PL" sz="2800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71585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F2A9E9-01BA-47D7-BBE5-4B79950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Predicting</a:t>
            </a:r>
            <a:r>
              <a:rPr lang="pl-PL" dirty="0"/>
              <a:t> </a:t>
            </a:r>
            <a:r>
              <a:rPr lang="pl-PL" dirty="0" err="1"/>
              <a:t>Mortality</a:t>
            </a:r>
            <a:r>
              <a:rPr lang="pl-PL" dirty="0"/>
              <a:t> </a:t>
            </a:r>
            <a:r>
              <a:rPr lang="pl-PL" dirty="0" err="1"/>
              <a:t>Due</a:t>
            </a:r>
            <a:r>
              <a:rPr lang="pl-PL" dirty="0"/>
              <a:t> to SARS-CoV-2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 r="92" b="68347"/>
          <a:stretch>
            <a:fillRect/>
          </a:stretch>
        </p:blipFill>
        <p:spPr bwMode="auto">
          <a:xfrm>
            <a:off x="990599" y="2600325"/>
            <a:ext cx="10306051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t="72055" r="185"/>
          <a:stretch>
            <a:fillRect/>
          </a:stretch>
        </p:blipFill>
        <p:spPr bwMode="auto">
          <a:xfrm>
            <a:off x="1038224" y="3933825"/>
            <a:ext cx="10296526" cy="103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357" y="4879611"/>
            <a:ext cx="1372275" cy="136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031" y="5657850"/>
            <a:ext cx="990610" cy="988094"/>
          </a:xfrm>
          <a:prstGeom prst="rect">
            <a:avLst/>
          </a:prstGeom>
          <a:noFill/>
          <a:scene3d>
            <a:camera prst="orthographicFront">
              <a:rot lat="0" lon="0" rev="203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6" y="2181225"/>
            <a:ext cx="611152" cy="609600"/>
          </a:xfrm>
          <a:prstGeom prst="rect">
            <a:avLst/>
          </a:prstGeom>
          <a:noFill/>
          <a:scene3d>
            <a:camera prst="orthographicFront">
              <a:rot lat="0" lon="0" rev="203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C3DEE14-ED68-466E-BED3-B09A458A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30" y="5162550"/>
            <a:ext cx="743769" cy="741880"/>
          </a:xfrm>
          <a:prstGeom prst="rect">
            <a:avLst/>
          </a:prstGeom>
          <a:noFill/>
          <a:scene3d>
            <a:camera prst="orthographicFront">
              <a:rot lat="0" lon="0" rev="203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5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A4464A-5FAB-4A79-BDCF-358CE6E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Ranger</a:t>
            </a:r>
            <a:r>
              <a:rPr lang="pl-PL" dirty="0"/>
              <a:t>, </a:t>
            </a:r>
            <a:r>
              <a:rPr lang="pl-PL" dirty="0" err="1"/>
              <a:t>xgboost</a:t>
            </a:r>
            <a:r>
              <a:rPr lang="pl-PL" dirty="0"/>
              <a:t>, </a:t>
            </a:r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pl-PL" dirty="0" err="1"/>
              <a:t>Machines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16175A9-6D13-41B6-B317-AC111C08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145" y="1954612"/>
            <a:ext cx="4923080" cy="4903388"/>
          </a:xfrm>
        </p:spPr>
      </p:pic>
    </p:spTree>
    <p:extLst>
      <p:ext uri="{BB962C8B-B14F-4D97-AF65-F5344CB8AC3E}">
        <p14:creationId xmlns:p14="http://schemas.microsoft.com/office/powerpoint/2010/main" val="969461872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fcbd4b1-acba-40f5-9c18-6e7440fbdee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3" ma:contentTypeDescription="Utwórz nowy dokument." ma:contentTypeScope="" ma:versionID="e92fcf2cbbb3097f0ed9eff7118f5a40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0b3155e6e6272a23839a5e0aa52e2c0b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openxmlformats.org/package/2006/metadata/core-properties"/>
    <ds:schemaRef ds:uri="a6820557-34c2-4f59-b216-d67d264fdacd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9fcbd4b1-acba-40f5-9c18-6e7440fbdee0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16B453-AED2-4771-898D-E106E39D9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bd4b1-acba-40f5-9c18-6e7440fbdee0"/>
    <ds:schemaRef ds:uri="a6820557-34c2-4f59-b216-d67d264fd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Technologia — projekt Dywidenda</Template>
  <TotalTime>600</TotalTime>
  <Words>113</Words>
  <Application>Microsoft Office PowerPoint</Application>
  <PresentationFormat>Panoramiczny</PresentationFormat>
  <Paragraphs>20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Dywidenda</vt:lpstr>
      <vt:lpstr>Explanation of covid-19 mortality risk for people</vt:lpstr>
      <vt:lpstr>Article Analisys</vt:lpstr>
      <vt:lpstr>  Medical records  - blood samples</vt:lpstr>
      <vt:lpstr>Gradient Boosting and Ada Boosting</vt:lpstr>
      <vt:lpstr>Testing model on the additional data</vt:lpstr>
      <vt:lpstr>PCA</vt:lpstr>
      <vt:lpstr>issues</vt:lpstr>
      <vt:lpstr>Predicting Mortality Due to SARS-CoV-2</vt:lpstr>
      <vt:lpstr>Ranger, xgboost, Support Vector Machines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 of covid-19 mortality risk for people</dc:title>
  <dc:creator>Hubert Ruczyński</dc:creator>
  <cp:lastModifiedBy>Hubert Ruczyński</cp:lastModifiedBy>
  <cp:revision>14</cp:revision>
  <dcterms:created xsi:type="dcterms:W3CDTF">2021-05-24T08:13:26Z</dcterms:created>
  <dcterms:modified xsi:type="dcterms:W3CDTF">2022-05-25T18:28:05Z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