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52CD4237.xml" ContentType="application/vnd.ms-powerpoint.comments+xml"/>
  <Override PartName="/ppt/ink/ink1.xml" ContentType="application/inkml+xml"/>
  <Override PartName="/ppt/comments/modernComment_103_E6B4DFC9.xml" ContentType="application/vnd.ms-powerpoint.comments+xml"/>
  <Override PartName="/ppt/comments/modernComment_10A_241318E9.xml" ContentType="application/vnd.ms-powerpoint.comments+xml"/>
  <Override PartName="/ppt/comments/modernComment_108_D5C1C14B.xml" ContentType="application/vnd.ms-powerpoint.comments+xml"/>
  <Override PartName="/ppt/comments/modernComment_107_BBF4454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8" r:id="rId9"/>
    <p:sldId id="266" r:id="rId10"/>
    <p:sldId id="260" r:id="rId11"/>
    <p:sldId id="267" r:id="rId12"/>
    <p:sldId id="270" r:id="rId13"/>
    <p:sldId id="269" r:id="rId14"/>
    <p:sldId id="264" r:id="rId15"/>
    <p:sldId id="262" r:id="rId16"/>
    <p:sldId id="263" r:id="rId17"/>
    <p:sldId id="265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20E4C1-DD08-00C1-ABA6-D680534E90A0}" name="Ruczyński Hubert (STUD)" initials="RH(" userId="Ruczyński Hubert (STUD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modernComment_102_52CD423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0C4139F-0259-4E6D-B440-B539FDC31B62}" authorId="{E720E4C1-DD08-00C1-ABA6-D680534E90A0}" created="2022-05-28T16:56:42.297">
    <pc:sldMkLst xmlns:pc="http://schemas.microsoft.com/office/powerpoint/2013/main/command">
      <pc:docMk/>
      <pc:sldMk cId="1389183543" sldId="258"/>
    </pc:sldMkLst>
    <p188:txBody>
      <a:bodyPr/>
      <a:lstStyle/>
      <a:p>
        <a:r>
          <a:rPr lang="pl-PL"/>
          <a:t>Ładniejsza tabelka za pomocą jakiejś paczki w R</a:t>
        </a:r>
      </a:p>
    </p188:txBody>
  </p188:cm>
</p188:cmLst>
</file>

<file path=ppt/comments/modernComment_103_E6B4DFC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A8A781-B57F-4B9A-8B98-A3D37256FBC8}" authorId="{E720E4C1-DD08-00C1-ABA6-D680534E90A0}" created="2022-05-28T17:18:26.7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70613449" sldId="259"/>
      <ac:picMk id="5" creationId="{10E9DCC2-3ADA-E095-643D-ADBBA2424354}"/>
    </ac:deMkLst>
    <p188:txBody>
      <a:bodyPr/>
      <a:lstStyle/>
      <a:p>
        <a:r>
          <a:rPr lang="pl-PL"/>
          <a:t>Mapki, zmiana skali/legendy żeby była z największymi u góry</a:t>
        </a:r>
      </a:p>
    </p188:txBody>
  </p188:cm>
</p188:cmLst>
</file>

<file path=ppt/comments/modernComment_107_BBF4454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A07693-EAED-478E-B629-937EAC7F957E}" authorId="{E720E4C1-DD08-00C1-ABA6-D680534E90A0}" created="2022-05-28T17:02:40.29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53347909" sldId="263"/>
      <ac:picMk id="5" creationId="{E7AD9577-E245-C1B0-F6EB-157C5416D400}"/>
    </ac:deMkLst>
    <p188:txBody>
      <a:bodyPr/>
      <a:lstStyle/>
      <a:p>
        <a:r>
          <a:rPr lang="pl-PL"/>
          <a:t>Bez tego slajdu</a:t>
        </a:r>
      </a:p>
    </p188:txBody>
  </p188:cm>
</p188:cmLst>
</file>

<file path=ppt/comments/modernComment_108_D5C1C1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CCFA6DF-0AB3-4855-A558-732CA40ECDC8}" authorId="{E720E4C1-DD08-00C1-ABA6-D680534E90A0}" created="2022-05-28T17:01:52.08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86244939" sldId="264"/>
      <ac:picMk id="7" creationId="{8FA31B1D-B9B3-8924-4075-438B28F39E8A}"/>
    </ac:deMkLst>
    <p188:txBody>
      <a:bodyPr/>
      <a:lstStyle/>
      <a:p>
        <a:r>
          <a:rPr lang="pl-PL"/>
          <a:t>Top 7 zmiennych</a:t>
        </a:r>
      </a:p>
    </p188:txBody>
  </p188:cm>
</p188:cmLst>
</file>

<file path=ppt/comments/modernComment_10A_241318E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753E18-61A5-4227-BC6A-F9A6935BE71A}" authorId="{E720E4C1-DD08-00C1-ABA6-D680534E90A0}" created="2022-05-28T16:57:19.27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05231337" sldId="266"/>
      <ac:picMk id="13" creationId="{861E94E2-C7B4-CE92-1370-BCF958528CE5}"/>
    </ac:deMkLst>
    <p188:txBody>
      <a:bodyPr/>
      <a:lstStyle/>
      <a:p>
        <a:r>
          <a:rPr lang="pl-PL"/>
          <a:t>Tutaj generujemy nowe w zakresie 11-13 / 11-14 i co ważne, mają być szersze niż wyzsze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5T20:51:00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9747 9350 16383 0 0,'0'0'0'0'0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82AD00-A05F-4953-B203-077B56B0A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6700" y="2342565"/>
            <a:ext cx="8153400" cy="2080294"/>
          </a:xfrm>
        </p:spPr>
        <p:txBody>
          <a:bodyPr anchor="b"/>
          <a:lstStyle>
            <a:lvl1pPr algn="ctr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5C544F9-A836-4FFE-AB64-A15020CB5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6700" y="4515435"/>
            <a:ext cx="8153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9742B3-285C-45A2-B631-16851CD0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273-F78C-4023-B8DB-305A2900EA33}" type="datetimeFigureOut">
              <a:rPr lang="pl-PL" smtClean="0"/>
              <a:t>04.07.2022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C478E9-5386-4567-BE30-5B14C9B8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089B4B-F489-4E3C-9B25-2722531E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A877-24DD-4A43-9B8C-C5496E50E8BC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0BE273D8-1335-4E2E-B66D-F2FE22ADF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2884" y="1392445"/>
            <a:ext cx="5768273" cy="39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5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EBEC0B-8AAD-4747-80BE-79B451B2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CF990E2-9055-4478-8FD5-549B8B10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C0E2B9-6817-497C-B78D-5F18D0CF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273-F78C-4023-B8DB-305A2900EA33}" type="datetimeFigureOut">
              <a:rPr lang="pl-PL" smtClean="0"/>
              <a:t>04.07.2022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8F5E78-141A-43F5-9163-2E3DC0DA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058AA1-6EFA-409E-BD5A-C25F931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A877-24DD-4A43-9B8C-C5496E50E8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599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16CCAF4-DE78-4F0F-BE2C-1EA52CAAF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E377BF8-BD50-418B-A50F-01B6CF755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58B565-C4C8-4DDC-AB7D-C684452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273-F78C-4023-B8DB-305A2900EA33}" type="datetimeFigureOut">
              <a:rPr lang="pl-PL" smtClean="0"/>
              <a:t>04.07.2022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E9B456-9866-49B7-8C19-E1569989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ED1D4B-214E-438B-AFDA-2C02A785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A877-24DD-4A43-9B8C-C5496E50E8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078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4AE646-4EC1-4525-A691-B5B1C527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5728CA-A04F-4449-BA58-3B179904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C9ADE5-B10E-43E7-B442-E6940B26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273-F78C-4023-B8DB-305A2900EA33}" type="datetimeFigureOut">
              <a:rPr lang="pl-PL" smtClean="0"/>
              <a:t>04.07.2022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00E0AA-B50A-4BA0-8171-A304B45B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4F26D0-30FF-4031-ADDE-5284AEDC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A877-24DD-4A43-9B8C-C5496E50E8BC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28C7D0C8-E7A3-4547-937A-A11A2EB9A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2160" y="-111777"/>
            <a:ext cx="2748150" cy="122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55881E-AA53-4829-9963-738A69BA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03" y="1736726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CE31F85-05C7-4168-AB40-06126650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619223-6307-4311-ABD1-700FFA7F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273-F78C-4023-B8DB-305A2900EA33}" type="datetimeFigureOut">
              <a:rPr lang="pl-PL" smtClean="0"/>
              <a:t>04.07.2022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2CDAB9-AFC4-44FB-AD73-D94F37E9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B42192-7CEC-43A2-B851-E3460A13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A877-24DD-4A43-9B8C-C5496E50E8BC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9AEC548-0630-44FC-B0A5-1B9031021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827" y="-146926"/>
            <a:ext cx="2748150" cy="122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2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2A1EED-6B7C-44BB-A4A8-A8DF0BD0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6C6A98-CE1D-4DEB-B5F9-093A70D21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CE09B5B-7D9F-44F8-BA49-482F62C25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A9BB936-2AE0-4995-91AC-EF522690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273-F78C-4023-B8DB-305A2900EA33}" type="datetimeFigureOut">
              <a:rPr lang="pl-PL" smtClean="0"/>
              <a:t>04.07.2022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0B586F4-6600-4241-8A04-3A8B4CCC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F31B48C-7709-490B-9DDB-838A7954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A877-24DD-4A43-9B8C-C5496E50E8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55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162315-8154-4B26-96F9-B33B78B4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C5A446-EA6A-4442-8BEE-B12FAA12E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16C308B-FEC6-42A2-9331-DFCC63EA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BE690BD-7675-4DB2-BDA1-58D83115F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2AF6A01-6E7E-4FA9-AB0C-46892F7A8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B106E4A-726E-4FCE-8DCE-685FA771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273-F78C-4023-B8DB-305A2900EA33}" type="datetimeFigureOut">
              <a:rPr lang="pl-PL" smtClean="0"/>
              <a:t>04.07.2022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9158220-4700-4085-A6DA-BB350162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FC7BB03-91BB-4990-9BA8-28240C76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A877-24DD-4A43-9B8C-C5496E50E8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996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5BE406-4EE1-4C68-9E20-3A60A83C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C6B22B7-A12E-40AA-A75E-181BDCEF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273-F78C-4023-B8DB-305A2900EA33}" type="datetimeFigureOut">
              <a:rPr lang="pl-PL" smtClean="0"/>
              <a:t>04.07.2022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62D092C-2451-45B2-9DBF-90F2EDEF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F56BE9D-CE91-4440-85EB-8DEFAD03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A877-24DD-4A43-9B8C-C5496E50E8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0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229A046-C1EE-4F5E-AC45-311D6793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273-F78C-4023-B8DB-305A2900EA33}" type="datetimeFigureOut">
              <a:rPr lang="pl-PL" smtClean="0"/>
              <a:t>04.07.2022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BE6F2E3-03AF-4B73-807D-0CA1DEAC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49BDD88-8067-4D93-A8E3-92C53652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A877-24DD-4A43-9B8C-C5496E50E8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967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2FB65A-6841-4658-9751-28558771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57997E-2256-4246-8BF9-D9E3E8F0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8ADEC59-F225-495F-8D91-EF4B81AB5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290AB2-78A5-473C-8583-7C7938C8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273-F78C-4023-B8DB-305A2900EA33}" type="datetimeFigureOut">
              <a:rPr lang="pl-PL" smtClean="0"/>
              <a:t>04.07.2022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5C81135-1E27-46D2-BE3B-FF041B65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BD59144-7A8E-4E9E-B1DD-E830718B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A877-24DD-4A43-9B8C-C5496E50E8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804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F150A1-BF9E-4AFF-86F0-B33ABF89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392E7F0-2938-4A19-A45D-FA15BB747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C51A0E7-9225-4320-87C0-D1129312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201AD8A-3019-4A3E-8F9F-6AB2252B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273-F78C-4023-B8DB-305A2900EA33}" type="datetimeFigureOut">
              <a:rPr lang="pl-PL" smtClean="0"/>
              <a:t>04.07.2022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3DE52EC-6B80-4BC5-9FAC-4CFDB528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F015DFE-2687-4513-9169-6A0541A5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A877-24DD-4A43-9B8C-C5496E50E8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815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0F23B6F-FE3A-4A89-B04E-16A855C8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7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8903F8D-0039-4968-B07F-249E8848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4FD348-D515-4A34-A002-808FD9A74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D4273-F78C-4023-B8DB-305A2900EA33}" type="datetimeFigureOut">
              <a:rPr lang="pl-PL" smtClean="0"/>
              <a:t>04.07.2022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13E2EC-C643-4A64-9063-55CD9CE5C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D174055-690D-4D45-A254-5CFE420B2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2A877-24DD-4A43-9B8C-C5496E50E8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69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8_D5C1C14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8/10/relationships/comments" Target="../comments/modernComment_107_BBF445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microsoft.com/office/2018/10/relationships/comments" Target="../comments/modernComment_102_52CD42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microsoft.com/office/2018/10/relationships/comments" Target="../comments/modernComment_103_E6B4DFC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2-Education/2022L-WB-ML-1/tree/main/milestones/ms2b/deepRession/RandomForestDeepRessio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A_241318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900204-AF63-3D79-7E1A-44C1BAA42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>
                <a:ea typeface="+mj-lt"/>
                <a:cs typeface="+mj-lt"/>
              </a:rPr>
              <a:t>PREDICTING LISBON HOUSE PRICES </a:t>
            </a:r>
            <a:endParaRPr lang="pl-PL">
              <a:cs typeface="Calibri Light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884ED74-340D-8B10-0CA1-5DF884E60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6700" y="4515435"/>
            <a:ext cx="8153400" cy="4101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>
                <a:latin typeface="Calibri Light"/>
                <a:cs typeface="Calibri Light"/>
              </a:rPr>
              <a:t>Julia Przybytniowska, Hubert Ruczyński, Kacper Skonieczka</a:t>
            </a:r>
            <a:endParaRPr lang="pl-PL">
              <a:ea typeface="+mn-lt"/>
              <a:cs typeface="+mn-lt"/>
            </a:endParaRPr>
          </a:p>
          <a:p>
            <a:endParaRPr lang="pl-P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887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4F4478-784E-CE93-3B0A-1DD7F9D4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Best </a:t>
            </a:r>
            <a:r>
              <a:rPr lang="pl-PL" err="1"/>
              <a:t>Models</a:t>
            </a:r>
            <a:r>
              <a:rPr lang="pl-PL"/>
              <a:t> Split </a:t>
            </a:r>
            <a:r>
              <a:rPr lang="pl-PL" err="1"/>
              <a:t>Groups</a:t>
            </a:r>
            <a:endParaRPr lang="pl-PL"/>
          </a:p>
        </p:txBody>
      </p:sp>
      <p:pic>
        <p:nvPicPr>
          <p:cNvPr id="10" name="Obraz 10">
            <a:extLst>
              <a:ext uri="{FF2B5EF4-FFF2-40B4-BE49-F238E27FC236}">
                <a16:creationId xmlns:a16="http://schemas.microsoft.com/office/drawing/2014/main" id="{EA4B235D-00E6-A579-A09D-425FB1F39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908" y="2095249"/>
            <a:ext cx="4823236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Obraz 12">
            <a:extLst>
              <a:ext uri="{FF2B5EF4-FFF2-40B4-BE49-F238E27FC236}">
                <a16:creationId xmlns:a16="http://schemas.microsoft.com/office/drawing/2014/main" id="{69FC79C3-B36F-BEA5-AEAF-862E19221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006" y="2344234"/>
            <a:ext cx="4898856" cy="4104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512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A842E-AE7B-5142-A235-2BAA3526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XAI – </a:t>
            </a:r>
            <a:r>
              <a:rPr lang="pl-PL" err="1"/>
              <a:t>Feature</a:t>
            </a:r>
            <a:r>
              <a:rPr lang="pl-PL"/>
              <a:t> </a:t>
            </a:r>
            <a:r>
              <a:rPr lang="pl-PL" err="1"/>
              <a:t>Importance</a:t>
            </a:r>
            <a:endParaRPr lang="pl-PL"/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478CF384-B691-EC80-6010-67D95ACCC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403" y="2090311"/>
            <a:ext cx="5397555" cy="2821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8FA31B1D-B9B3-8924-4075-438B28F39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372" y="2090310"/>
            <a:ext cx="5397555" cy="2816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62449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E26108-4375-E6B2-7DF0-D7717B3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XAI -SHAP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3F22E825-A758-EF88-F46F-5E91F85D8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3" y="2265769"/>
            <a:ext cx="5490960" cy="3213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1C108B6-A096-69AB-C66D-6EE8F0FCD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18" y="2265770"/>
            <a:ext cx="5490959" cy="3213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84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2F50CE-1FE9-3A27-35C9-9D20951E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XAI – Break Down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7AD9577-E245-C1B0-F6EB-157C5416D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07543"/>
            <a:ext cx="5255472" cy="3075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C417533-127C-A70F-72FE-C17C0E346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31" y="2507543"/>
            <a:ext cx="5255471" cy="3075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33479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C3E33D-A187-3745-E30E-56D3C6D7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Summary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8EBDBB-3361-FDB6-275F-41C4A902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Creation of Random Forest overlay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Model training with Bayesian optimization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Model selection via RMSE, MAE and Split Groups plots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XAI methods and EDA led to a thorough problem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0913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1D96BB-8012-33E9-F4F4-F82DE850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Problem </a:t>
            </a:r>
            <a:r>
              <a:rPr lang="pl-PL" err="1"/>
              <a:t>Description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CBBEA5-DBC6-C9EB-45D5-DEDCF06F2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68" y="2883317"/>
            <a:ext cx="7186863" cy="2350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3200" i="1">
                <a:ea typeface="+mn-lt"/>
                <a:cs typeface="+mn-lt"/>
              </a:rPr>
              <a:t>„The </a:t>
            </a:r>
            <a:r>
              <a:rPr lang="pl-PL" sz="3200" i="1" err="1">
                <a:ea typeface="+mn-lt"/>
                <a:cs typeface="+mn-lt"/>
              </a:rPr>
              <a:t>main</a:t>
            </a:r>
            <a:r>
              <a:rPr lang="pl-PL" sz="3200" i="1">
                <a:ea typeface="+mn-lt"/>
                <a:cs typeface="+mn-lt"/>
              </a:rPr>
              <a:t> </a:t>
            </a:r>
            <a:r>
              <a:rPr lang="pl-PL" sz="3200" i="1" err="1">
                <a:ea typeface="+mn-lt"/>
                <a:cs typeface="+mn-lt"/>
              </a:rPr>
              <a:t>purpose</a:t>
            </a:r>
            <a:r>
              <a:rPr lang="pl-PL" sz="3200" i="1">
                <a:ea typeface="+mn-lt"/>
                <a:cs typeface="+mn-lt"/>
              </a:rPr>
              <a:t> of </a:t>
            </a:r>
            <a:r>
              <a:rPr lang="pl-PL" sz="3200" i="1" err="1">
                <a:ea typeface="+mn-lt"/>
                <a:cs typeface="+mn-lt"/>
              </a:rPr>
              <a:t>our</a:t>
            </a:r>
            <a:r>
              <a:rPr lang="pl-PL" sz="3200" i="1">
                <a:ea typeface="+mn-lt"/>
                <a:cs typeface="+mn-lt"/>
              </a:rPr>
              <a:t> </a:t>
            </a:r>
            <a:r>
              <a:rPr lang="pl-PL" sz="3200" i="1" err="1">
                <a:ea typeface="+mn-lt"/>
                <a:cs typeface="+mn-lt"/>
              </a:rPr>
              <a:t>study</a:t>
            </a:r>
            <a:r>
              <a:rPr lang="pl-PL" sz="3200" i="1">
                <a:ea typeface="+mn-lt"/>
                <a:cs typeface="+mn-lt"/>
              </a:rPr>
              <a:t> </a:t>
            </a:r>
            <a:r>
              <a:rPr lang="pl-PL" sz="3200" i="1" err="1">
                <a:ea typeface="+mn-lt"/>
                <a:cs typeface="+mn-lt"/>
              </a:rPr>
              <a:t>is</a:t>
            </a:r>
            <a:r>
              <a:rPr lang="pl-PL" sz="3200" i="1">
                <a:ea typeface="+mn-lt"/>
                <a:cs typeface="+mn-lt"/>
              </a:rPr>
              <a:t> to </a:t>
            </a:r>
            <a:r>
              <a:rPr lang="pl-PL" sz="3200" i="1" err="1">
                <a:ea typeface="+mn-lt"/>
                <a:cs typeface="+mn-lt"/>
              </a:rPr>
              <a:t>analyze</a:t>
            </a:r>
            <a:r>
              <a:rPr lang="pl-PL" sz="3200" i="1">
                <a:ea typeface="+mn-lt"/>
                <a:cs typeface="+mn-lt"/>
              </a:rPr>
              <a:t> the </a:t>
            </a:r>
            <a:r>
              <a:rPr lang="pl-PL" sz="3200" i="1" err="1">
                <a:ea typeface="+mn-lt"/>
                <a:cs typeface="+mn-lt"/>
              </a:rPr>
              <a:t>estate</a:t>
            </a:r>
            <a:r>
              <a:rPr lang="pl-PL" sz="3200" i="1">
                <a:ea typeface="+mn-lt"/>
                <a:cs typeface="+mn-lt"/>
              </a:rPr>
              <a:t> </a:t>
            </a:r>
            <a:r>
              <a:rPr lang="pl-PL" sz="3200" i="1" err="1">
                <a:ea typeface="+mn-lt"/>
                <a:cs typeface="+mn-lt"/>
              </a:rPr>
              <a:t>situation</a:t>
            </a:r>
            <a:r>
              <a:rPr lang="pl-PL" sz="3200" i="1">
                <a:ea typeface="+mn-lt"/>
                <a:cs typeface="+mn-lt"/>
              </a:rPr>
              <a:t> in </a:t>
            </a:r>
            <a:r>
              <a:rPr lang="pl-PL" sz="3200" i="1" err="1">
                <a:ea typeface="+mn-lt"/>
                <a:cs typeface="+mn-lt"/>
              </a:rPr>
              <a:t>Lisbon</a:t>
            </a:r>
            <a:r>
              <a:rPr lang="pl-PL" sz="3200" i="1">
                <a:ea typeface="+mn-lt"/>
                <a:cs typeface="+mn-lt"/>
              </a:rPr>
              <a:t> and </a:t>
            </a:r>
            <a:r>
              <a:rPr lang="pl-PL" sz="3200" i="1" err="1">
                <a:ea typeface="+mn-lt"/>
                <a:cs typeface="+mn-lt"/>
              </a:rPr>
              <a:t>provide</a:t>
            </a:r>
            <a:r>
              <a:rPr lang="pl-PL" sz="3200" i="1">
                <a:ea typeface="+mn-lt"/>
                <a:cs typeface="+mn-lt"/>
              </a:rPr>
              <a:t> </a:t>
            </a:r>
            <a:r>
              <a:rPr lang="pl-PL" sz="3200" i="1" err="1">
                <a:ea typeface="+mn-lt"/>
                <a:cs typeface="+mn-lt"/>
              </a:rPr>
              <a:t>responsible</a:t>
            </a:r>
            <a:r>
              <a:rPr lang="pl-PL" sz="3200" i="1">
                <a:ea typeface="+mn-lt"/>
                <a:cs typeface="+mn-lt"/>
              </a:rPr>
              <a:t> and </a:t>
            </a:r>
            <a:r>
              <a:rPr lang="pl-PL" sz="3200" i="1" err="1">
                <a:ea typeface="+mn-lt"/>
                <a:cs typeface="+mn-lt"/>
              </a:rPr>
              <a:t>explainable</a:t>
            </a:r>
            <a:r>
              <a:rPr lang="pl-PL" sz="3200" i="1">
                <a:ea typeface="+mn-lt"/>
                <a:cs typeface="+mn-lt"/>
              </a:rPr>
              <a:t> </a:t>
            </a:r>
            <a:r>
              <a:rPr lang="pl-PL" sz="3200" i="1" err="1">
                <a:ea typeface="+mn-lt"/>
                <a:cs typeface="+mn-lt"/>
              </a:rPr>
              <a:t>models</a:t>
            </a:r>
            <a:r>
              <a:rPr lang="pl-PL" sz="3200" i="1">
                <a:ea typeface="+mn-lt"/>
                <a:cs typeface="+mn-lt"/>
              </a:rPr>
              <a:t> for the </a:t>
            </a:r>
            <a:r>
              <a:rPr lang="pl-PL" sz="3200" i="1" err="1">
                <a:ea typeface="+mn-lt"/>
                <a:cs typeface="+mn-lt"/>
              </a:rPr>
              <a:t>task</a:t>
            </a:r>
            <a:r>
              <a:rPr lang="pl-PL" sz="3200" i="1">
                <a:ea typeface="+mn-lt"/>
                <a:cs typeface="+mn-lt"/>
              </a:rPr>
              <a:t> of </a:t>
            </a:r>
            <a:r>
              <a:rPr lang="pl-PL" sz="3200" i="1" err="1">
                <a:ea typeface="+mn-lt"/>
                <a:cs typeface="+mn-lt"/>
              </a:rPr>
              <a:t>price</a:t>
            </a:r>
            <a:r>
              <a:rPr lang="pl-PL" sz="3200" i="1">
                <a:ea typeface="+mn-lt"/>
                <a:cs typeface="+mn-lt"/>
              </a:rPr>
              <a:t> </a:t>
            </a:r>
            <a:r>
              <a:rPr lang="pl-PL" sz="3200" i="1" err="1">
                <a:ea typeface="+mn-lt"/>
                <a:cs typeface="+mn-lt"/>
              </a:rPr>
              <a:t>estimation</a:t>
            </a:r>
            <a:r>
              <a:rPr lang="pl-PL" sz="3200" i="1">
                <a:ea typeface="+mn-lt"/>
                <a:cs typeface="+mn-lt"/>
              </a:rPr>
              <a:t>.”</a:t>
            </a:r>
            <a:endParaRPr lang="pl-PL" sz="3200" i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342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A2CB19-CCA0-6584-AB42-666F9E85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 Set : </a:t>
            </a:r>
            <a:r>
              <a:rPr lang="pl-PL" err="1">
                <a:ea typeface="+mj-lt"/>
                <a:cs typeface="+mj-lt"/>
              </a:rPr>
              <a:t>Lisbon</a:t>
            </a:r>
            <a:r>
              <a:rPr lang="pl-PL">
                <a:ea typeface="+mj-lt"/>
                <a:cs typeface="+mj-lt"/>
              </a:rPr>
              <a:t> House </a:t>
            </a:r>
            <a:r>
              <a:rPr lang="pl-PL" err="1">
                <a:ea typeface="+mj-lt"/>
                <a:cs typeface="+mj-lt"/>
              </a:rPr>
              <a:t>Prices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76D6FE-BFAB-026D-476F-910F39B9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ea typeface="Calibri"/>
                <a:cs typeface="Calibri"/>
              </a:rPr>
              <a:t>250 </a:t>
            </a:r>
            <a:r>
              <a:rPr lang="pl-PL" err="1">
                <a:ea typeface="+mn-lt"/>
                <a:cs typeface="+mn-lt"/>
              </a:rPr>
              <a:t>observations</a:t>
            </a:r>
            <a:endParaRPr lang="pl-PL" err="1">
              <a:ea typeface="Calibri"/>
              <a:cs typeface="Calibri"/>
            </a:endParaRPr>
          </a:p>
          <a:p>
            <a:r>
              <a:rPr lang="pl-PL">
                <a:ea typeface="Calibri"/>
                <a:cs typeface="Calibri"/>
              </a:rPr>
              <a:t>17 </a:t>
            </a:r>
            <a:r>
              <a:rPr lang="pl-PL" err="1">
                <a:ea typeface="Calibri"/>
                <a:cs typeface="Calibri"/>
              </a:rPr>
              <a:t>columns</a:t>
            </a:r>
            <a:r>
              <a:rPr lang="pl-PL">
                <a:ea typeface="Calibri"/>
                <a:cs typeface="Calibri"/>
              </a:rPr>
              <a:t> </a:t>
            </a:r>
          </a:p>
          <a:p>
            <a:r>
              <a:rPr lang="pl-PL">
                <a:ea typeface="Calibri"/>
                <a:cs typeface="Calibri"/>
              </a:rPr>
              <a:t>No NULL values</a:t>
            </a:r>
          </a:p>
          <a:p>
            <a:endParaRPr lang="pl-PL">
              <a:ea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C5A52835-9C0A-ECBA-F0B4-1944FB7C9525}"/>
                  </a:ext>
                </a:extLst>
              </p14:cNvPr>
              <p14:cNvContentPartPr/>
              <p14:nvPr/>
            </p14:nvContentPartPr>
            <p14:xfrm>
              <a:off x="2712117" y="4328861"/>
              <a:ext cx="9525" cy="9525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C5A52835-9C0A-ECBA-F0B4-1944FB7C95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5867" y="3852611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Obraz 15" descr="Obraz zawierający stół&#10;&#10;Opis wygenerowany automatycznie">
            <a:extLst>
              <a:ext uri="{FF2B5EF4-FFF2-40B4-BE49-F238E27FC236}">
                <a16:creationId xmlns:a16="http://schemas.microsoft.com/office/drawing/2014/main" id="{6329368E-C94D-CA59-453C-5E8EB2388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229" y="3561808"/>
            <a:ext cx="8969542" cy="1190204"/>
          </a:xfrm>
          <a:prstGeom prst="rect">
            <a:avLst/>
          </a:prstGeom>
        </p:spPr>
      </p:pic>
      <p:pic>
        <p:nvPicPr>
          <p:cNvPr id="16" name="Obraz 16" descr="Obraz zawierający stół&#10;&#10;Opis wygenerowany automatycznie">
            <a:extLst>
              <a:ext uri="{FF2B5EF4-FFF2-40B4-BE49-F238E27FC236}">
                <a16:creationId xmlns:a16="http://schemas.microsoft.com/office/drawing/2014/main" id="{0CAB660B-40BA-B549-B80A-F4DD33CB3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9636" y="5057651"/>
            <a:ext cx="6382753" cy="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835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64D53F-B8ED-CAF2-810A-33BA0B0F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765"/>
            <a:ext cx="5857374" cy="1325563"/>
          </a:xfrm>
        </p:spPr>
        <p:txBody>
          <a:bodyPr/>
          <a:lstStyle/>
          <a:p>
            <a:r>
              <a:rPr lang="pl-PL"/>
              <a:t>EDA – House Distribution</a:t>
            </a:r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10E9DCC2-3ADA-E095-643D-ADBBA2424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7013" y="470587"/>
            <a:ext cx="5118823" cy="3529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Obraz 3" descr="Obraz zawierający mapa&#10;&#10;Opis wygenerowany automatycznie">
            <a:extLst>
              <a:ext uri="{FF2B5EF4-FFF2-40B4-BE49-F238E27FC236}">
                <a16:creationId xmlns:a16="http://schemas.microsoft.com/office/drawing/2014/main" id="{88498275-B19D-E989-0837-B88AEB7D9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87600"/>
            <a:ext cx="5543924" cy="36769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06134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E5FFB4-5210-8FD3-500C-FE007127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997"/>
            <a:ext cx="10515600" cy="1325563"/>
          </a:xfrm>
        </p:spPr>
        <p:txBody>
          <a:bodyPr/>
          <a:lstStyle/>
          <a:p>
            <a:r>
              <a:rPr lang="pl-PL" err="1"/>
              <a:t>AutoML</a:t>
            </a:r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77FFC5D-3D0D-E308-6CA6-4C44DB4E8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5395739" cy="3493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Preparation of overlay for Random Forest model with:</a:t>
            </a:r>
          </a:p>
          <a:p>
            <a:r>
              <a:rPr lang="en-US"/>
              <a:t>Data preprocessing</a:t>
            </a:r>
          </a:p>
          <a:p>
            <a:r>
              <a:rPr lang="en-US"/>
              <a:t>Quick model creation</a:t>
            </a:r>
          </a:p>
          <a:p>
            <a:r>
              <a:rPr lang="en-US"/>
              <a:t>Model evaluation</a:t>
            </a:r>
            <a:endParaRPr lang="pl-PL"/>
          </a:p>
          <a:p>
            <a:pPr marL="0" indent="0">
              <a:buNone/>
            </a:pPr>
            <a:r>
              <a:rPr lang="pl-PL" err="1"/>
              <a:t>Other</a:t>
            </a:r>
            <a:r>
              <a:rPr lang="pl-PL"/>
              <a:t> </a:t>
            </a:r>
            <a:r>
              <a:rPr lang="pl-PL" err="1"/>
              <a:t>groups</a:t>
            </a:r>
            <a:r>
              <a:rPr lang="pl-PL"/>
              <a:t> </a:t>
            </a:r>
            <a:r>
              <a:rPr lang="pl-PL" err="1"/>
              <a:t>models</a:t>
            </a:r>
            <a:r>
              <a:rPr lang="pl-PL"/>
              <a:t>: </a:t>
            </a:r>
            <a:r>
              <a:rPr lang="pl-PL" err="1"/>
              <a:t>xgboost</a:t>
            </a:r>
            <a:r>
              <a:rPr lang="pl-PL"/>
              <a:t>, </a:t>
            </a:r>
            <a:r>
              <a:rPr lang="pl-PL" err="1"/>
              <a:t>lightgbm</a:t>
            </a:r>
            <a:r>
              <a:rPr lang="pl-PL"/>
              <a:t>, </a:t>
            </a:r>
            <a:r>
              <a:rPr lang="pl-PL" err="1"/>
              <a:t>catboost</a:t>
            </a:r>
            <a:endParaRPr lang="pl-PL"/>
          </a:p>
        </p:txBody>
      </p:sp>
      <p:pic>
        <p:nvPicPr>
          <p:cNvPr id="1028" name="Picture 4" descr="Samouczek: model regresji trenowania automatycznego uczenia maszynowego -  Azure Machine Learning | Microsoft Docs">
            <a:extLst>
              <a:ext uri="{FF2B5EF4-FFF2-40B4-BE49-F238E27FC236}">
                <a16:creationId xmlns:a16="http://schemas.microsoft.com/office/drawing/2014/main" id="{D34DEA19-6AF4-4712-0869-DF526B64F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10" y="2064607"/>
            <a:ext cx="5445958" cy="272878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A7F7D24-8F73-44BF-6584-D1E6138E70B4}"/>
              </a:ext>
            </a:extLst>
          </p:cNvPr>
          <p:cNvSpPr txBox="1"/>
          <p:nvPr/>
        </p:nvSpPr>
        <p:spPr>
          <a:xfrm>
            <a:off x="884321" y="5805237"/>
            <a:ext cx="710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l-PL" err="1">
                <a:solidFill>
                  <a:schemeClr val="accent1"/>
                </a:solidFill>
              </a:rPr>
              <a:t>Overlay</a:t>
            </a:r>
            <a:r>
              <a:rPr lang="pl-PL">
                <a:solidFill>
                  <a:schemeClr val="accent1"/>
                </a:solidFill>
              </a:rPr>
              <a:t> </a:t>
            </a:r>
            <a:r>
              <a:rPr lang="pl-PL" err="1">
                <a:solidFill>
                  <a:schemeClr val="accent1"/>
                </a:solidFill>
              </a:rPr>
              <a:t>repository</a:t>
            </a:r>
            <a:r>
              <a:rPr lang="pl-PL">
                <a:solidFill>
                  <a:schemeClr val="accent1"/>
                </a:solidFill>
              </a:rPr>
              <a:t> link: </a:t>
            </a:r>
            <a:r>
              <a:rPr lang="pl-PL">
                <a:hlinkClick r:id="rId3"/>
              </a:rPr>
              <a:t>https://github.com/MI2-Education/2022L-WB-ML-1/tree/main/milestones/ms2b/deepRession/RandomForestDeepRession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612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4308A0-28F7-1E02-28B5-41AB62EF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Models</a:t>
            </a:r>
            <a:endParaRPr lang="pl-PL"/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861E94E2-C7B4-CE92-1370-BCF958528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71" y="409436"/>
            <a:ext cx="5857696" cy="30508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7A1749FF-A48B-AE8D-B22E-12EB5589E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3" y="3504769"/>
            <a:ext cx="5857696" cy="30508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52313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4308A0-28F7-1E02-28B5-41AB62EF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Models</a:t>
            </a:r>
            <a:endParaRPr lang="pl-PL"/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861E94E2-C7B4-CE92-1370-BCF958528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71" y="378117"/>
            <a:ext cx="5857696" cy="30508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7A1749FF-A48B-AE8D-B22E-12EB5589E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3" y="3504769"/>
            <a:ext cx="5857696" cy="30508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1C612694-63C6-DE43-D11E-973D0E0F1A8D}"/>
              </a:ext>
            </a:extLst>
          </p:cNvPr>
          <p:cNvCxnSpPr>
            <a:cxnSpLocks/>
          </p:cNvCxnSpPr>
          <p:nvPr/>
        </p:nvCxnSpPr>
        <p:spPr>
          <a:xfrm flipH="1" flipV="1">
            <a:off x="9354553" y="1534026"/>
            <a:ext cx="336884" cy="553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5507B125-0EB9-5CF4-919E-A1D4357981CE}"/>
              </a:ext>
            </a:extLst>
          </p:cNvPr>
          <p:cNvCxnSpPr>
            <a:cxnSpLocks/>
          </p:cNvCxnSpPr>
          <p:nvPr/>
        </p:nvCxnSpPr>
        <p:spPr>
          <a:xfrm flipH="1" flipV="1">
            <a:off x="3966411" y="4874794"/>
            <a:ext cx="352926" cy="539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5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4308A0-28F7-1E02-28B5-41AB62EF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Models</a:t>
            </a:r>
            <a:endParaRPr lang="pl-PL"/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861E94E2-C7B4-CE92-1370-BCF958528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71" y="378117"/>
            <a:ext cx="5857696" cy="30508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7A1749FF-A48B-AE8D-B22E-12EB5589E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3" y="3504769"/>
            <a:ext cx="5857696" cy="30508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832392FC-4E6A-7AF3-39E1-0E068A800A7D}"/>
              </a:ext>
            </a:extLst>
          </p:cNvPr>
          <p:cNvCxnSpPr>
            <a:cxnSpLocks/>
          </p:cNvCxnSpPr>
          <p:nvPr/>
        </p:nvCxnSpPr>
        <p:spPr>
          <a:xfrm flipH="1" flipV="1">
            <a:off x="3946358" y="4890837"/>
            <a:ext cx="306805" cy="5594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6B3967C0-6E1B-6ACA-D575-A43D9626FBFA}"/>
              </a:ext>
            </a:extLst>
          </p:cNvPr>
          <p:cNvCxnSpPr>
            <a:cxnSpLocks/>
          </p:cNvCxnSpPr>
          <p:nvPr/>
        </p:nvCxnSpPr>
        <p:spPr>
          <a:xfrm flipH="1" flipV="1">
            <a:off x="9512968" y="1548064"/>
            <a:ext cx="306805" cy="5594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8146B2C8-9AF6-B831-D8AF-62D925CE3D83}"/>
              </a:ext>
            </a:extLst>
          </p:cNvPr>
          <p:cNvCxnSpPr>
            <a:cxnSpLocks/>
          </p:cNvCxnSpPr>
          <p:nvPr/>
        </p:nvCxnSpPr>
        <p:spPr>
          <a:xfrm flipH="1">
            <a:off x="9910011" y="794084"/>
            <a:ext cx="413084" cy="4741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99869162-9FD9-23DA-CB5C-F6598B1C4BF3}"/>
              </a:ext>
            </a:extLst>
          </p:cNvPr>
          <p:cNvCxnSpPr>
            <a:cxnSpLocks/>
          </p:cNvCxnSpPr>
          <p:nvPr/>
        </p:nvCxnSpPr>
        <p:spPr>
          <a:xfrm flipH="1">
            <a:off x="4253163" y="3785490"/>
            <a:ext cx="433137" cy="4822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6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27112C-5BDB-E96E-E813-70A2AAC0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Best </a:t>
            </a:r>
            <a:r>
              <a:rPr lang="pl-PL" err="1"/>
              <a:t>Models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9AC470-73F3-CEBA-83DB-F6B404F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/>
              <a:t>Data set </a:t>
            </a:r>
            <a:r>
              <a:rPr lang="pl-PL" err="1"/>
              <a:t>mean</a:t>
            </a:r>
            <a:r>
              <a:rPr lang="pl-PL"/>
              <a:t> </a:t>
            </a:r>
            <a:r>
              <a:rPr lang="pl-PL" err="1"/>
              <a:t>price</a:t>
            </a:r>
            <a:r>
              <a:rPr lang="pl-PL"/>
              <a:t>: 550 000</a:t>
            </a:r>
          </a:p>
          <a:p>
            <a:pPr marL="0" indent="0">
              <a:buNone/>
            </a:pPr>
            <a:r>
              <a:rPr lang="pl-PL"/>
              <a:t>Data set median </a:t>
            </a:r>
            <a:r>
              <a:rPr lang="pl-PL" err="1"/>
              <a:t>price</a:t>
            </a:r>
            <a:r>
              <a:rPr lang="pl-PL"/>
              <a:t>: 450 000</a:t>
            </a:r>
          </a:p>
        </p:txBody>
      </p:sp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C08EA43C-D2AC-5AC2-38B0-9B71CA84B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23270"/>
              </p:ext>
            </p:extLst>
          </p:nvPr>
        </p:nvGraphicFramePr>
        <p:xfrm>
          <a:off x="1688233" y="3413201"/>
          <a:ext cx="8815533" cy="153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69">
                  <a:extLst>
                    <a:ext uri="{9D8B030D-6E8A-4147-A177-3AD203B41FA5}">
                      <a16:colId xmlns:a16="http://schemas.microsoft.com/office/drawing/2014/main" val="2382846086"/>
                    </a:ext>
                  </a:extLst>
                </a:gridCol>
                <a:gridCol w="1751541">
                  <a:extLst>
                    <a:ext uri="{9D8B030D-6E8A-4147-A177-3AD203B41FA5}">
                      <a16:colId xmlns:a16="http://schemas.microsoft.com/office/drawing/2014/main" val="574770632"/>
                    </a:ext>
                  </a:extLst>
                </a:gridCol>
                <a:gridCol w="1751541">
                  <a:extLst>
                    <a:ext uri="{9D8B030D-6E8A-4147-A177-3AD203B41FA5}">
                      <a16:colId xmlns:a16="http://schemas.microsoft.com/office/drawing/2014/main" val="194827026"/>
                    </a:ext>
                  </a:extLst>
                </a:gridCol>
                <a:gridCol w="1751541">
                  <a:extLst>
                    <a:ext uri="{9D8B030D-6E8A-4147-A177-3AD203B41FA5}">
                      <a16:colId xmlns:a16="http://schemas.microsoft.com/office/drawing/2014/main" val="3466913941"/>
                    </a:ext>
                  </a:extLst>
                </a:gridCol>
                <a:gridCol w="1751541">
                  <a:extLst>
                    <a:ext uri="{9D8B030D-6E8A-4147-A177-3AD203B41FA5}">
                      <a16:colId xmlns:a16="http://schemas.microsoft.com/office/drawing/2014/main" val="1615378603"/>
                    </a:ext>
                  </a:extLst>
                </a:gridCol>
              </a:tblGrid>
              <a:tr h="528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Model </a:t>
                      </a:r>
                      <a:r>
                        <a:rPr lang="pl-PL" err="1"/>
                        <a:t>name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RMSE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RMSE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MAE train</a:t>
                      </a:r>
                      <a:endParaRPr lang="pl-PL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MAE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35458"/>
                  </a:ext>
                </a:extLst>
              </a:tr>
              <a:tr h="477360">
                <a:tc>
                  <a:txBody>
                    <a:bodyPr/>
                    <a:lstStyle/>
                    <a:p>
                      <a:r>
                        <a:rPr lang="pl-PL"/>
                        <a:t>Random Forest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147210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140305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83805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110186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46544"/>
                  </a:ext>
                </a:extLst>
              </a:tr>
              <a:tr h="528800">
                <a:tc>
                  <a:txBody>
                    <a:bodyPr/>
                    <a:lstStyle/>
                    <a:p>
                      <a:r>
                        <a:rPr lang="pl-PL"/>
                        <a:t>Xgboost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160925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344837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111682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115334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1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442455"/>
      </p:ext>
    </p:extLst>
  </p:cSld>
  <p:clrMapOvr>
    <a:masterClrMapping/>
  </p:clrMapOvr>
</p:sld>
</file>

<file path=ppt/theme/theme1.xml><?xml version="1.0" encoding="utf-8"?>
<a:theme xmlns:a="http://schemas.openxmlformats.org/drawingml/2006/main" name="FairPAN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irPAN" id="{D7E5D79E-04C4-4EAE-8E17-76273C2ED73A}" vid="{965D171C-3094-44AC-9902-BB8F7DD8A73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96B60C6FC0E84BBA39174ADFFE3681" ma:contentTypeVersion="13" ma:contentTypeDescription="Utwórz nowy dokument." ma:contentTypeScope="" ma:versionID="e92fcf2cbbb3097f0ed9eff7118f5a40">
  <xsd:schema xmlns:xsd="http://www.w3.org/2001/XMLSchema" xmlns:xs="http://www.w3.org/2001/XMLSchema" xmlns:p="http://schemas.microsoft.com/office/2006/metadata/properties" xmlns:ns3="9fcbd4b1-acba-40f5-9c18-6e7440fbdee0" xmlns:ns4="a6820557-34c2-4f59-b216-d67d264fdacd" targetNamespace="http://schemas.microsoft.com/office/2006/metadata/properties" ma:root="true" ma:fieldsID="0b3155e6e6272a23839a5e0aa52e2c0b" ns3:_="" ns4:_="">
    <xsd:import namespace="9fcbd4b1-acba-40f5-9c18-6e7440fbdee0"/>
    <xsd:import namespace="a6820557-34c2-4f59-b216-d67d264fda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bd4b1-acba-40f5-9c18-6e7440fbd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20557-34c2-4f59-b216-d67d264fd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F653AD-3316-4838-AE6B-78AC426FAAB8}">
  <ds:schemaRefs>
    <ds:schemaRef ds:uri="9fcbd4b1-acba-40f5-9c18-6e7440fbdee0"/>
    <ds:schemaRef ds:uri="a6820557-34c2-4f59-b216-d67d264fda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E488F6A-143B-4670-92E2-351DE388E962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a6820557-34c2-4f59-b216-d67d264fdacd"/>
    <ds:schemaRef ds:uri="http://schemas.microsoft.com/office/infopath/2007/PartnerControls"/>
    <ds:schemaRef ds:uri="http://schemas.openxmlformats.org/package/2006/metadata/core-properties"/>
    <ds:schemaRef ds:uri="9fcbd4b1-acba-40f5-9c18-6e7440fbdee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AB92A69-D183-4CFC-96C1-01EEAEE414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FairPAN</Template>
  <TotalTime>0</TotalTime>
  <Words>198</Words>
  <Application>Microsoft Office PowerPoint</Application>
  <PresentationFormat>Panoramiczny</PresentationFormat>
  <Paragraphs>49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FairPAN</vt:lpstr>
      <vt:lpstr>PREDICTING LISBON HOUSE PRICES </vt:lpstr>
      <vt:lpstr>Problem Description</vt:lpstr>
      <vt:lpstr>Data Set : Lisbon House Prices</vt:lpstr>
      <vt:lpstr>EDA – House Distribution</vt:lpstr>
      <vt:lpstr>AutoML</vt:lpstr>
      <vt:lpstr>Models</vt:lpstr>
      <vt:lpstr>Models</vt:lpstr>
      <vt:lpstr>Models</vt:lpstr>
      <vt:lpstr>Best Models</vt:lpstr>
      <vt:lpstr>Best Models Split Groups</vt:lpstr>
      <vt:lpstr>XAI – Feature Importance</vt:lpstr>
      <vt:lpstr>XAI -SHAP</vt:lpstr>
      <vt:lpstr>XAI – Break Down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Hubert Ruczyński</dc:creator>
  <cp:lastModifiedBy>Ruczyński Hubert (STUD)</cp:lastModifiedBy>
  <cp:revision>1</cp:revision>
  <dcterms:created xsi:type="dcterms:W3CDTF">2022-05-25T18:25:04Z</dcterms:created>
  <dcterms:modified xsi:type="dcterms:W3CDTF">2022-07-04T08:22:16Z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0x0101009C96B60C6FC0E84BBA39174ADFFE3681</vt:lpwstr>
  </property>
</Properties>
</file>