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sldIdLst>
    <p:sldId id="256" r:id="rId5"/>
    <p:sldId id="259" r:id="rId6"/>
    <p:sldId id="261" r:id="rId7"/>
    <p:sldId id="263" r:id="rId8"/>
    <p:sldId id="275" r:id="rId9"/>
    <p:sldId id="278" r:id="rId10"/>
    <p:sldId id="276" r:id="rId11"/>
    <p:sldId id="277" r:id="rId12"/>
    <p:sldId id="279" r:id="rId13"/>
    <p:sldId id="280" r:id="rId14"/>
    <p:sldId id="265" r:id="rId15"/>
    <p:sldId id="267" r:id="rId16"/>
    <p:sldId id="270" r:id="rId17"/>
    <p:sldId id="271" r:id="rId18"/>
    <p:sldId id="272" r:id="rId19"/>
    <p:sldId id="273" r:id="rId20"/>
    <p:sldId id="274" r:id="rId21"/>
    <p:sldId id="266" r:id="rId22"/>
    <p:sldId id="281" r:id="rId23"/>
    <p:sldId id="268" r:id="rId24"/>
    <p:sldId id="285" r:id="rId25"/>
    <p:sldId id="269" r:id="rId26"/>
    <p:sldId id="282" r:id="rId27"/>
    <p:sldId id="264" r:id="rId28"/>
    <p:sldId id="283" r:id="rId29"/>
    <p:sldId id="284" r:id="rId3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DE46A0-E0DC-4537-8D23-8B87851EF8D8}" v="54" dt="2023-01-13T13:37:35.818"/>
  </p1510:revLst>
</p1510:revInfo>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 pośredn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ść" userId="S::urn:spo:anon#da31f88066cf0270fbd6243c787d767a78b76e472967b5b49185d40107747a88::" providerId="AD" clId="Web-{FCDED1F9-4157-DF38-FEDD-1D698501551C}"/>
    <pc:docChg chg="modSld">
      <pc:chgData name="Gość" userId="S::urn:spo:anon#da31f88066cf0270fbd6243c787d767a78b76e472967b5b49185d40107747a88::" providerId="AD" clId="Web-{FCDED1F9-4157-DF38-FEDD-1D698501551C}" dt="2023-01-12T00:35:25.694" v="23" actId="20577"/>
      <pc:docMkLst>
        <pc:docMk/>
      </pc:docMkLst>
      <pc:sldChg chg="modSp">
        <pc:chgData name="Gość" userId="S::urn:spo:anon#da31f88066cf0270fbd6243c787d767a78b76e472967b5b49185d40107747a88::" providerId="AD" clId="Web-{FCDED1F9-4157-DF38-FEDD-1D698501551C}" dt="2023-01-12T00:35:25.694" v="23" actId="20577"/>
        <pc:sldMkLst>
          <pc:docMk/>
          <pc:sldMk cId="46593910" sldId="259"/>
        </pc:sldMkLst>
        <pc:spChg chg="mod">
          <ac:chgData name="Gość" userId="S::urn:spo:anon#da31f88066cf0270fbd6243c787d767a78b76e472967b5b49185d40107747a88::" providerId="AD" clId="Web-{FCDED1F9-4157-DF38-FEDD-1D698501551C}" dt="2023-01-12T00:35:25.694" v="23" actId="20577"/>
          <ac:spMkLst>
            <pc:docMk/>
            <pc:sldMk cId="46593910" sldId="259"/>
            <ac:spMk id="3" creationId="{6EE5DA8D-C2B3-2DFD-92B5-9CC67FACBE35}"/>
          </ac:spMkLst>
        </pc:spChg>
      </pc:sldChg>
      <pc:sldChg chg="modNotes">
        <pc:chgData name="Gość" userId="S::urn:spo:anon#da31f88066cf0270fbd6243c787d767a78b76e472967b5b49185d40107747a88::" providerId="AD" clId="Web-{FCDED1F9-4157-DF38-FEDD-1D698501551C}" dt="2023-01-11T22:21:09.683" v="1"/>
        <pc:sldMkLst>
          <pc:docMk/>
          <pc:sldMk cId="433333349" sldId="261"/>
        </pc:sldMkLst>
      </pc:sldChg>
      <pc:sldChg chg="modNotes">
        <pc:chgData name="Gość" userId="S::urn:spo:anon#da31f88066cf0270fbd6243c787d767a78b76e472967b5b49185d40107747a88::" providerId="AD" clId="Web-{FCDED1F9-4157-DF38-FEDD-1D698501551C}" dt="2023-01-11T22:27:46.461" v="8"/>
        <pc:sldMkLst>
          <pc:docMk/>
          <pc:sldMk cId="3784700445" sldId="263"/>
        </pc:sldMkLst>
      </pc:sldChg>
      <pc:sldChg chg="modSp">
        <pc:chgData name="Gość" userId="S::urn:spo:anon#da31f88066cf0270fbd6243c787d767a78b76e472967b5b49185d40107747a88::" providerId="AD" clId="Web-{FCDED1F9-4157-DF38-FEDD-1D698501551C}" dt="2023-01-11T23:52:34.974" v="21" actId="1076"/>
        <pc:sldMkLst>
          <pc:docMk/>
          <pc:sldMk cId="1899963539" sldId="277"/>
        </pc:sldMkLst>
        <pc:spChg chg="mod">
          <ac:chgData name="Gość" userId="S::urn:spo:anon#da31f88066cf0270fbd6243c787d767a78b76e472967b5b49185d40107747a88::" providerId="AD" clId="Web-{FCDED1F9-4157-DF38-FEDD-1D698501551C}" dt="2023-01-11T23:52:34.974" v="21" actId="1076"/>
          <ac:spMkLst>
            <pc:docMk/>
            <pc:sldMk cId="1899963539" sldId="277"/>
            <ac:spMk id="2" creationId="{EC9EE302-BFB6-FEFD-1B72-5F048299A009}"/>
          </ac:spMkLst>
        </pc:spChg>
      </pc:sldChg>
    </pc:docChg>
  </pc:docChgLst>
  <pc:docChgLst>
    <pc:chgData name="Ruczyński Hubert (STUD)" userId="35753aab-0d69-494c-b54d-f9fed967c656" providerId="ADAL" clId="{B7DE46A0-E0DC-4537-8D23-8B87851EF8D8}"/>
    <pc:docChg chg="modSld">
      <pc:chgData name="Ruczyński Hubert (STUD)" userId="35753aab-0d69-494c-b54d-f9fed967c656" providerId="ADAL" clId="{B7DE46A0-E0DC-4537-8D23-8B87851EF8D8}" dt="2023-01-13T13:37:35.818" v="53" actId="20577"/>
      <pc:docMkLst>
        <pc:docMk/>
      </pc:docMkLst>
      <pc:sldChg chg="modSp">
        <pc:chgData name="Ruczyński Hubert (STUD)" userId="35753aab-0d69-494c-b54d-f9fed967c656" providerId="ADAL" clId="{B7DE46A0-E0DC-4537-8D23-8B87851EF8D8}" dt="2023-01-13T13:37:35.818" v="53" actId="20577"/>
        <pc:sldMkLst>
          <pc:docMk/>
          <pc:sldMk cId="2587212171" sldId="267"/>
        </pc:sldMkLst>
        <pc:spChg chg="mod">
          <ac:chgData name="Ruczyński Hubert (STUD)" userId="35753aab-0d69-494c-b54d-f9fed967c656" providerId="ADAL" clId="{B7DE46A0-E0DC-4537-8D23-8B87851EF8D8}" dt="2023-01-13T13:37:35.818" v="53" actId="20577"/>
          <ac:spMkLst>
            <pc:docMk/>
            <pc:sldMk cId="2587212171" sldId="267"/>
            <ac:spMk id="2" creationId="{D196A076-A044-4952-F265-3970CDE53338}"/>
          </ac:spMkLst>
        </pc:spChg>
      </pc:sldChg>
    </pc:docChg>
  </pc:docChgLst>
  <pc:docChgLst>
    <pc:chgData name="Gość" userId="S::urn:spo:anon#da31f88066cf0270fbd6243c787d767a78b76e472967b5b49185d40107747a88::" providerId="AD" clId="Web-{905F5668-1469-E391-6EFB-B74EDF37E21B}"/>
    <pc:docChg chg="modSld sldOrd">
      <pc:chgData name="Gość" userId="S::urn:spo:anon#da31f88066cf0270fbd6243c787d767a78b76e472967b5b49185d40107747a88::" providerId="AD" clId="Web-{905F5668-1469-E391-6EFB-B74EDF37E21B}" dt="2023-01-10T11:45:05.969" v="610"/>
      <pc:docMkLst>
        <pc:docMk/>
      </pc:docMkLst>
      <pc:sldChg chg="modSp modNotes">
        <pc:chgData name="Gość" userId="S::urn:spo:anon#da31f88066cf0270fbd6243c787d767a78b76e472967b5b49185d40107747a88::" providerId="AD" clId="Web-{905F5668-1469-E391-6EFB-B74EDF37E21B}" dt="2023-01-10T10:07:00.031" v="485" actId="20577"/>
        <pc:sldMkLst>
          <pc:docMk/>
          <pc:sldMk cId="433333349" sldId="261"/>
        </pc:sldMkLst>
        <pc:spChg chg="mod">
          <ac:chgData name="Gość" userId="S::urn:spo:anon#da31f88066cf0270fbd6243c787d767a78b76e472967b5b49185d40107747a88::" providerId="AD" clId="Web-{905F5668-1469-E391-6EFB-B74EDF37E21B}" dt="2023-01-10T10:07:00.031" v="485" actId="20577"/>
          <ac:spMkLst>
            <pc:docMk/>
            <pc:sldMk cId="433333349" sldId="261"/>
            <ac:spMk id="2" creationId="{FF54D74A-0AE6-82C1-1B3C-A745F2ECFC45}"/>
          </ac:spMkLst>
        </pc:spChg>
      </pc:sldChg>
      <pc:sldChg chg="modNotes">
        <pc:chgData name="Gość" userId="S::urn:spo:anon#da31f88066cf0270fbd6243c787d767a78b76e472967b5b49185d40107747a88::" providerId="AD" clId="Web-{905F5668-1469-E391-6EFB-B74EDF37E21B}" dt="2023-01-10T08:32:12.844" v="22"/>
        <pc:sldMkLst>
          <pc:docMk/>
          <pc:sldMk cId="3784700445" sldId="263"/>
        </pc:sldMkLst>
      </pc:sldChg>
      <pc:sldChg chg="modNotes">
        <pc:chgData name="Gość" userId="S::urn:spo:anon#da31f88066cf0270fbd6243c787d767a78b76e472967b5b49185d40107747a88::" providerId="AD" clId="Web-{905F5668-1469-E391-6EFB-B74EDF37E21B}" dt="2023-01-10T08:33:05.752" v="38"/>
        <pc:sldMkLst>
          <pc:docMk/>
          <pc:sldMk cId="972603920" sldId="275"/>
        </pc:sldMkLst>
      </pc:sldChg>
      <pc:sldChg chg="modNotes">
        <pc:chgData name="Gość" userId="S::urn:spo:anon#da31f88066cf0270fbd6243c787d767a78b76e472967b5b49185d40107747a88::" providerId="AD" clId="Web-{905F5668-1469-E391-6EFB-B74EDF37E21B}" dt="2023-01-10T08:35:59.493" v="66"/>
        <pc:sldMkLst>
          <pc:docMk/>
          <pc:sldMk cId="1899963539" sldId="277"/>
        </pc:sldMkLst>
      </pc:sldChg>
      <pc:sldChg chg="modNotes">
        <pc:chgData name="Gość" userId="S::urn:spo:anon#da31f88066cf0270fbd6243c787d767a78b76e472967b5b49185d40107747a88::" providerId="AD" clId="Web-{905F5668-1469-E391-6EFB-B74EDF37E21B}" dt="2023-01-10T08:33:57.910" v="56"/>
        <pc:sldMkLst>
          <pc:docMk/>
          <pc:sldMk cId="1705213534" sldId="278"/>
        </pc:sldMkLst>
      </pc:sldChg>
      <pc:sldChg chg="modNotes">
        <pc:chgData name="Gość" userId="S::urn:spo:anon#da31f88066cf0270fbd6243c787d767a78b76e472967b5b49185d40107747a88::" providerId="AD" clId="Web-{905F5668-1469-E391-6EFB-B74EDF37E21B}" dt="2023-01-10T08:52:27.637" v="103"/>
        <pc:sldMkLst>
          <pc:docMk/>
          <pc:sldMk cId="274295458" sldId="279"/>
        </pc:sldMkLst>
      </pc:sldChg>
      <pc:sldChg chg="addSp delSp modSp ord modNotes">
        <pc:chgData name="Gość" userId="S::urn:spo:anon#da31f88066cf0270fbd6243c787d767a78b76e472967b5b49185d40107747a88::" providerId="AD" clId="Web-{905F5668-1469-E391-6EFB-B74EDF37E21B}" dt="2023-01-10T11:45:05.969" v="610"/>
        <pc:sldMkLst>
          <pc:docMk/>
          <pc:sldMk cId="740280335" sldId="281"/>
        </pc:sldMkLst>
        <pc:picChg chg="add del mod">
          <ac:chgData name="Gość" userId="S::urn:spo:anon#da31f88066cf0270fbd6243c787d767a78b76e472967b5b49185d40107747a88::" providerId="AD" clId="Web-{905F5668-1469-E391-6EFB-B74EDF37E21B}" dt="2023-01-10T10:15:27.284" v="532"/>
          <ac:picMkLst>
            <pc:docMk/>
            <pc:sldMk cId="740280335" sldId="281"/>
            <ac:picMk id="2" creationId="{1F9D4FE1-A70F-42FF-B8F4-3FCDA37EC23F}"/>
          </ac:picMkLst>
        </pc:picChg>
        <pc:picChg chg="del">
          <ac:chgData name="Gość" userId="S::urn:spo:anon#da31f88066cf0270fbd6243c787d767a78b76e472967b5b49185d40107747a88::" providerId="AD" clId="Web-{905F5668-1469-E391-6EFB-B74EDF37E21B}" dt="2023-01-10T10:10:30.976" v="488"/>
          <ac:picMkLst>
            <pc:docMk/>
            <pc:sldMk cId="740280335" sldId="281"/>
            <ac:picMk id="4" creationId="{599E7454-8080-C6C5-9218-C82F44A5366A}"/>
          </ac:picMkLst>
        </pc:picChg>
        <pc:picChg chg="add mod">
          <ac:chgData name="Gość" userId="S::urn:spo:anon#da31f88066cf0270fbd6243c787d767a78b76e472967b5b49185d40107747a88::" providerId="AD" clId="Web-{905F5668-1469-E391-6EFB-B74EDF37E21B}" dt="2023-01-10T10:15:33.956" v="537" actId="1076"/>
          <ac:picMkLst>
            <pc:docMk/>
            <pc:sldMk cId="740280335" sldId="281"/>
            <ac:picMk id="5" creationId="{6E8F65F3-B6B1-862F-4086-5517E9B0510A}"/>
          </ac:picMkLst>
        </pc:picChg>
      </pc:sldChg>
      <pc:sldChg chg="modSp">
        <pc:chgData name="Gość" userId="S::urn:spo:anon#da31f88066cf0270fbd6243c787d767a78b76e472967b5b49185d40107747a88::" providerId="AD" clId="Web-{905F5668-1469-E391-6EFB-B74EDF37E21B}" dt="2023-01-10T09:35:21.900" v="138" actId="20577"/>
        <pc:sldMkLst>
          <pc:docMk/>
          <pc:sldMk cId="1571997592" sldId="283"/>
        </pc:sldMkLst>
        <pc:spChg chg="mod">
          <ac:chgData name="Gość" userId="S::urn:spo:anon#da31f88066cf0270fbd6243c787d767a78b76e472967b5b49185d40107747a88::" providerId="AD" clId="Web-{905F5668-1469-E391-6EFB-B74EDF37E21B}" dt="2023-01-10T09:35:21.900" v="138" actId="20577"/>
          <ac:spMkLst>
            <pc:docMk/>
            <pc:sldMk cId="1571997592" sldId="283"/>
            <ac:spMk id="2" creationId="{2572317E-863B-BCB3-E40D-0C21F403C6A7}"/>
          </ac:spMkLst>
        </pc:spChg>
      </pc:sldChg>
      <pc:sldChg chg="ord">
        <pc:chgData name="Gość" userId="S::urn:spo:anon#da31f88066cf0270fbd6243c787d767a78b76e472967b5b49185d40107747a88::" providerId="AD" clId="Web-{905F5668-1469-E391-6EFB-B74EDF37E21B}" dt="2023-01-10T09:39:35.488" v="139"/>
        <pc:sldMkLst>
          <pc:docMk/>
          <pc:sldMk cId="1361876050" sldId="284"/>
        </pc:sldMkLst>
      </pc:sldChg>
    </pc:docChg>
  </pc:docChgLst>
  <pc:docChgLst>
    <pc:chgData name="Ruczyński Hubert (STUD)" userId="35753aab-0d69-494c-b54d-f9fed967c656" providerId="ADAL" clId="{1BC2D4C7-646F-4B13-B214-68D6946017A7}"/>
    <pc:docChg chg="undo custSel modSld sldOrd">
      <pc:chgData name="Ruczyński Hubert (STUD)" userId="35753aab-0d69-494c-b54d-f9fed967c656" providerId="ADAL" clId="{1BC2D4C7-646F-4B13-B214-68D6946017A7}" dt="2023-01-12T11:32:04.816" v="728" actId="20577"/>
      <pc:docMkLst>
        <pc:docMk/>
      </pc:docMkLst>
      <pc:sldChg chg="ord">
        <pc:chgData name="Ruczyński Hubert (STUD)" userId="35753aab-0d69-494c-b54d-f9fed967c656" providerId="ADAL" clId="{1BC2D4C7-646F-4B13-B214-68D6946017A7}" dt="2023-01-10T09:42:25.071" v="11"/>
        <pc:sldMkLst>
          <pc:docMk/>
          <pc:sldMk cId="3887508211" sldId="266"/>
        </pc:sldMkLst>
      </pc:sldChg>
      <pc:sldChg chg="ord">
        <pc:chgData name="Ruczyński Hubert (STUD)" userId="35753aab-0d69-494c-b54d-f9fed967c656" providerId="ADAL" clId="{1BC2D4C7-646F-4B13-B214-68D6946017A7}" dt="2023-01-10T09:39:12.710" v="1"/>
        <pc:sldMkLst>
          <pc:docMk/>
          <pc:sldMk cId="3968320241" sldId="268"/>
        </pc:sldMkLst>
      </pc:sldChg>
      <pc:sldChg chg="ord">
        <pc:chgData name="Ruczyński Hubert (STUD)" userId="35753aab-0d69-494c-b54d-f9fed967c656" providerId="ADAL" clId="{1BC2D4C7-646F-4B13-B214-68D6946017A7}" dt="2023-01-10T09:39:30.101" v="5"/>
        <pc:sldMkLst>
          <pc:docMk/>
          <pc:sldMk cId="4078981337" sldId="269"/>
        </pc:sldMkLst>
      </pc:sldChg>
      <pc:sldChg chg="ord">
        <pc:chgData name="Ruczyński Hubert (STUD)" userId="35753aab-0d69-494c-b54d-f9fed967c656" providerId="ADAL" clId="{1BC2D4C7-646F-4B13-B214-68D6946017A7}" dt="2023-01-10T09:42:32.114" v="13"/>
        <pc:sldMkLst>
          <pc:docMk/>
          <pc:sldMk cId="740280335" sldId="281"/>
        </pc:sldMkLst>
      </pc:sldChg>
      <pc:sldChg chg="ord">
        <pc:chgData name="Ruczyński Hubert (STUD)" userId="35753aab-0d69-494c-b54d-f9fed967c656" providerId="ADAL" clId="{1BC2D4C7-646F-4B13-B214-68D6946017A7}" dt="2023-01-10T09:39:31.580" v="7"/>
        <pc:sldMkLst>
          <pc:docMk/>
          <pc:sldMk cId="109182692" sldId="282"/>
        </pc:sldMkLst>
      </pc:sldChg>
      <pc:sldChg chg="ord modNotesTx">
        <pc:chgData name="Ruczyński Hubert (STUD)" userId="35753aab-0d69-494c-b54d-f9fed967c656" providerId="ADAL" clId="{1BC2D4C7-646F-4B13-B214-68D6946017A7}" dt="2023-01-12T11:24:29.445" v="117" actId="20577"/>
        <pc:sldMkLst>
          <pc:docMk/>
          <pc:sldMk cId="1571997592" sldId="283"/>
        </pc:sldMkLst>
      </pc:sldChg>
      <pc:sldChg chg="modNotesTx">
        <pc:chgData name="Ruczyński Hubert (STUD)" userId="35753aab-0d69-494c-b54d-f9fed967c656" providerId="ADAL" clId="{1BC2D4C7-646F-4B13-B214-68D6946017A7}" dt="2023-01-12T11:32:04.816" v="728" actId="20577"/>
        <pc:sldMkLst>
          <pc:docMk/>
          <pc:sldMk cId="1361876050" sldId="284"/>
        </pc:sldMkLst>
      </pc:sldChg>
      <pc:sldChg chg="ord">
        <pc:chgData name="Ruczyński Hubert (STUD)" userId="35753aab-0d69-494c-b54d-f9fed967c656" providerId="ADAL" clId="{1BC2D4C7-646F-4B13-B214-68D6946017A7}" dt="2023-01-10T09:39:28.344" v="3"/>
        <pc:sldMkLst>
          <pc:docMk/>
          <pc:sldMk cId="1051005034" sldId="2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163445-FE6D-4592-A557-CF98807F89E7}" type="datetimeFigureOut">
              <a:rPr lang="pl-PL" smtClean="0"/>
              <a:t>13.01.2023</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333E1-36C1-477D-9CA7-71D617003D36}" type="slidenum">
              <a:rPr lang="pl-PL" smtClean="0"/>
              <a:t>‹#›</a:t>
            </a:fld>
            <a:endParaRPr lang="pl-PL"/>
          </a:p>
        </p:txBody>
      </p:sp>
    </p:spTree>
    <p:extLst>
      <p:ext uri="{BB962C8B-B14F-4D97-AF65-F5344CB8AC3E}">
        <p14:creationId xmlns:p14="http://schemas.microsoft.com/office/powerpoint/2010/main" val="847603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indent="-317500"/>
            <a:r>
              <a:rPr lang="pl-PL"/>
              <a:t>Pomimo, że stwierdzenie, że język ludzki jest naturalnym </a:t>
            </a:r>
            <a:endParaRPr lang="en-US"/>
          </a:p>
          <a:p>
            <a:pPr marL="457200" indent="-317500"/>
            <a:r>
              <a:rPr lang="pl-PL"/>
              <a:t>sposobem formowania i wyrażania myśli może budzić pewne </a:t>
            </a:r>
            <a:endParaRPr lang="pl-PL">
              <a:cs typeface="Calibri"/>
            </a:endParaRPr>
          </a:p>
          <a:p>
            <a:pPr marL="457200" indent="-317500"/>
            <a:r>
              <a:rPr lang="pl-PL"/>
              <a:t>kontrowersje, to raczej jest to sposób w jaki użytkownikom najłatwiej </a:t>
            </a:r>
            <a:endParaRPr lang="en-US"/>
          </a:p>
          <a:p>
            <a:pPr marL="457200" indent="-317500"/>
            <a:r>
              <a:rPr lang="pl-PL"/>
              <a:t>byłoby formułować zapytania do bazy danych. </a:t>
            </a:r>
            <a:endParaRPr lang="en-US"/>
          </a:p>
          <a:p>
            <a:pPr marL="457200" indent="-317500"/>
            <a:endParaRPr lang="pl-PL"/>
          </a:p>
          <a:p>
            <a:pPr marL="457200" indent="-317500"/>
            <a:r>
              <a:rPr lang="pl-PL"/>
              <a:t>Dlatego w celu zwiększenia komfortu i intuicyjności chcemy nie tylko</a:t>
            </a:r>
            <a:endParaRPr lang="en-US"/>
          </a:p>
          <a:p>
            <a:pPr marL="457200" indent="-317500"/>
            <a:r>
              <a:rPr lang="pl-PL"/>
              <a:t>wprowadzić interfejsy wspomagające ten sposób komunikacji, ale i takie,</a:t>
            </a:r>
            <a:endParaRPr lang="en-US"/>
          </a:p>
          <a:p>
            <a:pPr marL="457200" indent="-317500"/>
            <a:r>
              <a:rPr lang="pl-PL"/>
              <a:t>które podczas użytkowania dopasowują się do swojego odbiorcy,</a:t>
            </a:r>
            <a:endParaRPr lang="en-US"/>
          </a:p>
          <a:p>
            <a:pPr marL="457200" indent="-317500"/>
            <a:r>
              <a:rPr lang="pl-PL"/>
              <a:t>poprzez dopasowanie odpowiedniego słownika rozmytego.</a:t>
            </a:r>
            <a:endParaRPr lang="pl-PL">
              <a:cs typeface="Calibri"/>
            </a:endParaRPr>
          </a:p>
        </p:txBody>
      </p:sp>
      <p:sp>
        <p:nvSpPr>
          <p:cNvPr id="4" name="Symbol zastępczy numeru slajdu 3"/>
          <p:cNvSpPr>
            <a:spLocks noGrp="1"/>
          </p:cNvSpPr>
          <p:nvPr>
            <p:ph type="sldNum" sz="quarter" idx="5"/>
          </p:nvPr>
        </p:nvSpPr>
        <p:spPr/>
        <p:txBody>
          <a:bodyPr/>
          <a:lstStyle/>
          <a:p>
            <a:fld id="{895333E1-36C1-477D-9CA7-71D617003D36}" type="slidenum">
              <a:rPr lang="pl-PL" smtClean="0"/>
              <a:t>3</a:t>
            </a:fld>
            <a:endParaRPr lang="pl-PL"/>
          </a:p>
        </p:txBody>
      </p:sp>
    </p:spTree>
    <p:extLst>
      <p:ext uri="{BB962C8B-B14F-4D97-AF65-F5344CB8AC3E}">
        <p14:creationId xmlns:p14="http://schemas.microsoft.com/office/powerpoint/2010/main" val="2078576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gn="l" rtl="0"/>
            <a:r>
              <a:rPr lang="pl-PL" b="0" i="0">
                <a:solidFill>
                  <a:srgbClr val="5D6879"/>
                </a:solidFill>
                <a:effectLst/>
                <a:latin typeface="Courier New" panose="02070309020205020404" pitchFamily="49" charset="0"/>
              </a:rPr>
              <a:t>- George </a:t>
            </a:r>
            <a:r>
              <a:rPr lang="pl-PL" b="0" i="0" err="1">
                <a:solidFill>
                  <a:srgbClr val="5D6879"/>
                </a:solidFill>
                <a:effectLst/>
                <a:latin typeface="Courier New" panose="02070309020205020404" pitchFamily="49" charset="0"/>
              </a:rPr>
              <a:t>Srinkath</a:t>
            </a:r>
            <a:r>
              <a:rPr lang="pl-PL" b="0" i="0">
                <a:solidFill>
                  <a:srgbClr val="5D6879"/>
                </a:solidFill>
                <a:effectLst/>
                <a:latin typeface="Courier New" panose="02070309020205020404" pitchFamily="49" charset="0"/>
              </a:rPr>
              <a:t> 1996</a:t>
            </a:r>
          </a:p>
          <a:p>
            <a:pPr algn="l" rtl="0"/>
            <a:r>
              <a:rPr lang="pl-PL"/>
              <a:t>- Funkcja dopasowania </a:t>
            </a:r>
          </a:p>
        </p:txBody>
      </p:sp>
      <p:sp>
        <p:nvSpPr>
          <p:cNvPr id="4" name="Symbol zastępczy numeru slajdu 3"/>
          <p:cNvSpPr>
            <a:spLocks noGrp="1"/>
          </p:cNvSpPr>
          <p:nvPr>
            <p:ph type="sldNum" sz="quarter" idx="5"/>
          </p:nvPr>
        </p:nvSpPr>
        <p:spPr/>
        <p:txBody>
          <a:bodyPr/>
          <a:lstStyle/>
          <a:p>
            <a:fld id="{895333E1-36C1-477D-9CA7-71D617003D36}" type="slidenum">
              <a:rPr lang="pl-PL" smtClean="0"/>
              <a:t>12</a:t>
            </a:fld>
            <a:endParaRPr lang="pl-PL"/>
          </a:p>
        </p:txBody>
      </p:sp>
    </p:spTree>
    <p:extLst>
      <p:ext uri="{BB962C8B-B14F-4D97-AF65-F5344CB8AC3E}">
        <p14:creationId xmlns:p14="http://schemas.microsoft.com/office/powerpoint/2010/main" val="3964931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0" i="0">
                <a:effectLst/>
                <a:latin typeface="Arial" panose="020B0604020202020204" pitchFamily="34" charset="0"/>
              </a:rPr>
              <a:t>Historycznie pierwszym krokiem do zrewolucjonizowania ewaluacji podsumowań rozmytych była miara informacyjności. Załóżmy, że mamy zbiór danych z jakiejś przestrzeni $X$. Zdecydowanie najlepszym opisem tego zbioru są same dane w nim występujące, natomiast każde podsumowanie generuje pewnego rodzaju utraty informacji. Z tego powodu warto mierzyć informacyjność podsumowania względem oryginalnego zbioru danych, czego nie robi metryka </a:t>
            </a:r>
            <a:r>
              <a:rPr lang="pl-PL" b="0" i="0" err="1">
                <a:effectLst/>
                <a:latin typeface="Arial" panose="020B0604020202020204" pitchFamily="34" charset="0"/>
              </a:rPr>
              <a:t>truth</a:t>
            </a:r>
            <a:r>
              <a:rPr lang="pl-PL" b="0" i="0">
                <a:effectLst/>
                <a:latin typeface="Arial" panose="020B0604020202020204" pitchFamily="34" charset="0"/>
              </a:rPr>
              <a:t>. Dzięki zastosowaniu dopełnień zbioru, jesteśmy w stanie tę zależność wyłapać.</a:t>
            </a:r>
            <a:endParaRPr lang="pl-PL"/>
          </a:p>
        </p:txBody>
      </p:sp>
      <p:sp>
        <p:nvSpPr>
          <p:cNvPr id="4" name="Symbol zastępczy numeru slajdu 3"/>
          <p:cNvSpPr>
            <a:spLocks noGrp="1"/>
          </p:cNvSpPr>
          <p:nvPr>
            <p:ph type="sldNum" sz="quarter" idx="5"/>
          </p:nvPr>
        </p:nvSpPr>
        <p:spPr/>
        <p:txBody>
          <a:bodyPr/>
          <a:lstStyle/>
          <a:p>
            <a:fld id="{895333E1-36C1-477D-9CA7-71D617003D36}" type="slidenum">
              <a:rPr lang="pl-PL" smtClean="0"/>
              <a:t>13</a:t>
            </a:fld>
            <a:endParaRPr lang="pl-PL"/>
          </a:p>
        </p:txBody>
      </p:sp>
    </p:spTree>
    <p:extLst>
      <p:ext uri="{BB962C8B-B14F-4D97-AF65-F5344CB8AC3E}">
        <p14:creationId xmlns:p14="http://schemas.microsoft.com/office/powerpoint/2010/main" val="2372182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Weźmy pod lupę następujące zdanie: ‚Prawie każdego dnia w wakacje jest raczej ciepło’. Doskonale obnaża ono braki metryki prawdziwości, gdyż podsumowanie takie jest jak najbardziej prawdziwe, jednakże nie niesie za sobą zbyt wiele informacji. Metryka nieprecyzyjności skupia się właśnie na tym problemie i korzysta przy okazji z pobocznej miary rozmytości przedstawionej na tym slajdzie. Zauważmy też, że stopień nieprecyzyjności $T_2$ zależy od formy podsumowania, nie zaś bazy danych, co oznacza, że jego pomiar nie wymaga ponownego przeszukiwania bazy danych, co jest niezmiernie ważne obliczeniowo.</a:t>
            </a:r>
          </a:p>
        </p:txBody>
      </p:sp>
      <p:sp>
        <p:nvSpPr>
          <p:cNvPr id="4" name="Symbol zastępczy numeru slajdu 3"/>
          <p:cNvSpPr>
            <a:spLocks noGrp="1"/>
          </p:cNvSpPr>
          <p:nvPr>
            <p:ph type="sldNum" sz="quarter" idx="5"/>
          </p:nvPr>
        </p:nvSpPr>
        <p:spPr/>
        <p:txBody>
          <a:bodyPr/>
          <a:lstStyle/>
          <a:p>
            <a:fld id="{895333E1-36C1-477D-9CA7-71D617003D36}" type="slidenum">
              <a:rPr lang="pl-PL" smtClean="0"/>
              <a:t>14</a:t>
            </a:fld>
            <a:endParaRPr lang="pl-PL"/>
          </a:p>
        </p:txBody>
      </p:sp>
    </p:spTree>
    <p:extLst>
      <p:ext uri="{BB962C8B-B14F-4D97-AF65-F5344CB8AC3E}">
        <p14:creationId xmlns:p14="http://schemas.microsoft.com/office/powerpoint/2010/main" val="3521027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Kolejną miarą, która jest niezwykle łatwa do zrozumienia, jest miara pokrycia. Informuje ona o tym jak wiele obserwacji ze zbioru danych, odpowiadającym danemu zapytaniu $</a:t>
            </a:r>
            <a:r>
              <a:rPr lang="pl-PL" err="1"/>
              <a:t>w_g</a:t>
            </a:r>
            <a:r>
              <a:rPr lang="pl-PL"/>
              <a:t>$ jest wzięte pod uwagę przez podsumowanie dotyczące danego deskryptora $S$. Oznacza to, że jeśli miara $T_3=0.33$ to $33\%$ obserwacji jest zgodnych z rozważanym podsumowaniem. W tym przypadku niestety należy ponownie zajrzeć do bazy danych, aby tę miarę obliczyć. Sama miara pokrycia zdefiniowana jest na slajdzie.</a:t>
            </a:r>
          </a:p>
        </p:txBody>
      </p:sp>
      <p:sp>
        <p:nvSpPr>
          <p:cNvPr id="4" name="Symbol zastępczy numeru slajdu 3"/>
          <p:cNvSpPr>
            <a:spLocks noGrp="1"/>
          </p:cNvSpPr>
          <p:nvPr>
            <p:ph type="sldNum" sz="quarter" idx="5"/>
          </p:nvPr>
        </p:nvSpPr>
        <p:spPr/>
        <p:txBody>
          <a:bodyPr/>
          <a:lstStyle/>
          <a:p>
            <a:fld id="{895333E1-36C1-477D-9CA7-71D617003D36}" type="slidenum">
              <a:rPr lang="pl-PL" smtClean="0"/>
              <a:t>15</a:t>
            </a:fld>
            <a:endParaRPr lang="pl-PL"/>
          </a:p>
        </p:txBody>
      </p:sp>
    </p:spTree>
    <p:extLst>
      <p:ext uri="{BB962C8B-B14F-4D97-AF65-F5344CB8AC3E}">
        <p14:creationId xmlns:p14="http://schemas.microsoft.com/office/powerpoint/2010/main" val="3735600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Miara ta oznacza, że jeśli mamy bazę danych dotyczącą np. klientów firmy i 50\% z nich jest młodsza niż 35 lat, i 50\% z nich jest stałymi klientami, to spodziewamy się, że 25\% z nich będzie spełniało oba te kryteria, tj. będzie stałymi klientami młodszymi niż 35 lat, co odpowiada w pełni spodziewanej sytuacji. Jeśli natomiast $T_4=0.33$, wtedy podsumowanie odzwierciedla bardziej skomplikowaną i mniej spodziewaną relację w danych. Innymi słowami, stosowność opisuje jak charakterystyczne jest znalezione podsumowanie dla danej bazy danych. Najlepiej to ukazać za pomocą przykładu. Podsumowanie: \</a:t>
            </a:r>
            <a:r>
              <a:rPr lang="pl-PL" err="1"/>
              <a:t>textit</a:t>
            </a:r>
            <a:r>
              <a:rPr lang="pl-PL"/>
              <a:t>{100\% sprzedaży generowane jest przez klientów} jest prawdziwe, ale $T_4=0$, gdyż jest </a:t>
            </a:r>
            <a:r>
              <a:rPr lang="pl-PL" err="1"/>
              <a:t>nieinformatywne</a:t>
            </a:r>
            <a:r>
              <a:rPr lang="pl-PL"/>
              <a:t>, a dużo ciekawszym podsumowaniem będzie, np. \</a:t>
            </a:r>
            <a:r>
              <a:rPr lang="pl-PL" err="1"/>
              <a:t>textit</a:t>
            </a:r>
            <a:r>
              <a:rPr lang="pl-PL"/>
              <a:t>{70\% sprzedaży generowane jest przez stałych klientów}.</a:t>
            </a:r>
          </a:p>
        </p:txBody>
      </p:sp>
      <p:sp>
        <p:nvSpPr>
          <p:cNvPr id="4" name="Symbol zastępczy numeru slajdu 3"/>
          <p:cNvSpPr>
            <a:spLocks noGrp="1"/>
          </p:cNvSpPr>
          <p:nvPr>
            <p:ph type="sldNum" sz="quarter" idx="5"/>
          </p:nvPr>
        </p:nvSpPr>
        <p:spPr/>
        <p:txBody>
          <a:bodyPr/>
          <a:lstStyle/>
          <a:p>
            <a:fld id="{895333E1-36C1-477D-9CA7-71D617003D36}" type="slidenum">
              <a:rPr lang="pl-PL" smtClean="0"/>
              <a:t>16</a:t>
            </a:fld>
            <a:endParaRPr lang="pl-PL"/>
          </a:p>
        </p:txBody>
      </p:sp>
    </p:spTree>
    <p:extLst>
      <p:ext uri="{BB962C8B-B14F-4D97-AF65-F5344CB8AC3E}">
        <p14:creationId xmlns:p14="http://schemas.microsoft.com/office/powerpoint/2010/main" val="3371372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Wartości tej metryki należą do zbioru [0,1], przy czym im większa wartość tym lepsze jest nasze podsumowanie</a:t>
            </a:r>
          </a:p>
        </p:txBody>
      </p:sp>
      <p:sp>
        <p:nvSpPr>
          <p:cNvPr id="4" name="Slide Number Placeholder 3"/>
          <p:cNvSpPr>
            <a:spLocks noGrp="1"/>
          </p:cNvSpPr>
          <p:nvPr>
            <p:ph type="sldNum" sz="quarter" idx="5"/>
          </p:nvPr>
        </p:nvSpPr>
        <p:spPr/>
        <p:txBody>
          <a:bodyPr/>
          <a:lstStyle/>
          <a:p>
            <a:fld id="{895333E1-36C1-477D-9CA7-71D617003D36}" type="slidenum">
              <a:rPr lang="pl-PL" smtClean="0"/>
              <a:t>17</a:t>
            </a:fld>
            <a:endParaRPr lang="pl-PL"/>
          </a:p>
        </p:txBody>
      </p:sp>
    </p:spTree>
    <p:extLst>
      <p:ext uri="{BB962C8B-B14F-4D97-AF65-F5344CB8AC3E}">
        <p14:creationId xmlns:p14="http://schemas.microsoft.com/office/powerpoint/2010/main" val="1362857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a:t>Microsoft Access jest </a:t>
            </a:r>
            <a:r>
              <a:rPr lang="en-US" err="1"/>
              <a:t>jednym</a:t>
            </a:r>
            <a:r>
              <a:rPr lang="en-US"/>
              <a:t> z </a:t>
            </a:r>
            <a:r>
              <a:rPr lang="en-US" err="1"/>
              <a:t>najbardziej</a:t>
            </a:r>
            <a:r>
              <a:rPr lang="en-US"/>
              <a:t> </a:t>
            </a:r>
            <a:r>
              <a:rPr lang="en-US" err="1"/>
              <a:t>rozpowszechnionych</a:t>
            </a:r>
            <a:r>
              <a:rPr lang="en-US"/>
              <a:t> </a:t>
            </a:r>
            <a:r>
              <a:rPr lang="en-US" err="1"/>
              <a:t>systemów</a:t>
            </a:r>
            <a:r>
              <a:rPr lang="en-US"/>
              <a:t> </a:t>
            </a:r>
            <a:r>
              <a:rPr lang="en-US" err="1"/>
              <a:t>bazodanowych</a:t>
            </a:r>
            <a:r>
              <a:rPr lang="en-US"/>
              <a:t> </a:t>
            </a:r>
            <a:r>
              <a:rPr lang="en-US" err="1"/>
              <a:t>służących</a:t>
            </a:r>
            <a:r>
              <a:rPr lang="en-US"/>
              <a:t> do </a:t>
            </a:r>
            <a:r>
              <a:rPr lang="en-US" err="1"/>
              <a:t>obsługi</a:t>
            </a:r>
            <a:r>
              <a:rPr lang="en-US"/>
              <a:t> </a:t>
            </a:r>
            <a:r>
              <a:rPr lang="en-US" err="1"/>
              <a:t>relacyjnych</a:t>
            </a:r>
            <a:r>
              <a:rPr lang="en-US"/>
              <a:t> </a:t>
            </a:r>
            <a:r>
              <a:rPr lang="en-US" err="1"/>
              <a:t>baz</a:t>
            </a:r>
            <a:r>
              <a:rPr lang="en-US"/>
              <a:t> </a:t>
            </a:r>
            <a:r>
              <a:rPr lang="en-US" err="1"/>
              <a:t>danych</a:t>
            </a:r>
            <a:r>
              <a:rPr lang="en-US"/>
              <a:t>. </a:t>
            </a:r>
            <a:r>
              <a:rPr lang="en-US" err="1"/>
              <a:t>Standardowo</a:t>
            </a:r>
            <a:r>
              <a:rPr lang="en-US"/>
              <a:t> do </a:t>
            </a:r>
            <a:r>
              <a:rPr lang="en-US" err="1"/>
              <a:t>komunikacji</a:t>
            </a:r>
            <a:r>
              <a:rPr lang="en-US"/>
              <a:t> z </a:t>
            </a:r>
            <a:r>
              <a:rPr lang="en-US" err="1"/>
              <a:t>bazą</a:t>
            </a:r>
            <a:r>
              <a:rPr lang="en-US"/>
              <a:t> </a:t>
            </a:r>
            <a:r>
              <a:rPr lang="en-US" err="1"/>
              <a:t>danych</a:t>
            </a:r>
            <a:r>
              <a:rPr lang="en-US"/>
              <a:t> </a:t>
            </a:r>
            <a:r>
              <a:rPr lang="en-US" err="1"/>
              <a:t>stosuje</a:t>
            </a:r>
            <a:r>
              <a:rPr lang="en-US"/>
              <a:t> </a:t>
            </a:r>
            <a:r>
              <a:rPr lang="en-US" err="1"/>
              <a:t>się</a:t>
            </a:r>
            <a:r>
              <a:rPr lang="en-US"/>
              <a:t> </a:t>
            </a:r>
            <a:r>
              <a:rPr lang="en-US" err="1"/>
              <a:t>język</a:t>
            </a:r>
            <a:r>
              <a:rPr lang="en-US"/>
              <a:t> SQL, </a:t>
            </a:r>
            <a:r>
              <a:rPr lang="en-US" err="1"/>
              <a:t>którego</a:t>
            </a:r>
            <a:r>
              <a:rPr lang="en-US"/>
              <a:t> </a:t>
            </a:r>
            <a:r>
              <a:rPr lang="en-US" err="1"/>
              <a:t>główwną</a:t>
            </a:r>
            <a:r>
              <a:rPr lang="en-US"/>
              <a:t> </a:t>
            </a:r>
            <a:r>
              <a:rPr lang="en-US" err="1"/>
              <a:t>zaletą</a:t>
            </a:r>
            <a:r>
              <a:rPr lang="en-US"/>
              <a:t> jest </a:t>
            </a:r>
            <a:r>
              <a:rPr lang="en-US" err="1"/>
              <a:t>prostota</a:t>
            </a:r>
            <a:r>
              <a:rPr lang="en-US"/>
              <a:t>, </a:t>
            </a:r>
            <a:r>
              <a:rPr lang="en-US" err="1"/>
              <a:t>jednak</a:t>
            </a:r>
            <a:r>
              <a:rPr lang="en-US"/>
              <a:t> jest on </a:t>
            </a:r>
            <a:r>
              <a:rPr lang="en-US" err="1"/>
              <a:t>raczej</a:t>
            </a:r>
            <a:r>
              <a:rPr lang="en-US"/>
              <a:t> </a:t>
            </a:r>
            <a:r>
              <a:rPr lang="en-US" err="1"/>
              <a:t>ścisły</a:t>
            </a:r>
            <a:r>
              <a:rPr lang="en-US"/>
              <a:t>, co </a:t>
            </a:r>
            <a:r>
              <a:rPr lang="en-US" err="1"/>
              <a:t>uniemożliwia</a:t>
            </a:r>
            <a:r>
              <a:rPr lang="en-US"/>
              <a:t> </a:t>
            </a:r>
            <a:r>
              <a:rPr lang="en-US" err="1"/>
              <a:t>wykonywanie</a:t>
            </a:r>
            <a:r>
              <a:rPr lang="en-US"/>
              <a:t> </a:t>
            </a:r>
            <a:r>
              <a:rPr lang="en-US" err="1"/>
              <a:t>zapytań</a:t>
            </a:r>
            <a:r>
              <a:rPr lang="en-US"/>
              <a:t> z </a:t>
            </a:r>
            <a:r>
              <a:rPr lang="en-US" err="1"/>
              <a:t>użyciem</a:t>
            </a:r>
            <a:r>
              <a:rPr lang="pl-PL"/>
              <a:t> </a:t>
            </a:r>
            <a:r>
              <a:rPr lang="en-US" err="1"/>
              <a:t>rozmytych</a:t>
            </a:r>
            <a:r>
              <a:rPr lang="en-US"/>
              <a:t> </a:t>
            </a:r>
            <a:r>
              <a:rPr lang="en-US" err="1"/>
              <a:t>stwierdzeń</a:t>
            </a:r>
            <a:r>
              <a:rPr lang="en-US"/>
              <a:t>. Co </a:t>
            </a:r>
            <a:r>
              <a:rPr lang="en-US" err="1"/>
              <a:t>utrudnia</a:t>
            </a:r>
            <a:r>
              <a:rPr lang="en-US"/>
              <a:t> </a:t>
            </a:r>
            <a:r>
              <a:rPr lang="en-US" err="1"/>
              <a:t>czasami</a:t>
            </a:r>
            <a:r>
              <a:rPr lang="en-US"/>
              <a:t> </a:t>
            </a:r>
            <a:r>
              <a:rPr lang="en-US" err="1"/>
              <a:t>swormułowanie</a:t>
            </a:r>
            <a:r>
              <a:rPr lang="en-US"/>
              <a:t> </a:t>
            </a:r>
            <a:r>
              <a:rPr lang="en-US" err="1"/>
              <a:t>zapytania</a:t>
            </a:r>
            <a:r>
              <a:rPr lang="en-US"/>
              <a:t> </a:t>
            </a:r>
            <a:r>
              <a:rPr lang="en-US" err="1"/>
              <a:t>zgodnego</a:t>
            </a:r>
            <a:r>
              <a:rPr lang="en-US"/>
              <a:t> z </a:t>
            </a:r>
            <a:r>
              <a:rPr lang="en-US" err="1"/>
              <a:t>potrzebami</a:t>
            </a:r>
            <a:r>
              <a:rPr lang="en-US"/>
              <a:t> </a:t>
            </a:r>
            <a:r>
              <a:rPr lang="en-US" err="1"/>
              <a:t>użytkownika</a:t>
            </a:r>
            <a:r>
              <a:rPr lang="en-US"/>
              <a:t> np. </a:t>
            </a:r>
            <a:r>
              <a:rPr lang="en-US" err="1"/>
              <a:t>osoba</a:t>
            </a:r>
            <a:r>
              <a:rPr lang="en-US"/>
              <a:t> </a:t>
            </a:r>
            <a:r>
              <a:rPr lang="en-US" err="1"/>
              <a:t>chcąca</a:t>
            </a:r>
            <a:r>
              <a:rPr lang="pl-PL">
                <a:cs typeface="+mn-lt"/>
              </a:rPr>
              <a:t> </a:t>
            </a:r>
            <a:r>
              <a:rPr lang="en-US" err="1"/>
              <a:t>kupić</a:t>
            </a:r>
            <a:r>
              <a:rPr lang="en-US"/>
              <a:t> </a:t>
            </a:r>
            <a:r>
              <a:rPr lang="en-US" err="1"/>
              <a:t>nowy</a:t>
            </a:r>
            <a:r>
              <a:rPr lang="en-US"/>
              <a:t> </a:t>
            </a:r>
            <a:r>
              <a:rPr lang="en-US" err="1"/>
              <a:t>dom</a:t>
            </a:r>
            <a:r>
              <a:rPr lang="en-US"/>
              <a:t> </a:t>
            </a:r>
            <a:r>
              <a:rPr lang="en-US" err="1"/>
              <a:t>może</a:t>
            </a:r>
            <a:r>
              <a:rPr lang="en-US"/>
              <a:t> </a:t>
            </a:r>
            <a:r>
              <a:rPr lang="en-US" err="1"/>
              <a:t>być</a:t>
            </a:r>
            <a:r>
              <a:rPr lang="en-US"/>
              <a:t> </a:t>
            </a:r>
            <a:r>
              <a:rPr lang="en-US" err="1"/>
              <a:t>zainteresowana</a:t>
            </a:r>
            <a:r>
              <a:rPr lang="en-US"/>
              <a:t> ”</a:t>
            </a:r>
            <a:r>
              <a:rPr lang="en-US" err="1"/>
              <a:t>nieruchomościami</a:t>
            </a:r>
            <a:r>
              <a:rPr lang="en-US"/>
              <a:t> z </a:t>
            </a:r>
            <a:r>
              <a:rPr lang="en-US" err="1"/>
              <a:t>dużym</a:t>
            </a:r>
            <a:r>
              <a:rPr lang="en-US"/>
              <a:t> </a:t>
            </a:r>
            <a:r>
              <a:rPr lang="en-US" err="1"/>
              <a:t>ogrodem</a:t>
            </a:r>
            <a:r>
              <a:rPr lang="en-US"/>
              <a:t>, </a:t>
            </a:r>
            <a:r>
              <a:rPr lang="en-US" err="1"/>
              <a:t>takie</a:t>
            </a:r>
            <a:r>
              <a:rPr lang="en-US"/>
              <a:t> </a:t>
            </a:r>
            <a:r>
              <a:rPr lang="en-US" err="1"/>
              <a:t>które</a:t>
            </a:r>
            <a:r>
              <a:rPr lang="pl-PL">
                <a:cs typeface="+mn-lt"/>
              </a:rPr>
              <a:t> </a:t>
            </a:r>
            <a:r>
              <a:rPr lang="en-US" err="1"/>
              <a:t>byłyby</a:t>
            </a:r>
            <a:r>
              <a:rPr lang="en-US"/>
              <a:t> </a:t>
            </a:r>
            <a:r>
              <a:rPr lang="en-US" err="1"/>
              <a:t>nie</a:t>
            </a:r>
            <a:r>
              <a:rPr lang="en-US"/>
              <a:t> za </a:t>
            </a:r>
            <a:r>
              <a:rPr lang="en-US" err="1"/>
              <a:t>drogie</a:t>
            </a:r>
            <a:r>
              <a:rPr lang="en-US"/>
              <a:t>”</a:t>
            </a:r>
          </a:p>
          <a:p>
            <a:endParaRPr lang="en-US">
              <a:cs typeface="Calibri"/>
            </a:endParaRPr>
          </a:p>
          <a:p>
            <a:r>
              <a:rPr lang="en-US"/>
              <a:t>Tu z </a:t>
            </a:r>
            <a:r>
              <a:rPr lang="en-US" err="1"/>
              <a:t>pomocą</a:t>
            </a:r>
            <a:r>
              <a:rPr lang="en-US"/>
              <a:t> </a:t>
            </a:r>
            <a:r>
              <a:rPr lang="en-US" err="1"/>
              <a:t>przychodzi</a:t>
            </a:r>
            <a:r>
              <a:rPr lang="en-US"/>
              <a:t> FQUERY add-in do mc Access, </a:t>
            </a:r>
            <a:r>
              <a:rPr lang="en-US" err="1"/>
              <a:t>który</a:t>
            </a:r>
            <a:r>
              <a:rPr lang="en-US"/>
              <a:t> </a:t>
            </a:r>
            <a:r>
              <a:rPr lang="en-US" err="1"/>
              <a:t>nie</a:t>
            </a:r>
            <a:r>
              <a:rPr lang="en-US"/>
              <a:t> </a:t>
            </a:r>
            <a:r>
              <a:rPr lang="en-US" err="1"/>
              <a:t>tylko</a:t>
            </a:r>
            <a:r>
              <a:rPr lang="en-US"/>
              <a:t> </a:t>
            </a:r>
            <a:r>
              <a:rPr lang="en-US" err="1"/>
              <a:t>rozwiązuje</a:t>
            </a:r>
            <a:r>
              <a:rPr lang="en-US"/>
              <a:t> </a:t>
            </a:r>
            <a:r>
              <a:rPr lang="en-US" err="1"/>
              <a:t>powyższy</a:t>
            </a:r>
            <a:r>
              <a:rPr lang="pl-PL">
                <a:cs typeface="+mn-lt"/>
              </a:rPr>
              <a:t> </a:t>
            </a:r>
            <a:r>
              <a:rPr lang="en-US"/>
              <a:t>problem, ale </a:t>
            </a:r>
            <a:r>
              <a:rPr lang="en-US" err="1"/>
              <a:t>i</a:t>
            </a:r>
            <a:r>
              <a:rPr lang="en-US"/>
              <a:t> </a:t>
            </a:r>
            <a:r>
              <a:rPr lang="en-US" err="1"/>
              <a:t>pozwala</a:t>
            </a:r>
            <a:r>
              <a:rPr lang="en-US"/>
              <a:t> </a:t>
            </a:r>
            <a:r>
              <a:rPr lang="en-US" err="1"/>
              <a:t>na</a:t>
            </a:r>
            <a:r>
              <a:rPr lang="en-US"/>
              <a:t> </a:t>
            </a:r>
            <a:r>
              <a:rPr lang="en-US" err="1"/>
              <a:t>tworzenie</a:t>
            </a:r>
            <a:r>
              <a:rPr lang="en-US"/>
              <a:t> </a:t>
            </a:r>
            <a:r>
              <a:rPr lang="en-US" err="1"/>
              <a:t>raportów</a:t>
            </a:r>
            <a:r>
              <a:rPr lang="en-US"/>
              <a:t> </a:t>
            </a:r>
            <a:r>
              <a:rPr lang="en-US" err="1"/>
              <a:t>złożonych</a:t>
            </a:r>
            <a:r>
              <a:rPr lang="en-US"/>
              <a:t> z </a:t>
            </a:r>
            <a:r>
              <a:rPr lang="en-US" err="1"/>
              <a:t>rozmytych</a:t>
            </a:r>
            <a:r>
              <a:rPr lang="en-US"/>
              <a:t> </a:t>
            </a:r>
            <a:r>
              <a:rPr lang="en-US" err="1"/>
              <a:t>podsumowań</a:t>
            </a:r>
            <a:r>
              <a:rPr lang="en-US"/>
              <a:t> </a:t>
            </a:r>
            <a:r>
              <a:rPr lang="en-US" err="1"/>
              <a:t>bazy</a:t>
            </a:r>
            <a:r>
              <a:rPr lang="en-US"/>
              <a:t> </a:t>
            </a:r>
            <a:r>
              <a:rPr lang="en-US" err="1"/>
              <a:t>danych</a:t>
            </a:r>
            <a:r>
              <a:rPr lang="en-US"/>
              <a:t>. </a:t>
            </a:r>
            <a:endParaRPr lang="en-US">
              <a:cs typeface="Calibri"/>
            </a:endParaRPr>
          </a:p>
        </p:txBody>
      </p:sp>
      <p:sp>
        <p:nvSpPr>
          <p:cNvPr id="4" name="Symbol zastępczy numeru slajdu 3"/>
          <p:cNvSpPr>
            <a:spLocks noGrp="1"/>
          </p:cNvSpPr>
          <p:nvPr>
            <p:ph type="sldNum" sz="quarter" idx="5"/>
          </p:nvPr>
        </p:nvSpPr>
        <p:spPr/>
        <p:txBody>
          <a:bodyPr/>
          <a:lstStyle/>
          <a:p>
            <a:fld id="{895333E1-36C1-477D-9CA7-71D617003D36}" type="slidenum">
              <a:rPr lang="pl-PL" smtClean="0"/>
              <a:t>18</a:t>
            </a:fld>
            <a:endParaRPr lang="pl-PL"/>
          </a:p>
        </p:txBody>
      </p:sp>
    </p:spTree>
    <p:extLst>
      <p:ext uri="{BB962C8B-B14F-4D97-AF65-F5344CB8AC3E}">
        <p14:creationId xmlns:p14="http://schemas.microsoft.com/office/powerpoint/2010/main" val="3010413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err="1">
                <a:cs typeface="Calibri"/>
              </a:rPr>
              <a:t>Rozszerzenie</a:t>
            </a:r>
            <a:r>
              <a:rPr lang="en-US">
                <a:cs typeface="Calibri"/>
              </a:rPr>
              <a:t> to </a:t>
            </a:r>
            <a:r>
              <a:rPr lang="en-US" err="1">
                <a:cs typeface="Calibri"/>
              </a:rPr>
              <a:t>pozwala</a:t>
            </a:r>
            <a:r>
              <a:rPr lang="en-US">
                <a:cs typeface="Calibri"/>
              </a:rPr>
              <a:t> </a:t>
            </a:r>
            <a:r>
              <a:rPr lang="en-US" err="1">
                <a:cs typeface="Calibri"/>
              </a:rPr>
              <a:t>na</a:t>
            </a:r>
            <a:r>
              <a:rPr lang="en-US">
                <a:cs typeface="Calibri"/>
              </a:rPr>
              <a:t> </a:t>
            </a:r>
            <a:r>
              <a:rPr lang="en-US" err="1">
                <a:cs typeface="Calibri"/>
              </a:rPr>
              <a:t>generowanie</a:t>
            </a:r>
            <a:r>
              <a:rPr lang="en-US">
                <a:cs typeface="Calibri"/>
              </a:rPr>
              <a:t> </a:t>
            </a:r>
            <a:r>
              <a:rPr lang="en-US" err="1">
                <a:cs typeface="Calibri"/>
              </a:rPr>
              <a:t>raportów</a:t>
            </a:r>
            <a:r>
              <a:rPr lang="en-US">
                <a:cs typeface="Calibri"/>
              </a:rPr>
              <a:t> </a:t>
            </a:r>
            <a:r>
              <a:rPr lang="en-US" err="1">
                <a:cs typeface="Calibri"/>
              </a:rPr>
              <a:t>takich</a:t>
            </a:r>
            <a:r>
              <a:rPr lang="en-US">
                <a:cs typeface="Calibri"/>
              </a:rPr>
              <a:t> jak ten </a:t>
            </a:r>
            <a:r>
              <a:rPr lang="en-US" err="1">
                <a:cs typeface="Calibri"/>
              </a:rPr>
              <a:t>opisujący</a:t>
            </a:r>
            <a:r>
              <a:rPr lang="en-US">
                <a:cs typeface="Calibri"/>
              </a:rPr>
              <a:t> </a:t>
            </a:r>
            <a:r>
              <a:rPr lang="en-US" err="1">
                <a:cs typeface="Calibri"/>
              </a:rPr>
              <a:t>dane</a:t>
            </a:r>
            <a:r>
              <a:rPr lang="en-US">
                <a:cs typeface="Calibri"/>
              </a:rPr>
              <a:t> </a:t>
            </a:r>
            <a:r>
              <a:rPr lang="en-US" err="1">
                <a:cs typeface="Calibri"/>
              </a:rPr>
              <a:t>pewnej</a:t>
            </a:r>
            <a:r>
              <a:rPr lang="en-US">
                <a:cs typeface="Calibri"/>
              </a:rPr>
              <a:t> </a:t>
            </a:r>
            <a:r>
              <a:rPr lang="en-US" err="1">
                <a:cs typeface="Calibri"/>
              </a:rPr>
              <a:t>firmy</a:t>
            </a:r>
            <a:r>
              <a:rPr lang="en-US">
                <a:cs typeface="Calibri"/>
              </a:rPr>
              <a:t> </a:t>
            </a:r>
            <a:r>
              <a:rPr lang="en-US" err="1">
                <a:cs typeface="Calibri"/>
              </a:rPr>
              <a:t>sprzedającej</a:t>
            </a:r>
            <a:r>
              <a:rPr lang="en-US">
                <a:cs typeface="Calibri"/>
              </a:rPr>
              <a:t> </a:t>
            </a:r>
            <a:r>
              <a:rPr lang="en-US" err="1">
                <a:cs typeface="Calibri"/>
              </a:rPr>
              <a:t>sprzęt</a:t>
            </a:r>
            <a:r>
              <a:rPr lang="en-US">
                <a:cs typeface="Calibri"/>
              </a:rPr>
              <a:t> </a:t>
            </a:r>
            <a:r>
              <a:rPr lang="en-US" err="1">
                <a:cs typeface="Calibri"/>
              </a:rPr>
              <a:t>komputerowy</a:t>
            </a:r>
            <a:r>
              <a:rPr lang="en-US">
                <a:cs typeface="Calibri"/>
              </a:rPr>
              <a:t>.</a:t>
            </a:r>
          </a:p>
          <a:p>
            <a:r>
              <a:rPr lang="en-US" err="1">
                <a:cs typeface="Calibri"/>
              </a:rPr>
              <a:t>Stopień</a:t>
            </a:r>
            <a:r>
              <a:rPr lang="en-US">
                <a:cs typeface="Calibri"/>
              </a:rPr>
              <a:t> </a:t>
            </a:r>
            <a:r>
              <a:rPr lang="en-US" err="1">
                <a:cs typeface="Calibri"/>
              </a:rPr>
              <a:t>stosowności</a:t>
            </a:r>
            <a:r>
              <a:rPr lang="en-US">
                <a:cs typeface="Calibri"/>
              </a:rPr>
              <a:t>- jak </a:t>
            </a:r>
            <a:r>
              <a:rPr lang="en-US" err="1">
                <a:cs typeface="Calibri"/>
              </a:rPr>
              <a:t>bardzo</a:t>
            </a:r>
            <a:r>
              <a:rPr lang="en-US">
                <a:cs typeface="Calibri"/>
              </a:rPr>
              <a:t> </a:t>
            </a:r>
            <a:r>
              <a:rPr lang="en-US" err="1">
                <a:cs typeface="Calibri"/>
              </a:rPr>
              <a:t>charakterystyczne</a:t>
            </a:r>
            <a:r>
              <a:rPr lang="en-US">
                <a:cs typeface="Calibri"/>
              </a:rPr>
              <a:t> </a:t>
            </a:r>
            <a:r>
              <a:rPr lang="en-US" err="1">
                <a:cs typeface="Calibri"/>
              </a:rPr>
              <a:t>dla</a:t>
            </a:r>
            <a:r>
              <a:rPr lang="en-US">
                <a:cs typeface="Calibri"/>
              </a:rPr>
              <a:t> </a:t>
            </a:r>
            <a:r>
              <a:rPr lang="en-US" err="1">
                <a:cs typeface="Calibri"/>
              </a:rPr>
              <a:t>zbioru</a:t>
            </a:r>
            <a:r>
              <a:rPr lang="en-US">
                <a:cs typeface="Calibri"/>
              </a:rPr>
              <a:t> </a:t>
            </a:r>
            <a:r>
              <a:rPr lang="en-US" err="1">
                <a:cs typeface="Calibri"/>
              </a:rPr>
              <a:t>danych</a:t>
            </a:r>
            <a:r>
              <a:rPr lang="en-US">
                <a:cs typeface="Calibri"/>
              </a:rPr>
              <a:t> jest to </a:t>
            </a:r>
            <a:r>
              <a:rPr lang="en-US" err="1">
                <a:cs typeface="Calibri"/>
              </a:rPr>
              <a:t>stwierdzenie</a:t>
            </a:r>
            <a:endParaRPr lang="en-US">
              <a:cs typeface="Calibri"/>
            </a:endParaRPr>
          </a:p>
          <a:p>
            <a:r>
              <a:rPr lang="en-US" err="1">
                <a:cs typeface="Calibri"/>
              </a:rPr>
              <a:t>Stopień</a:t>
            </a:r>
            <a:r>
              <a:rPr lang="en-US">
                <a:cs typeface="Calibri"/>
              </a:rPr>
              <a:t> </a:t>
            </a:r>
            <a:r>
              <a:rPr lang="en-US" err="1">
                <a:cs typeface="Calibri"/>
              </a:rPr>
              <a:t>pokrycia</a:t>
            </a:r>
            <a:r>
              <a:rPr lang="en-US">
                <a:cs typeface="Calibri"/>
              </a:rPr>
              <a:t>- jak </a:t>
            </a:r>
            <a:r>
              <a:rPr lang="en-US" err="1">
                <a:cs typeface="Calibri"/>
              </a:rPr>
              <a:t>wiele</a:t>
            </a:r>
            <a:r>
              <a:rPr lang="en-US">
                <a:cs typeface="Calibri"/>
              </a:rPr>
              <a:t> </a:t>
            </a:r>
            <a:r>
              <a:rPr lang="en-US" err="1">
                <a:cs typeface="Calibri"/>
              </a:rPr>
              <a:t>obserwacji</a:t>
            </a:r>
            <a:r>
              <a:rPr lang="en-US">
                <a:cs typeface="Calibri"/>
              </a:rPr>
              <a:t> </a:t>
            </a:r>
            <a:r>
              <a:rPr lang="en-US" err="1">
                <a:cs typeface="Calibri"/>
              </a:rPr>
              <a:t>spełnia</a:t>
            </a:r>
            <a:r>
              <a:rPr lang="en-US">
                <a:cs typeface="Calibri"/>
              </a:rPr>
              <a:t> </a:t>
            </a:r>
            <a:r>
              <a:rPr lang="en-US" err="1">
                <a:cs typeface="Calibri"/>
              </a:rPr>
              <a:t>podsumowanie</a:t>
            </a:r>
            <a:endParaRPr lang="en-US">
              <a:cs typeface="Calibri"/>
            </a:endParaRPr>
          </a:p>
          <a:p>
            <a:r>
              <a:rPr lang="en-US" err="1">
                <a:cs typeface="Calibri"/>
              </a:rPr>
              <a:t>Stopień</a:t>
            </a:r>
            <a:r>
              <a:rPr lang="en-US">
                <a:cs typeface="Calibri"/>
              </a:rPr>
              <a:t> </a:t>
            </a:r>
            <a:r>
              <a:rPr lang="en-US" err="1">
                <a:cs typeface="Calibri"/>
              </a:rPr>
              <a:t>ważności</a:t>
            </a:r>
            <a:r>
              <a:rPr lang="en-US">
                <a:cs typeface="Calibri"/>
              </a:rPr>
              <a:t>- </a:t>
            </a:r>
            <a:r>
              <a:rPr lang="en-US" err="1">
                <a:cs typeface="Calibri"/>
              </a:rPr>
              <a:t>Stopień</a:t>
            </a:r>
            <a:r>
              <a:rPr lang="en-US">
                <a:cs typeface="Calibri"/>
              </a:rPr>
              <a:t> </a:t>
            </a:r>
            <a:r>
              <a:rPr lang="en-US" err="1">
                <a:cs typeface="Calibri"/>
              </a:rPr>
              <a:t>prawdziwości</a:t>
            </a:r>
          </a:p>
          <a:p>
            <a:r>
              <a:rPr lang="en-US" err="1">
                <a:cs typeface="Calibri"/>
              </a:rPr>
              <a:t>Stopień</a:t>
            </a:r>
            <a:r>
              <a:rPr lang="en-US">
                <a:cs typeface="Calibri"/>
              </a:rPr>
              <a:t> </a:t>
            </a:r>
            <a:r>
              <a:rPr lang="en-US" err="1">
                <a:cs typeface="Calibri"/>
              </a:rPr>
              <a:t>nieprecyzyjności</a:t>
            </a:r>
            <a:r>
              <a:rPr lang="en-US">
                <a:cs typeface="Calibri"/>
              </a:rPr>
              <a:t>- jak </a:t>
            </a:r>
            <a:r>
              <a:rPr lang="en-US" err="1">
                <a:cs typeface="Calibri"/>
              </a:rPr>
              <a:t>bardzo</a:t>
            </a:r>
            <a:r>
              <a:rPr lang="en-US">
                <a:cs typeface="Calibri"/>
              </a:rPr>
              <a:t> </a:t>
            </a:r>
            <a:r>
              <a:rPr lang="en-US" err="1">
                <a:cs typeface="Calibri"/>
              </a:rPr>
              <a:t>precyzyjne</a:t>
            </a:r>
            <a:r>
              <a:rPr lang="en-US">
                <a:cs typeface="Calibri"/>
              </a:rPr>
              <a:t> jest </a:t>
            </a:r>
            <a:r>
              <a:rPr lang="en-US" err="1">
                <a:cs typeface="Calibri"/>
              </a:rPr>
              <a:t>podsumowanie</a:t>
            </a:r>
            <a:r>
              <a:rPr lang="en-US">
                <a:cs typeface="Calibri"/>
              </a:rPr>
              <a:t> "</a:t>
            </a:r>
            <a:r>
              <a:rPr lang="en-US" err="1">
                <a:cs typeface="Calibri"/>
              </a:rPr>
              <a:t>około</a:t>
            </a:r>
            <a:r>
              <a:rPr lang="en-US">
                <a:cs typeface="Calibri"/>
              </a:rPr>
              <a:t> </a:t>
            </a:r>
            <a:r>
              <a:rPr lang="en-US" err="1">
                <a:cs typeface="Calibri"/>
              </a:rPr>
              <a:t>połowa</a:t>
            </a:r>
            <a:r>
              <a:rPr lang="en-US">
                <a:cs typeface="Calibri"/>
              </a:rPr>
              <a:t>" jest </a:t>
            </a:r>
            <a:r>
              <a:rPr lang="en-US" err="1">
                <a:cs typeface="Calibri"/>
              </a:rPr>
              <a:t>lepsze</a:t>
            </a:r>
            <a:r>
              <a:rPr lang="en-US">
                <a:cs typeface="Calibri"/>
              </a:rPr>
              <a:t> </a:t>
            </a:r>
            <a:r>
              <a:rPr lang="en-US" err="1">
                <a:cs typeface="Calibri"/>
              </a:rPr>
              <a:t>niż</a:t>
            </a:r>
            <a:r>
              <a:rPr lang="en-US">
                <a:cs typeface="Calibri"/>
              </a:rPr>
              <a:t> "</a:t>
            </a:r>
            <a:r>
              <a:rPr lang="en-US" err="1">
                <a:cs typeface="Calibri"/>
              </a:rPr>
              <a:t>wiele</a:t>
            </a:r>
            <a:r>
              <a:rPr lang="en-US">
                <a:cs typeface="Calibri"/>
              </a:rPr>
              <a:t>"</a:t>
            </a:r>
          </a:p>
        </p:txBody>
      </p:sp>
      <p:sp>
        <p:nvSpPr>
          <p:cNvPr id="4" name="Symbol zastępczy numeru slajdu 3"/>
          <p:cNvSpPr>
            <a:spLocks noGrp="1"/>
          </p:cNvSpPr>
          <p:nvPr>
            <p:ph type="sldNum" sz="quarter" idx="5"/>
          </p:nvPr>
        </p:nvSpPr>
        <p:spPr/>
        <p:txBody>
          <a:bodyPr/>
          <a:lstStyle/>
          <a:p>
            <a:fld id="{895333E1-36C1-477D-9CA7-71D617003D36}" type="slidenum">
              <a:rPr lang="pl-PL" smtClean="0"/>
              <a:t>19</a:t>
            </a:fld>
            <a:endParaRPr lang="pl-PL"/>
          </a:p>
        </p:txBody>
      </p:sp>
    </p:spTree>
    <p:extLst>
      <p:ext uri="{BB962C8B-B14F-4D97-AF65-F5344CB8AC3E}">
        <p14:creationId xmlns:p14="http://schemas.microsoft.com/office/powerpoint/2010/main" val="40997058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err="1">
                <a:cs typeface="Calibri"/>
              </a:rPr>
              <a:t>Funkcje</a:t>
            </a:r>
            <a:r>
              <a:rPr lang="en-US">
                <a:cs typeface="Calibri"/>
              </a:rPr>
              <a:t> </a:t>
            </a:r>
            <a:r>
              <a:rPr lang="en-US" err="1">
                <a:cs typeface="Calibri"/>
              </a:rPr>
              <a:t>agregacyjne</a:t>
            </a:r>
            <a:r>
              <a:rPr lang="en-US">
                <a:cs typeface="Calibri"/>
              </a:rPr>
              <a:t> , </a:t>
            </a:r>
            <a:r>
              <a:rPr lang="en-US" err="1">
                <a:cs typeface="Calibri"/>
              </a:rPr>
              <a:t>czyli</a:t>
            </a:r>
            <a:r>
              <a:rPr lang="en-US">
                <a:cs typeface="Calibri"/>
              </a:rPr>
              <a:t> </a:t>
            </a:r>
            <a:r>
              <a:rPr lang="en-US" err="1">
                <a:cs typeface="Calibri"/>
              </a:rPr>
              <a:t>takie</a:t>
            </a:r>
            <a:r>
              <a:rPr lang="en-US">
                <a:cs typeface="Calibri"/>
              </a:rPr>
              <a:t>, </a:t>
            </a:r>
            <a:r>
              <a:rPr lang="en-US" err="1">
                <a:cs typeface="Calibri"/>
              </a:rPr>
              <a:t>które</a:t>
            </a:r>
            <a:r>
              <a:rPr lang="en-US">
                <a:cs typeface="Calibri"/>
              </a:rPr>
              <a:t> </a:t>
            </a:r>
            <a:r>
              <a:rPr lang="en-US" err="1">
                <a:cs typeface="Calibri"/>
              </a:rPr>
              <a:t>wielu</a:t>
            </a:r>
            <a:r>
              <a:rPr lang="en-US">
                <a:cs typeface="Calibri"/>
              </a:rPr>
              <a:t> </a:t>
            </a:r>
            <a:r>
              <a:rPr lang="en-US" err="1">
                <a:cs typeface="Calibri"/>
              </a:rPr>
              <a:t>wartościom</a:t>
            </a:r>
            <a:r>
              <a:rPr lang="en-US">
                <a:cs typeface="Calibri"/>
              </a:rPr>
              <a:t> </a:t>
            </a:r>
            <a:r>
              <a:rPr lang="en-US" err="1">
                <a:cs typeface="Calibri"/>
              </a:rPr>
              <a:t>rzeczywistym</a:t>
            </a:r>
            <a:r>
              <a:rPr lang="en-US">
                <a:cs typeface="Calibri"/>
              </a:rPr>
              <a:t> </a:t>
            </a:r>
            <a:r>
              <a:rPr lang="en-US" err="1">
                <a:cs typeface="Calibri"/>
              </a:rPr>
              <a:t>przypisują</a:t>
            </a:r>
            <a:r>
              <a:rPr lang="en-US">
                <a:cs typeface="Calibri"/>
              </a:rPr>
              <a:t> </a:t>
            </a:r>
            <a:r>
              <a:rPr lang="en-US" err="1">
                <a:cs typeface="Calibri"/>
              </a:rPr>
              <a:t>jedną</a:t>
            </a:r>
            <a:r>
              <a:rPr lang="en-US">
                <a:cs typeface="Calibri"/>
              </a:rPr>
              <a:t>. </a:t>
            </a:r>
            <a:r>
              <a:rPr lang="en-US" err="1">
                <a:cs typeface="Calibri"/>
              </a:rPr>
              <a:t>Jedną</a:t>
            </a:r>
            <a:r>
              <a:rPr lang="en-US">
                <a:cs typeface="Calibri"/>
              </a:rPr>
              <a:t> z </a:t>
            </a:r>
            <a:r>
              <a:rPr lang="en-US" err="1">
                <a:cs typeface="Calibri"/>
              </a:rPr>
              <a:t>najczęsściej</a:t>
            </a:r>
            <a:r>
              <a:rPr lang="en-US">
                <a:cs typeface="Calibri"/>
              </a:rPr>
              <a:t> </a:t>
            </a:r>
            <a:r>
              <a:rPr lang="en-US" err="1">
                <a:cs typeface="Calibri"/>
              </a:rPr>
              <a:t>używanych</a:t>
            </a:r>
            <a:r>
              <a:rPr lang="en-US">
                <a:cs typeface="Calibri"/>
              </a:rPr>
              <a:t> </a:t>
            </a:r>
            <a:r>
              <a:rPr lang="en-US" err="1">
                <a:cs typeface="Calibri"/>
              </a:rPr>
              <a:t>tego</a:t>
            </a:r>
            <a:r>
              <a:rPr lang="en-US">
                <a:cs typeface="Calibri"/>
              </a:rPr>
              <a:t> </a:t>
            </a:r>
            <a:r>
              <a:rPr lang="en-US" err="1">
                <a:cs typeface="Calibri"/>
              </a:rPr>
              <a:t>typu</a:t>
            </a:r>
            <a:r>
              <a:rPr lang="en-US">
                <a:cs typeface="Calibri"/>
              </a:rPr>
              <a:t> </a:t>
            </a:r>
            <a:r>
              <a:rPr lang="en-US" err="1">
                <a:cs typeface="Calibri"/>
              </a:rPr>
              <a:t>funkcji</a:t>
            </a:r>
            <a:r>
              <a:rPr lang="en-US">
                <a:cs typeface="Calibri"/>
              </a:rPr>
              <a:t> jest OWA. </a:t>
            </a:r>
          </a:p>
        </p:txBody>
      </p:sp>
      <p:sp>
        <p:nvSpPr>
          <p:cNvPr id="4" name="Symbol zastępczy numeru slajdu 3"/>
          <p:cNvSpPr>
            <a:spLocks noGrp="1"/>
          </p:cNvSpPr>
          <p:nvPr>
            <p:ph type="sldNum" sz="quarter" idx="5"/>
          </p:nvPr>
        </p:nvSpPr>
        <p:spPr/>
        <p:txBody>
          <a:bodyPr/>
          <a:lstStyle/>
          <a:p>
            <a:fld id="{895333E1-36C1-477D-9CA7-71D617003D36}" type="slidenum">
              <a:rPr lang="pl-PL" smtClean="0"/>
              <a:t>22</a:t>
            </a:fld>
            <a:endParaRPr lang="pl-PL"/>
          </a:p>
        </p:txBody>
      </p:sp>
    </p:spTree>
    <p:extLst>
      <p:ext uri="{BB962C8B-B14F-4D97-AF65-F5344CB8AC3E}">
        <p14:creationId xmlns:p14="http://schemas.microsoft.com/office/powerpoint/2010/main" val="4084894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Jednym z głównych problemów klasycznych podsumowań lingwistycznych opisanych w niniejszym dokumencie jest ich złożoność obliczeniowa. Dla dużych zbiorów danych wymagane jest zachowanie balansu między jakością i kompletnością podsumowania, a jego uproszczeniami, dzięki którym obliczenia działają dużo szybciej. Mając na uwadze złożoność obliczeniową, do świata podsumowań wprowadzono algorytmy zwane regułami asocjacyjnymi. Reguła przedstawiona na slajdzie mówi nam, że jeśli wszystkie wartości ze zbioru {A1, A2, ..., </a:t>
            </a:r>
            <a:r>
              <a:rPr lang="pl-PL" err="1"/>
              <a:t>An</a:t>
            </a:r>
            <a:r>
              <a:rPr lang="pl-PL"/>
              <a:t>} mają wartość 1, wtedy także oczekujemy, że atrybut An+1 przybierze wartość 1. Jest to oryginalne zastosowanie do reguł asocjacyjnych binarnych.</a:t>
            </a:r>
          </a:p>
        </p:txBody>
      </p:sp>
      <p:sp>
        <p:nvSpPr>
          <p:cNvPr id="4" name="Slide Number Placeholder 3"/>
          <p:cNvSpPr>
            <a:spLocks noGrp="1"/>
          </p:cNvSpPr>
          <p:nvPr>
            <p:ph type="sldNum" sz="quarter" idx="5"/>
          </p:nvPr>
        </p:nvSpPr>
        <p:spPr/>
        <p:txBody>
          <a:bodyPr/>
          <a:lstStyle/>
          <a:p>
            <a:fld id="{895333E1-36C1-477D-9CA7-71D617003D36}" type="slidenum">
              <a:rPr lang="pl-PL" smtClean="0"/>
              <a:t>24</a:t>
            </a:fld>
            <a:endParaRPr lang="pl-PL"/>
          </a:p>
        </p:txBody>
      </p:sp>
    </p:spTree>
    <p:extLst>
      <p:ext uri="{BB962C8B-B14F-4D97-AF65-F5344CB8AC3E}">
        <p14:creationId xmlns:p14="http://schemas.microsoft.com/office/powerpoint/2010/main" val="3847067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a:cs typeface="Calibri"/>
              </a:rPr>
              <a:t>Ale, </a:t>
            </a:r>
            <a:r>
              <a:rPr lang="en-US" err="1">
                <a:cs typeface="Calibri"/>
              </a:rPr>
              <a:t>czym</a:t>
            </a:r>
            <a:r>
              <a:rPr lang="en-US">
                <a:cs typeface="Calibri"/>
              </a:rPr>
              <a:t> </a:t>
            </a:r>
            <a:r>
              <a:rPr lang="en-US" err="1">
                <a:cs typeface="Calibri"/>
              </a:rPr>
              <a:t>tak</a:t>
            </a:r>
            <a:r>
              <a:rPr lang="en-US">
                <a:cs typeface="Calibri"/>
              </a:rPr>
              <a:t> </a:t>
            </a:r>
            <a:r>
              <a:rPr lang="en-US" err="1">
                <a:cs typeface="Calibri"/>
              </a:rPr>
              <a:t>na</a:t>
            </a:r>
            <a:r>
              <a:rPr lang="en-US">
                <a:cs typeface="Calibri"/>
              </a:rPr>
              <a:t> </a:t>
            </a:r>
            <a:r>
              <a:rPr lang="en-US" err="1">
                <a:cs typeface="Calibri"/>
              </a:rPr>
              <a:t>prawdę</a:t>
            </a:r>
            <a:r>
              <a:rPr lang="en-US">
                <a:cs typeface="Calibri"/>
              </a:rPr>
              <a:t> </a:t>
            </a:r>
            <a:r>
              <a:rPr lang="en-US" err="1">
                <a:cs typeface="Calibri"/>
              </a:rPr>
              <a:t>są</a:t>
            </a:r>
            <a:r>
              <a:rPr lang="en-US">
                <a:cs typeface="Calibri"/>
              </a:rPr>
              <a:t> </a:t>
            </a:r>
            <a:r>
              <a:rPr lang="en-US" err="1">
                <a:cs typeface="Calibri"/>
              </a:rPr>
              <a:t>podsumowania</a:t>
            </a:r>
            <a:r>
              <a:rPr lang="en-US">
                <a:cs typeface="Calibri"/>
              </a:rPr>
              <a:t> </a:t>
            </a:r>
            <a:r>
              <a:rPr lang="en-US" err="1">
                <a:cs typeface="Calibri"/>
              </a:rPr>
              <a:t>rozmyte</a:t>
            </a:r>
            <a:r>
              <a:rPr lang="en-US">
                <a:cs typeface="Calibri"/>
              </a:rPr>
              <a:t>? </a:t>
            </a:r>
            <a:r>
              <a:rPr lang="en-US" err="1">
                <a:cs typeface="Calibri"/>
              </a:rPr>
              <a:t>Zatrzymajmy</a:t>
            </a:r>
            <a:r>
              <a:rPr lang="en-US">
                <a:cs typeface="Calibri"/>
              </a:rPr>
              <a:t> </a:t>
            </a:r>
            <a:r>
              <a:rPr lang="en-US" err="1">
                <a:cs typeface="Calibri"/>
              </a:rPr>
              <a:t>się</a:t>
            </a:r>
            <a:r>
              <a:rPr lang="en-US">
                <a:cs typeface="Calibri"/>
              </a:rPr>
              <a:t> </a:t>
            </a:r>
            <a:r>
              <a:rPr lang="en-US" err="1">
                <a:cs typeface="Calibri"/>
              </a:rPr>
              <a:t>na</a:t>
            </a:r>
            <a:r>
              <a:rPr lang="en-US">
                <a:cs typeface="Calibri"/>
              </a:rPr>
              <a:t> </a:t>
            </a:r>
            <a:r>
              <a:rPr lang="en-US" err="1">
                <a:cs typeface="Calibri"/>
              </a:rPr>
              <a:t>chwilę</a:t>
            </a:r>
            <a:r>
              <a:rPr lang="en-US">
                <a:cs typeface="Calibri"/>
              </a:rPr>
              <a:t>, aby </a:t>
            </a:r>
            <a:r>
              <a:rPr lang="en-US" err="1">
                <a:cs typeface="Calibri"/>
              </a:rPr>
              <a:t>pomówić</a:t>
            </a:r>
            <a:r>
              <a:rPr lang="en-US">
                <a:cs typeface="Calibri"/>
              </a:rPr>
              <a:t> o </a:t>
            </a:r>
            <a:r>
              <a:rPr lang="en-US" err="1">
                <a:cs typeface="Calibri"/>
              </a:rPr>
              <a:t>elementach</a:t>
            </a:r>
            <a:r>
              <a:rPr lang="en-US">
                <a:cs typeface="Calibri"/>
              </a:rPr>
              <a:t> z </a:t>
            </a:r>
            <a:r>
              <a:rPr lang="en-US" err="1">
                <a:cs typeface="Calibri"/>
              </a:rPr>
              <a:t>jakich</a:t>
            </a:r>
            <a:r>
              <a:rPr lang="en-US">
                <a:cs typeface="Calibri"/>
              </a:rPr>
              <a:t> </a:t>
            </a:r>
            <a:r>
              <a:rPr lang="en-US" err="1">
                <a:cs typeface="Calibri"/>
              </a:rPr>
              <a:t>się</a:t>
            </a:r>
            <a:r>
              <a:rPr lang="en-US">
                <a:cs typeface="Calibri"/>
              </a:rPr>
              <a:t> </a:t>
            </a:r>
            <a:r>
              <a:rPr lang="en-US" err="1">
                <a:cs typeface="Calibri"/>
              </a:rPr>
              <a:t>składaja</a:t>
            </a:r>
            <a:r>
              <a:rPr lang="en-US">
                <a:cs typeface="Calibri"/>
              </a:rPr>
              <a:t> </a:t>
            </a:r>
            <a:r>
              <a:rPr lang="en-US" err="1">
                <a:cs typeface="Calibri"/>
              </a:rPr>
              <a:t>oraz</a:t>
            </a:r>
            <a:r>
              <a:rPr lang="en-US">
                <a:cs typeface="Calibri"/>
              </a:rPr>
              <a:t> o ich </a:t>
            </a:r>
            <a:r>
              <a:rPr lang="en-US" err="1">
                <a:cs typeface="Calibri"/>
              </a:rPr>
              <a:t>różnorakich</a:t>
            </a:r>
            <a:r>
              <a:rPr lang="en-US">
                <a:cs typeface="Calibri"/>
              </a:rPr>
              <a:t> </a:t>
            </a:r>
            <a:r>
              <a:rPr lang="en-US" err="1">
                <a:cs typeface="Calibri"/>
              </a:rPr>
              <a:t>typach</a:t>
            </a:r>
            <a:endParaRPr lang="en-US">
              <a:cs typeface="Calibri"/>
            </a:endParaRPr>
          </a:p>
        </p:txBody>
      </p:sp>
      <p:sp>
        <p:nvSpPr>
          <p:cNvPr id="4" name="Symbol zastępczy numeru slajdu 3"/>
          <p:cNvSpPr>
            <a:spLocks noGrp="1"/>
          </p:cNvSpPr>
          <p:nvPr>
            <p:ph type="sldNum" sz="quarter" idx="5"/>
          </p:nvPr>
        </p:nvSpPr>
        <p:spPr/>
        <p:txBody>
          <a:bodyPr/>
          <a:lstStyle/>
          <a:p>
            <a:fld id="{895333E1-36C1-477D-9CA7-71D617003D36}" type="slidenum">
              <a:rPr lang="pl-PL" smtClean="0"/>
              <a:t>4</a:t>
            </a:fld>
            <a:endParaRPr lang="pl-PL"/>
          </a:p>
        </p:txBody>
      </p:sp>
    </p:spTree>
    <p:extLst>
      <p:ext uri="{BB962C8B-B14F-4D97-AF65-F5344CB8AC3E}">
        <p14:creationId xmlns:p14="http://schemas.microsoft.com/office/powerpoint/2010/main" val="864876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Mówimy, że dana obserwacja (wiersz) wspiera (</a:t>
            </a:r>
            <a:r>
              <a:rPr lang="pl-PL" err="1"/>
              <a:t>support</a:t>
            </a:r>
            <a:r>
              <a:rPr lang="pl-PL"/>
              <a:t>) zbiór atrybutów {</a:t>
            </a:r>
            <a:r>
              <a:rPr lang="pl-PL" err="1"/>
              <a:t>Ai</a:t>
            </a:r>
            <a:r>
              <a:rPr lang="pl-PL"/>
              <a:t>}</a:t>
            </a:r>
            <a:r>
              <a:rPr lang="pl-PL" err="1"/>
              <a:t>i∈I</a:t>
            </a:r>
            <a:r>
              <a:rPr lang="pl-PL"/>
              <a:t> jeśli wszystkie atrybuty z danego zbioru, dla tej obserwacji przyjmują wartość 1. Zauważmy, że zbiór atrybutów </a:t>
            </a:r>
            <a:r>
              <a:rPr lang="pl-PL" err="1"/>
              <a:t>A_i</a:t>
            </a:r>
            <a:r>
              <a:rPr lang="pl-PL"/>
              <a:t> jest podzbiorem tych atrybutów, które posiadają wiersze Do badania jakości reguł asocjacyjnych służą dwie miary: </a:t>
            </a:r>
          </a:p>
          <a:p>
            <a:endParaRPr lang="pl-PL"/>
          </a:p>
          <a:p>
            <a:r>
              <a:rPr lang="pl-PL" err="1"/>
              <a:t>Support</a:t>
            </a:r>
            <a:r>
              <a:rPr lang="pl-PL"/>
              <a:t> </a:t>
            </a:r>
          </a:p>
          <a:p>
            <a:endParaRPr lang="pl-PL"/>
          </a:p>
          <a:p>
            <a:r>
              <a:rPr lang="pl-PL" err="1"/>
              <a:t>Confidence</a:t>
            </a:r>
            <a:endParaRPr lang="pl-PL"/>
          </a:p>
          <a:p>
            <a:endParaRPr lang="pl-PL"/>
          </a:p>
          <a:p>
            <a:r>
              <a:rPr lang="pl-PL"/>
              <a:t>Wymienione dwie miary można także w wygodny sposób zinterpretować. </a:t>
            </a:r>
            <a:r>
              <a:rPr lang="pl-PL" err="1"/>
              <a:t>Support</a:t>
            </a:r>
            <a:r>
              <a:rPr lang="pl-PL"/>
              <a:t> jest miarą określającą statystyczną ważność reguły asocjacyjnej, natomiast pewność określa jej siłę wewnątrz  zbioru danych. Typowym zachowaniem jest wybieranie zasad, w których miara </a:t>
            </a:r>
            <a:r>
              <a:rPr lang="pl-PL" err="1"/>
              <a:t>support</a:t>
            </a:r>
            <a:r>
              <a:rPr lang="pl-PL"/>
              <a:t> jest powyżej określonego pułapu, a przy tym reguły mają wysoką miarę pewności.</a:t>
            </a:r>
          </a:p>
        </p:txBody>
      </p:sp>
      <p:sp>
        <p:nvSpPr>
          <p:cNvPr id="4" name="Slide Number Placeholder 3"/>
          <p:cNvSpPr>
            <a:spLocks noGrp="1"/>
          </p:cNvSpPr>
          <p:nvPr>
            <p:ph type="sldNum" sz="quarter" idx="5"/>
          </p:nvPr>
        </p:nvSpPr>
        <p:spPr/>
        <p:txBody>
          <a:bodyPr/>
          <a:lstStyle/>
          <a:p>
            <a:fld id="{895333E1-36C1-477D-9CA7-71D617003D36}" type="slidenum">
              <a:rPr lang="pl-PL" smtClean="0"/>
              <a:t>25</a:t>
            </a:fld>
            <a:endParaRPr lang="pl-PL"/>
          </a:p>
        </p:txBody>
      </p:sp>
    </p:spTree>
    <p:extLst>
      <p:ext uri="{BB962C8B-B14F-4D97-AF65-F5344CB8AC3E}">
        <p14:creationId xmlns:p14="http://schemas.microsoft.com/office/powerpoint/2010/main" val="596556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Jak jednak wspominałem, oryginalnie reguły asocjacyjne zastosowanie mają dla zmiennych binarnych, zatem metodę tę musimy w jakiś sposób zaadaptować do naszych danych, które binarne nie są. W przypadku, gdy mamy do czynienia z liczbową zmienną ciągła, musimy podzielić jej wartości na pewną ilość dyskretnych kubełków. </a:t>
            </a:r>
          </a:p>
          <a:p>
            <a:r>
              <a:rPr lang="pl-PL"/>
              <a:t>Wtedy każdy z nich traktować możemy jako wartość binarną, dzięki czemu zastosować można algorytmy generujące reguły asocjacyjne. W takim przypadku należy się jedynie zastanowić w jaki sposób dokonywać podziału na kubełki. Dwa najpopularniejsze rozwiązania to tworzenie równych kubełków oraz bardziej zaawansowane klastrowanie wartości.</a:t>
            </a:r>
          </a:p>
          <a:p>
            <a:endParaRPr lang="pl-PL"/>
          </a:p>
          <a:p>
            <a:r>
              <a:rPr lang="pl-PL"/>
              <a:t>Przykład:</a:t>
            </a:r>
          </a:p>
          <a:p>
            <a:r>
              <a:rPr lang="pl-PL"/>
              <a:t>Mamy tabelę z 3 wartościami ciągłymi: pensja, szacowany zysk, staż. Rozmywamy wartości liczbowe na niski, średni, wysoki i dokonujemy One </a:t>
            </a:r>
            <a:r>
              <a:rPr lang="pl-PL" err="1"/>
              <a:t>Hot’a</a:t>
            </a:r>
            <a:r>
              <a:rPr lang="pl-PL"/>
              <a:t> w efekcie dostając 9 kolumn. Podsumowanie generujemy na zasadzie pracownicy ze średnim stażem i niską pensją generują średnie przychody i sprawdzamy jak wiele obserwacji wspiera ten nasz podzbiór (czy mają jedynki w formie po one hot).</a:t>
            </a:r>
          </a:p>
        </p:txBody>
      </p:sp>
      <p:sp>
        <p:nvSpPr>
          <p:cNvPr id="4" name="Slide Number Placeholder 3"/>
          <p:cNvSpPr>
            <a:spLocks noGrp="1"/>
          </p:cNvSpPr>
          <p:nvPr>
            <p:ph type="sldNum" sz="quarter" idx="5"/>
          </p:nvPr>
        </p:nvSpPr>
        <p:spPr/>
        <p:txBody>
          <a:bodyPr/>
          <a:lstStyle/>
          <a:p>
            <a:fld id="{895333E1-36C1-477D-9CA7-71D617003D36}" type="slidenum">
              <a:rPr lang="pl-PL" smtClean="0"/>
              <a:t>26</a:t>
            </a:fld>
            <a:endParaRPr lang="pl-PL"/>
          </a:p>
        </p:txBody>
      </p:sp>
    </p:spTree>
    <p:extLst>
      <p:ext uri="{BB962C8B-B14F-4D97-AF65-F5344CB8AC3E}">
        <p14:creationId xmlns:p14="http://schemas.microsoft.com/office/powerpoint/2010/main" val="3518399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err="1">
                <a:cs typeface="Calibri"/>
              </a:rPr>
              <a:t>Każde</a:t>
            </a:r>
            <a:r>
              <a:rPr lang="en-US">
                <a:cs typeface="Calibri"/>
              </a:rPr>
              <a:t> </a:t>
            </a:r>
            <a:r>
              <a:rPr lang="en-US" err="1">
                <a:cs typeface="Calibri"/>
              </a:rPr>
              <a:t>podsumowanie</a:t>
            </a:r>
            <a:r>
              <a:rPr lang="en-US">
                <a:cs typeface="Calibri"/>
              </a:rPr>
              <a:t> </a:t>
            </a:r>
            <a:r>
              <a:rPr lang="en-US" err="1">
                <a:cs typeface="Calibri"/>
              </a:rPr>
              <a:t>rozmyte</a:t>
            </a:r>
            <a:r>
              <a:rPr lang="en-US">
                <a:cs typeface="Calibri"/>
              </a:rPr>
              <a:t> ma </a:t>
            </a:r>
            <a:r>
              <a:rPr lang="en-US" err="1">
                <a:cs typeface="Calibri"/>
              </a:rPr>
              <a:t>trzy</a:t>
            </a:r>
            <a:r>
              <a:rPr lang="en-US">
                <a:cs typeface="Calibri"/>
              </a:rPr>
              <a:t> </a:t>
            </a:r>
            <a:r>
              <a:rPr lang="en-US" err="1">
                <a:cs typeface="Calibri"/>
              </a:rPr>
              <a:t>elementy</a:t>
            </a:r>
            <a:r>
              <a:rPr lang="en-US">
                <a:cs typeface="Calibri"/>
              </a:rPr>
              <a:t>: </a:t>
            </a:r>
            <a:r>
              <a:rPr lang="en-US" err="1">
                <a:cs typeface="Calibri"/>
              </a:rPr>
              <a:t>Kwantyfikator</a:t>
            </a:r>
            <a:r>
              <a:rPr lang="en-US">
                <a:cs typeface="Calibri"/>
              </a:rPr>
              <a:t> </a:t>
            </a:r>
            <a:r>
              <a:rPr lang="en-US" err="1">
                <a:cs typeface="Calibri"/>
              </a:rPr>
              <a:t>lingwistyczny</a:t>
            </a:r>
            <a:r>
              <a:rPr lang="en-US">
                <a:cs typeface="Calibri"/>
              </a:rPr>
              <a:t>- Q, </a:t>
            </a:r>
            <a:r>
              <a:rPr lang="en-US" err="1">
                <a:cs typeface="Calibri"/>
              </a:rPr>
              <a:t>Sumaryzator</a:t>
            </a:r>
            <a:r>
              <a:rPr lang="en-US">
                <a:cs typeface="Calibri"/>
              </a:rPr>
              <a:t>- S. </a:t>
            </a:r>
            <a:r>
              <a:rPr lang="en-US" err="1">
                <a:cs typeface="Calibri"/>
              </a:rPr>
              <a:t>oraz</a:t>
            </a:r>
            <a:r>
              <a:rPr lang="en-US">
                <a:cs typeface="Calibri"/>
              </a:rPr>
              <a:t> </a:t>
            </a:r>
            <a:r>
              <a:rPr lang="en-US" err="1">
                <a:cs typeface="Calibri"/>
              </a:rPr>
              <a:t>dodatkowo</a:t>
            </a:r>
            <a:r>
              <a:rPr lang="en-US">
                <a:cs typeface="Calibri"/>
              </a:rPr>
              <a:t> </a:t>
            </a:r>
            <a:r>
              <a:rPr lang="en-US" err="1">
                <a:cs typeface="Calibri"/>
              </a:rPr>
              <a:t>wyznaczamy</a:t>
            </a:r>
            <a:r>
              <a:rPr lang="en-US">
                <a:cs typeface="Calibri"/>
              </a:rPr>
              <a:t> </a:t>
            </a:r>
            <a:r>
              <a:rPr lang="en-US" err="1">
                <a:cs typeface="Calibri"/>
              </a:rPr>
              <a:t>stopień</a:t>
            </a:r>
            <a:r>
              <a:rPr lang="en-US">
                <a:cs typeface="Calibri"/>
              </a:rPr>
              <a:t> </a:t>
            </a:r>
            <a:r>
              <a:rPr lang="en-US" err="1">
                <a:cs typeface="Calibri"/>
              </a:rPr>
              <a:t>prawdziwości</a:t>
            </a:r>
            <a:r>
              <a:rPr lang="en-US">
                <a:cs typeface="Calibri"/>
              </a:rPr>
              <a:t> </a:t>
            </a:r>
            <a:r>
              <a:rPr lang="en-US" err="1">
                <a:cs typeface="Calibri"/>
              </a:rPr>
              <a:t>danego</a:t>
            </a:r>
            <a:r>
              <a:rPr lang="en-US">
                <a:cs typeface="Calibri"/>
              </a:rPr>
              <a:t> </a:t>
            </a:r>
            <a:r>
              <a:rPr lang="en-US" err="1">
                <a:cs typeface="Calibri"/>
              </a:rPr>
              <a:t>stwierdzenia</a:t>
            </a:r>
            <a:r>
              <a:rPr lang="en-US">
                <a:cs typeface="Calibri"/>
              </a:rPr>
              <a:t>- T. A w </a:t>
            </a:r>
            <a:r>
              <a:rPr lang="en-US" err="1">
                <a:cs typeface="Calibri"/>
              </a:rPr>
              <a:t>praktyce</a:t>
            </a:r>
            <a:r>
              <a:rPr lang="en-US">
                <a:cs typeface="Calibri"/>
              </a:rPr>
              <a:t> </a:t>
            </a:r>
            <a:r>
              <a:rPr lang="en-US" err="1">
                <a:cs typeface="Calibri"/>
              </a:rPr>
              <a:t>te</a:t>
            </a:r>
            <a:r>
              <a:rPr lang="en-US">
                <a:cs typeface="Calibri"/>
              </a:rPr>
              <a:t> </a:t>
            </a:r>
            <a:r>
              <a:rPr lang="en-US" err="1">
                <a:cs typeface="Calibri"/>
              </a:rPr>
              <a:t>zdania</a:t>
            </a:r>
            <a:r>
              <a:rPr lang="en-US">
                <a:cs typeface="Calibri"/>
              </a:rPr>
              <a:t> </a:t>
            </a:r>
            <a:r>
              <a:rPr lang="en-US" err="1">
                <a:cs typeface="Calibri"/>
              </a:rPr>
              <a:t>mają</a:t>
            </a:r>
            <a:r>
              <a:rPr lang="en-US">
                <a:cs typeface="Calibri"/>
              </a:rPr>
              <a:t> </a:t>
            </a:r>
            <a:r>
              <a:rPr lang="en-US" err="1">
                <a:cs typeface="Calibri"/>
              </a:rPr>
              <a:t>konstrukcję</a:t>
            </a:r>
            <a:r>
              <a:rPr lang="en-US">
                <a:cs typeface="Calibri"/>
              </a:rPr>
              <a:t>: "</a:t>
            </a:r>
            <a:r>
              <a:rPr lang="pl-PL"/>
              <a:t>Q elementów zbioru X posiada własność  S"</a:t>
            </a:r>
            <a:endParaRPr lang="en-US">
              <a:cs typeface="Calibri"/>
            </a:endParaRPr>
          </a:p>
        </p:txBody>
      </p:sp>
      <p:sp>
        <p:nvSpPr>
          <p:cNvPr id="4" name="Symbol zastępczy numeru slajdu 3"/>
          <p:cNvSpPr>
            <a:spLocks noGrp="1"/>
          </p:cNvSpPr>
          <p:nvPr>
            <p:ph type="sldNum" sz="quarter" idx="5"/>
          </p:nvPr>
        </p:nvSpPr>
        <p:spPr/>
        <p:txBody>
          <a:bodyPr/>
          <a:lstStyle/>
          <a:p>
            <a:fld id="{895333E1-36C1-477D-9CA7-71D617003D36}" type="slidenum">
              <a:rPr lang="pl-PL" smtClean="0"/>
              <a:t>5</a:t>
            </a:fld>
            <a:endParaRPr lang="pl-PL"/>
          </a:p>
        </p:txBody>
      </p:sp>
    </p:spTree>
    <p:extLst>
      <p:ext uri="{BB962C8B-B14F-4D97-AF65-F5344CB8AC3E}">
        <p14:creationId xmlns:p14="http://schemas.microsoft.com/office/powerpoint/2010/main" val="2095901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err="1">
                <a:cs typeface="Calibri"/>
              </a:rPr>
              <a:t>Przykładowym</a:t>
            </a:r>
            <a:r>
              <a:rPr lang="en-US">
                <a:cs typeface="Calibri"/>
              </a:rPr>
              <a:t> </a:t>
            </a:r>
            <a:r>
              <a:rPr lang="en-US" err="1">
                <a:cs typeface="Calibri"/>
              </a:rPr>
              <a:t>zdaniem</a:t>
            </a:r>
            <a:r>
              <a:rPr lang="en-US">
                <a:cs typeface="Calibri"/>
              </a:rPr>
              <a:t> </a:t>
            </a:r>
            <a:r>
              <a:rPr lang="en-US" err="1">
                <a:cs typeface="Calibri"/>
              </a:rPr>
              <a:t>może</a:t>
            </a:r>
            <a:r>
              <a:rPr lang="en-US">
                <a:cs typeface="Calibri"/>
              </a:rPr>
              <a:t> </a:t>
            </a:r>
            <a:r>
              <a:rPr lang="en-US" err="1">
                <a:cs typeface="Calibri"/>
              </a:rPr>
              <a:t>być</a:t>
            </a:r>
            <a:r>
              <a:rPr lang="en-US">
                <a:cs typeface="Calibri"/>
              </a:rPr>
              <a:t> … . </a:t>
            </a:r>
            <a:r>
              <a:rPr lang="en-US" err="1">
                <a:cs typeface="Calibri"/>
              </a:rPr>
              <a:t>Dla</a:t>
            </a:r>
            <a:r>
              <a:rPr lang="en-US">
                <a:cs typeface="Calibri"/>
              </a:rPr>
              <a:t> </a:t>
            </a:r>
            <a:r>
              <a:rPr lang="en-US" err="1">
                <a:cs typeface="Calibri"/>
              </a:rPr>
              <a:t>którego</a:t>
            </a:r>
            <a:r>
              <a:rPr lang="en-US">
                <a:cs typeface="Calibri"/>
              </a:rPr>
              <a:t> Q to, S to , a t </a:t>
            </a:r>
            <a:r>
              <a:rPr lang="en-US" err="1">
                <a:cs typeface="Calibri"/>
              </a:rPr>
              <a:t>może</a:t>
            </a:r>
            <a:r>
              <a:rPr lang="en-US">
                <a:cs typeface="Calibri"/>
              </a:rPr>
              <a:t> </a:t>
            </a:r>
            <a:r>
              <a:rPr lang="en-US" err="1">
                <a:cs typeface="Calibri"/>
              </a:rPr>
              <a:t>wynieść</a:t>
            </a:r>
            <a:r>
              <a:rPr lang="en-US">
                <a:cs typeface="Calibri"/>
              </a:rPr>
              <a:t> np. 0.2, </a:t>
            </a:r>
            <a:r>
              <a:rPr lang="en-US" err="1">
                <a:cs typeface="Calibri"/>
              </a:rPr>
              <a:t>bo</a:t>
            </a:r>
            <a:r>
              <a:rPr lang="en-US">
                <a:cs typeface="Calibri"/>
              </a:rPr>
              <a:t> </a:t>
            </a:r>
            <a:r>
              <a:rPr lang="en-US" err="1">
                <a:cs typeface="Calibri"/>
              </a:rPr>
              <a:t>wiemy</a:t>
            </a:r>
            <a:r>
              <a:rPr lang="en-US">
                <a:cs typeface="Calibri"/>
              </a:rPr>
              <a:t>, </a:t>
            </a:r>
            <a:r>
              <a:rPr lang="en-US" err="1">
                <a:cs typeface="Calibri"/>
              </a:rPr>
              <a:t>że</a:t>
            </a:r>
            <a:r>
              <a:rPr lang="en-US">
                <a:cs typeface="Calibri"/>
              </a:rPr>
              <a:t> </a:t>
            </a:r>
            <a:r>
              <a:rPr lang="en-US" err="1">
                <a:cs typeface="Calibri"/>
              </a:rPr>
              <a:t>komputery</a:t>
            </a:r>
            <a:r>
              <a:rPr lang="en-US">
                <a:cs typeface="Calibri"/>
              </a:rPr>
              <a:t> w </a:t>
            </a:r>
            <a:r>
              <a:rPr lang="en-US" err="1">
                <a:cs typeface="Calibri"/>
              </a:rPr>
              <a:t>większości</a:t>
            </a:r>
            <a:r>
              <a:rPr lang="en-US">
                <a:cs typeface="Calibri"/>
              </a:rPr>
              <a:t> </a:t>
            </a:r>
            <a:r>
              <a:rPr lang="en-US" err="1">
                <a:cs typeface="Calibri"/>
              </a:rPr>
              <a:t>tanie</a:t>
            </a:r>
            <a:r>
              <a:rPr lang="en-US">
                <a:cs typeface="Calibri"/>
              </a:rPr>
              <a:t> </a:t>
            </a:r>
            <a:r>
              <a:rPr lang="en-US" err="1">
                <a:cs typeface="Calibri"/>
              </a:rPr>
              <a:t>nie</a:t>
            </a:r>
            <a:r>
              <a:rPr lang="en-US">
                <a:cs typeface="Calibri"/>
              </a:rPr>
              <a:t> </a:t>
            </a:r>
            <a:r>
              <a:rPr lang="en-US" err="1">
                <a:cs typeface="Calibri"/>
              </a:rPr>
              <a:t>są</a:t>
            </a:r>
            <a:r>
              <a:rPr lang="en-US">
                <a:cs typeface="Calibri"/>
              </a:rPr>
              <a:t>. </a:t>
            </a:r>
            <a:r>
              <a:rPr lang="en-US" err="1">
                <a:cs typeface="Calibri"/>
              </a:rPr>
              <a:t>Przejdźmy</a:t>
            </a:r>
            <a:r>
              <a:rPr lang="en-US">
                <a:cs typeface="Calibri"/>
              </a:rPr>
              <a:t> </a:t>
            </a:r>
            <a:r>
              <a:rPr lang="en-US" err="1">
                <a:cs typeface="Calibri"/>
              </a:rPr>
              <a:t>teraz</a:t>
            </a:r>
            <a:r>
              <a:rPr lang="en-US">
                <a:cs typeface="Calibri"/>
              </a:rPr>
              <a:t> do </a:t>
            </a:r>
            <a:r>
              <a:rPr lang="en-US" err="1">
                <a:cs typeface="Calibri"/>
              </a:rPr>
              <a:t>omówienia</a:t>
            </a:r>
            <a:r>
              <a:rPr lang="en-US">
                <a:cs typeface="Calibri"/>
              </a:rPr>
              <a:t> </a:t>
            </a:r>
            <a:r>
              <a:rPr lang="en-US" err="1">
                <a:cs typeface="Calibri"/>
              </a:rPr>
              <a:t>poszczególnych</a:t>
            </a:r>
            <a:r>
              <a:rPr lang="en-US">
                <a:cs typeface="Calibri"/>
              </a:rPr>
              <a:t> </a:t>
            </a:r>
            <a:r>
              <a:rPr lang="en-US" err="1">
                <a:cs typeface="Calibri"/>
              </a:rPr>
              <a:t>elementów</a:t>
            </a:r>
            <a:endParaRPr lang="pl-PL" err="1">
              <a:cs typeface="Calibri"/>
            </a:endParaRPr>
          </a:p>
        </p:txBody>
      </p:sp>
      <p:sp>
        <p:nvSpPr>
          <p:cNvPr id="4" name="Symbol zastępczy numeru slajdu 3"/>
          <p:cNvSpPr>
            <a:spLocks noGrp="1"/>
          </p:cNvSpPr>
          <p:nvPr>
            <p:ph type="sldNum" sz="quarter" idx="5"/>
          </p:nvPr>
        </p:nvSpPr>
        <p:spPr/>
        <p:txBody>
          <a:bodyPr/>
          <a:lstStyle/>
          <a:p>
            <a:fld id="{895333E1-36C1-477D-9CA7-71D617003D36}" type="slidenum">
              <a:rPr lang="pl-PL" smtClean="0"/>
              <a:t>6</a:t>
            </a:fld>
            <a:endParaRPr lang="pl-PL"/>
          </a:p>
        </p:txBody>
      </p:sp>
    </p:spTree>
    <p:extLst>
      <p:ext uri="{BB962C8B-B14F-4D97-AF65-F5344CB8AC3E}">
        <p14:creationId xmlns:p14="http://schemas.microsoft.com/office/powerpoint/2010/main" val="1077632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err="1">
                <a:cs typeface="Calibri"/>
              </a:rPr>
              <a:t>Sumaryzatorami</a:t>
            </a:r>
            <a:r>
              <a:rPr lang="en-US">
                <a:cs typeface="Calibri"/>
              </a:rPr>
              <a:t> </a:t>
            </a:r>
            <a:r>
              <a:rPr lang="en-US" err="1">
                <a:cs typeface="Calibri"/>
              </a:rPr>
              <a:t>sa</a:t>
            </a:r>
            <a:r>
              <a:rPr lang="en-US">
                <a:cs typeface="Calibri"/>
              </a:rPr>
              <a:t> </a:t>
            </a:r>
            <a:r>
              <a:rPr lang="en-US" err="1">
                <a:cs typeface="Calibri"/>
              </a:rPr>
              <a:t>wartości</a:t>
            </a:r>
            <a:r>
              <a:rPr lang="en-US">
                <a:cs typeface="Calibri"/>
              </a:rPr>
              <a:t> </a:t>
            </a:r>
            <a:r>
              <a:rPr lang="en-US" err="1">
                <a:cs typeface="Calibri"/>
              </a:rPr>
              <a:t>lingwistyczne</a:t>
            </a:r>
            <a:r>
              <a:rPr lang="en-US">
                <a:cs typeface="Calibri"/>
              </a:rPr>
              <a:t> </a:t>
            </a:r>
            <a:r>
              <a:rPr lang="en-US" err="1">
                <a:cs typeface="Calibri"/>
              </a:rPr>
              <a:t>takie</a:t>
            </a:r>
            <a:r>
              <a:rPr lang="en-US">
                <a:cs typeface="Calibri"/>
              </a:rPr>
              <a:t> jak "</a:t>
            </a:r>
            <a:r>
              <a:rPr lang="en-US" err="1">
                <a:cs typeface="Calibri"/>
              </a:rPr>
              <a:t>ponad</a:t>
            </a:r>
            <a:r>
              <a:rPr lang="en-US">
                <a:cs typeface="Calibri"/>
              </a:rPr>
              <a:t> 100", "</a:t>
            </a:r>
            <a:r>
              <a:rPr lang="en-US" err="1">
                <a:cs typeface="Calibri"/>
              </a:rPr>
              <a:t>około</a:t>
            </a:r>
            <a:r>
              <a:rPr lang="en-US">
                <a:cs typeface="Calibri"/>
              </a:rPr>
              <a:t> 8", </a:t>
            </a:r>
            <a:r>
              <a:rPr lang="en-US" err="1">
                <a:cs typeface="Calibri"/>
              </a:rPr>
              <a:t>dokładnie</a:t>
            </a:r>
            <a:r>
              <a:rPr lang="en-US">
                <a:cs typeface="Calibri"/>
              </a:rPr>
              <a:t> 10". Aby </a:t>
            </a:r>
            <a:r>
              <a:rPr lang="en-US" err="1">
                <a:cs typeface="Calibri"/>
              </a:rPr>
              <a:t>móc</a:t>
            </a:r>
            <a:r>
              <a:rPr lang="en-US">
                <a:cs typeface="Calibri"/>
              </a:rPr>
              <a:t> je </a:t>
            </a:r>
            <a:r>
              <a:rPr lang="en-US" err="1">
                <a:cs typeface="Calibri"/>
              </a:rPr>
              <a:t>zastosować</a:t>
            </a:r>
            <a:r>
              <a:rPr lang="en-US">
                <a:cs typeface="Calibri"/>
              </a:rPr>
              <a:t> </a:t>
            </a:r>
            <a:r>
              <a:rPr lang="en-US" err="1">
                <a:cs typeface="Calibri"/>
              </a:rPr>
              <a:t>dla</a:t>
            </a:r>
            <a:r>
              <a:rPr lang="en-US">
                <a:cs typeface="Calibri"/>
              </a:rPr>
              <a:t> </a:t>
            </a:r>
            <a:r>
              <a:rPr lang="en-US" err="1">
                <a:cs typeface="Calibri"/>
              </a:rPr>
              <a:t>każdego</a:t>
            </a:r>
            <a:r>
              <a:rPr lang="en-US">
                <a:cs typeface="Calibri"/>
              </a:rPr>
              <a:t> </a:t>
            </a:r>
            <a:r>
              <a:rPr lang="en-US" err="1">
                <a:cs typeface="Calibri"/>
              </a:rPr>
              <a:t>podsumowania</a:t>
            </a:r>
            <a:r>
              <a:rPr lang="en-US">
                <a:cs typeface="Calibri"/>
              </a:rPr>
              <a:t> </a:t>
            </a:r>
            <a:r>
              <a:rPr lang="en-US" err="1">
                <a:cs typeface="Calibri"/>
              </a:rPr>
              <a:t>tworzymy</a:t>
            </a:r>
            <a:r>
              <a:rPr lang="en-US">
                <a:cs typeface="Calibri"/>
              </a:rPr>
              <a:t> </a:t>
            </a:r>
            <a:r>
              <a:rPr lang="en-US" err="1">
                <a:cs typeface="Calibri"/>
              </a:rPr>
              <a:t>zbiór</a:t>
            </a:r>
            <a:r>
              <a:rPr lang="en-US">
                <a:cs typeface="Calibri"/>
              </a:rPr>
              <a:t> </a:t>
            </a:r>
            <a:r>
              <a:rPr lang="en-US" err="1">
                <a:cs typeface="Calibri"/>
              </a:rPr>
              <a:t>rozmyty</a:t>
            </a:r>
            <a:r>
              <a:rPr lang="en-US">
                <a:cs typeface="Calibri"/>
              </a:rPr>
              <a:t>, </a:t>
            </a:r>
            <a:r>
              <a:rPr lang="en-US" err="1">
                <a:cs typeface="Calibri"/>
              </a:rPr>
              <a:t>który</a:t>
            </a:r>
            <a:r>
              <a:rPr lang="en-US">
                <a:cs typeface="Calibri"/>
              </a:rPr>
              <a:t> </a:t>
            </a:r>
            <a:r>
              <a:rPr lang="en-US" err="1">
                <a:cs typeface="Calibri"/>
              </a:rPr>
              <a:t>każdemu</a:t>
            </a:r>
            <a:r>
              <a:rPr lang="en-US">
                <a:cs typeface="Calibri"/>
              </a:rPr>
              <a:t> </a:t>
            </a:r>
            <a:r>
              <a:rPr lang="en-US" err="1">
                <a:cs typeface="Calibri"/>
              </a:rPr>
              <a:t>elementowi</a:t>
            </a:r>
            <a:r>
              <a:rPr lang="en-US">
                <a:cs typeface="Calibri"/>
              </a:rPr>
              <a:t> ze </a:t>
            </a:r>
            <a:r>
              <a:rPr lang="en-US" err="1">
                <a:cs typeface="Calibri"/>
              </a:rPr>
              <a:t>zbioru</a:t>
            </a:r>
            <a:r>
              <a:rPr lang="en-US">
                <a:cs typeface="Calibri"/>
              </a:rPr>
              <a:t> X </a:t>
            </a:r>
            <a:r>
              <a:rPr lang="en-US" err="1">
                <a:cs typeface="Calibri"/>
              </a:rPr>
              <a:t>przypisuje</a:t>
            </a:r>
            <a:r>
              <a:rPr lang="en-US">
                <a:cs typeface="Calibri"/>
              </a:rPr>
              <a:t> </a:t>
            </a:r>
            <a:r>
              <a:rPr lang="en-US" err="1">
                <a:cs typeface="Calibri"/>
              </a:rPr>
              <a:t>wartość</a:t>
            </a:r>
            <a:r>
              <a:rPr lang="en-US">
                <a:cs typeface="Calibri"/>
              </a:rPr>
              <a:t> z </a:t>
            </a:r>
            <a:r>
              <a:rPr lang="en-US" err="1">
                <a:cs typeface="Calibri"/>
              </a:rPr>
              <a:t>przedziału</a:t>
            </a:r>
            <a:r>
              <a:rPr lang="en-US">
                <a:cs typeface="Calibri"/>
              </a:rPr>
              <a:t> od 0 do 1 </a:t>
            </a:r>
            <a:r>
              <a:rPr lang="en-US" err="1">
                <a:cs typeface="Calibri"/>
              </a:rPr>
              <a:t>zwaną</a:t>
            </a:r>
            <a:r>
              <a:rPr lang="en-US">
                <a:cs typeface="Calibri"/>
              </a:rPr>
              <a:t> </a:t>
            </a:r>
            <a:r>
              <a:rPr lang="en-US" err="1">
                <a:cs typeface="Calibri"/>
              </a:rPr>
              <a:t>miarą</a:t>
            </a:r>
            <a:r>
              <a:rPr lang="en-US">
                <a:cs typeface="Calibri"/>
              </a:rPr>
              <a:t> </a:t>
            </a:r>
            <a:r>
              <a:rPr lang="en-US" err="1">
                <a:cs typeface="Calibri"/>
              </a:rPr>
              <a:t>przynależności</a:t>
            </a:r>
            <a:r>
              <a:rPr lang="en-US">
                <a:cs typeface="Calibri"/>
              </a:rPr>
              <a:t>. Tak </a:t>
            </a:r>
            <a:r>
              <a:rPr lang="en-US" err="1">
                <a:cs typeface="Calibri"/>
              </a:rPr>
              <a:t>więc</a:t>
            </a:r>
            <a:r>
              <a:rPr lang="en-US">
                <a:cs typeface="Calibri"/>
              </a:rPr>
              <a:t> </a:t>
            </a:r>
            <a:r>
              <a:rPr lang="en-US" err="1">
                <a:cs typeface="Calibri"/>
              </a:rPr>
              <a:t>dla</a:t>
            </a:r>
            <a:r>
              <a:rPr lang="en-US">
                <a:cs typeface="Calibri"/>
              </a:rPr>
              <a:t> </a:t>
            </a:r>
            <a:r>
              <a:rPr lang="en-US" err="1">
                <a:cs typeface="Calibri"/>
              </a:rPr>
              <a:t>zbioru</a:t>
            </a:r>
            <a:r>
              <a:rPr lang="en-US">
                <a:cs typeface="Calibri"/>
              </a:rPr>
              <a:t> </a:t>
            </a:r>
            <a:r>
              <a:rPr lang="en-US" err="1">
                <a:cs typeface="Calibri"/>
              </a:rPr>
              <a:t>zawierającego</a:t>
            </a:r>
            <a:r>
              <a:rPr lang="en-US">
                <a:cs typeface="Calibri"/>
              </a:rPr>
              <a:t> </a:t>
            </a:r>
            <a:r>
              <a:rPr lang="en-US" err="1">
                <a:cs typeface="Calibri"/>
              </a:rPr>
              <a:t>liczby</a:t>
            </a:r>
            <a:r>
              <a:rPr lang="en-US">
                <a:cs typeface="Calibri"/>
              </a:rPr>
              <a:t> </a:t>
            </a:r>
            <a:r>
              <a:rPr lang="en-US" err="1">
                <a:cs typeface="Calibri"/>
              </a:rPr>
              <a:t>całkowite</a:t>
            </a:r>
            <a:r>
              <a:rPr lang="en-US">
                <a:cs typeface="Calibri"/>
              </a:rPr>
              <a:t> od 1 do 10 </a:t>
            </a:r>
            <a:r>
              <a:rPr lang="en-US" err="1">
                <a:cs typeface="Calibri"/>
              </a:rPr>
              <a:t>sumaryzator</a:t>
            </a:r>
            <a:r>
              <a:rPr lang="en-US">
                <a:cs typeface="Calibri"/>
              </a:rPr>
              <a:t> "</a:t>
            </a:r>
            <a:r>
              <a:rPr lang="en-US" err="1">
                <a:cs typeface="Calibri"/>
              </a:rPr>
              <a:t>okolo</a:t>
            </a:r>
            <a:r>
              <a:rPr lang="en-US">
                <a:cs typeface="Calibri"/>
              </a:rPr>
              <a:t> 6" </a:t>
            </a:r>
            <a:r>
              <a:rPr lang="en-US" err="1">
                <a:cs typeface="Calibri"/>
              </a:rPr>
              <a:t>może</a:t>
            </a:r>
            <a:r>
              <a:rPr lang="en-US">
                <a:cs typeface="Calibri"/>
              </a:rPr>
              <a:t> </a:t>
            </a:r>
            <a:r>
              <a:rPr lang="en-US" err="1">
                <a:cs typeface="Calibri"/>
              </a:rPr>
              <a:t>mieć</a:t>
            </a:r>
            <a:r>
              <a:rPr lang="en-US">
                <a:cs typeface="Calibri"/>
              </a:rPr>
              <a:t> </a:t>
            </a:r>
            <a:r>
              <a:rPr lang="en-US" err="1">
                <a:cs typeface="Calibri"/>
              </a:rPr>
              <a:t>postać</a:t>
            </a:r>
            <a:r>
              <a:rPr lang="en-US">
                <a:cs typeface="Calibri"/>
              </a:rPr>
              <a:t> ...</a:t>
            </a:r>
          </a:p>
        </p:txBody>
      </p:sp>
      <p:sp>
        <p:nvSpPr>
          <p:cNvPr id="4" name="Symbol zastępczy numeru slajdu 3"/>
          <p:cNvSpPr>
            <a:spLocks noGrp="1"/>
          </p:cNvSpPr>
          <p:nvPr>
            <p:ph type="sldNum" sz="quarter" idx="5"/>
          </p:nvPr>
        </p:nvSpPr>
        <p:spPr/>
        <p:txBody>
          <a:bodyPr/>
          <a:lstStyle/>
          <a:p>
            <a:fld id="{895333E1-36C1-477D-9CA7-71D617003D36}" type="slidenum">
              <a:rPr lang="pl-PL" smtClean="0"/>
              <a:t>7</a:t>
            </a:fld>
            <a:endParaRPr lang="pl-PL"/>
          </a:p>
        </p:txBody>
      </p:sp>
    </p:spTree>
    <p:extLst>
      <p:ext uri="{BB962C8B-B14F-4D97-AF65-F5344CB8AC3E}">
        <p14:creationId xmlns:p14="http://schemas.microsoft.com/office/powerpoint/2010/main" val="1280368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err="1"/>
              <a:t>Kolejny</a:t>
            </a:r>
            <a:r>
              <a:rPr lang="en-US"/>
              <a:t> element </a:t>
            </a:r>
            <a:r>
              <a:rPr lang="en-US" err="1"/>
              <a:t>podsumowania</a:t>
            </a:r>
            <a:r>
              <a:rPr lang="en-US"/>
              <a:t> </a:t>
            </a:r>
            <a:r>
              <a:rPr lang="en-US" err="1"/>
              <a:t>Kwantyfikator</a:t>
            </a:r>
            <a:r>
              <a:rPr lang="en-US"/>
              <a:t> </a:t>
            </a:r>
            <a:r>
              <a:rPr lang="en-US" err="1"/>
              <a:t>lingwistyczny</a:t>
            </a:r>
            <a:r>
              <a:rPr lang="en-US"/>
              <a:t> </a:t>
            </a:r>
            <a:r>
              <a:rPr lang="en-US" err="1"/>
              <a:t>opisuje</a:t>
            </a:r>
            <a:r>
              <a:rPr lang="en-US"/>
              <a:t> </a:t>
            </a:r>
            <a:r>
              <a:rPr lang="en-US" err="1"/>
              <a:t>liczbę</a:t>
            </a:r>
            <a:r>
              <a:rPr lang="en-US"/>
              <a:t> </a:t>
            </a:r>
            <a:r>
              <a:rPr lang="en-US" err="1"/>
              <a:t>obserwacji</a:t>
            </a:r>
            <a:r>
              <a:rPr lang="en-US"/>
              <a:t> </a:t>
            </a:r>
            <a:r>
              <a:rPr lang="en-US" err="1"/>
              <a:t>spełniających</a:t>
            </a:r>
            <a:r>
              <a:rPr lang="en-US"/>
              <a:t> </a:t>
            </a:r>
            <a:r>
              <a:rPr lang="en-US" err="1"/>
              <a:t>podsumowanie</a:t>
            </a:r>
            <a:r>
              <a:rPr lang="en-US"/>
              <a:t>.</a:t>
            </a:r>
            <a:br>
              <a:rPr lang="en-US">
                <a:cs typeface="+mn-lt"/>
              </a:rPr>
            </a:br>
            <a:r>
              <a:rPr lang="en-US" err="1"/>
              <a:t>wyróżniamy</a:t>
            </a:r>
            <a:r>
              <a:rPr lang="en-US"/>
              <a:t> </a:t>
            </a:r>
            <a:r>
              <a:rPr lang="en-US" err="1"/>
              <a:t>dwa</a:t>
            </a:r>
            <a:r>
              <a:rPr lang="en-US"/>
              <a:t> </a:t>
            </a:r>
            <a:r>
              <a:rPr lang="en-US" err="1"/>
              <a:t>typy</a:t>
            </a:r>
            <a:r>
              <a:rPr lang="en-US"/>
              <a:t> </a:t>
            </a:r>
            <a:r>
              <a:rPr lang="en-US" err="1"/>
              <a:t>kwalifikatorów</a:t>
            </a:r>
            <a:r>
              <a:rPr lang="en-US"/>
              <a:t> </a:t>
            </a:r>
            <a:r>
              <a:rPr lang="en-US" err="1"/>
              <a:t>lingwistycznych</a:t>
            </a:r>
            <a:r>
              <a:rPr lang="en-US"/>
              <a:t>:</a:t>
            </a:r>
          </a:p>
          <a:p>
            <a:r>
              <a:rPr lang="en-US" err="1">
                <a:cs typeface="Calibri"/>
              </a:rPr>
              <a:t>Jednak</a:t>
            </a:r>
            <a:r>
              <a:rPr lang="en-US">
                <a:cs typeface="Calibri"/>
              </a:rPr>
              <a:t> </a:t>
            </a:r>
            <a:r>
              <a:rPr lang="en-US" err="1">
                <a:cs typeface="Calibri"/>
              </a:rPr>
              <a:t>niezależnie</a:t>
            </a:r>
            <a:r>
              <a:rPr lang="en-US">
                <a:cs typeface="Calibri"/>
              </a:rPr>
              <a:t> </a:t>
            </a:r>
            <a:r>
              <a:rPr lang="en-US" err="1">
                <a:cs typeface="Calibri"/>
              </a:rPr>
              <a:t>którego</a:t>
            </a:r>
            <a:r>
              <a:rPr lang="en-US">
                <a:cs typeface="Calibri"/>
              </a:rPr>
              <a:t> z </a:t>
            </a:r>
            <a:r>
              <a:rPr lang="en-US" err="1">
                <a:cs typeface="Calibri"/>
              </a:rPr>
              <a:t>nich</a:t>
            </a:r>
            <a:r>
              <a:rPr lang="en-US">
                <a:cs typeface="Calibri"/>
              </a:rPr>
              <a:t> </a:t>
            </a:r>
            <a:r>
              <a:rPr lang="en-US" err="1">
                <a:cs typeface="Calibri"/>
              </a:rPr>
              <a:t>nie</a:t>
            </a:r>
            <a:r>
              <a:rPr lang="en-US">
                <a:cs typeface="Calibri"/>
              </a:rPr>
              <a:t> </a:t>
            </a:r>
            <a:r>
              <a:rPr lang="en-US" err="1">
                <a:cs typeface="Calibri"/>
              </a:rPr>
              <a:t>wybierzemy</a:t>
            </a:r>
            <a:r>
              <a:rPr lang="en-US">
                <a:cs typeface="Calibri"/>
              </a:rPr>
              <a:t> </a:t>
            </a:r>
            <a:r>
              <a:rPr lang="en-US" err="1">
                <a:cs typeface="Calibri"/>
              </a:rPr>
              <a:t>zawsze</a:t>
            </a:r>
            <a:r>
              <a:rPr lang="en-US">
                <a:cs typeface="Calibri"/>
              </a:rPr>
              <a:t> I </a:t>
            </a:r>
            <a:r>
              <a:rPr lang="en-US" err="1">
                <a:cs typeface="Calibri"/>
              </a:rPr>
              <a:t>tak</a:t>
            </a:r>
            <a:r>
              <a:rPr lang="en-US">
                <a:cs typeface="Calibri"/>
              </a:rPr>
              <a:t> </a:t>
            </a:r>
            <a:r>
              <a:rPr lang="en-US" err="1">
                <a:cs typeface="Calibri"/>
              </a:rPr>
              <a:t>musimy</a:t>
            </a:r>
            <a:r>
              <a:rPr lang="en-US">
                <a:cs typeface="Calibri"/>
              </a:rPr>
              <a:t> je </a:t>
            </a:r>
            <a:r>
              <a:rPr lang="en-US" err="1">
                <a:cs typeface="Calibri"/>
              </a:rPr>
              <a:t>przedstawić</a:t>
            </a:r>
            <a:r>
              <a:rPr lang="en-US">
                <a:cs typeface="Calibri"/>
              </a:rPr>
              <a:t> w </a:t>
            </a:r>
            <a:r>
              <a:rPr lang="en-US" err="1">
                <a:cs typeface="Calibri"/>
              </a:rPr>
              <a:t>postaci</a:t>
            </a:r>
            <a:r>
              <a:rPr lang="en-US">
                <a:cs typeface="Calibri"/>
              </a:rPr>
              <a:t> </a:t>
            </a:r>
            <a:r>
              <a:rPr lang="en-US" err="1">
                <a:cs typeface="Calibri"/>
              </a:rPr>
              <a:t>podzbioru</a:t>
            </a:r>
            <a:r>
              <a:rPr lang="en-US">
                <a:cs typeface="Calibri"/>
              </a:rPr>
              <a:t> </a:t>
            </a:r>
            <a:r>
              <a:rPr lang="en-US" err="1">
                <a:cs typeface="Calibri"/>
              </a:rPr>
              <a:t>rozmytego</a:t>
            </a:r>
            <a:endParaRPr lang="en-US">
              <a:cs typeface="Calibri"/>
            </a:endParaRPr>
          </a:p>
        </p:txBody>
      </p:sp>
      <p:sp>
        <p:nvSpPr>
          <p:cNvPr id="4" name="Symbol zastępczy numeru slajdu 3"/>
          <p:cNvSpPr>
            <a:spLocks noGrp="1"/>
          </p:cNvSpPr>
          <p:nvPr>
            <p:ph type="sldNum" sz="quarter" idx="5"/>
          </p:nvPr>
        </p:nvSpPr>
        <p:spPr/>
        <p:txBody>
          <a:bodyPr/>
          <a:lstStyle/>
          <a:p>
            <a:fld id="{895333E1-36C1-477D-9CA7-71D617003D36}" type="slidenum">
              <a:rPr lang="pl-PL" smtClean="0"/>
              <a:t>8</a:t>
            </a:fld>
            <a:endParaRPr lang="pl-PL"/>
          </a:p>
        </p:txBody>
      </p:sp>
    </p:spTree>
    <p:extLst>
      <p:ext uri="{BB962C8B-B14F-4D97-AF65-F5344CB8AC3E}">
        <p14:creationId xmlns:p14="http://schemas.microsoft.com/office/powerpoint/2010/main" val="577766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a:cs typeface="Calibri"/>
              </a:rPr>
              <a:t>Jak </a:t>
            </a:r>
            <a:r>
              <a:rPr lang="en-US" err="1">
                <a:cs typeface="Calibri"/>
              </a:rPr>
              <a:t>sama</a:t>
            </a:r>
            <a:r>
              <a:rPr lang="en-US">
                <a:cs typeface="Calibri"/>
              </a:rPr>
              <a:t> </a:t>
            </a:r>
            <a:r>
              <a:rPr lang="en-US" err="1">
                <a:cs typeface="Calibri"/>
              </a:rPr>
              <a:t>nazwa</a:t>
            </a:r>
            <a:r>
              <a:rPr lang="en-US">
                <a:cs typeface="Calibri"/>
              </a:rPr>
              <a:t> </a:t>
            </a:r>
            <a:r>
              <a:rPr lang="en-US" err="1">
                <a:cs typeface="Calibri"/>
              </a:rPr>
              <a:t>wskazuje</a:t>
            </a:r>
            <a:r>
              <a:rPr lang="en-US">
                <a:cs typeface="Calibri"/>
              </a:rPr>
              <a:t> T </a:t>
            </a:r>
            <a:r>
              <a:rPr lang="en-US" err="1">
                <a:cs typeface="Calibri"/>
              </a:rPr>
              <a:t>mierzy</a:t>
            </a:r>
            <a:r>
              <a:rPr lang="en-US">
                <a:cs typeface="Calibri"/>
              </a:rPr>
              <a:t> </a:t>
            </a:r>
            <a:r>
              <a:rPr lang="en-US" err="1">
                <a:cs typeface="Calibri"/>
              </a:rPr>
              <a:t>na</a:t>
            </a:r>
            <a:r>
              <a:rPr lang="en-US">
                <a:cs typeface="Calibri"/>
              </a:rPr>
              <a:t> </a:t>
            </a:r>
            <a:r>
              <a:rPr lang="en-US" err="1">
                <a:cs typeface="Calibri"/>
              </a:rPr>
              <a:t>ile</a:t>
            </a:r>
            <a:r>
              <a:rPr lang="en-US">
                <a:cs typeface="Calibri"/>
              </a:rPr>
              <a:t> </a:t>
            </a:r>
            <a:r>
              <a:rPr lang="en-US" err="1">
                <a:cs typeface="Calibri"/>
              </a:rPr>
              <a:t>nasze</a:t>
            </a:r>
            <a:r>
              <a:rPr lang="en-US">
                <a:cs typeface="Calibri"/>
              </a:rPr>
              <a:t> </a:t>
            </a:r>
            <a:r>
              <a:rPr lang="en-US" err="1">
                <a:cs typeface="Calibri"/>
              </a:rPr>
              <a:t>podsumowanie</a:t>
            </a:r>
            <a:r>
              <a:rPr lang="en-US">
                <a:cs typeface="Calibri"/>
              </a:rPr>
              <a:t> jest </a:t>
            </a:r>
            <a:r>
              <a:rPr lang="en-US" err="1">
                <a:cs typeface="Calibri"/>
              </a:rPr>
              <a:t>prawdziwe</a:t>
            </a:r>
            <a:r>
              <a:rPr lang="en-US">
                <a:cs typeface="Calibri"/>
              </a:rPr>
              <a:t> w </a:t>
            </a:r>
            <a:r>
              <a:rPr lang="en-US" err="1">
                <a:cs typeface="Calibri"/>
              </a:rPr>
              <a:t>skali</a:t>
            </a:r>
            <a:r>
              <a:rPr lang="en-US">
                <a:cs typeface="Calibri"/>
              </a:rPr>
              <a:t> od 0 do 1. </a:t>
            </a:r>
            <a:r>
              <a:rPr lang="en-US" err="1">
                <a:cs typeface="Calibri"/>
              </a:rPr>
              <a:t>Istnieje</a:t>
            </a:r>
            <a:r>
              <a:rPr lang="en-US">
                <a:cs typeface="Calibri"/>
              </a:rPr>
              <a:t> </a:t>
            </a:r>
            <a:r>
              <a:rPr lang="en-US" err="1">
                <a:cs typeface="Calibri"/>
              </a:rPr>
              <a:t>parę</a:t>
            </a:r>
            <a:r>
              <a:rPr lang="en-US">
                <a:cs typeface="Calibri"/>
              </a:rPr>
              <a:t> </a:t>
            </a:r>
            <a:r>
              <a:rPr lang="en-US" err="1">
                <a:cs typeface="Calibri"/>
              </a:rPr>
              <a:t>sposobów</a:t>
            </a:r>
            <a:r>
              <a:rPr lang="en-US">
                <a:cs typeface="Calibri"/>
              </a:rPr>
              <a:t> </a:t>
            </a:r>
            <a:r>
              <a:rPr lang="en-US" err="1">
                <a:cs typeface="Calibri"/>
              </a:rPr>
              <a:t>jej</a:t>
            </a:r>
            <a:r>
              <a:rPr lang="en-US">
                <a:cs typeface="Calibri"/>
              </a:rPr>
              <a:t> </a:t>
            </a:r>
            <a:r>
              <a:rPr lang="en-US" err="1">
                <a:cs typeface="Calibri"/>
              </a:rPr>
              <a:t>wyznaczania</a:t>
            </a:r>
            <a:r>
              <a:rPr lang="en-US">
                <a:cs typeface="Calibri"/>
              </a:rPr>
              <a:t> np. </a:t>
            </a:r>
            <a:r>
              <a:rPr lang="en-US" err="1">
                <a:cs typeface="Calibri"/>
              </a:rPr>
              <a:t>Metoda</a:t>
            </a:r>
            <a:r>
              <a:rPr lang="en-US">
                <a:cs typeface="Calibri"/>
              </a:rPr>
              <a:t> </a:t>
            </a:r>
            <a:r>
              <a:rPr lang="en-US" err="1">
                <a:cs typeface="Calibri"/>
              </a:rPr>
              <a:t>Korzystająca</a:t>
            </a:r>
            <a:r>
              <a:rPr lang="en-US">
                <a:cs typeface="Calibri"/>
              </a:rPr>
              <a:t> z </a:t>
            </a:r>
            <a:r>
              <a:rPr lang="en-US" err="1"/>
              <a:t>rachunku</a:t>
            </a:r>
            <a:r>
              <a:rPr lang="en-US"/>
              <a:t> </a:t>
            </a:r>
            <a:r>
              <a:rPr lang="en-US" err="1"/>
              <a:t>różniczkowego</a:t>
            </a:r>
            <a:r>
              <a:rPr lang="en-US"/>
              <a:t> </a:t>
            </a:r>
            <a:r>
              <a:rPr lang="en-US" err="1"/>
              <a:t>wyrażeń</a:t>
            </a:r>
            <a:r>
              <a:rPr lang="en-US"/>
              <a:t> </a:t>
            </a:r>
            <a:r>
              <a:rPr lang="en-US" err="1"/>
              <a:t>skwantyfikowanych</a:t>
            </a:r>
            <a:r>
              <a:rPr lang="en-US"/>
              <a:t> </a:t>
            </a:r>
            <a:r>
              <a:rPr lang="en-US" err="1"/>
              <a:t>lingwistycznie</a:t>
            </a:r>
            <a:r>
              <a:rPr lang="en-US"/>
              <a:t> </a:t>
            </a:r>
            <a:r>
              <a:rPr lang="en-US" err="1"/>
              <a:t>zaproponowana</a:t>
            </a:r>
            <a:r>
              <a:rPr lang="en-US"/>
              <a:t> </a:t>
            </a:r>
            <a:r>
              <a:rPr lang="en-US" err="1"/>
              <a:t>przez</a:t>
            </a:r>
            <a:r>
              <a:rPr lang="en-US"/>
              <a:t> Zadeh, w </a:t>
            </a:r>
            <a:r>
              <a:rPr lang="en-US" err="1"/>
              <a:t>której</a:t>
            </a:r>
            <a:r>
              <a:rPr lang="en-US"/>
              <a:t>...</a:t>
            </a:r>
            <a:endParaRPr lang="en-US">
              <a:cs typeface="Calibri"/>
            </a:endParaRPr>
          </a:p>
          <a:p>
            <a:endParaRPr lang="en-US">
              <a:cs typeface="Calibri"/>
            </a:endParaRPr>
          </a:p>
          <a:p>
            <a:r>
              <a:rPr lang="en-US">
                <a:cs typeface="Calibri"/>
              </a:rPr>
              <a:t>3.Wówczas T jest </a:t>
            </a:r>
            <a:r>
              <a:rPr lang="en-US" err="1">
                <a:cs typeface="Calibri"/>
              </a:rPr>
              <a:t>stopniem</a:t>
            </a:r>
            <a:r>
              <a:rPr lang="en-US">
                <a:cs typeface="Calibri"/>
              </a:rPr>
              <a:t> </a:t>
            </a:r>
            <a:r>
              <a:rPr lang="en-US" err="1">
                <a:cs typeface="Calibri"/>
              </a:rPr>
              <a:t>przynależnośći</a:t>
            </a:r>
            <a:r>
              <a:rPr lang="en-US">
                <a:cs typeface="Calibri"/>
              </a:rPr>
              <a:t> r w </a:t>
            </a:r>
            <a:r>
              <a:rPr lang="en-US" err="1">
                <a:cs typeface="Calibri"/>
              </a:rPr>
              <a:t>zaproponowanym</a:t>
            </a:r>
            <a:r>
              <a:rPr lang="en-US">
                <a:cs typeface="Calibri"/>
              </a:rPr>
              <a:t> </a:t>
            </a:r>
            <a:r>
              <a:rPr lang="en-US" err="1">
                <a:cs typeface="Calibri"/>
              </a:rPr>
              <a:t>kwantyfikatorze</a:t>
            </a:r>
            <a:r>
              <a:rPr lang="en-US">
                <a:cs typeface="Calibri"/>
              </a:rPr>
              <a:t> </a:t>
            </a:r>
            <a:r>
              <a:rPr lang="en-US" err="1">
                <a:cs typeface="Calibri"/>
              </a:rPr>
              <a:t>lingwistycznym</a:t>
            </a:r>
          </a:p>
          <a:p>
            <a:r>
              <a:rPr lang="en-US" err="1">
                <a:cs typeface="Calibri"/>
              </a:rPr>
              <a:t>Przejdzmy</a:t>
            </a:r>
            <a:r>
              <a:rPr lang="en-US">
                <a:cs typeface="Calibri"/>
              </a:rPr>
              <a:t> </a:t>
            </a:r>
            <a:r>
              <a:rPr lang="en-US" err="1">
                <a:cs typeface="Calibri"/>
              </a:rPr>
              <a:t>teraz</a:t>
            </a:r>
            <a:r>
              <a:rPr lang="en-US">
                <a:cs typeface="Calibri"/>
              </a:rPr>
              <a:t> do </a:t>
            </a:r>
            <a:r>
              <a:rPr lang="en-US" err="1">
                <a:cs typeface="Calibri"/>
              </a:rPr>
              <a:t>typów</a:t>
            </a:r>
            <a:r>
              <a:rPr lang="en-US">
                <a:cs typeface="Calibri"/>
              </a:rPr>
              <a:t> podsumowan</a:t>
            </a:r>
          </a:p>
        </p:txBody>
      </p:sp>
      <p:sp>
        <p:nvSpPr>
          <p:cNvPr id="4" name="Symbol zastępczy numeru slajdu 3"/>
          <p:cNvSpPr>
            <a:spLocks noGrp="1"/>
          </p:cNvSpPr>
          <p:nvPr>
            <p:ph type="sldNum" sz="quarter" idx="5"/>
          </p:nvPr>
        </p:nvSpPr>
        <p:spPr/>
        <p:txBody>
          <a:bodyPr/>
          <a:lstStyle/>
          <a:p>
            <a:fld id="{895333E1-36C1-477D-9CA7-71D617003D36}" type="slidenum">
              <a:rPr lang="pl-PL" smtClean="0"/>
              <a:t>9</a:t>
            </a:fld>
            <a:endParaRPr lang="pl-PL"/>
          </a:p>
        </p:txBody>
      </p:sp>
    </p:spTree>
    <p:extLst>
      <p:ext uri="{BB962C8B-B14F-4D97-AF65-F5344CB8AC3E}">
        <p14:creationId xmlns:p14="http://schemas.microsoft.com/office/powerpoint/2010/main" val="1509843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err="1">
                <a:cs typeface="Calibri"/>
              </a:rPr>
              <a:t>Istnieją</a:t>
            </a:r>
            <a:r>
              <a:rPr lang="en-US">
                <a:cs typeface="Calibri"/>
              </a:rPr>
              <a:t> </a:t>
            </a:r>
            <a:r>
              <a:rPr lang="en-US" err="1">
                <a:cs typeface="Calibri"/>
              </a:rPr>
              <a:t>różne</a:t>
            </a:r>
            <a:r>
              <a:rPr lang="en-US">
                <a:cs typeface="Calibri"/>
              </a:rPr>
              <a:t> </a:t>
            </a:r>
            <a:r>
              <a:rPr lang="en-US" err="1">
                <a:cs typeface="Calibri"/>
              </a:rPr>
              <a:t>typy</a:t>
            </a:r>
            <a:r>
              <a:rPr lang="en-US">
                <a:cs typeface="Calibri"/>
              </a:rPr>
              <a:t> </a:t>
            </a:r>
            <a:r>
              <a:rPr lang="en-US" err="1">
                <a:cs typeface="Calibri"/>
              </a:rPr>
              <a:t>podsumowań</a:t>
            </a:r>
            <a:r>
              <a:rPr lang="en-US">
                <a:cs typeface="Calibri"/>
              </a:rPr>
              <a:t> </a:t>
            </a:r>
            <a:r>
              <a:rPr lang="en-US" err="1">
                <a:cs typeface="Calibri"/>
              </a:rPr>
              <a:t>lingwistycznych</a:t>
            </a:r>
            <a:r>
              <a:rPr lang="en-US">
                <a:cs typeface="Calibri"/>
              </a:rPr>
              <a:t> od </a:t>
            </a:r>
            <a:r>
              <a:rPr lang="en-US" err="1">
                <a:cs typeface="Calibri"/>
              </a:rPr>
              <a:t>typu</a:t>
            </a:r>
            <a:r>
              <a:rPr lang="en-US">
                <a:cs typeface="Calibri"/>
              </a:rPr>
              <a:t> 1, w </a:t>
            </a:r>
            <a:r>
              <a:rPr lang="en-US" err="1">
                <a:cs typeface="Calibri"/>
              </a:rPr>
              <a:t>którym</a:t>
            </a:r>
            <a:r>
              <a:rPr lang="en-US">
                <a:cs typeface="Calibri"/>
              </a:rPr>
              <a:t> </a:t>
            </a:r>
            <a:r>
              <a:rPr lang="en-US" err="1">
                <a:cs typeface="Calibri"/>
              </a:rPr>
              <a:t>mamy</a:t>
            </a:r>
            <a:r>
              <a:rPr lang="en-US">
                <a:cs typeface="Calibri"/>
              </a:rPr>
              <a:t> </a:t>
            </a:r>
            <a:r>
              <a:rPr lang="en-US" err="1">
                <a:cs typeface="Calibri"/>
              </a:rPr>
              <a:t>dany</a:t>
            </a:r>
            <a:r>
              <a:rPr lang="en-US">
                <a:cs typeface="Calibri"/>
              </a:rPr>
              <a:t> </a:t>
            </a:r>
            <a:r>
              <a:rPr lang="en-US" err="1">
                <a:cs typeface="Calibri"/>
              </a:rPr>
              <a:t>sumaryzator</a:t>
            </a:r>
            <a:r>
              <a:rPr lang="en-US">
                <a:cs typeface="Calibri"/>
              </a:rPr>
              <a:t> I </a:t>
            </a:r>
            <a:r>
              <a:rPr lang="en-US" err="1">
                <a:cs typeface="Calibri"/>
              </a:rPr>
              <a:t>poszukujemy</a:t>
            </a:r>
            <a:r>
              <a:rPr lang="en-US">
                <a:cs typeface="Calibri"/>
              </a:rPr>
              <a:t> </a:t>
            </a:r>
            <a:r>
              <a:rPr lang="en-US" err="1">
                <a:cs typeface="Calibri"/>
              </a:rPr>
              <a:t>kwantyfikatora</a:t>
            </a:r>
            <a:r>
              <a:rPr lang="en-US">
                <a:cs typeface="Calibri"/>
              </a:rPr>
              <a:t> </a:t>
            </a:r>
            <a:r>
              <a:rPr lang="en-US" err="1">
                <a:cs typeface="Calibri"/>
              </a:rPr>
              <a:t>lingwistycznego</a:t>
            </a:r>
            <a:r>
              <a:rPr lang="en-US">
                <a:cs typeface="Calibri"/>
              </a:rPr>
              <a:t>, </a:t>
            </a:r>
            <a:r>
              <a:rPr lang="en-US" err="1">
                <a:cs typeface="Calibri"/>
              </a:rPr>
              <a:t>przez</a:t>
            </a:r>
            <a:r>
              <a:rPr lang="en-US">
                <a:cs typeface="Calibri"/>
              </a:rPr>
              <a:t> </a:t>
            </a:r>
            <a:r>
              <a:rPr lang="en-US" err="1">
                <a:cs typeface="Calibri"/>
              </a:rPr>
              <a:t>typ</a:t>
            </a:r>
            <a:r>
              <a:rPr lang="en-US">
                <a:cs typeface="Calibri"/>
              </a:rPr>
              <a:t> 2, </a:t>
            </a:r>
            <a:r>
              <a:rPr lang="en-US" err="1">
                <a:cs typeface="Calibri"/>
              </a:rPr>
              <a:t>który</a:t>
            </a:r>
            <a:r>
              <a:rPr lang="en-US">
                <a:cs typeface="Calibri"/>
              </a:rPr>
              <a:t> </a:t>
            </a:r>
            <a:r>
              <a:rPr lang="en-US" err="1">
                <a:cs typeface="Calibri"/>
              </a:rPr>
              <a:t>najczęśsiej</a:t>
            </a:r>
            <a:r>
              <a:rPr lang="en-US">
                <a:cs typeface="Calibri"/>
              </a:rPr>
              <a:t> </a:t>
            </a:r>
            <a:r>
              <a:rPr lang="en-US" err="1">
                <a:cs typeface="Calibri"/>
              </a:rPr>
              <a:t>jestt</a:t>
            </a:r>
            <a:r>
              <a:rPr lang="en-US">
                <a:cs typeface="Calibri"/>
              </a:rPr>
              <a:t> </a:t>
            </a:r>
            <a:r>
              <a:rPr lang="en-US" err="1">
                <a:cs typeface="Calibri"/>
              </a:rPr>
              <a:t>wykorzystywany</a:t>
            </a:r>
            <a:r>
              <a:rPr lang="en-US">
                <a:cs typeface="Calibri"/>
              </a:rPr>
              <a:t> w </a:t>
            </a:r>
            <a:r>
              <a:rPr lang="en-US" err="1">
                <a:cs typeface="Calibri"/>
              </a:rPr>
              <a:t>celu</a:t>
            </a:r>
            <a:r>
              <a:rPr lang="en-US">
                <a:cs typeface="Calibri"/>
              </a:rPr>
              <a:t> </a:t>
            </a:r>
            <a:r>
              <a:rPr lang="en-US" err="1">
                <a:cs typeface="Calibri"/>
              </a:rPr>
              <a:t>znalezienia</a:t>
            </a:r>
            <a:r>
              <a:rPr lang="en-US">
                <a:cs typeface="Calibri"/>
              </a:rPr>
              <a:t> </a:t>
            </a:r>
            <a:r>
              <a:rPr lang="en-US" err="1">
                <a:cs typeface="Calibri"/>
              </a:rPr>
              <a:t>typowych</a:t>
            </a:r>
            <a:r>
              <a:rPr lang="en-US">
                <a:cs typeface="Calibri"/>
              </a:rPr>
              <a:t> </a:t>
            </a:r>
            <a:r>
              <a:rPr lang="en-US" err="1">
                <a:cs typeface="Calibri"/>
              </a:rPr>
              <a:t>bądź</a:t>
            </a:r>
            <a:r>
              <a:rPr lang="en-US">
                <a:cs typeface="Calibri"/>
              </a:rPr>
              <a:t> </a:t>
            </a:r>
            <a:r>
              <a:rPr lang="en-US" err="1">
                <a:cs typeface="Calibri"/>
              </a:rPr>
              <a:t>odstających</a:t>
            </a:r>
            <a:r>
              <a:rPr lang="en-US">
                <a:cs typeface="Calibri"/>
              </a:rPr>
              <a:t> </a:t>
            </a:r>
            <a:r>
              <a:rPr lang="en-US" err="1">
                <a:cs typeface="Calibri"/>
              </a:rPr>
              <a:t>wartości</a:t>
            </a:r>
            <a:r>
              <a:rPr lang="en-US">
                <a:cs typeface="Calibri"/>
              </a:rPr>
              <a:t>(</a:t>
            </a:r>
            <a:r>
              <a:rPr lang="en-US" err="1">
                <a:cs typeface="Calibri"/>
              </a:rPr>
              <a:t>poszukuje</a:t>
            </a:r>
            <a:r>
              <a:rPr lang="en-US">
                <a:cs typeface="Calibri"/>
              </a:rPr>
              <a:t> </a:t>
            </a:r>
            <a:r>
              <a:rPr lang="en-US" err="1">
                <a:cs typeface="Calibri"/>
              </a:rPr>
              <a:t>zapytania</a:t>
            </a:r>
            <a:r>
              <a:rPr lang="en-US">
                <a:cs typeface="Calibri"/>
              </a:rPr>
              <a:t> </a:t>
            </a:r>
            <a:r>
              <a:rPr lang="en-US" err="1">
                <a:cs typeface="Calibri"/>
              </a:rPr>
              <a:t>spełniającego</a:t>
            </a:r>
            <a:r>
              <a:rPr lang="en-US">
                <a:cs typeface="Calibri"/>
              </a:rPr>
              <a:t> </a:t>
            </a:r>
            <a:r>
              <a:rPr lang="en-US" err="1">
                <a:cs typeface="Calibri"/>
              </a:rPr>
              <a:t>które</a:t>
            </a:r>
            <a:r>
              <a:rPr lang="en-US">
                <a:cs typeface="Calibri"/>
              </a:rPr>
              <a:t> jest </a:t>
            </a:r>
            <a:r>
              <a:rPr lang="en-US" err="1">
                <a:cs typeface="Calibri"/>
              </a:rPr>
              <a:t>prawdziwe</a:t>
            </a:r>
            <a:r>
              <a:rPr lang="en-US">
                <a:cs typeface="Calibri"/>
              </a:rPr>
              <a:t> </a:t>
            </a:r>
            <a:r>
              <a:rPr lang="en-US" err="1">
                <a:cs typeface="Calibri"/>
              </a:rPr>
              <a:t>dla</a:t>
            </a:r>
            <a:r>
              <a:rPr lang="en-US">
                <a:cs typeface="Calibri"/>
              </a:rPr>
              <a:t> Q </a:t>
            </a:r>
            <a:r>
              <a:rPr lang="en-US" err="1">
                <a:cs typeface="Calibri"/>
              </a:rPr>
              <a:t>obserwacji</a:t>
            </a:r>
            <a:r>
              <a:rPr lang="en-US">
                <a:cs typeface="Calibri"/>
              </a:rPr>
              <a:t>), </a:t>
            </a:r>
            <a:r>
              <a:rPr lang="en-US" err="1">
                <a:cs typeface="Calibri"/>
              </a:rPr>
              <a:t>aż</a:t>
            </a:r>
            <a:r>
              <a:rPr lang="en-US">
                <a:cs typeface="Calibri"/>
              </a:rPr>
              <a:t> do </a:t>
            </a:r>
            <a:r>
              <a:rPr lang="en-US" err="1">
                <a:cs typeface="Calibri"/>
              </a:rPr>
              <a:t>typu</a:t>
            </a:r>
            <a:r>
              <a:rPr lang="en-US">
                <a:cs typeface="Calibri"/>
              </a:rPr>
              <a:t> 3, w </a:t>
            </a:r>
            <a:r>
              <a:rPr lang="en-US" err="1">
                <a:cs typeface="Calibri"/>
              </a:rPr>
              <a:t>którym</a:t>
            </a:r>
            <a:r>
              <a:rPr lang="en-US">
                <a:cs typeface="Calibri"/>
              </a:rPr>
              <a:t> </a:t>
            </a:r>
            <a:r>
              <a:rPr lang="en-US" err="1">
                <a:cs typeface="Calibri"/>
              </a:rPr>
              <a:t>nie</a:t>
            </a:r>
            <a:r>
              <a:rPr lang="en-US">
                <a:cs typeface="Calibri"/>
              </a:rPr>
              <a:t> </a:t>
            </a:r>
            <a:r>
              <a:rPr lang="en-US" err="1">
                <a:cs typeface="Calibri"/>
              </a:rPr>
              <a:t>podajemy</a:t>
            </a:r>
            <a:r>
              <a:rPr lang="en-US">
                <a:cs typeface="Calibri"/>
              </a:rPr>
              <a:t> </a:t>
            </a:r>
            <a:r>
              <a:rPr lang="en-US" err="1">
                <a:cs typeface="Calibri"/>
              </a:rPr>
              <a:t>nic</a:t>
            </a:r>
            <a:r>
              <a:rPr lang="en-US">
                <a:cs typeface="Calibri"/>
              </a:rPr>
              <a:t> I </a:t>
            </a:r>
            <a:r>
              <a:rPr lang="en-US" err="1">
                <a:cs typeface="Calibri"/>
              </a:rPr>
              <a:t>oczekujemy</a:t>
            </a:r>
            <a:r>
              <a:rPr lang="en-US">
                <a:cs typeface="Calibri"/>
              </a:rPr>
              <a:t> </a:t>
            </a:r>
            <a:r>
              <a:rPr lang="en-US" err="1">
                <a:cs typeface="Calibri"/>
              </a:rPr>
              <a:t>wszystkich</a:t>
            </a:r>
            <a:r>
              <a:rPr lang="en-US">
                <a:cs typeface="Calibri"/>
              </a:rPr>
              <a:t> </a:t>
            </a:r>
            <a:r>
              <a:rPr lang="en-US" err="1">
                <a:cs typeface="Calibri"/>
              </a:rPr>
              <a:t>parametrów</a:t>
            </a:r>
            <a:r>
              <a:rPr lang="en-US">
                <a:cs typeface="Calibri"/>
              </a:rPr>
              <a:t>. Co </a:t>
            </a:r>
            <a:r>
              <a:rPr lang="en-US" err="1">
                <a:cs typeface="Calibri"/>
              </a:rPr>
              <a:t>wydaje</a:t>
            </a:r>
            <a:r>
              <a:rPr lang="en-US">
                <a:cs typeface="Calibri"/>
              </a:rPr>
              <a:t> </a:t>
            </a:r>
            <a:r>
              <a:rPr lang="en-US" err="1">
                <a:cs typeface="Calibri"/>
              </a:rPr>
              <a:t>się</a:t>
            </a:r>
            <a:r>
              <a:rPr lang="en-US">
                <a:cs typeface="Calibri"/>
              </a:rPr>
              <a:t> </a:t>
            </a:r>
            <a:r>
              <a:rPr lang="en-US" err="1">
                <a:cs typeface="Calibri"/>
              </a:rPr>
              <a:t>być</a:t>
            </a:r>
            <a:r>
              <a:rPr lang="en-US">
                <a:cs typeface="Calibri"/>
              </a:rPr>
              <a:t> </a:t>
            </a:r>
            <a:r>
              <a:rPr lang="en-US" err="1">
                <a:cs typeface="Calibri"/>
              </a:rPr>
              <a:t>najlepszym</a:t>
            </a:r>
            <a:r>
              <a:rPr lang="en-US">
                <a:cs typeface="Calibri"/>
              </a:rPr>
              <a:t> </a:t>
            </a:r>
            <a:r>
              <a:rPr lang="en-US" err="1">
                <a:cs typeface="Calibri"/>
              </a:rPr>
              <a:t>rozwiązaniem</a:t>
            </a:r>
            <a:r>
              <a:rPr lang="en-US">
                <a:cs typeface="Calibri"/>
              </a:rPr>
              <a:t> </a:t>
            </a:r>
            <a:r>
              <a:rPr lang="en-US" err="1">
                <a:cs typeface="Calibri"/>
              </a:rPr>
              <a:t>jednak</a:t>
            </a:r>
            <a:r>
              <a:rPr lang="en-US">
                <a:cs typeface="Calibri"/>
              </a:rPr>
              <a:t> jest </a:t>
            </a:r>
            <a:r>
              <a:rPr lang="en-US" err="1">
                <a:cs typeface="Calibri"/>
              </a:rPr>
              <a:t>bardzo</a:t>
            </a:r>
            <a:r>
              <a:rPr lang="en-US">
                <a:cs typeface="Calibri"/>
              </a:rPr>
              <a:t> </a:t>
            </a:r>
            <a:r>
              <a:rPr lang="en-US" err="1">
                <a:cs typeface="Calibri"/>
              </a:rPr>
              <a:t>kosztowne</a:t>
            </a:r>
            <a:r>
              <a:rPr lang="en-US">
                <a:cs typeface="Calibri"/>
              </a:rPr>
              <a:t> </a:t>
            </a:r>
            <a:r>
              <a:rPr lang="en-US" err="1">
                <a:cs typeface="Calibri"/>
              </a:rPr>
              <a:t>obliczeniowo</a:t>
            </a:r>
            <a:r>
              <a:rPr lang="en-US">
                <a:cs typeface="Calibri"/>
              </a:rPr>
              <a:t>. </a:t>
            </a:r>
          </a:p>
        </p:txBody>
      </p:sp>
      <p:sp>
        <p:nvSpPr>
          <p:cNvPr id="4" name="Symbol zastępczy numeru slajdu 3"/>
          <p:cNvSpPr>
            <a:spLocks noGrp="1"/>
          </p:cNvSpPr>
          <p:nvPr>
            <p:ph type="sldNum" sz="quarter" idx="5"/>
          </p:nvPr>
        </p:nvSpPr>
        <p:spPr/>
        <p:txBody>
          <a:bodyPr/>
          <a:lstStyle/>
          <a:p>
            <a:fld id="{895333E1-36C1-477D-9CA7-71D617003D36}" type="slidenum">
              <a:rPr lang="pl-PL" smtClean="0"/>
              <a:t>10</a:t>
            </a:fld>
            <a:endParaRPr lang="pl-PL"/>
          </a:p>
        </p:txBody>
      </p:sp>
    </p:spTree>
    <p:extLst>
      <p:ext uri="{BB962C8B-B14F-4D97-AF65-F5344CB8AC3E}">
        <p14:creationId xmlns:p14="http://schemas.microsoft.com/office/powerpoint/2010/main" val="916724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err="1"/>
              <a:t>Truth</a:t>
            </a:r>
            <a:r>
              <a:rPr lang="pl-PL"/>
              <a:t> jest miarą SOTA, ale nie pokrywa wszystkich niuansów podsumowania. Z tego powodu istnieje więcej miar do ewaluacji jakości podsumowania.</a:t>
            </a:r>
          </a:p>
        </p:txBody>
      </p:sp>
      <p:sp>
        <p:nvSpPr>
          <p:cNvPr id="4" name="Symbol zastępczy numeru slajdu 3"/>
          <p:cNvSpPr>
            <a:spLocks noGrp="1"/>
          </p:cNvSpPr>
          <p:nvPr>
            <p:ph type="sldNum" sz="quarter" idx="5"/>
          </p:nvPr>
        </p:nvSpPr>
        <p:spPr/>
        <p:txBody>
          <a:bodyPr/>
          <a:lstStyle/>
          <a:p>
            <a:fld id="{895333E1-36C1-477D-9CA7-71D617003D36}" type="slidenum">
              <a:rPr lang="pl-PL" smtClean="0"/>
              <a:t>11</a:t>
            </a:fld>
            <a:endParaRPr lang="pl-PL"/>
          </a:p>
        </p:txBody>
      </p:sp>
    </p:spTree>
    <p:extLst>
      <p:ext uri="{BB962C8B-B14F-4D97-AF65-F5344CB8AC3E}">
        <p14:creationId xmlns:p14="http://schemas.microsoft.com/office/powerpoint/2010/main" val="8986288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pic>
        <p:nvPicPr>
          <p:cNvPr id="2" name="Picture 2">
            <a:extLst>
              <a:ext uri="{FF2B5EF4-FFF2-40B4-BE49-F238E27FC236}">
                <a16:creationId xmlns:a16="http://schemas.microsoft.com/office/drawing/2014/main" id="{BEA78E17-FF02-C37B-95F4-413BE40699E3}"/>
              </a:ext>
            </a:extLst>
          </p:cNvPr>
          <p:cNvPicPr>
            <a:picLocks noChangeAspect="1"/>
          </p:cNvPicPr>
          <p:nvPr/>
        </p:nvPicPr>
        <p:blipFill rotWithShape="1">
          <a:blip r:embed="rId2"/>
          <a:srcRect l="-1" r="9904"/>
          <a:stretch/>
        </p:blipFill>
        <p:spPr>
          <a:xfrm>
            <a:off x="-170934" y="2061"/>
            <a:ext cx="12362935" cy="6855940"/>
          </a:xfrm>
          <a:prstGeom prst="rect">
            <a:avLst/>
          </a:prstGeom>
        </p:spPr>
      </p:pic>
      <p:sp>
        <p:nvSpPr>
          <p:cNvPr id="13" name="Google Shape;13;p3"/>
          <p:cNvSpPr txBox="1">
            <a:spLocks noGrp="1"/>
          </p:cNvSpPr>
          <p:nvPr>
            <p:ph type="title"/>
          </p:nvPr>
        </p:nvSpPr>
        <p:spPr>
          <a:xfrm>
            <a:off x="5489367" y="3414167"/>
            <a:ext cx="5356800" cy="1122400"/>
          </a:xfrm>
          <a:prstGeom prst="rect">
            <a:avLst/>
          </a:prstGeom>
          <a:ln>
            <a:noFill/>
          </a:ln>
        </p:spPr>
        <p:txBody>
          <a:bodyPr spcFirstLastPara="1" wrap="square" lIns="91425" tIns="91425" rIns="91425" bIns="91425" anchor="t" anchorCtr="0">
            <a:noAutofit/>
          </a:bodyPr>
          <a:lstStyle>
            <a:lvl1pPr lvl="0" algn="r">
              <a:spcBef>
                <a:spcPts val="0"/>
              </a:spcBef>
              <a:spcAft>
                <a:spcPts val="0"/>
              </a:spcAft>
              <a:buSzPts val="3600"/>
              <a:buNone/>
              <a:defRPr sz="6667">
                <a:solidFill>
                  <a:srgbClr val="AFC968"/>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pl-PL"/>
              <a:t>Kliknij, aby edytować styl</a:t>
            </a:r>
            <a:endParaRPr/>
          </a:p>
        </p:txBody>
      </p:sp>
      <p:sp>
        <p:nvSpPr>
          <p:cNvPr id="14" name="Google Shape;14;p3"/>
          <p:cNvSpPr txBox="1">
            <a:spLocks noGrp="1"/>
          </p:cNvSpPr>
          <p:nvPr>
            <p:ph type="title" idx="2" hasCustomPrompt="1"/>
          </p:nvPr>
        </p:nvSpPr>
        <p:spPr>
          <a:xfrm>
            <a:off x="7998867" y="1433333"/>
            <a:ext cx="2847200" cy="198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14533" b="1">
                <a:solidFill>
                  <a:schemeClr val="accent6"/>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5" name="Google Shape;15;p3"/>
          <p:cNvSpPr txBox="1">
            <a:spLocks noGrp="1"/>
          </p:cNvSpPr>
          <p:nvPr>
            <p:ph type="subTitle" idx="1"/>
          </p:nvPr>
        </p:nvSpPr>
        <p:spPr>
          <a:xfrm>
            <a:off x="5919333" y="4742444"/>
            <a:ext cx="4927200" cy="92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400">
                <a:solidFill>
                  <a:srgbClr val="D6E29C"/>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l-PL"/>
              <a:t>Kliknij, aby edytować styl wzorca podtytułu</a:t>
            </a:r>
            <a:endParaRPr/>
          </a:p>
        </p:txBody>
      </p:sp>
    </p:spTree>
    <p:extLst>
      <p:ext uri="{BB962C8B-B14F-4D97-AF65-F5344CB8AC3E}">
        <p14:creationId xmlns:p14="http://schemas.microsoft.com/office/powerpoint/2010/main" val="1977728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3"/>
        <p:cNvGrpSpPr/>
        <p:nvPr/>
      </p:nvGrpSpPr>
      <p:grpSpPr>
        <a:xfrm>
          <a:off x="0" y="0"/>
          <a:ext cx="0" cy="0"/>
          <a:chOff x="0" y="0"/>
          <a:chExt cx="0" cy="0"/>
        </a:xfrm>
      </p:grpSpPr>
      <p:sp>
        <p:nvSpPr>
          <p:cNvPr id="91" name="Google Shape;91;p18"/>
          <p:cNvSpPr/>
          <p:nvPr/>
        </p:nvSpPr>
        <p:spPr>
          <a:xfrm>
            <a:off x="197833" y="198000"/>
            <a:ext cx="11826000" cy="6462000"/>
          </a:xfrm>
          <a:prstGeom prst="rect">
            <a:avLst/>
          </a:prstGeom>
          <a:solidFill>
            <a:schemeClr val="accent2"/>
          </a:solidFill>
          <a:ln w="19050" cap="flat" cmpd="sng">
            <a:solidFill>
              <a:srgbClr val="74533D"/>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 name="Google Shape;84;p18"/>
          <p:cNvSpPr txBox="1">
            <a:spLocks noGrp="1"/>
          </p:cNvSpPr>
          <p:nvPr>
            <p:ph type="title"/>
          </p:nvPr>
        </p:nvSpPr>
        <p:spPr>
          <a:xfrm>
            <a:off x="947667" y="4506700"/>
            <a:ext cx="2406800" cy="7036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pl-PL"/>
              <a:t>Kliknij, aby edytować styl</a:t>
            </a:r>
            <a:endParaRPr/>
          </a:p>
        </p:txBody>
      </p:sp>
      <p:sp>
        <p:nvSpPr>
          <p:cNvPr id="85" name="Google Shape;85;p18"/>
          <p:cNvSpPr txBox="1">
            <a:spLocks noGrp="1"/>
          </p:cNvSpPr>
          <p:nvPr>
            <p:ph type="subTitle" idx="1"/>
          </p:nvPr>
        </p:nvSpPr>
        <p:spPr>
          <a:xfrm>
            <a:off x="947667" y="5047396"/>
            <a:ext cx="4621200" cy="10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l-PL"/>
              <a:t>Kliknij, aby edytować styl wzorca podtytułu</a:t>
            </a:r>
            <a:endParaRPr/>
          </a:p>
        </p:txBody>
      </p:sp>
      <p:sp>
        <p:nvSpPr>
          <p:cNvPr id="86" name="Google Shape;86;p18"/>
          <p:cNvSpPr txBox="1">
            <a:spLocks noGrp="1"/>
          </p:cNvSpPr>
          <p:nvPr>
            <p:ph type="title" idx="2"/>
          </p:nvPr>
        </p:nvSpPr>
        <p:spPr>
          <a:xfrm>
            <a:off x="947667" y="1630833"/>
            <a:ext cx="2406800" cy="7036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pl-PL"/>
              <a:t>Kliknij, aby edytować styl</a:t>
            </a:r>
            <a:endParaRPr/>
          </a:p>
        </p:txBody>
      </p:sp>
      <p:sp>
        <p:nvSpPr>
          <p:cNvPr id="87" name="Google Shape;87;p18"/>
          <p:cNvSpPr txBox="1">
            <a:spLocks noGrp="1"/>
          </p:cNvSpPr>
          <p:nvPr>
            <p:ph type="subTitle" idx="3"/>
          </p:nvPr>
        </p:nvSpPr>
        <p:spPr>
          <a:xfrm>
            <a:off x="947667" y="2170533"/>
            <a:ext cx="4621200" cy="10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l-PL"/>
              <a:t>Kliknij, aby edytować styl wzorca podtytułu</a:t>
            </a:r>
            <a:endParaRPr/>
          </a:p>
        </p:txBody>
      </p:sp>
      <p:sp>
        <p:nvSpPr>
          <p:cNvPr id="88" name="Google Shape;88;p18"/>
          <p:cNvSpPr txBox="1">
            <a:spLocks noGrp="1"/>
          </p:cNvSpPr>
          <p:nvPr>
            <p:ph type="title" idx="4"/>
          </p:nvPr>
        </p:nvSpPr>
        <p:spPr>
          <a:xfrm>
            <a:off x="947667" y="3068284"/>
            <a:ext cx="2406800" cy="703600"/>
          </a:xfrm>
          <a:prstGeom prst="rect">
            <a:avLst/>
          </a:prstGeom>
        </p:spPr>
        <p:txBody>
          <a:bodyPr spcFirstLastPara="1" wrap="square" lIns="91425" tIns="91425" rIns="91425" bIns="91425" anchor="t" anchorCtr="0">
            <a:noAutofit/>
          </a:bodyPr>
          <a:lstStyle>
            <a:lvl1pPr lvl="0" rtl="0">
              <a:spcBef>
                <a:spcPts val="0"/>
              </a:spcBef>
              <a:spcAft>
                <a:spcPts val="0"/>
              </a:spcAft>
              <a:buSzPts val="2500"/>
              <a:buNone/>
              <a:defRPr sz="3200"/>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pl-PL"/>
              <a:t>Kliknij, aby edytować styl</a:t>
            </a:r>
            <a:endParaRPr/>
          </a:p>
        </p:txBody>
      </p:sp>
      <p:sp>
        <p:nvSpPr>
          <p:cNvPr id="89" name="Google Shape;89;p18"/>
          <p:cNvSpPr txBox="1">
            <a:spLocks noGrp="1"/>
          </p:cNvSpPr>
          <p:nvPr>
            <p:ph type="subTitle" idx="5"/>
          </p:nvPr>
        </p:nvSpPr>
        <p:spPr>
          <a:xfrm>
            <a:off x="947667" y="3608972"/>
            <a:ext cx="4621200" cy="103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l-PL"/>
              <a:t>Kliknij, aby edytować styl wzorca podtytułu</a:t>
            </a:r>
            <a:endParaRPr/>
          </a:p>
        </p:txBody>
      </p:sp>
      <p:sp>
        <p:nvSpPr>
          <p:cNvPr id="90" name="Google Shape;90;p18"/>
          <p:cNvSpPr txBox="1">
            <a:spLocks noGrp="1"/>
          </p:cNvSpPr>
          <p:nvPr>
            <p:ph type="title" idx="6"/>
          </p:nvPr>
        </p:nvSpPr>
        <p:spPr>
          <a:xfrm>
            <a:off x="947667" y="516333"/>
            <a:ext cx="6299600" cy="103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48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pl-PL"/>
              <a:t>Kliknij, aby edytować styl</a:t>
            </a:r>
            <a:endParaRPr/>
          </a:p>
        </p:txBody>
      </p:sp>
    </p:spTree>
    <p:extLst>
      <p:ext uri="{BB962C8B-B14F-4D97-AF65-F5344CB8AC3E}">
        <p14:creationId xmlns:p14="http://schemas.microsoft.com/office/powerpoint/2010/main" val="3482469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hree columns" preserve="1" userDrawn="1">
  <p:cSld name="1_Title and three columns">
    <p:spTree>
      <p:nvGrpSpPr>
        <p:cNvPr id="1" name="Shape 83"/>
        <p:cNvGrpSpPr/>
        <p:nvPr/>
      </p:nvGrpSpPr>
      <p:grpSpPr>
        <a:xfrm>
          <a:off x="0" y="0"/>
          <a:ext cx="0" cy="0"/>
          <a:chOff x="0" y="0"/>
          <a:chExt cx="0" cy="0"/>
        </a:xfrm>
      </p:grpSpPr>
      <p:sp>
        <p:nvSpPr>
          <p:cNvPr id="91" name="Google Shape;91;p18"/>
          <p:cNvSpPr/>
          <p:nvPr userDrawn="1"/>
        </p:nvSpPr>
        <p:spPr>
          <a:xfrm>
            <a:off x="197833" y="198000"/>
            <a:ext cx="11826000" cy="6462000"/>
          </a:xfrm>
          <a:prstGeom prst="rect">
            <a:avLst/>
          </a:prstGeom>
          <a:solidFill>
            <a:schemeClr val="accent2"/>
          </a:solidFill>
          <a:ln w="19050" cap="flat" cmpd="sng">
            <a:solidFill>
              <a:srgbClr val="74533D"/>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8"/>
          <p:cNvSpPr txBox="1">
            <a:spLocks noGrp="1"/>
          </p:cNvSpPr>
          <p:nvPr>
            <p:ph type="subTitle" idx="1" hasCustomPrompt="1"/>
          </p:nvPr>
        </p:nvSpPr>
        <p:spPr>
          <a:xfrm>
            <a:off x="947667" y="1955261"/>
            <a:ext cx="10180776" cy="4127336"/>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latin typeface="+mn-l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l-PL"/>
              <a:t>Kliknij aby edytować</a:t>
            </a:r>
            <a:endParaRPr/>
          </a:p>
        </p:txBody>
      </p:sp>
      <p:sp>
        <p:nvSpPr>
          <p:cNvPr id="90" name="Google Shape;90;p18"/>
          <p:cNvSpPr txBox="1">
            <a:spLocks noGrp="1"/>
          </p:cNvSpPr>
          <p:nvPr>
            <p:ph type="title" idx="6"/>
          </p:nvPr>
        </p:nvSpPr>
        <p:spPr>
          <a:xfrm>
            <a:off x="947666" y="516333"/>
            <a:ext cx="10180775" cy="103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48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pl-PL"/>
              <a:t>Kliknij, aby edytować styl</a:t>
            </a:r>
            <a:endParaRPr/>
          </a:p>
        </p:txBody>
      </p:sp>
    </p:spTree>
    <p:extLst>
      <p:ext uri="{BB962C8B-B14F-4D97-AF65-F5344CB8AC3E}">
        <p14:creationId xmlns:p14="http://schemas.microsoft.com/office/powerpoint/2010/main" val="2040023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2"/>
        <p:cNvGrpSpPr/>
        <p:nvPr/>
      </p:nvGrpSpPr>
      <p:grpSpPr>
        <a:xfrm>
          <a:off x="0" y="0"/>
          <a:ext cx="0" cy="0"/>
          <a:chOff x="0" y="0"/>
          <a:chExt cx="0" cy="0"/>
        </a:xfrm>
      </p:grpSpPr>
    </p:spTree>
    <p:extLst>
      <p:ext uri="{BB962C8B-B14F-4D97-AF65-F5344CB8AC3E}">
        <p14:creationId xmlns:p14="http://schemas.microsoft.com/office/powerpoint/2010/main" val="8998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Układ niestandardowy">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88947D2-E85F-E331-3BF7-D84BEDFA2785}"/>
              </a:ext>
            </a:extLst>
          </p:cNvPr>
          <p:cNvPicPr>
            <a:picLocks noChangeAspect="1"/>
          </p:cNvPicPr>
          <p:nvPr/>
        </p:nvPicPr>
        <p:blipFill rotWithShape="1">
          <a:blip r:embed="rId2"/>
          <a:srcRect r="9904"/>
          <a:stretch/>
        </p:blipFill>
        <p:spPr>
          <a:xfrm>
            <a:off x="-170936" y="2061"/>
            <a:ext cx="12362935" cy="6855940"/>
          </a:xfrm>
          <a:prstGeom prst="rect">
            <a:avLst/>
          </a:prstGeom>
        </p:spPr>
      </p:pic>
      <p:sp>
        <p:nvSpPr>
          <p:cNvPr id="5" name="Google Shape;13;p3">
            <a:extLst>
              <a:ext uri="{FF2B5EF4-FFF2-40B4-BE49-F238E27FC236}">
                <a16:creationId xmlns:a16="http://schemas.microsoft.com/office/drawing/2014/main" id="{42AEE9E6-4211-44FA-7360-AE2DBD6E12CB}"/>
              </a:ext>
            </a:extLst>
          </p:cNvPr>
          <p:cNvSpPr txBox="1">
            <a:spLocks noGrp="1"/>
          </p:cNvSpPr>
          <p:nvPr>
            <p:ph type="title"/>
          </p:nvPr>
        </p:nvSpPr>
        <p:spPr>
          <a:xfrm>
            <a:off x="2249384" y="1804450"/>
            <a:ext cx="7693233" cy="32491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3600"/>
              <a:buNone/>
              <a:defRPr sz="6667">
                <a:solidFill>
                  <a:schemeClr val="accent6"/>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pl-PL"/>
              <a:t>Kliknij, aby edytować styl</a:t>
            </a:r>
            <a:endParaRPr/>
          </a:p>
        </p:txBody>
      </p:sp>
    </p:spTree>
    <p:extLst>
      <p:ext uri="{BB962C8B-B14F-4D97-AF65-F5344CB8AC3E}">
        <p14:creationId xmlns:p14="http://schemas.microsoft.com/office/powerpoint/2010/main" val="1662498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1pPr>
            <a:lvl2pPr lvl="1"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2pPr>
            <a:lvl3pPr lvl="2"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3pPr>
            <a:lvl4pPr lvl="3"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4pPr>
            <a:lvl5pPr lvl="4"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5pPr>
            <a:lvl6pPr lvl="5"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6pPr>
            <a:lvl7pPr lvl="6"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7pPr>
            <a:lvl8pPr lvl="7"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8pPr>
            <a:lvl9pPr lvl="8"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extLst>
      <p:ext uri="{BB962C8B-B14F-4D97-AF65-F5344CB8AC3E}">
        <p14:creationId xmlns:p14="http://schemas.microsoft.com/office/powerpoint/2010/main" val="625714305"/>
      </p:ext>
    </p:extLst>
  </p:cSld>
  <p:clrMap bg1="lt1" tx1="dk1" bg2="dk2" tx2="lt2" accent1="accent1" accent2="accent2" accent3="accent3" accent4="accent4" accent5="accent5" accent6="accent6" hlink="hlink" folHlink="folHlink"/>
  <p:sldLayoutIdLst>
    <p:sldLayoutId id="2147483662" r:id="rId1"/>
    <p:sldLayoutId id="2147483664" r:id="rId2"/>
    <p:sldLayoutId id="2147483668" r:id="rId3"/>
    <p:sldLayoutId id="2147483666" r:id="rId4"/>
    <p:sldLayoutId id="2147483667" r:id="rId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a:extLst>
              <a:ext uri="{FF2B5EF4-FFF2-40B4-BE49-F238E27FC236}">
                <a16:creationId xmlns:a16="http://schemas.microsoft.com/office/drawing/2014/main" id="{770351D8-E449-A0BF-563B-18D597891998}"/>
              </a:ext>
            </a:extLst>
          </p:cNvPr>
          <p:cNvSpPr>
            <a:spLocks noGrp="1"/>
          </p:cNvSpPr>
          <p:nvPr>
            <p:ph type="title"/>
          </p:nvPr>
        </p:nvSpPr>
        <p:spPr>
          <a:xfrm>
            <a:off x="1776444" y="2059816"/>
            <a:ext cx="8639111" cy="2738367"/>
          </a:xfrm>
        </p:spPr>
        <p:txBody>
          <a:bodyPr/>
          <a:lstStyle/>
          <a:p>
            <a:pPr algn="ctr"/>
            <a:r>
              <a:rPr lang="pl-PL" sz="5400" b="1" i="0">
                <a:effectLst/>
                <a:latin typeface="Arial" panose="020B0604020202020204" pitchFamily="34" charset="0"/>
              </a:rPr>
              <a:t>Logiki rozmyte w lingwistycznych</a:t>
            </a:r>
            <a:br>
              <a:rPr lang="pl-PL" sz="5400" b="1"/>
            </a:br>
            <a:r>
              <a:rPr lang="pl-PL" sz="5400" b="1" i="0">
                <a:effectLst/>
                <a:latin typeface="Arial" panose="020B0604020202020204" pitchFamily="34" charset="0"/>
              </a:rPr>
              <a:t>podsumowaniach danych</a:t>
            </a:r>
            <a:endParaRPr lang="pl-PL" sz="5400" b="1"/>
          </a:p>
        </p:txBody>
      </p:sp>
      <p:sp>
        <p:nvSpPr>
          <p:cNvPr id="5" name="Tytuł 1">
            <a:extLst>
              <a:ext uri="{FF2B5EF4-FFF2-40B4-BE49-F238E27FC236}">
                <a16:creationId xmlns:a16="http://schemas.microsoft.com/office/drawing/2014/main" id="{56D2F145-C836-E48A-CC29-52478E0FC2AA}"/>
              </a:ext>
            </a:extLst>
          </p:cNvPr>
          <p:cNvSpPr txBox="1">
            <a:spLocks/>
          </p:cNvSpPr>
          <p:nvPr/>
        </p:nvSpPr>
        <p:spPr>
          <a:xfrm>
            <a:off x="1776444" y="4922196"/>
            <a:ext cx="8639111" cy="582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500"/>
              <a:buFont typeface="Questrial"/>
              <a:buNone/>
              <a:defRPr sz="3200" b="0" i="0" u="none" strike="noStrike" cap="none">
                <a:solidFill>
                  <a:schemeClr val="dk1"/>
                </a:solidFill>
                <a:latin typeface="Questrial"/>
                <a:ea typeface="Questrial"/>
                <a:cs typeface="Questrial"/>
                <a:sym typeface="Questrial"/>
              </a:defRPr>
            </a:lvl1pPr>
            <a:lvl2pPr marR="0" lvl="1" algn="ctr" rtl="0" eaLnBrk="1" hangingPunct="1">
              <a:lnSpc>
                <a:spcPct val="100000"/>
              </a:lnSpc>
              <a:spcBef>
                <a:spcPts val="0"/>
              </a:spcBef>
              <a:spcAft>
                <a:spcPts val="0"/>
              </a:spcAft>
              <a:buClr>
                <a:schemeClr val="dk1"/>
              </a:buClr>
              <a:buSzPts val="2500"/>
              <a:buFont typeface="Questrial"/>
              <a:buNone/>
              <a:defRPr sz="3333" b="0" i="0" u="none" strike="noStrike" cap="none">
                <a:solidFill>
                  <a:schemeClr val="dk1"/>
                </a:solidFill>
                <a:latin typeface="Questrial"/>
                <a:ea typeface="Questrial"/>
                <a:cs typeface="Questrial"/>
                <a:sym typeface="Questrial"/>
              </a:defRPr>
            </a:lvl2pPr>
            <a:lvl3pPr marR="0" lvl="2" algn="ctr" rtl="0" eaLnBrk="1" hangingPunct="1">
              <a:lnSpc>
                <a:spcPct val="100000"/>
              </a:lnSpc>
              <a:spcBef>
                <a:spcPts val="0"/>
              </a:spcBef>
              <a:spcAft>
                <a:spcPts val="0"/>
              </a:spcAft>
              <a:buClr>
                <a:schemeClr val="dk1"/>
              </a:buClr>
              <a:buSzPts val="2500"/>
              <a:buFont typeface="Questrial"/>
              <a:buNone/>
              <a:defRPr sz="3333" b="0" i="0" u="none" strike="noStrike" cap="none">
                <a:solidFill>
                  <a:schemeClr val="dk1"/>
                </a:solidFill>
                <a:latin typeface="Questrial"/>
                <a:ea typeface="Questrial"/>
                <a:cs typeface="Questrial"/>
                <a:sym typeface="Questrial"/>
              </a:defRPr>
            </a:lvl3pPr>
            <a:lvl4pPr marR="0" lvl="3" algn="ctr" rtl="0" eaLnBrk="1" hangingPunct="1">
              <a:lnSpc>
                <a:spcPct val="100000"/>
              </a:lnSpc>
              <a:spcBef>
                <a:spcPts val="0"/>
              </a:spcBef>
              <a:spcAft>
                <a:spcPts val="0"/>
              </a:spcAft>
              <a:buClr>
                <a:schemeClr val="dk1"/>
              </a:buClr>
              <a:buSzPts val="2500"/>
              <a:buFont typeface="Questrial"/>
              <a:buNone/>
              <a:defRPr sz="3333" b="0" i="0" u="none" strike="noStrike" cap="none">
                <a:solidFill>
                  <a:schemeClr val="dk1"/>
                </a:solidFill>
                <a:latin typeface="Questrial"/>
                <a:ea typeface="Questrial"/>
                <a:cs typeface="Questrial"/>
                <a:sym typeface="Questrial"/>
              </a:defRPr>
            </a:lvl4pPr>
            <a:lvl5pPr marR="0" lvl="4" algn="ctr" rtl="0" eaLnBrk="1" hangingPunct="1">
              <a:lnSpc>
                <a:spcPct val="100000"/>
              </a:lnSpc>
              <a:spcBef>
                <a:spcPts val="0"/>
              </a:spcBef>
              <a:spcAft>
                <a:spcPts val="0"/>
              </a:spcAft>
              <a:buClr>
                <a:schemeClr val="dk1"/>
              </a:buClr>
              <a:buSzPts val="2500"/>
              <a:buFont typeface="Questrial"/>
              <a:buNone/>
              <a:defRPr sz="3333" b="0" i="0" u="none" strike="noStrike" cap="none">
                <a:solidFill>
                  <a:schemeClr val="dk1"/>
                </a:solidFill>
                <a:latin typeface="Questrial"/>
                <a:ea typeface="Questrial"/>
                <a:cs typeface="Questrial"/>
                <a:sym typeface="Questrial"/>
              </a:defRPr>
            </a:lvl5pPr>
            <a:lvl6pPr marR="0" lvl="5" algn="ctr" rtl="0" eaLnBrk="1" hangingPunct="1">
              <a:lnSpc>
                <a:spcPct val="100000"/>
              </a:lnSpc>
              <a:spcBef>
                <a:spcPts val="0"/>
              </a:spcBef>
              <a:spcAft>
                <a:spcPts val="0"/>
              </a:spcAft>
              <a:buClr>
                <a:schemeClr val="dk1"/>
              </a:buClr>
              <a:buSzPts val="2500"/>
              <a:buFont typeface="Questrial"/>
              <a:buNone/>
              <a:defRPr sz="3333" b="0" i="0" u="none" strike="noStrike" cap="none">
                <a:solidFill>
                  <a:schemeClr val="dk1"/>
                </a:solidFill>
                <a:latin typeface="Questrial"/>
                <a:ea typeface="Questrial"/>
                <a:cs typeface="Questrial"/>
                <a:sym typeface="Questrial"/>
              </a:defRPr>
            </a:lvl6pPr>
            <a:lvl7pPr marR="0" lvl="6" algn="ctr" rtl="0" eaLnBrk="1" hangingPunct="1">
              <a:lnSpc>
                <a:spcPct val="100000"/>
              </a:lnSpc>
              <a:spcBef>
                <a:spcPts val="0"/>
              </a:spcBef>
              <a:spcAft>
                <a:spcPts val="0"/>
              </a:spcAft>
              <a:buClr>
                <a:schemeClr val="dk1"/>
              </a:buClr>
              <a:buSzPts val="2500"/>
              <a:buFont typeface="Questrial"/>
              <a:buNone/>
              <a:defRPr sz="3333" b="0" i="0" u="none" strike="noStrike" cap="none">
                <a:solidFill>
                  <a:schemeClr val="dk1"/>
                </a:solidFill>
                <a:latin typeface="Questrial"/>
                <a:ea typeface="Questrial"/>
                <a:cs typeface="Questrial"/>
                <a:sym typeface="Questrial"/>
              </a:defRPr>
            </a:lvl7pPr>
            <a:lvl8pPr marR="0" lvl="7" algn="ctr" rtl="0" eaLnBrk="1" hangingPunct="1">
              <a:lnSpc>
                <a:spcPct val="100000"/>
              </a:lnSpc>
              <a:spcBef>
                <a:spcPts val="0"/>
              </a:spcBef>
              <a:spcAft>
                <a:spcPts val="0"/>
              </a:spcAft>
              <a:buClr>
                <a:schemeClr val="dk1"/>
              </a:buClr>
              <a:buSzPts val="2500"/>
              <a:buFont typeface="Questrial"/>
              <a:buNone/>
              <a:defRPr sz="3333" b="0" i="0" u="none" strike="noStrike" cap="none">
                <a:solidFill>
                  <a:schemeClr val="dk1"/>
                </a:solidFill>
                <a:latin typeface="Questrial"/>
                <a:ea typeface="Questrial"/>
                <a:cs typeface="Questrial"/>
                <a:sym typeface="Questrial"/>
              </a:defRPr>
            </a:lvl8pPr>
            <a:lvl9pPr marR="0" lvl="8" algn="ctr" rtl="0" eaLnBrk="1" hangingPunct="1">
              <a:lnSpc>
                <a:spcPct val="100000"/>
              </a:lnSpc>
              <a:spcBef>
                <a:spcPts val="0"/>
              </a:spcBef>
              <a:spcAft>
                <a:spcPts val="0"/>
              </a:spcAft>
              <a:buClr>
                <a:schemeClr val="dk1"/>
              </a:buClr>
              <a:buSzPts val="2500"/>
              <a:buFont typeface="Questrial"/>
              <a:buNone/>
              <a:defRPr sz="3333" b="0" i="0" u="none" strike="noStrike" cap="none">
                <a:solidFill>
                  <a:schemeClr val="dk1"/>
                </a:solidFill>
                <a:latin typeface="Questrial"/>
                <a:ea typeface="Questrial"/>
                <a:cs typeface="Questrial"/>
                <a:sym typeface="Questrial"/>
              </a:defRPr>
            </a:lvl9pPr>
          </a:lstStyle>
          <a:p>
            <a:pPr algn="ctr"/>
            <a:r>
              <a:rPr lang="pl-PL" sz="2800">
                <a:latin typeface="Arial" panose="020B0604020202020204" pitchFamily="34" charset="0"/>
              </a:rPr>
              <a:t>Maciej Pawlikowski, Hubert Ruczyński</a:t>
            </a:r>
            <a:endParaRPr lang="pl-PL" sz="2800"/>
          </a:p>
        </p:txBody>
      </p:sp>
    </p:spTree>
    <p:extLst>
      <p:ext uri="{BB962C8B-B14F-4D97-AF65-F5344CB8AC3E}">
        <p14:creationId xmlns:p14="http://schemas.microsoft.com/office/powerpoint/2010/main" val="2624334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03297A40-4A50-A74C-2C30-A2571CD9BB76}"/>
              </a:ext>
            </a:extLst>
          </p:cNvPr>
          <p:cNvSpPr>
            <a:spLocks noGrp="1"/>
          </p:cNvSpPr>
          <p:nvPr>
            <p:ph type="title" idx="6"/>
          </p:nvPr>
        </p:nvSpPr>
        <p:spPr/>
        <p:txBody>
          <a:bodyPr/>
          <a:lstStyle/>
          <a:p>
            <a:r>
              <a:rPr lang="pl-PL"/>
              <a:t>Typy podsumowań</a:t>
            </a:r>
          </a:p>
        </p:txBody>
      </p:sp>
      <p:pic>
        <p:nvPicPr>
          <p:cNvPr id="5" name="Obraz 5" descr="Obraz zawierający stół&#10;&#10;Opis wygenerowany automatycznie">
            <a:extLst>
              <a:ext uri="{FF2B5EF4-FFF2-40B4-BE49-F238E27FC236}">
                <a16:creationId xmlns:a16="http://schemas.microsoft.com/office/drawing/2014/main" id="{ECE4B2D9-571B-0DD8-E4FA-9A4953C461F7}"/>
              </a:ext>
            </a:extLst>
          </p:cNvPr>
          <p:cNvPicPr>
            <a:picLocks noChangeAspect="1"/>
          </p:cNvPicPr>
          <p:nvPr/>
        </p:nvPicPr>
        <p:blipFill>
          <a:blip r:embed="rId3"/>
          <a:stretch>
            <a:fillRect/>
          </a:stretch>
        </p:blipFill>
        <p:spPr>
          <a:xfrm>
            <a:off x="2358189" y="1411037"/>
            <a:ext cx="7462251" cy="3420981"/>
          </a:xfrm>
          <a:prstGeom prst="rect">
            <a:avLst/>
          </a:prstGeom>
        </p:spPr>
      </p:pic>
      <p:pic>
        <p:nvPicPr>
          <p:cNvPr id="6" name="Obraz 6" descr="Obraz zawierający tekst, wewnątrz, zrzut ekranu&#10;&#10;Opis wygenerowany automatycznie">
            <a:extLst>
              <a:ext uri="{FF2B5EF4-FFF2-40B4-BE49-F238E27FC236}">
                <a16:creationId xmlns:a16="http://schemas.microsoft.com/office/drawing/2014/main" id="{449DFC14-3DCD-CFC7-22A6-D2CF9D860154}"/>
              </a:ext>
            </a:extLst>
          </p:cNvPr>
          <p:cNvPicPr>
            <a:picLocks noChangeAspect="1"/>
          </p:cNvPicPr>
          <p:nvPr/>
        </p:nvPicPr>
        <p:blipFill>
          <a:blip r:embed="rId4"/>
          <a:stretch>
            <a:fillRect/>
          </a:stretch>
        </p:blipFill>
        <p:spPr>
          <a:xfrm>
            <a:off x="2933031" y="4823170"/>
            <a:ext cx="6312568" cy="1756922"/>
          </a:xfrm>
          <a:prstGeom prst="rect">
            <a:avLst/>
          </a:prstGeom>
        </p:spPr>
      </p:pic>
    </p:spTree>
    <p:extLst>
      <p:ext uri="{BB962C8B-B14F-4D97-AF65-F5344CB8AC3E}">
        <p14:creationId xmlns:p14="http://schemas.microsoft.com/office/powerpoint/2010/main" val="1982424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a:extLst>
              <a:ext uri="{FF2B5EF4-FFF2-40B4-BE49-F238E27FC236}">
                <a16:creationId xmlns:a16="http://schemas.microsoft.com/office/drawing/2014/main" id="{6BF6F3B9-BE45-CABA-FE2E-4EF46A817705}"/>
              </a:ext>
            </a:extLst>
          </p:cNvPr>
          <p:cNvSpPr>
            <a:spLocks noGrp="1"/>
          </p:cNvSpPr>
          <p:nvPr>
            <p:ph type="subTitle" idx="1"/>
          </p:nvPr>
        </p:nvSpPr>
        <p:spPr/>
        <p:txBody>
          <a:bodyPr/>
          <a:lstStyle/>
          <a:p>
            <a:pPr marL="139700" indent="0">
              <a:lnSpc>
                <a:spcPct val="150000"/>
              </a:lnSpc>
            </a:pPr>
            <a:r>
              <a:rPr lang="pl-PL">
                <a:latin typeface="Arial" panose="020B0604020202020204" pitchFamily="34" charset="0"/>
                <a:cs typeface="Arial" panose="020B0604020202020204" pitchFamily="34" charset="0"/>
              </a:rPr>
              <a:t>1. Algorytm genetyczny</a:t>
            </a:r>
          </a:p>
          <a:p>
            <a:pPr marL="139700" indent="0">
              <a:lnSpc>
                <a:spcPct val="150000"/>
              </a:lnSpc>
            </a:pPr>
            <a:r>
              <a:rPr lang="pl-PL">
                <a:latin typeface="Arial" panose="020B0604020202020204" pitchFamily="34" charset="0"/>
                <a:cs typeface="Arial" panose="020B0604020202020204" pitchFamily="34" charset="0"/>
              </a:rPr>
              <a:t>2. Informacyjność (</a:t>
            </a:r>
            <a:r>
              <a:rPr lang="pl-PL" err="1">
                <a:latin typeface="Arial" panose="020B0604020202020204" pitchFamily="34" charset="0"/>
                <a:cs typeface="Arial" panose="020B0604020202020204" pitchFamily="34" charset="0"/>
              </a:rPr>
              <a:t>Informativeness</a:t>
            </a:r>
            <a:r>
              <a:rPr lang="pl-PL">
                <a:latin typeface="Arial" panose="020B0604020202020204" pitchFamily="34" charset="0"/>
                <a:cs typeface="Arial" panose="020B0604020202020204" pitchFamily="34" charset="0"/>
              </a:rPr>
              <a:t>)</a:t>
            </a:r>
          </a:p>
          <a:p>
            <a:pPr marL="139700" indent="0">
              <a:lnSpc>
                <a:spcPct val="150000"/>
              </a:lnSpc>
            </a:pPr>
            <a:r>
              <a:rPr lang="pl-PL">
                <a:latin typeface="Arial" panose="020B0604020202020204" pitchFamily="34" charset="0"/>
                <a:cs typeface="Arial" panose="020B0604020202020204" pitchFamily="34" charset="0"/>
              </a:rPr>
              <a:t>3. Stopień nieprecyzyjności (</a:t>
            </a:r>
            <a:r>
              <a:rPr lang="pl-PL" err="1">
                <a:latin typeface="Arial" panose="020B0604020202020204" pitchFamily="34" charset="0"/>
                <a:cs typeface="Arial" panose="020B0604020202020204" pitchFamily="34" charset="0"/>
              </a:rPr>
              <a:t>Degree</a:t>
            </a:r>
            <a:r>
              <a:rPr lang="pl-PL">
                <a:latin typeface="Arial" panose="020B0604020202020204" pitchFamily="34" charset="0"/>
                <a:cs typeface="Arial" panose="020B0604020202020204" pitchFamily="34" charset="0"/>
              </a:rPr>
              <a:t> of </a:t>
            </a:r>
            <a:r>
              <a:rPr lang="pl-PL" err="1">
                <a:latin typeface="Arial" panose="020B0604020202020204" pitchFamily="34" charset="0"/>
                <a:cs typeface="Arial" panose="020B0604020202020204" pitchFamily="34" charset="0"/>
              </a:rPr>
              <a:t>imprecision</a:t>
            </a:r>
            <a:r>
              <a:rPr lang="pl-PL">
                <a:latin typeface="Arial" panose="020B0604020202020204" pitchFamily="34" charset="0"/>
                <a:cs typeface="Arial" panose="020B0604020202020204" pitchFamily="34" charset="0"/>
              </a:rPr>
              <a:t>)</a:t>
            </a:r>
          </a:p>
          <a:p>
            <a:pPr marL="139700" indent="0">
              <a:lnSpc>
                <a:spcPct val="150000"/>
              </a:lnSpc>
            </a:pPr>
            <a:r>
              <a:rPr lang="pl-PL">
                <a:latin typeface="Arial" panose="020B0604020202020204" pitchFamily="34" charset="0"/>
                <a:cs typeface="Arial" panose="020B0604020202020204" pitchFamily="34" charset="0"/>
              </a:rPr>
              <a:t>4. Stopień pokrycia (</a:t>
            </a:r>
            <a:r>
              <a:rPr lang="pl-PL" err="1">
                <a:latin typeface="Arial" panose="020B0604020202020204" pitchFamily="34" charset="0"/>
                <a:cs typeface="Arial" panose="020B0604020202020204" pitchFamily="34" charset="0"/>
              </a:rPr>
              <a:t>Degree</a:t>
            </a:r>
            <a:r>
              <a:rPr lang="pl-PL">
                <a:latin typeface="Arial" panose="020B0604020202020204" pitchFamily="34" charset="0"/>
                <a:cs typeface="Arial" panose="020B0604020202020204" pitchFamily="34" charset="0"/>
              </a:rPr>
              <a:t> of </a:t>
            </a:r>
            <a:r>
              <a:rPr lang="pl-PL" err="1">
                <a:latin typeface="Arial" panose="020B0604020202020204" pitchFamily="34" charset="0"/>
                <a:cs typeface="Arial" panose="020B0604020202020204" pitchFamily="34" charset="0"/>
              </a:rPr>
              <a:t>covering</a:t>
            </a:r>
            <a:r>
              <a:rPr lang="pl-PL">
                <a:latin typeface="Arial" panose="020B0604020202020204" pitchFamily="34" charset="0"/>
                <a:cs typeface="Arial" panose="020B0604020202020204" pitchFamily="34" charset="0"/>
              </a:rPr>
              <a:t>)</a:t>
            </a:r>
          </a:p>
          <a:p>
            <a:pPr marL="139700" indent="0">
              <a:lnSpc>
                <a:spcPct val="150000"/>
              </a:lnSpc>
            </a:pPr>
            <a:r>
              <a:rPr lang="pl-PL">
                <a:latin typeface="Arial" panose="020B0604020202020204" pitchFamily="34" charset="0"/>
                <a:cs typeface="Arial" panose="020B0604020202020204" pitchFamily="34" charset="0"/>
              </a:rPr>
              <a:t>5. Stopień stosowności (</a:t>
            </a:r>
            <a:r>
              <a:rPr lang="pl-PL" err="1">
                <a:latin typeface="Arial" panose="020B0604020202020204" pitchFamily="34" charset="0"/>
                <a:cs typeface="Arial" panose="020B0604020202020204" pitchFamily="34" charset="0"/>
              </a:rPr>
              <a:t>Degree</a:t>
            </a:r>
            <a:r>
              <a:rPr lang="pl-PL">
                <a:latin typeface="Arial" panose="020B0604020202020204" pitchFamily="34" charset="0"/>
                <a:cs typeface="Arial" panose="020B0604020202020204" pitchFamily="34" charset="0"/>
              </a:rPr>
              <a:t> of </a:t>
            </a:r>
            <a:r>
              <a:rPr lang="pl-PL" err="1">
                <a:latin typeface="Arial" panose="020B0604020202020204" pitchFamily="34" charset="0"/>
                <a:cs typeface="Arial" panose="020B0604020202020204" pitchFamily="34" charset="0"/>
              </a:rPr>
              <a:t>appropriateness</a:t>
            </a:r>
            <a:r>
              <a:rPr lang="pl-PL">
                <a:latin typeface="Arial" panose="020B0604020202020204" pitchFamily="34" charset="0"/>
                <a:cs typeface="Arial" panose="020B0604020202020204" pitchFamily="34" charset="0"/>
              </a:rPr>
              <a:t>)</a:t>
            </a:r>
          </a:p>
          <a:p>
            <a:pPr marL="139700" indent="0">
              <a:lnSpc>
                <a:spcPct val="150000"/>
              </a:lnSpc>
            </a:pPr>
            <a:r>
              <a:rPr lang="pl-PL">
                <a:latin typeface="Arial" panose="020B0604020202020204" pitchFamily="34" charset="0"/>
                <a:cs typeface="Arial" panose="020B0604020202020204" pitchFamily="34" charset="0"/>
              </a:rPr>
              <a:t>6. Długość podsumowania (</a:t>
            </a:r>
            <a:r>
              <a:rPr lang="pl-PL" err="1">
                <a:latin typeface="Arial" panose="020B0604020202020204" pitchFamily="34" charset="0"/>
                <a:cs typeface="Arial" panose="020B0604020202020204" pitchFamily="34" charset="0"/>
              </a:rPr>
              <a:t>Length</a:t>
            </a:r>
            <a:r>
              <a:rPr lang="pl-PL">
                <a:latin typeface="Arial" panose="020B0604020202020204" pitchFamily="34" charset="0"/>
                <a:cs typeface="Arial" panose="020B0604020202020204" pitchFamily="34" charset="0"/>
              </a:rPr>
              <a:t> of </a:t>
            </a:r>
            <a:r>
              <a:rPr lang="pl-PL" err="1">
                <a:latin typeface="Arial" panose="020B0604020202020204" pitchFamily="34" charset="0"/>
                <a:cs typeface="Arial" panose="020B0604020202020204" pitchFamily="34" charset="0"/>
              </a:rPr>
              <a:t>summary</a:t>
            </a:r>
            <a:r>
              <a:rPr lang="pl-PL">
                <a:latin typeface="Arial" panose="020B0604020202020204" pitchFamily="34" charset="0"/>
                <a:cs typeface="Arial" panose="020B0604020202020204" pitchFamily="34" charset="0"/>
              </a:rPr>
              <a:t>)</a:t>
            </a:r>
          </a:p>
        </p:txBody>
      </p:sp>
      <p:sp>
        <p:nvSpPr>
          <p:cNvPr id="3" name="Tytuł 2">
            <a:extLst>
              <a:ext uri="{FF2B5EF4-FFF2-40B4-BE49-F238E27FC236}">
                <a16:creationId xmlns:a16="http://schemas.microsoft.com/office/drawing/2014/main" id="{46FE39F3-3782-0304-CF64-D22155195481}"/>
              </a:ext>
            </a:extLst>
          </p:cNvPr>
          <p:cNvSpPr>
            <a:spLocks noGrp="1"/>
          </p:cNvSpPr>
          <p:nvPr>
            <p:ph type="title" idx="6"/>
          </p:nvPr>
        </p:nvSpPr>
        <p:spPr/>
        <p:txBody>
          <a:bodyPr/>
          <a:lstStyle/>
          <a:p>
            <a:r>
              <a:rPr lang="pl-PL"/>
              <a:t>Metody ewaluacji podsumowań</a:t>
            </a:r>
          </a:p>
        </p:txBody>
      </p:sp>
    </p:spTree>
    <p:extLst>
      <p:ext uri="{BB962C8B-B14F-4D97-AF65-F5344CB8AC3E}">
        <p14:creationId xmlns:p14="http://schemas.microsoft.com/office/powerpoint/2010/main" val="1461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a:extLst>
              <a:ext uri="{FF2B5EF4-FFF2-40B4-BE49-F238E27FC236}">
                <a16:creationId xmlns:a16="http://schemas.microsoft.com/office/drawing/2014/main" id="{D196A076-A044-4952-F265-3970CDE53338}"/>
              </a:ext>
            </a:extLst>
          </p:cNvPr>
          <p:cNvSpPr>
            <a:spLocks noGrp="1"/>
          </p:cNvSpPr>
          <p:nvPr>
            <p:ph type="subTitle" idx="1"/>
          </p:nvPr>
        </p:nvSpPr>
        <p:spPr>
          <a:xfrm>
            <a:off x="947666" y="1700721"/>
            <a:ext cx="10823155" cy="4790134"/>
          </a:xfrm>
        </p:spPr>
        <p:txBody>
          <a:bodyPr/>
          <a:lstStyle/>
          <a:p>
            <a:pPr marL="139700" indent="0">
              <a:lnSpc>
                <a:spcPct val="150000"/>
              </a:lnSpc>
            </a:pPr>
            <a:r>
              <a:rPr lang="pl-PL" b="1"/>
              <a:t>Deskryptor ograniczeń (</a:t>
            </a:r>
            <a:r>
              <a:rPr lang="pl-PL" b="1" err="1"/>
              <a:t>Constraint</a:t>
            </a:r>
            <a:r>
              <a:rPr lang="pl-PL" b="1"/>
              <a:t> </a:t>
            </a:r>
            <a:r>
              <a:rPr lang="pl-PL" b="1" err="1"/>
              <a:t>descriptor</a:t>
            </a:r>
            <a:r>
              <a:rPr lang="pl-PL" b="1"/>
              <a:t>) </a:t>
            </a:r>
            <a:r>
              <a:rPr lang="pl-PL"/>
              <a:t>- najdokładniejsze podsumowanie, które pasuje do największej ilości obserwacji w bazie danych, dotyczących wybranych atrybutów.</a:t>
            </a:r>
          </a:p>
          <a:p>
            <a:pPr marL="139700" indent="0">
              <a:lnSpc>
                <a:spcPct val="150000"/>
              </a:lnSpc>
            </a:pPr>
            <a:r>
              <a:rPr lang="pl-PL" b="1"/>
              <a:t>Deskryptor składnika (</a:t>
            </a:r>
            <a:r>
              <a:rPr lang="pl-PL" b="1" err="1"/>
              <a:t>Constituent</a:t>
            </a:r>
            <a:r>
              <a:rPr lang="pl-PL" b="1"/>
              <a:t> </a:t>
            </a:r>
            <a:r>
              <a:rPr lang="pl-PL" b="1" err="1"/>
              <a:t>descriptor</a:t>
            </a:r>
            <a:r>
              <a:rPr lang="pl-PL" b="1"/>
              <a:t> )</a:t>
            </a:r>
            <a:r>
              <a:rPr lang="pl-PL"/>
              <a:t>- podsumowanie, które odpowiada największemu podzbiorowi obserwacji z dodanym warunkiem, że każda obserwacja w tym podzbiorze jest powyżej pewnej granicy dla miary przynależności.</a:t>
            </a:r>
          </a:p>
          <a:p>
            <a:pPr marL="139700" indent="0">
              <a:lnSpc>
                <a:spcPct val="150000"/>
              </a:lnSpc>
            </a:pPr>
            <a:r>
              <a:rPr lang="pl-PL" b="1"/>
              <a:t>Funkcja dopasowania </a:t>
            </a:r>
            <a:r>
              <a:rPr lang="pl-PL"/>
              <a:t>- kompromis między najdokładniejszym i najbardziej ogólnym podsumowaniem</a:t>
            </a:r>
          </a:p>
        </p:txBody>
      </p:sp>
      <p:sp>
        <p:nvSpPr>
          <p:cNvPr id="3" name="Tytuł 2">
            <a:extLst>
              <a:ext uri="{FF2B5EF4-FFF2-40B4-BE49-F238E27FC236}">
                <a16:creationId xmlns:a16="http://schemas.microsoft.com/office/drawing/2014/main" id="{75F0CCE4-4FE8-A920-0B50-D9359DA1BE88}"/>
              </a:ext>
            </a:extLst>
          </p:cNvPr>
          <p:cNvSpPr>
            <a:spLocks noGrp="1"/>
          </p:cNvSpPr>
          <p:nvPr>
            <p:ph type="title" idx="6"/>
          </p:nvPr>
        </p:nvSpPr>
        <p:spPr/>
        <p:txBody>
          <a:bodyPr/>
          <a:lstStyle/>
          <a:p>
            <a:r>
              <a:rPr lang="pl-PL"/>
              <a:t>Algorytm genetyczny</a:t>
            </a:r>
          </a:p>
        </p:txBody>
      </p:sp>
    </p:spTree>
    <p:extLst>
      <p:ext uri="{BB962C8B-B14F-4D97-AF65-F5344CB8AC3E}">
        <p14:creationId xmlns:p14="http://schemas.microsoft.com/office/powerpoint/2010/main" val="258721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75F0CCE4-4FE8-A920-0B50-D9359DA1BE88}"/>
              </a:ext>
            </a:extLst>
          </p:cNvPr>
          <p:cNvSpPr>
            <a:spLocks noGrp="1"/>
          </p:cNvSpPr>
          <p:nvPr>
            <p:ph type="title" idx="6"/>
          </p:nvPr>
        </p:nvSpPr>
        <p:spPr/>
        <p:txBody>
          <a:bodyPr/>
          <a:lstStyle/>
          <a:p>
            <a:r>
              <a:rPr lang="pl-PL"/>
              <a:t>Informacyjność</a:t>
            </a:r>
          </a:p>
        </p:txBody>
      </p:sp>
      <p:pic>
        <p:nvPicPr>
          <p:cNvPr id="7" name="Obraz 6">
            <a:extLst>
              <a:ext uri="{FF2B5EF4-FFF2-40B4-BE49-F238E27FC236}">
                <a16:creationId xmlns:a16="http://schemas.microsoft.com/office/drawing/2014/main" id="{FFBECF77-1A1B-915D-FA04-29F38555C3BC}"/>
              </a:ext>
            </a:extLst>
          </p:cNvPr>
          <p:cNvPicPr>
            <a:picLocks noChangeAspect="1"/>
          </p:cNvPicPr>
          <p:nvPr/>
        </p:nvPicPr>
        <p:blipFill>
          <a:blip r:embed="rId3"/>
          <a:stretch>
            <a:fillRect/>
          </a:stretch>
        </p:blipFill>
        <p:spPr>
          <a:xfrm>
            <a:off x="947666" y="1734413"/>
            <a:ext cx="10034289" cy="4005987"/>
          </a:xfrm>
          <a:prstGeom prst="rect">
            <a:avLst/>
          </a:prstGeom>
        </p:spPr>
      </p:pic>
    </p:spTree>
    <p:extLst>
      <p:ext uri="{BB962C8B-B14F-4D97-AF65-F5344CB8AC3E}">
        <p14:creationId xmlns:p14="http://schemas.microsoft.com/office/powerpoint/2010/main" val="2691520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75F0CCE4-4FE8-A920-0B50-D9359DA1BE88}"/>
              </a:ext>
            </a:extLst>
          </p:cNvPr>
          <p:cNvSpPr>
            <a:spLocks noGrp="1"/>
          </p:cNvSpPr>
          <p:nvPr>
            <p:ph type="title" idx="6"/>
          </p:nvPr>
        </p:nvSpPr>
        <p:spPr>
          <a:xfrm>
            <a:off x="947666" y="516333"/>
            <a:ext cx="10180775" cy="1105638"/>
          </a:xfrm>
        </p:spPr>
        <p:txBody>
          <a:bodyPr/>
          <a:lstStyle/>
          <a:p>
            <a:r>
              <a:rPr lang="pl-PL"/>
              <a:t>Stopień nieprecyzyjności </a:t>
            </a:r>
          </a:p>
        </p:txBody>
      </p:sp>
      <p:pic>
        <p:nvPicPr>
          <p:cNvPr id="7" name="Obraz 6">
            <a:extLst>
              <a:ext uri="{FF2B5EF4-FFF2-40B4-BE49-F238E27FC236}">
                <a16:creationId xmlns:a16="http://schemas.microsoft.com/office/drawing/2014/main" id="{4A8D963B-2189-2F1D-7D14-E759BE9B82C6}"/>
              </a:ext>
            </a:extLst>
          </p:cNvPr>
          <p:cNvPicPr>
            <a:picLocks noChangeAspect="1"/>
          </p:cNvPicPr>
          <p:nvPr/>
        </p:nvPicPr>
        <p:blipFill>
          <a:blip r:embed="rId3"/>
          <a:stretch>
            <a:fillRect/>
          </a:stretch>
        </p:blipFill>
        <p:spPr>
          <a:xfrm>
            <a:off x="947666" y="1963522"/>
            <a:ext cx="10180648" cy="3675278"/>
          </a:xfrm>
          <a:prstGeom prst="rect">
            <a:avLst/>
          </a:prstGeom>
        </p:spPr>
      </p:pic>
    </p:spTree>
    <p:extLst>
      <p:ext uri="{BB962C8B-B14F-4D97-AF65-F5344CB8AC3E}">
        <p14:creationId xmlns:p14="http://schemas.microsoft.com/office/powerpoint/2010/main" val="2433534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845C6880-E125-C851-B422-F765651D01DD}"/>
              </a:ext>
            </a:extLst>
          </p:cNvPr>
          <p:cNvSpPr>
            <a:spLocks noGrp="1"/>
          </p:cNvSpPr>
          <p:nvPr>
            <p:ph type="title" idx="6"/>
          </p:nvPr>
        </p:nvSpPr>
        <p:spPr/>
        <p:txBody>
          <a:bodyPr/>
          <a:lstStyle/>
          <a:p>
            <a:r>
              <a:rPr lang="pl-PL"/>
              <a:t>Stopień pokrycia </a:t>
            </a:r>
          </a:p>
        </p:txBody>
      </p:sp>
      <p:pic>
        <p:nvPicPr>
          <p:cNvPr id="7" name="Obraz 6">
            <a:extLst>
              <a:ext uri="{FF2B5EF4-FFF2-40B4-BE49-F238E27FC236}">
                <a16:creationId xmlns:a16="http://schemas.microsoft.com/office/drawing/2014/main" id="{C7C90D11-AA96-0BE9-E992-B2DC531F60F6}"/>
              </a:ext>
            </a:extLst>
          </p:cNvPr>
          <p:cNvPicPr>
            <a:picLocks noChangeAspect="1"/>
          </p:cNvPicPr>
          <p:nvPr/>
        </p:nvPicPr>
        <p:blipFill>
          <a:blip r:embed="rId3"/>
          <a:stretch>
            <a:fillRect/>
          </a:stretch>
        </p:blipFill>
        <p:spPr>
          <a:xfrm>
            <a:off x="616519" y="1909445"/>
            <a:ext cx="10192314" cy="3506470"/>
          </a:xfrm>
          <a:prstGeom prst="rect">
            <a:avLst/>
          </a:prstGeom>
        </p:spPr>
      </p:pic>
    </p:spTree>
    <p:extLst>
      <p:ext uri="{BB962C8B-B14F-4D97-AF65-F5344CB8AC3E}">
        <p14:creationId xmlns:p14="http://schemas.microsoft.com/office/powerpoint/2010/main" val="709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5A5E2DCB-BE09-D90C-73E5-AB974DE4F33D}"/>
              </a:ext>
            </a:extLst>
          </p:cNvPr>
          <p:cNvSpPr>
            <a:spLocks noGrp="1"/>
          </p:cNvSpPr>
          <p:nvPr>
            <p:ph type="title" idx="6"/>
          </p:nvPr>
        </p:nvSpPr>
        <p:spPr/>
        <p:txBody>
          <a:bodyPr/>
          <a:lstStyle/>
          <a:p>
            <a:r>
              <a:rPr lang="pl-PL"/>
              <a:t>Stopień stosowności </a:t>
            </a:r>
          </a:p>
        </p:txBody>
      </p:sp>
      <p:pic>
        <p:nvPicPr>
          <p:cNvPr id="5" name="Obraz 4">
            <a:extLst>
              <a:ext uri="{FF2B5EF4-FFF2-40B4-BE49-F238E27FC236}">
                <a16:creationId xmlns:a16="http://schemas.microsoft.com/office/drawing/2014/main" id="{7DDAE6F5-B7AE-0F5F-A904-BA615BEABD08}"/>
              </a:ext>
            </a:extLst>
          </p:cNvPr>
          <p:cNvPicPr>
            <a:picLocks noChangeAspect="1"/>
          </p:cNvPicPr>
          <p:nvPr/>
        </p:nvPicPr>
        <p:blipFill>
          <a:blip r:embed="rId3"/>
          <a:stretch>
            <a:fillRect/>
          </a:stretch>
        </p:blipFill>
        <p:spPr>
          <a:xfrm>
            <a:off x="1886072" y="1551533"/>
            <a:ext cx="8303961" cy="4786237"/>
          </a:xfrm>
          <a:prstGeom prst="rect">
            <a:avLst/>
          </a:prstGeom>
        </p:spPr>
      </p:pic>
    </p:spTree>
    <p:extLst>
      <p:ext uri="{BB962C8B-B14F-4D97-AF65-F5344CB8AC3E}">
        <p14:creationId xmlns:p14="http://schemas.microsoft.com/office/powerpoint/2010/main" val="258067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CC9C682B-AA34-2B81-C496-8980E766B4B2}"/>
              </a:ext>
            </a:extLst>
          </p:cNvPr>
          <p:cNvSpPr>
            <a:spLocks noGrp="1"/>
          </p:cNvSpPr>
          <p:nvPr>
            <p:ph type="title" idx="6"/>
          </p:nvPr>
        </p:nvSpPr>
        <p:spPr/>
        <p:txBody>
          <a:bodyPr/>
          <a:lstStyle/>
          <a:p>
            <a:r>
              <a:rPr lang="pl-PL"/>
              <a:t>Długość podsumowania </a:t>
            </a:r>
          </a:p>
        </p:txBody>
      </p:sp>
      <p:pic>
        <p:nvPicPr>
          <p:cNvPr id="5" name="Obraz 4">
            <a:extLst>
              <a:ext uri="{FF2B5EF4-FFF2-40B4-BE49-F238E27FC236}">
                <a16:creationId xmlns:a16="http://schemas.microsoft.com/office/drawing/2014/main" id="{648042F6-26D9-D626-DD65-ED7F48EDF2F4}"/>
              </a:ext>
            </a:extLst>
          </p:cNvPr>
          <p:cNvPicPr>
            <a:picLocks noChangeAspect="1"/>
          </p:cNvPicPr>
          <p:nvPr/>
        </p:nvPicPr>
        <p:blipFill>
          <a:blip r:embed="rId3"/>
          <a:stretch>
            <a:fillRect/>
          </a:stretch>
        </p:blipFill>
        <p:spPr>
          <a:xfrm>
            <a:off x="947666" y="2430144"/>
            <a:ext cx="10321635" cy="2436495"/>
          </a:xfrm>
          <a:prstGeom prst="rect">
            <a:avLst/>
          </a:prstGeom>
        </p:spPr>
      </p:pic>
    </p:spTree>
    <p:extLst>
      <p:ext uri="{BB962C8B-B14F-4D97-AF65-F5344CB8AC3E}">
        <p14:creationId xmlns:p14="http://schemas.microsoft.com/office/powerpoint/2010/main" val="4187241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a:extLst>
              <a:ext uri="{FF2B5EF4-FFF2-40B4-BE49-F238E27FC236}">
                <a16:creationId xmlns:a16="http://schemas.microsoft.com/office/drawing/2014/main" id="{BA0C54A5-FE8C-CD70-257D-04F747E7036A}"/>
              </a:ext>
            </a:extLst>
          </p:cNvPr>
          <p:cNvSpPr>
            <a:spLocks noGrp="1"/>
          </p:cNvSpPr>
          <p:nvPr>
            <p:ph type="subTitle" idx="1"/>
          </p:nvPr>
        </p:nvSpPr>
        <p:spPr/>
        <p:txBody>
          <a:bodyPr/>
          <a:lstStyle/>
          <a:p>
            <a:endParaRPr lang="pl-PL"/>
          </a:p>
        </p:txBody>
      </p:sp>
      <p:sp>
        <p:nvSpPr>
          <p:cNvPr id="3" name="Tytuł 2">
            <a:extLst>
              <a:ext uri="{FF2B5EF4-FFF2-40B4-BE49-F238E27FC236}">
                <a16:creationId xmlns:a16="http://schemas.microsoft.com/office/drawing/2014/main" id="{6D7A108D-F045-746F-A1DC-26AFE45425AE}"/>
              </a:ext>
            </a:extLst>
          </p:cNvPr>
          <p:cNvSpPr>
            <a:spLocks noGrp="1"/>
          </p:cNvSpPr>
          <p:nvPr>
            <p:ph type="title" idx="6"/>
          </p:nvPr>
        </p:nvSpPr>
        <p:spPr/>
        <p:txBody>
          <a:bodyPr/>
          <a:lstStyle/>
          <a:p>
            <a:r>
              <a:rPr lang="pl-PL"/>
              <a:t>FQUERY</a:t>
            </a:r>
          </a:p>
        </p:txBody>
      </p:sp>
      <p:pic>
        <p:nvPicPr>
          <p:cNvPr id="4" name="Obraz 4">
            <a:extLst>
              <a:ext uri="{FF2B5EF4-FFF2-40B4-BE49-F238E27FC236}">
                <a16:creationId xmlns:a16="http://schemas.microsoft.com/office/drawing/2014/main" id="{27C89A00-8ED0-6D54-284B-B56235EC950A}"/>
              </a:ext>
            </a:extLst>
          </p:cNvPr>
          <p:cNvPicPr>
            <a:picLocks noChangeAspect="1"/>
          </p:cNvPicPr>
          <p:nvPr/>
        </p:nvPicPr>
        <p:blipFill>
          <a:blip r:embed="rId3"/>
          <a:stretch>
            <a:fillRect/>
          </a:stretch>
        </p:blipFill>
        <p:spPr>
          <a:xfrm>
            <a:off x="860926" y="2534605"/>
            <a:ext cx="5350042" cy="2697841"/>
          </a:xfrm>
          <a:prstGeom prst="rect">
            <a:avLst/>
          </a:prstGeom>
        </p:spPr>
      </p:pic>
      <p:pic>
        <p:nvPicPr>
          <p:cNvPr id="5" name="Obraz 5">
            <a:extLst>
              <a:ext uri="{FF2B5EF4-FFF2-40B4-BE49-F238E27FC236}">
                <a16:creationId xmlns:a16="http://schemas.microsoft.com/office/drawing/2014/main" id="{5328FBD1-3DB0-9138-5140-7CCF7BEC0272}"/>
              </a:ext>
            </a:extLst>
          </p:cNvPr>
          <p:cNvPicPr>
            <a:picLocks noChangeAspect="1"/>
          </p:cNvPicPr>
          <p:nvPr/>
        </p:nvPicPr>
        <p:blipFill>
          <a:blip r:embed="rId4"/>
          <a:stretch>
            <a:fillRect/>
          </a:stretch>
        </p:blipFill>
        <p:spPr>
          <a:xfrm>
            <a:off x="6662821" y="2034247"/>
            <a:ext cx="4801936" cy="3564875"/>
          </a:xfrm>
          <a:prstGeom prst="rect">
            <a:avLst/>
          </a:prstGeom>
        </p:spPr>
      </p:pic>
    </p:spTree>
    <p:extLst>
      <p:ext uri="{BB962C8B-B14F-4D97-AF65-F5344CB8AC3E}">
        <p14:creationId xmlns:p14="http://schemas.microsoft.com/office/powerpoint/2010/main" val="3887508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BB29A9C8-A15D-4FF6-58AB-6432DA995D08}"/>
              </a:ext>
            </a:extLst>
          </p:cNvPr>
          <p:cNvSpPr>
            <a:spLocks noGrp="1"/>
          </p:cNvSpPr>
          <p:nvPr>
            <p:ph type="title" idx="6"/>
          </p:nvPr>
        </p:nvSpPr>
        <p:spPr/>
        <p:txBody>
          <a:bodyPr/>
          <a:lstStyle/>
          <a:p>
            <a:r>
              <a:rPr lang="pl-PL"/>
              <a:t>FQUERY- raport</a:t>
            </a:r>
          </a:p>
        </p:txBody>
      </p:sp>
      <p:pic>
        <p:nvPicPr>
          <p:cNvPr id="5" name="Obraz 5" descr="Obraz zawierający stół&#10;&#10;Opis wygenerowany automatycznie">
            <a:extLst>
              <a:ext uri="{FF2B5EF4-FFF2-40B4-BE49-F238E27FC236}">
                <a16:creationId xmlns:a16="http://schemas.microsoft.com/office/drawing/2014/main" id="{6E8F65F3-B6B1-862F-4086-5517E9B0510A}"/>
              </a:ext>
            </a:extLst>
          </p:cNvPr>
          <p:cNvPicPr>
            <a:picLocks noChangeAspect="1"/>
          </p:cNvPicPr>
          <p:nvPr/>
        </p:nvPicPr>
        <p:blipFill>
          <a:blip r:embed="rId3"/>
          <a:stretch>
            <a:fillRect/>
          </a:stretch>
        </p:blipFill>
        <p:spPr>
          <a:xfrm>
            <a:off x="2795587" y="1323394"/>
            <a:ext cx="7136606" cy="5020836"/>
          </a:xfrm>
          <a:prstGeom prst="rect">
            <a:avLst/>
          </a:prstGeom>
        </p:spPr>
      </p:pic>
    </p:spTree>
    <p:extLst>
      <p:ext uri="{BB962C8B-B14F-4D97-AF65-F5344CB8AC3E}">
        <p14:creationId xmlns:p14="http://schemas.microsoft.com/office/powerpoint/2010/main" val="740280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ytuł 7">
            <a:extLst>
              <a:ext uri="{FF2B5EF4-FFF2-40B4-BE49-F238E27FC236}">
                <a16:creationId xmlns:a16="http://schemas.microsoft.com/office/drawing/2014/main" id="{88EFFD33-DE5F-8F75-17BF-22384EC25175}"/>
              </a:ext>
            </a:extLst>
          </p:cNvPr>
          <p:cNvSpPr>
            <a:spLocks noGrp="1"/>
          </p:cNvSpPr>
          <p:nvPr>
            <p:ph type="title" idx="6"/>
          </p:nvPr>
        </p:nvSpPr>
        <p:spPr/>
        <p:txBody>
          <a:bodyPr/>
          <a:lstStyle/>
          <a:p>
            <a:r>
              <a:rPr lang="pl-PL"/>
              <a:t>Plan prezentacji</a:t>
            </a:r>
          </a:p>
        </p:txBody>
      </p:sp>
      <p:sp>
        <p:nvSpPr>
          <p:cNvPr id="3" name="Podtytuł 1">
            <a:extLst>
              <a:ext uri="{FF2B5EF4-FFF2-40B4-BE49-F238E27FC236}">
                <a16:creationId xmlns:a16="http://schemas.microsoft.com/office/drawing/2014/main" id="{6EE5DA8D-C2B3-2DFD-92B5-9CC67FACBE35}"/>
              </a:ext>
            </a:extLst>
          </p:cNvPr>
          <p:cNvSpPr>
            <a:spLocks noGrp="1"/>
          </p:cNvSpPr>
          <p:nvPr>
            <p:ph type="subTitle" idx="1"/>
          </p:nvPr>
        </p:nvSpPr>
        <p:spPr>
          <a:xfrm>
            <a:off x="886707" y="1551533"/>
            <a:ext cx="10180776" cy="4127336"/>
          </a:xfrm>
        </p:spPr>
        <p:txBody>
          <a:bodyPr/>
          <a:lstStyle/>
          <a:p>
            <a:r>
              <a:rPr lang="pl-PL" sz="2400">
                <a:latin typeface="+mn-lt"/>
              </a:rPr>
              <a:t>• Motywacja</a:t>
            </a:r>
          </a:p>
          <a:p>
            <a:endParaRPr lang="pl-PL" sz="2400">
              <a:latin typeface="+mn-lt"/>
            </a:endParaRPr>
          </a:p>
          <a:p>
            <a:r>
              <a:rPr lang="pl-PL" sz="2400">
                <a:latin typeface="+mn-lt"/>
              </a:rPr>
              <a:t>• Podstawowe pojęcia</a:t>
            </a:r>
          </a:p>
          <a:p>
            <a:endParaRPr lang="pl-PL" sz="2400">
              <a:latin typeface="+mn-lt"/>
            </a:endParaRPr>
          </a:p>
          <a:p>
            <a:r>
              <a:rPr lang="pl-PL" sz="2400">
                <a:latin typeface="+mn-lt"/>
              </a:rPr>
              <a:t>• Typy podsumowań</a:t>
            </a:r>
          </a:p>
          <a:p>
            <a:endParaRPr lang="pl-PL" sz="2400">
              <a:latin typeface="+mn-lt"/>
            </a:endParaRPr>
          </a:p>
          <a:p>
            <a:r>
              <a:rPr lang="pl-PL" sz="2400">
                <a:latin typeface="+mn-lt"/>
              </a:rPr>
              <a:t>• Metody ewaluacji podsumowań</a:t>
            </a:r>
          </a:p>
          <a:p>
            <a:endParaRPr lang="pl-PL" sz="2400">
              <a:latin typeface="+mn-lt"/>
              <a:cs typeface="Arial"/>
            </a:endParaRPr>
          </a:p>
          <a:p>
            <a:r>
              <a:rPr lang="pl-PL" sz="2400">
                <a:latin typeface="+mn-lt"/>
                <a:cs typeface="Arial"/>
              </a:rPr>
              <a:t>• FQUERY</a:t>
            </a:r>
            <a:endParaRPr lang="pl-PL"/>
          </a:p>
          <a:p>
            <a:endParaRPr lang="pl-PL" sz="2400">
              <a:latin typeface="+mn-lt"/>
            </a:endParaRPr>
          </a:p>
          <a:p>
            <a:r>
              <a:rPr lang="pl-PL" sz="2400">
                <a:latin typeface="+mn-lt"/>
              </a:rPr>
              <a:t>• Reguły asocjacyjne</a:t>
            </a:r>
          </a:p>
          <a:p>
            <a:endParaRPr lang="pl-PL" sz="2400">
              <a:latin typeface="+mn-lt"/>
            </a:endParaRPr>
          </a:p>
        </p:txBody>
      </p:sp>
    </p:spTree>
    <p:extLst>
      <p:ext uri="{BB962C8B-B14F-4D97-AF65-F5344CB8AC3E}">
        <p14:creationId xmlns:p14="http://schemas.microsoft.com/office/powerpoint/2010/main" val="4659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a:extLst>
              <a:ext uri="{FF2B5EF4-FFF2-40B4-BE49-F238E27FC236}">
                <a16:creationId xmlns:a16="http://schemas.microsoft.com/office/drawing/2014/main" id="{BD7ECBA7-66FD-D9AA-815F-CE934D350A20}"/>
              </a:ext>
            </a:extLst>
          </p:cNvPr>
          <p:cNvSpPr>
            <a:spLocks noGrp="1"/>
          </p:cNvSpPr>
          <p:nvPr>
            <p:ph type="subTitle" idx="1"/>
          </p:nvPr>
        </p:nvSpPr>
        <p:spPr/>
        <p:txBody>
          <a:bodyPr/>
          <a:lstStyle/>
          <a:p>
            <a:r>
              <a:rPr lang="pl-PL" sz="1800"/>
              <a:t>[1] Ronald R. </a:t>
            </a:r>
            <a:r>
              <a:rPr lang="pl-PL" sz="1800" err="1"/>
              <a:t>Yager</a:t>
            </a:r>
            <a:r>
              <a:rPr lang="pl-PL" sz="1800"/>
              <a:t>. A New </a:t>
            </a:r>
            <a:r>
              <a:rPr lang="pl-PL" sz="1800" err="1"/>
              <a:t>Approach</a:t>
            </a:r>
            <a:r>
              <a:rPr lang="pl-PL" sz="1800"/>
              <a:t> to the </a:t>
            </a:r>
            <a:r>
              <a:rPr lang="pl-PL" sz="1800" err="1"/>
              <a:t>Summarization</a:t>
            </a:r>
            <a:r>
              <a:rPr lang="pl-PL" sz="1800"/>
              <a:t> of Data. 1982.</a:t>
            </a:r>
          </a:p>
          <a:p>
            <a:r>
              <a:rPr lang="pl-PL" sz="1800"/>
              <a:t>[2] Ronald R. </a:t>
            </a:r>
            <a:r>
              <a:rPr lang="pl-PL" sz="1800" err="1"/>
              <a:t>Yager</a:t>
            </a:r>
            <a:r>
              <a:rPr lang="pl-PL" sz="1800"/>
              <a:t> Janusz Kacprzyk. </a:t>
            </a:r>
            <a:r>
              <a:rPr lang="pl-PL" sz="1800" err="1"/>
              <a:t>Linguistic</a:t>
            </a:r>
            <a:r>
              <a:rPr lang="pl-PL" sz="1800"/>
              <a:t> </a:t>
            </a:r>
            <a:r>
              <a:rPr lang="pl-PL" sz="1800" err="1"/>
              <a:t>summaries</a:t>
            </a:r>
            <a:r>
              <a:rPr lang="pl-PL" sz="1800"/>
              <a:t> of data </a:t>
            </a:r>
            <a:r>
              <a:rPr lang="pl-PL" sz="1800" err="1"/>
              <a:t>using</a:t>
            </a:r>
            <a:r>
              <a:rPr lang="pl-PL" sz="1800"/>
              <a:t> </a:t>
            </a:r>
            <a:r>
              <a:rPr lang="pl-PL" sz="1800" err="1"/>
              <a:t>fuzzy</a:t>
            </a:r>
            <a:r>
              <a:rPr lang="pl-PL" sz="1800"/>
              <a:t> </a:t>
            </a:r>
            <a:r>
              <a:rPr lang="pl-PL" sz="1800" err="1"/>
              <a:t>logic</a:t>
            </a:r>
            <a:r>
              <a:rPr lang="pl-PL" sz="1800"/>
              <a:t>. 2000.</a:t>
            </a:r>
          </a:p>
          <a:p>
            <a:r>
              <a:rPr lang="pl-PL" sz="1800"/>
              <a:t>[3] Sławomir Zadrożny Janusz Kacprzyk, Ronald R. </a:t>
            </a:r>
            <a:r>
              <a:rPr lang="pl-PL" sz="1800" err="1"/>
              <a:t>Yager</a:t>
            </a:r>
            <a:r>
              <a:rPr lang="pl-PL" sz="1800"/>
              <a:t>. A </a:t>
            </a:r>
            <a:r>
              <a:rPr lang="pl-PL" sz="1800" err="1"/>
              <a:t>fuzzy</a:t>
            </a:r>
            <a:r>
              <a:rPr lang="pl-PL" sz="1800"/>
              <a:t> </a:t>
            </a:r>
            <a:r>
              <a:rPr lang="pl-PL" sz="1800" err="1"/>
              <a:t>logic</a:t>
            </a:r>
            <a:r>
              <a:rPr lang="pl-PL" sz="1800"/>
              <a:t> </a:t>
            </a:r>
            <a:r>
              <a:rPr lang="pl-PL" sz="1800" err="1"/>
              <a:t>based</a:t>
            </a:r>
            <a:r>
              <a:rPr lang="pl-PL" sz="1800"/>
              <a:t> </a:t>
            </a:r>
            <a:r>
              <a:rPr lang="pl-PL" sz="1800" err="1"/>
              <a:t>approach</a:t>
            </a:r>
            <a:r>
              <a:rPr lang="pl-PL" sz="1800"/>
              <a:t> to lin-</a:t>
            </a:r>
          </a:p>
          <a:p>
            <a:r>
              <a:rPr lang="pl-PL" sz="1800" err="1"/>
              <a:t>guistic</a:t>
            </a:r>
            <a:r>
              <a:rPr lang="pl-PL" sz="1800"/>
              <a:t> </a:t>
            </a:r>
            <a:r>
              <a:rPr lang="pl-PL" sz="1800" err="1"/>
              <a:t>summaries</a:t>
            </a:r>
            <a:r>
              <a:rPr lang="pl-PL" sz="1800"/>
              <a:t> of </a:t>
            </a:r>
            <a:r>
              <a:rPr lang="pl-PL" sz="1800" err="1"/>
              <a:t>databases</a:t>
            </a:r>
            <a:r>
              <a:rPr lang="pl-PL" sz="1800"/>
              <a:t>. International </a:t>
            </a:r>
            <a:r>
              <a:rPr lang="pl-PL" sz="1800" err="1"/>
              <a:t>Journal</a:t>
            </a:r>
            <a:r>
              <a:rPr lang="pl-PL" sz="1800"/>
              <a:t> of Applied </a:t>
            </a:r>
            <a:r>
              <a:rPr lang="pl-PL" sz="1800" err="1"/>
              <a:t>Mathematics</a:t>
            </a:r>
            <a:r>
              <a:rPr lang="pl-PL" sz="1800"/>
              <a:t> and </a:t>
            </a:r>
            <a:r>
              <a:rPr lang="pl-PL" sz="1800" err="1"/>
              <a:t>Computer</a:t>
            </a:r>
            <a:endParaRPr lang="pl-PL" sz="1800"/>
          </a:p>
          <a:p>
            <a:r>
              <a:rPr lang="pl-PL" sz="1800"/>
              <a:t>Science, 2000.</a:t>
            </a:r>
          </a:p>
          <a:p>
            <a:r>
              <a:rPr lang="pl-PL" sz="1800"/>
              <a:t>[4] Sławomir Zadrożny Janusz Kacprzyk. Data </a:t>
            </a:r>
            <a:r>
              <a:rPr lang="pl-PL" sz="1800" err="1"/>
              <a:t>Mining</a:t>
            </a:r>
            <a:r>
              <a:rPr lang="pl-PL" sz="1800"/>
              <a:t> via </a:t>
            </a:r>
            <a:r>
              <a:rPr lang="pl-PL" sz="1800" err="1"/>
              <a:t>Linguistic</a:t>
            </a:r>
            <a:r>
              <a:rPr lang="pl-PL" sz="1800"/>
              <a:t> </a:t>
            </a:r>
            <a:r>
              <a:rPr lang="pl-PL" sz="1800" err="1"/>
              <a:t>Summaries</a:t>
            </a:r>
            <a:r>
              <a:rPr lang="pl-PL" sz="1800"/>
              <a:t> of Databases:</a:t>
            </a:r>
          </a:p>
          <a:p>
            <a:r>
              <a:rPr lang="pl-PL" sz="1800" err="1"/>
              <a:t>An</a:t>
            </a:r>
            <a:r>
              <a:rPr lang="pl-PL" sz="1800"/>
              <a:t> Interactive </a:t>
            </a:r>
            <a:r>
              <a:rPr lang="pl-PL" sz="1800" err="1"/>
              <a:t>Approach</a:t>
            </a:r>
            <a:r>
              <a:rPr lang="pl-PL" sz="1800"/>
              <a:t>. 2000.</a:t>
            </a:r>
          </a:p>
          <a:p>
            <a:r>
              <a:rPr lang="pl-PL" sz="1800"/>
              <a:t>[5] Sławomir Zadrożny Janusz Kacprzyk. </a:t>
            </a:r>
            <a:r>
              <a:rPr lang="pl-PL" sz="1800" err="1"/>
              <a:t>Fuzzy</a:t>
            </a:r>
            <a:r>
              <a:rPr lang="pl-PL" sz="1800"/>
              <a:t> </a:t>
            </a:r>
            <a:r>
              <a:rPr lang="pl-PL" sz="1800" err="1"/>
              <a:t>Linguistic</a:t>
            </a:r>
            <a:r>
              <a:rPr lang="pl-PL" sz="1800"/>
              <a:t> </a:t>
            </a:r>
            <a:r>
              <a:rPr lang="pl-PL" sz="1800" err="1"/>
              <a:t>Summaries</a:t>
            </a:r>
            <a:r>
              <a:rPr lang="pl-PL" sz="1800"/>
              <a:t> via </a:t>
            </a:r>
            <a:r>
              <a:rPr lang="pl-PL" sz="1800" err="1"/>
              <a:t>Association</a:t>
            </a:r>
            <a:r>
              <a:rPr lang="pl-PL" sz="1800"/>
              <a:t> </a:t>
            </a:r>
            <a:r>
              <a:rPr lang="pl-PL" sz="1800" err="1"/>
              <a:t>Rules</a:t>
            </a:r>
            <a:r>
              <a:rPr lang="pl-PL" sz="1800"/>
              <a:t>.</a:t>
            </a:r>
          </a:p>
          <a:p>
            <a:r>
              <a:rPr lang="pl-PL" sz="1800"/>
              <a:t>2001.</a:t>
            </a:r>
          </a:p>
          <a:p>
            <a:r>
              <a:rPr lang="pl-PL" sz="1800"/>
              <a:t>[6] Sławomir Zadrożny Janusz Kacprzyk, Ronald R. </a:t>
            </a:r>
            <a:r>
              <a:rPr lang="pl-PL" sz="1800" err="1"/>
              <a:t>Yager</a:t>
            </a:r>
            <a:r>
              <a:rPr lang="pl-PL" sz="1800"/>
              <a:t>. </a:t>
            </a:r>
            <a:r>
              <a:rPr lang="pl-PL" sz="1800" err="1"/>
              <a:t>Fuzzy</a:t>
            </a:r>
            <a:r>
              <a:rPr lang="pl-PL" sz="1800"/>
              <a:t> </a:t>
            </a:r>
            <a:r>
              <a:rPr lang="pl-PL" sz="1800" err="1"/>
              <a:t>Linguistic</a:t>
            </a:r>
            <a:r>
              <a:rPr lang="pl-PL" sz="1800"/>
              <a:t> </a:t>
            </a:r>
            <a:r>
              <a:rPr lang="pl-PL" sz="1800" err="1"/>
              <a:t>Summaries</a:t>
            </a:r>
            <a:r>
              <a:rPr lang="pl-PL" sz="1800"/>
              <a:t> of</a:t>
            </a:r>
          </a:p>
          <a:p>
            <a:r>
              <a:rPr lang="pl-PL" sz="1800"/>
              <a:t>Databases for </a:t>
            </a:r>
            <a:r>
              <a:rPr lang="pl-PL" sz="1800" err="1"/>
              <a:t>an</a:t>
            </a:r>
            <a:r>
              <a:rPr lang="pl-PL" sz="1800"/>
              <a:t> </a:t>
            </a:r>
            <a:r>
              <a:rPr lang="pl-PL" sz="1800" err="1"/>
              <a:t>Efficient</a:t>
            </a:r>
            <a:r>
              <a:rPr lang="pl-PL" sz="1800"/>
              <a:t> Business Data Analysis and </a:t>
            </a:r>
            <a:r>
              <a:rPr lang="pl-PL" sz="1800" err="1"/>
              <a:t>Decision</a:t>
            </a:r>
            <a:r>
              <a:rPr lang="pl-PL" sz="1800"/>
              <a:t> </a:t>
            </a:r>
            <a:r>
              <a:rPr lang="pl-PL" sz="1800" err="1"/>
              <a:t>Support</a:t>
            </a:r>
            <a:r>
              <a:rPr lang="pl-PL" sz="1800"/>
              <a:t>. 2002.</a:t>
            </a:r>
          </a:p>
          <a:p>
            <a:r>
              <a:rPr lang="pl-PL" sz="1800"/>
              <a:t>[7] Adam Niewiadowski Izabela </a:t>
            </a:r>
            <a:r>
              <a:rPr lang="pl-PL" sz="1800" err="1"/>
              <a:t>Superson</a:t>
            </a:r>
            <a:r>
              <a:rPr lang="pl-PL" sz="1800"/>
              <a:t>. Pozyskiwanie wiedzy z relacyjnych baz danych: wie-</a:t>
            </a:r>
          </a:p>
          <a:p>
            <a:r>
              <a:rPr lang="pl-PL" sz="1800" err="1"/>
              <a:t>lopodmiotowe</a:t>
            </a:r>
            <a:r>
              <a:rPr lang="pl-PL" sz="1800"/>
              <a:t> podsumowania lingwistyczne. 2014.</a:t>
            </a:r>
          </a:p>
          <a:p>
            <a:endParaRPr lang="pl-PL" sz="1800"/>
          </a:p>
        </p:txBody>
      </p:sp>
      <p:sp>
        <p:nvSpPr>
          <p:cNvPr id="3" name="Tytuł 2">
            <a:extLst>
              <a:ext uri="{FF2B5EF4-FFF2-40B4-BE49-F238E27FC236}">
                <a16:creationId xmlns:a16="http://schemas.microsoft.com/office/drawing/2014/main" id="{C3D9AD92-EEAE-5D97-1D34-2C8984B6BF95}"/>
              </a:ext>
            </a:extLst>
          </p:cNvPr>
          <p:cNvSpPr>
            <a:spLocks noGrp="1"/>
          </p:cNvSpPr>
          <p:nvPr>
            <p:ph type="title" idx="6"/>
          </p:nvPr>
        </p:nvSpPr>
        <p:spPr/>
        <p:txBody>
          <a:bodyPr/>
          <a:lstStyle/>
          <a:p>
            <a:r>
              <a:rPr lang="pl-PL"/>
              <a:t>Literatura</a:t>
            </a:r>
          </a:p>
        </p:txBody>
      </p:sp>
    </p:spTree>
    <p:extLst>
      <p:ext uri="{BB962C8B-B14F-4D97-AF65-F5344CB8AC3E}">
        <p14:creationId xmlns:p14="http://schemas.microsoft.com/office/powerpoint/2010/main" val="3968320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1">
            <a:extLst>
              <a:ext uri="{FF2B5EF4-FFF2-40B4-BE49-F238E27FC236}">
                <a16:creationId xmlns:a16="http://schemas.microsoft.com/office/drawing/2014/main" id="{770351D8-E449-A0BF-563B-18D597891998}"/>
              </a:ext>
            </a:extLst>
          </p:cNvPr>
          <p:cNvSpPr>
            <a:spLocks noGrp="1"/>
          </p:cNvSpPr>
          <p:nvPr>
            <p:ph type="title"/>
          </p:nvPr>
        </p:nvSpPr>
        <p:spPr>
          <a:xfrm>
            <a:off x="1776444" y="2889188"/>
            <a:ext cx="8639111" cy="1079624"/>
          </a:xfrm>
        </p:spPr>
        <p:txBody>
          <a:bodyPr/>
          <a:lstStyle/>
          <a:p>
            <a:pPr algn="ctr"/>
            <a:r>
              <a:rPr lang="pl-PL" sz="5400" b="1" i="0">
                <a:effectLst/>
                <a:latin typeface="Arial" panose="020B0604020202020204" pitchFamily="34" charset="0"/>
              </a:rPr>
              <a:t>Dziękujemy za uwagę</a:t>
            </a:r>
            <a:endParaRPr lang="pl-PL" sz="5400" b="1"/>
          </a:p>
        </p:txBody>
      </p:sp>
    </p:spTree>
    <p:extLst>
      <p:ext uri="{BB962C8B-B14F-4D97-AF65-F5344CB8AC3E}">
        <p14:creationId xmlns:p14="http://schemas.microsoft.com/office/powerpoint/2010/main" val="1051005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B163CE3A-2FFD-8048-B4AF-13EB52B8F6CE}"/>
              </a:ext>
            </a:extLst>
          </p:cNvPr>
          <p:cNvSpPr>
            <a:spLocks noGrp="1"/>
          </p:cNvSpPr>
          <p:nvPr>
            <p:ph type="title" idx="6"/>
          </p:nvPr>
        </p:nvSpPr>
        <p:spPr/>
        <p:txBody>
          <a:bodyPr/>
          <a:lstStyle/>
          <a:p>
            <a:r>
              <a:rPr lang="pl-PL"/>
              <a:t>OWA</a:t>
            </a:r>
          </a:p>
        </p:txBody>
      </p:sp>
      <p:pic>
        <p:nvPicPr>
          <p:cNvPr id="6" name="Obraz 6" descr="Obraz zawierający tekst&#10;&#10;Opis wygenerowany automatycznie">
            <a:extLst>
              <a:ext uri="{FF2B5EF4-FFF2-40B4-BE49-F238E27FC236}">
                <a16:creationId xmlns:a16="http://schemas.microsoft.com/office/drawing/2014/main" id="{CF314216-B08D-3325-6A26-AD8BC1E02A44}"/>
              </a:ext>
            </a:extLst>
          </p:cNvPr>
          <p:cNvPicPr>
            <a:picLocks noChangeAspect="1"/>
          </p:cNvPicPr>
          <p:nvPr/>
        </p:nvPicPr>
        <p:blipFill>
          <a:blip r:embed="rId3"/>
          <a:stretch>
            <a:fillRect/>
          </a:stretch>
        </p:blipFill>
        <p:spPr>
          <a:xfrm>
            <a:off x="1410855" y="2013297"/>
            <a:ext cx="8931563" cy="2831407"/>
          </a:xfrm>
          <a:prstGeom prst="rect">
            <a:avLst/>
          </a:prstGeom>
        </p:spPr>
      </p:pic>
    </p:spTree>
    <p:extLst>
      <p:ext uri="{BB962C8B-B14F-4D97-AF65-F5344CB8AC3E}">
        <p14:creationId xmlns:p14="http://schemas.microsoft.com/office/powerpoint/2010/main" val="4078981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a:extLst>
              <a:ext uri="{FF2B5EF4-FFF2-40B4-BE49-F238E27FC236}">
                <a16:creationId xmlns:a16="http://schemas.microsoft.com/office/drawing/2014/main" id="{65675C89-E631-0192-CD2B-E0F8D9DDEE2A}"/>
              </a:ext>
            </a:extLst>
          </p:cNvPr>
          <p:cNvSpPr>
            <a:spLocks noGrp="1"/>
          </p:cNvSpPr>
          <p:nvPr>
            <p:ph type="subTitle" idx="1"/>
          </p:nvPr>
        </p:nvSpPr>
        <p:spPr/>
        <p:txBody>
          <a:bodyPr/>
          <a:lstStyle/>
          <a:p>
            <a:r>
              <a:rPr lang="pl-PL"/>
              <a:t>Przykładowe agregacje</a:t>
            </a:r>
          </a:p>
        </p:txBody>
      </p:sp>
      <p:sp>
        <p:nvSpPr>
          <p:cNvPr id="3" name="Tytuł 2">
            <a:extLst>
              <a:ext uri="{FF2B5EF4-FFF2-40B4-BE49-F238E27FC236}">
                <a16:creationId xmlns:a16="http://schemas.microsoft.com/office/drawing/2014/main" id="{B163CE3A-2FFD-8048-B4AF-13EB52B8F6CE}"/>
              </a:ext>
            </a:extLst>
          </p:cNvPr>
          <p:cNvSpPr>
            <a:spLocks noGrp="1"/>
          </p:cNvSpPr>
          <p:nvPr>
            <p:ph type="title" idx="6"/>
          </p:nvPr>
        </p:nvSpPr>
        <p:spPr/>
        <p:txBody>
          <a:bodyPr/>
          <a:lstStyle/>
          <a:p>
            <a:r>
              <a:rPr lang="pl-PL"/>
              <a:t>OWA</a:t>
            </a:r>
          </a:p>
        </p:txBody>
      </p:sp>
      <p:pic>
        <p:nvPicPr>
          <p:cNvPr id="7" name="Obraz 7" descr="Obraz zawierający tekst&#10;&#10;Opis wygenerowany automatycznie">
            <a:extLst>
              <a:ext uri="{FF2B5EF4-FFF2-40B4-BE49-F238E27FC236}">
                <a16:creationId xmlns:a16="http://schemas.microsoft.com/office/drawing/2014/main" id="{2DD54849-9520-C6E1-93DB-97DC53A84229}"/>
              </a:ext>
            </a:extLst>
          </p:cNvPr>
          <p:cNvPicPr>
            <a:picLocks noChangeAspect="1"/>
          </p:cNvPicPr>
          <p:nvPr/>
        </p:nvPicPr>
        <p:blipFill>
          <a:blip r:embed="rId2"/>
          <a:stretch>
            <a:fillRect/>
          </a:stretch>
        </p:blipFill>
        <p:spPr>
          <a:xfrm>
            <a:off x="1145309" y="2867661"/>
            <a:ext cx="9785927" cy="2381134"/>
          </a:xfrm>
          <a:prstGeom prst="rect">
            <a:avLst/>
          </a:prstGeom>
        </p:spPr>
      </p:pic>
    </p:spTree>
    <p:extLst>
      <p:ext uri="{BB962C8B-B14F-4D97-AF65-F5344CB8AC3E}">
        <p14:creationId xmlns:p14="http://schemas.microsoft.com/office/powerpoint/2010/main" val="109182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a:extLst>
              <a:ext uri="{FF2B5EF4-FFF2-40B4-BE49-F238E27FC236}">
                <a16:creationId xmlns:a16="http://schemas.microsoft.com/office/drawing/2014/main" id="{2572317E-863B-BCB3-E40D-0C21F403C6A7}"/>
              </a:ext>
            </a:extLst>
          </p:cNvPr>
          <p:cNvSpPr>
            <a:spLocks noGrp="1"/>
          </p:cNvSpPr>
          <p:nvPr>
            <p:ph type="subTitle" idx="1"/>
          </p:nvPr>
        </p:nvSpPr>
        <p:spPr/>
        <p:txBody>
          <a:bodyPr/>
          <a:lstStyle/>
          <a:p>
            <a:r>
              <a:rPr lang="pl-PL"/>
              <a:t>Wprowadzone jako balans między jakością podsumowania, a </a:t>
            </a:r>
          </a:p>
          <a:p>
            <a:r>
              <a:rPr lang="pl-PL"/>
              <a:t>złożonością obliczeniową. Oryginalnie, reguły asocjacyjne zdefiniowane </a:t>
            </a:r>
          </a:p>
          <a:p>
            <a:r>
              <a:rPr lang="pl-PL"/>
              <a:t>zostały dla zmiennych binarnych w postaci następującej zasady:</a:t>
            </a:r>
          </a:p>
        </p:txBody>
      </p:sp>
      <p:sp>
        <p:nvSpPr>
          <p:cNvPr id="3" name="Tytuł 2">
            <a:extLst>
              <a:ext uri="{FF2B5EF4-FFF2-40B4-BE49-F238E27FC236}">
                <a16:creationId xmlns:a16="http://schemas.microsoft.com/office/drawing/2014/main" id="{60BB1AB4-27D0-C5E1-A2CE-78EBCA32C319}"/>
              </a:ext>
            </a:extLst>
          </p:cNvPr>
          <p:cNvSpPr>
            <a:spLocks noGrp="1"/>
          </p:cNvSpPr>
          <p:nvPr>
            <p:ph type="title" idx="6"/>
          </p:nvPr>
        </p:nvSpPr>
        <p:spPr/>
        <p:txBody>
          <a:bodyPr/>
          <a:lstStyle/>
          <a:p>
            <a:r>
              <a:rPr lang="pl-PL"/>
              <a:t>Reguły asocjacyjne</a:t>
            </a:r>
          </a:p>
        </p:txBody>
      </p:sp>
      <p:pic>
        <p:nvPicPr>
          <p:cNvPr id="5" name="Picture 4">
            <a:extLst>
              <a:ext uri="{FF2B5EF4-FFF2-40B4-BE49-F238E27FC236}">
                <a16:creationId xmlns:a16="http://schemas.microsoft.com/office/drawing/2014/main" id="{FCC69444-C803-7C3B-864F-9DC26C259A62}"/>
              </a:ext>
            </a:extLst>
          </p:cNvPr>
          <p:cNvPicPr>
            <a:picLocks noChangeAspect="1"/>
          </p:cNvPicPr>
          <p:nvPr/>
        </p:nvPicPr>
        <p:blipFill>
          <a:blip r:embed="rId3"/>
          <a:stretch>
            <a:fillRect/>
          </a:stretch>
        </p:blipFill>
        <p:spPr>
          <a:xfrm>
            <a:off x="1723228" y="4314825"/>
            <a:ext cx="8629650" cy="1200150"/>
          </a:xfrm>
          <a:prstGeom prst="rect">
            <a:avLst/>
          </a:prstGeom>
        </p:spPr>
      </p:pic>
    </p:spTree>
    <p:extLst>
      <p:ext uri="{BB962C8B-B14F-4D97-AF65-F5344CB8AC3E}">
        <p14:creationId xmlns:p14="http://schemas.microsoft.com/office/powerpoint/2010/main" val="4189959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a:extLst>
              <a:ext uri="{FF2B5EF4-FFF2-40B4-BE49-F238E27FC236}">
                <a16:creationId xmlns:a16="http://schemas.microsoft.com/office/drawing/2014/main" id="{2572317E-863B-BCB3-E40D-0C21F403C6A7}"/>
              </a:ext>
            </a:extLst>
          </p:cNvPr>
          <p:cNvSpPr>
            <a:spLocks noGrp="1"/>
          </p:cNvSpPr>
          <p:nvPr>
            <p:ph type="subTitle" idx="1"/>
          </p:nvPr>
        </p:nvSpPr>
        <p:spPr>
          <a:xfrm>
            <a:off x="947666" y="1932401"/>
            <a:ext cx="10180776" cy="4127336"/>
          </a:xfrm>
        </p:spPr>
        <p:txBody>
          <a:bodyPr/>
          <a:lstStyle/>
          <a:p>
            <a:r>
              <a:rPr lang="pl-PL"/>
              <a:t>•  </a:t>
            </a:r>
            <a:r>
              <a:rPr lang="pl-PL" b="1"/>
              <a:t>Reguły wspierające (</a:t>
            </a:r>
            <a:r>
              <a:rPr lang="pl-PL" b="1" err="1"/>
              <a:t>support</a:t>
            </a:r>
            <a:r>
              <a:rPr lang="pl-PL" b="1"/>
              <a:t>) </a:t>
            </a:r>
            <a:r>
              <a:rPr lang="pl-PL"/>
              <a:t>- przybiera wartość ze zbioru [0,1] co odzwierciedla stosunek liczności zbioru obserwacji wspierających zbiór {</a:t>
            </a:r>
            <a:r>
              <a:rPr lang="pl-PL" err="1"/>
              <a:t>Ai</a:t>
            </a:r>
            <a:r>
              <a:rPr lang="pl-PL"/>
              <a:t>}, i ∈ {1, ..., n + 1} do liczności całego zbioru. </a:t>
            </a:r>
          </a:p>
          <a:p>
            <a:endParaRPr lang="pl-PL"/>
          </a:p>
          <a:p>
            <a:endParaRPr lang="pl-PL"/>
          </a:p>
          <a:p>
            <a:r>
              <a:rPr lang="pl-PL"/>
              <a:t>• </a:t>
            </a:r>
            <a:r>
              <a:rPr lang="pl-PL" b="1"/>
              <a:t>Pewność reguły (</a:t>
            </a:r>
            <a:r>
              <a:rPr lang="pl-PL" b="1" err="1"/>
              <a:t>confidence</a:t>
            </a:r>
            <a:r>
              <a:rPr lang="pl-PL" b="1"/>
              <a:t>)</a:t>
            </a:r>
            <a:r>
              <a:rPr lang="pl-PL"/>
              <a:t> - opisuje stosunek liczności zbioru obserwacji wspierających zbiór {AI}, I ∈ {1, ..., n+1} spośród tych obserwacji, które wspierają zbiór atrybutów {</a:t>
            </a:r>
            <a:r>
              <a:rPr lang="pl-PL" err="1"/>
              <a:t>Ai</a:t>
            </a:r>
            <a:r>
              <a:rPr lang="pl-PL"/>
              <a:t>}, i ∈ {1, ..., n}.</a:t>
            </a:r>
          </a:p>
        </p:txBody>
      </p:sp>
      <p:sp>
        <p:nvSpPr>
          <p:cNvPr id="3" name="Tytuł 2">
            <a:extLst>
              <a:ext uri="{FF2B5EF4-FFF2-40B4-BE49-F238E27FC236}">
                <a16:creationId xmlns:a16="http://schemas.microsoft.com/office/drawing/2014/main" id="{60BB1AB4-27D0-C5E1-A2CE-78EBCA32C319}"/>
              </a:ext>
            </a:extLst>
          </p:cNvPr>
          <p:cNvSpPr>
            <a:spLocks noGrp="1"/>
          </p:cNvSpPr>
          <p:nvPr>
            <p:ph type="title" idx="6"/>
          </p:nvPr>
        </p:nvSpPr>
        <p:spPr/>
        <p:txBody>
          <a:bodyPr/>
          <a:lstStyle/>
          <a:p>
            <a:r>
              <a:rPr lang="pl-PL"/>
              <a:t>Reguły asocjacyjne - miary</a:t>
            </a:r>
          </a:p>
        </p:txBody>
      </p:sp>
    </p:spTree>
    <p:extLst>
      <p:ext uri="{BB962C8B-B14F-4D97-AF65-F5344CB8AC3E}">
        <p14:creationId xmlns:p14="http://schemas.microsoft.com/office/powerpoint/2010/main" val="157199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a:extLst>
              <a:ext uri="{FF2B5EF4-FFF2-40B4-BE49-F238E27FC236}">
                <a16:creationId xmlns:a16="http://schemas.microsoft.com/office/drawing/2014/main" id="{2572317E-863B-BCB3-E40D-0C21F403C6A7}"/>
              </a:ext>
            </a:extLst>
          </p:cNvPr>
          <p:cNvSpPr>
            <a:spLocks noGrp="1"/>
          </p:cNvSpPr>
          <p:nvPr>
            <p:ph type="subTitle" idx="1"/>
          </p:nvPr>
        </p:nvSpPr>
        <p:spPr/>
        <p:txBody>
          <a:bodyPr/>
          <a:lstStyle/>
          <a:p>
            <a:pPr marL="139700" indent="0">
              <a:lnSpc>
                <a:spcPct val="150000"/>
              </a:lnSpc>
            </a:pPr>
            <a:r>
              <a:rPr lang="pl-PL"/>
              <a:t>1. Dzielimy zbiór wartości atrybutu A na kubełki.</a:t>
            </a:r>
          </a:p>
          <a:p>
            <a:pPr marL="139700" indent="0">
              <a:lnSpc>
                <a:spcPct val="150000"/>
              </a:lnSpc>
            </a:pPr>
            <a:r>
              <a:rPr lang="pl-PL"/>
              <a:t>	1a. Równe kubełki</a:t>
            </a:r>
          </a:p>
          <a:p>
            <a:pPr marL="139700" indent="0">
              <a:lnSpc>
                <a:spcPct val="150000"/>
              </a:lnSpc>
            </a:pPr>
            <a:r>
              <a:rPr lang="pl-PL"/>
              <a:t>	2b. </a:t>
            </a:r>
            <a:r>
              <a:rPr lang="pl-PL" err="1"/>
              <a:t>Klastrujemy</a:t>
            </a:r>
            <a:r>
              <a:rPr lang="pl-PL"/>
              <a:t> wartości podobne</a:t>
            </a:r>
          </a:p>
          <a:p>
            <a:pPr marL="139700" indent="0">
              <a:lnSpc>
                <a:spcPct val="150000"/>
              </a:lnSpc>
            </a:pPr>
            <a:r>
              <a:rPr lang="pl-PL"/>
              <a:t>2. Kubełki traktujemy jako wartości binarne</a:t>
            </a:r>
          </a:p>
          <a:p>
            <a:pPr marL="139700" indent="0">
              <a:lnSpc>
                <a:spcPct val="150000"/>
              </a:lnSpc>
            </a:pPr>
            <a:r>
              <a:rPr lang="pl-PL"/>
              <a:t>3. Wykorzystujemy metodę dla zmiennych binarnych</a:t>
            </a:r>
          </a:p>
        </p:txBody>
      </p:sp>
      <p:sp>
        <p:nvSpPr>
          <p:cNvPr id="3" name="Tytuł 2">
            <a:extLst>
              <a:ext uri="{FF2B5EF4-FFF2-40B4-BE49-F238E27FC236}">
                <a16:creationId xmlns:a16="http://schemas.microsoft.com/office/drawing/2014/main" id="{60BB1AB4-27D0-C5E1-A2CE-78EBCA32C319}"/>
              </a:ext>
            </a:extLst>
          </p:cNvPr>
          <p:cNvSpPr>
            <a:spLocks noGrp="1"/>
          </p:cNvSpPr>
          <p:nvPr>
            <p:ph type="title" idx="6"/>
          </p:nvPr>
        </p:nvSpPr>
        <p:spPr/>
        <p:txBody>
          <a:bodyPr/>
          <a:lstStyle/>
          <a:p>
            <a:r>
              <a:rPr lang="pl-PL"/>
              <a:t>Reguły asocjacyjne - adaptacja</a:t>
            </a:r>
          </a:p>
        </p:txBody>
      </p:sp>
    </p:spTree>
    <p:extLst>
      <p:ext uri="{BB962C8B-B14F-4D97-AF65-F5344CB8AC3E}">
        <p14:creationId xmlns:p14="http://schemas.microsoft.com/office/powerpoint/2010/main" val="136187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a:extLst>
              <a:ext uri="{FF2B5EF4-FFF2-40B4-BE49-F238E27FC236}">
                <a16:creationId xmlns:a16="http://schemas.microsoft.com/office/drawing/2014/main" id="{FF54D74A-0AE6-82C1-1B3C-A745F2ECFC45}"/>
              </a:ext>
            </a:extLst>
          </p:cNvPr>
          <p:cNvSpPr>
            <a:spLocks noGrp="1"/>
          </p:cNvSpPr>
          <p:nvPr>
            <p:ph type="subTitle" idx="1"/>
          </p:nvPr>
        </p:nvSpPr>
        <p:spPr/>
        <p:txBody>
          <a:bodyPr/>
          <a:lstStyle/>
          <a:p>
            <a:r>
              <a:rPr lang="pl-PL">
                <a:cs typeface="Arial"/>
              </a:rPr>
              <a:t>Ze względu na rozwój technologii komputerowych ludzkość nie tylko</a:t>
            </a:r>
            <a:endParaRPr lang="pl-PL"/>
          </a:p>
          <a:p>
            <a:r>
              <a:rPr lang="pl-PL">
                <a:cs typeface="Arial"/>
              </a:rPr>
              <a:t>generuje coraz więcej danych, ale i coraz więcej z nich przechowuje.</a:t>
            </a:r>
          </a:p>
          <a:p>
            <a:r>
              <a:rPr lang="pl-PL">
                <a:cs typeface="Arial"/>
              </a:rPr>
              <a:t>Niestety surowe dane nie przekazują zbyt wiele wiedzy, dopiero analiza</a:t>
            </a:r>
          </a:p>
          <a:p>
            <a:r>
              <a:rPr lang="pl-PL">
                <a:cs typeface="Arial"/>
              </a:rPr>
              <a:t>zależności między rekordami pozwala na pozyskanie istotnych</a:t>
            </a:r>
          </a:p>
          <a:p>
            <a:r>
              <a:rPr lang="pl-PL">
                <a:cs typeface="Arial"/>
              </a:rPr>
              <a:t>informacji.</a:t>
            </a:r>
            <a:endParaRPr lang="pl-PL"/>
          </a:p>
          <a:p>
            <a:endParaRPr lang="pl-PL">
              <a:cs typeface="Arial"/>
            </a:endParaRPr>
          </a:p>
          <a:p>
            <a:r>
              <a:rPr lang="pl-PL">
                <a:cs typeface="Arial"/>
              </a:rPr>
              <a:t>Istnieje wiele sposobów na rozwiązanie tych problemów, jednak my</a:t>
            </a:r>
          </a:p>
          <a:p>
            <a:r>
              <a:rPr lang="pl-PL">
                <a:cs typeface="Arial"/>
              </a:rPr>
              <a:t>skupimy się na lingwistycznych podsumowaniach zbiorów danych.</a:t>
            </a:r>
          </a:p>
        </p:txBody>
      </p:sp>
      <p:sp>
        <p:nvSpPr>
          <p:cNvPr id="3" name="Tytuł 2">
            <a:extLst>
              <a:ext uri="{FF2B5EF4-FFF2-40B4-BE49-F238E27FC236}">
                <a16:creationId xmlns:a16="http://schemas.microsoft.com/office/drawing/2014/main" id="{752F770A-6332-AB0C-B087-7C0B15E4A074}"/>
              </a:ext>
            </a:extLst>
          </p:cNvPr>
          <p:cNvSpPr>
            <a:spLocks noGrp="1"/>
          </p:cNvSpPr>
          <p:nvPr>
            <p:ph type="title" idx="6"/>
          </p:nvPr>
        </p:nvSpPr>
        <p:spPr/>
        <p:txBody>
          <a:bodyPr/>
          <a:lstStyle/>
          <a:p>
            <a:r>
              <a:rPr lang="pl-PL" sz="4800" b="1">
                <a:solidFill>
                  <a:schemeClr val="dk1"/>
                </a:solidFill>
                <a:latin typeface="Questrial"/>
                <a:ea typeface="Questrial"/>
                <a:cs typeface="Questrial"/>
                <a:sym typeface="Questrial"/>
              </a:rPr>
              <a:t>Motywacja</a:t>
            </a:r>
          </a:p>
        </p:txBody>
      </p:sp>
    </p:spTree>
    <p:extLst>
      <p:ext uri="{BB962C8B-B14F-4D97-AF65-F5344CB8AC3E}">
        <p14:creationId xmlns:p14="http://schemas.microsoft.com/office/powerpoint/2010/main" val="433333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a:extLst>
              <a:ext uri="{FF2B5EF4-FFF2-40B4-BE49-F238E27FC236}">
                <a16:creationId xmlns:a16="http://schemas.microsoft.com/office/drawing/2014/main" id="{FF54D74A-0AE6-82C1-1B3C-A745F2ECFC45}"/>
              </a:ext>
            </a:extLst>
          </p:cNvPr>
          <p:cNvSpPr>
            <a:spLocks noGrp="1"/>
          </p:cNvSpPr>
          <p:nvPr>
            <p:ph type="subTitle" idx="1"/>
          </p:nvPr>
        </p:nvSpPr>
        <p:spPr/>
        <p:txBody>
          <a:bodyPr/>
          <a:lstStyle/>
          <a:p>
            <a:pPr marL="139700" indent="0">
              <a:lnSpc>
                <a:spcPct val="200000"/>
              </a:lnSpc>
            </a:pPr>
            <a:r>
              <a:rPr lang="pl-PL" sz="2400">
                <a:latin typeface="+mn-lt"/>
              </a:rPr>
              <a:t>• </a:t>
            </a:r>
            <a:r>
              <a:rPr lang="pl-PL">
                <a:ea typeface="Questrial"/>
                <a:cs typeface="Questrial"/>
              </a:rPr>
              <a:t>Konstrukcja</a:t>
            </a:r>
          </a:p>
          <a:p>
            <a:pPr marL="596900" lvl="1" indent="0" algn="l">
              <a:lnSpc>
                <a:spcPct val="150000"/>
              </a:lnSpc>
            </a:pPr>
            <a:r>
              <a:rPr lang="pl-PL" sz="2400">
                <a:latin typeface="+mn-lt"/>
                <a:ea typeface="Questrial"/>
                <a:cs typeface="Questrial"/>
              </a:rPr>
              <a:t>a) </a:t>
            </a:r>
            <a:r>
              <a:rPr lang="pl-PL" sz="2400" err="1">
                <a:latin typeface="+mn-lt"/>
                <a:ea typeface="Questrial"/>
                <a:cs typeface="Questrial"/>
              </a:rPr>
              <a:t>Sumaryzator</a:t>
            </a:r>
            <a:endParaRPr lang="pl-PL" sz="2400">
              <a:latin typeface="+mn-lt"/>
              <a:ea typeface="Questrial"/>
              <a:cs typeface="Questrial"/>
            </a:endParaRPr>
          </a:p>
          <a:p>
            <a:pPr marL="596900" lvl="1" indent="0" algn="l">
              <a:lnSpc>
                <a:spcPct val="150000"/>
              </a:lnSpc>
            </a:pPr>
            <a:r>
              <a:rPr lang="pl-PL" sz="2400">
                <a:latin typeface="+mn-lt"/>
                <a:ea typeface="Questrial"/>
                <a:cs typeface="Questrial"/>
              </a:rPr>
              <a:t>b) Kwantyfikator lingwistyczny</a:t>
            </a:r>
          </a:p>
          <a:p>
            <a:pPr marL="596900" lvl="1" indent="0" algn="l">
              <a:lnSpc>
                <a:spcPct val="150000"/>
              </a:lnSpc>
            </a:pPr>
            <a:r>
              <a:rPr lang="pl-PL" sz="2400">
                <a:latin typeface="+mn-lt"/>
                <a:ea typeface="Questrial"/>
                <a:cs typeface="Questrial"/>
              </a:rPr>
              <a:t>c) Stopień prawdziwości</a:t>
            </a:r>
          </a:p>
          <a:p>
            <a:pPr marL="139700" indent="0">
              <a:lnSpc>
                <a:spcPct val="200000"/>
              </a:lnSpc>
            </a:pPr>
            <a:r>
              <a:rPr lang="pl-PL" sz="2400">
                <a:latin typeface="+mn-lt"/>
              </a:rPr>
              <a:t>• </a:t>
            </a:r>
            <a:r>
              <a:rPr lang="pl-PL">
                <a:ea typeface="Questrial"/>
                <a:cs typeface="Questrial"/>
              </a:rPr>
              <a:t>Typy podsumowań</a:t>
            </a:r>
          </a:p>
        </p:txBody>
      </p:sp>
      <p:sp>
        <p:nvSpPr>
          <p:cNvPr id="3" name="Tytuł 2">
            <a:extLst>
              <a:ext uri="{FF2B5EF4-FFF2-40B4-BE49-F238E27FC236}">
                <a16:creationId xmlns:a16="http://schemas.microsoft.com/office/drawing/2014/main" id="{752F770A-6332-AB0C-B087-7C0B15E4A074}"/>
              </a:ext>
            </a:extLst>
          </p:cNvPr>
          <p:cNvSpPr>
            <a:spLocks noGrp="1"/>
          </p:cNvSpPr>
          <p:nvPr>
            <p:ph type="title" idx="6"/>
          </p:nvPr>
        </p:nvSpPr>
        <p:spPr/>
        <p:txBody>
          <a:bodyPr/>
          <a:lstStyle/>
          <a:p>
            <a:r>
              <a:rPr lang="pl-PL" sz="4800" b="1">
                <a:solidFill>
                  <a:schemeClr val="dk1"/>
                </a:solidFill>
                <a:latin typeface="Questrial"/>
                <a:ea typeface="Questrial"/>
                <a:cs typeface="Questrial"/>
                <a:sym typeface="Questrial"/>
              </a:rPr>
              <a:t>Podstawowe pojęcia i operatory</a:t>
            </a:r>
          </a:p>
        </p:txBody>
      </p:sp>
    </p:spTree>
    <p:extLst>
      <p:ext uri="{BB962C8B-B14F-4D97-AF65-F5344CB8AC3E}">
        <p14:creationId xmlns:p14="http://schemas.microsoft.com/office/powerpoint/2010/main" val="3784700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a:extLst>
              <a:ext uri="{FF2B5EF4-FFF2-40B4-BE49-F238E27FC236}">
                <a16:creationId xmlns:a16="http://schemas.microsoft.com/office/drawing/2014/main" id="{10CFAC66-60D5-EAFD-A646-4201BEFC19E4}"/>
              </a:ext>
            </a:extLst>
          </p:cNvPr>
          <p:cNvSpPr>
            <a:spLocks noGrp="1"/>
          </p:cNvSpPr>
          <p:nvPr>
            <p:ph type="subTitle" idx="1"/>
          </p:nvPr>
        </p:nvSpPr>
        <p:spPr/>
        <p:txBody>
          <a:bodyPr spcFirstLastPara="1" wrap="square" lIns="91425" tIns="91425" rIns="91425" bIns="91425" anchor="ctr" anchorCtr="0">
            <a:noAutofit/>
          </a:bodyPr>
          <a:lstStyle/>
          <a:p>
            <a:pPr algn="ctr"/>
            <a:r>
              <a:rPr lang="pl-PL" b="1"/>
              <a:t>Podsumowanie rozmyte</a:t>
            </a:r>
            <a:r>
              <a:rPr lang="pl-PL"/>
              <a:t> = (S, Q, T)</a:t>
            </a:r>
          </a:p>
          <a:p>
            <a:pPr algn="ctr"/>
            <a:endParaRPr lang="pl-PL"/>
          </a:p>
          <a:p>
            <a:pPr algn="ctr"/>
            <a:endParaRPr lang="pl-PL"/>
          </a:p>
          <a:p>
            <a:pPr algn="ctr"/>
            <a:endParaRPr lang="pl-PL"/>
          </a:p>
          <a:p>
            <a:pPr algn="ctr"/>
            <a:r>
              <a:rPr lang="pl-PL"/>
              <a:t>"Q elementów zbioru X posiada własność  S"</a:t>
            </a:r>
          </a:p>
          <a:p>
            <a:pPr algn="ctr"/>
            <a:endParaRPr lang="pl-PL"/>
          </a:p>
          <a:p>
            <a:pPr algn="ctr"/>
            <a:r>
              <a:rPr lang="pl-PL"/>
              <a:t>T=0.89</a:t>
            </a:r>
          </a:p>
        </p:txBody>
      </p:sp>
      <p:sp>
        <p:nvSpPr>
          <p:cNvPr id="3" name="Tytuł 2">
            <a:extLst>
              <a:ext uri="{FF2B5EF4-FFF2-40B4-BE49-F238E27FC236}">
                <a16:creationId xmlns:a16="http://schemas.microsoft.com/office/drawing/2014/main" id="{AA73A294-585E-9587-21A9-8F43F5FFF788}"/>
              </a:ext>
            </a:extLst>
          </p:cNvPr>
          <p:cNvSpPr>
            <a:spLocks noGrp="1"/>
          </p:cNvSpPr>
          <p:nvPr>
            <p:ph type="title" idx="6"/>
          </p:nvPr>
        </p:nvSpPr>
        <p:spPr/>
        <p:txBody>
          <a:bodyPr/>
          <a:lstStyle/>
          <a:p>
            <a:r>
              <a:rPr lang="pl-PL"/>
              <a:t>Konstrukcja</a:t>
            </a:r>
          </a:p>
        </p:txBody>
      </p:sp>
    </p:spTree>
    <p:extLst>
      <p:ext uri="{BB962C8B-B14F-4D97-AF65-F5344CB8AC3E}">
        <p14:creationId xmlns:p14="http://schemas.microsoft.com/office/powerpoint/2010/main" val="972603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a:extLst>
              <a:ext uri="{FF2B5EF4-FFF2-40B4-BE49-F238E27FC236}">
                <a16:creationId xmlns:a16="http://schemas.microsoft.com/office/drawing/2014/main" id="{10CFAC66-60D5-EAFD-A646-4201BEFC19E4}"/>
              </a:ext>
            </a:extLst>
          </p:cNvPr>
          <p:cNvSpPr>
            <a:spLocks noGrp="1"/>
          </p:cNvSpPr>
          <p:nvPr>
            <p:ph type="subTitle" idx="1"/>
          </p:nvPr>
        </p:nvSpPr>
        <p:spPr/>
        <p:txBody>
          <a:bodyPr spcFirstLastPara="1" wrap="square" lIns="91425" tIns="91425" rIns="91425" bIns="91425" anchor="ctr" anchorCtr="0">
            <a:noAutofit/>
          </a:bodyPr>
          <a:lstStyle/>
          <a:p>
            <a:pPr algn="ctr"/>
            <a:endParaRPr lang="pl-PL"/>
          </a:p>
          <a:p>
            <a:pPr algn="ctr"/>
            <a:endParaRPr lang="pl-PL"/>
          </a:p>
          <a:p>
            <a:pPr algn="ctr"/>
            <a:r>
              <a:rPr lang="pl-PL">
                <a:ea typeface="+mn-lt"/>
                <a:cs typeface="+mn-lt"/>
              </a:rPr>
              <a:t>"Q elementów zbioru X posiada własność  S"</a:t>
            </a:r>
          </a:p>
          <a:p>
            <a:pPr algn="ctr"/>
            <a:endParaRPr lang="pl-PL"/>
          </a:p>
          <a:p>
            <a:pPr algn="ctr"/>
            <a:endParaRPr lang="pl-PL"/>
          </a:p>
          <a:p>
            <a:pPr algn="ctr"/>
            <a:r>
              <a:rPr lang="pl-PL"/>
              <a:t>"Większość komputerów jest tania"</a:t>
            </a:r>
          </a:p>
          <a:p>
            <a:pPr algn="ctr"/>
            <a:r>
              <a:rPr lang="pl-PL"/>
              <a:t>Q="większość", S="jest tania", T=0.2</a:t>
            </a:r>
          </a:p>
          <a:p>
            <a:pPr algn="ctr"/>
            <a:endParaRPr lang="pl-PL"/>
          </a:p>
          <a:p>
            <a:pPr algn="ctr"/>
            <a:endParaRPr lang="pl-PL"/>
          </a:p>
        </p:txBody>
      </p:sp>
      <p:sp>
        <p:nvSpPr>
          <p:cNvPr id="3" name="Tytuł 2">
            <a:extLst>
              <a:ext uri="{FF2B5EF4-FFF2-40B4-BE49-F238E27FC236}">
                <a16:creationId xmlns:a16="http://schemas.microsoft.com/office/drawing/2014/main" id="{AA73A294-585E-9587-21A9-8F43F5FFF788}"/>
              </a:ext>
            </a:extLst>
          </p:cNvPr>
          <p:cNvSpPr>
            <a:spLocks noGrp="1"/>
          </p:cNvSpPr>
          <p:nvPr>
            <p:ph type="title" idx="6"/>
          </p:nvPr>
        </p:nvSpPr>
        <p:spPr/>
        <p:txBody>
          <a:bodyPr/>
          <a:lstStyle/>
          <a:p>
            <a:r>
              <a:rPr lang="pl-PL"/>
              <a:t>Konstrukcja</a:t>
            </a:r>
          </a:p>
        </p:txBody>
      </p:sp>
    </p:spTree>
    <p:extLst>
      <p:ext uri="{BB962C8B-B14F-4D97-AF65-F5344CB8AC3E}">
        <p14:creationId xmlns:p14="http://schemas.microsoft.com/office/powerpoint/2010/main" val="1705213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A9924EDD-FC35-5F52-9732-5F4010523BAC}"/>
              </a:ext>
            </a:extLst>
          </p:cNvPr>
          <p:cNvSpPr>
            <a:spLocks noGrp="1"/>
          </p:cNvSpPr>
          <p:nvPr>
            <p:ph type="title" idx="6"/>
          </p:nvPr>
        </p:nvSpPr>
        <p:spPr/>
        <p:txBody>
          <a:bodyPr/>
          <a:lstStyle/>
          <a:p>
            <a:r>
              <a:rPr lang="pl-PL" err="1"/>
              <a:t>Sumaryzator</a:t>
            </a:r>
          </a:p>
        </p:txBody>
      </p:sp>
      <p:graphicFrame>
        <p:nvGraphicFramePr>
          <p:cNvPr id="4" name="Tabela 4">
            <a:extLst>
              <a:ext uri="{FF2B5EF4-FFF2-40B4-BE49-F238E27FC236}">
                <a16:creationId xmlns:a16="http://schemas.microsoft.com/office/drawing/2014/main" id="{48BC1FC8-5101-517E-5BC7-8850843167DE}"/>
              </a:ext>
            </a:extLst>
          </p:cNvPr>
          <p:cNvGraphicFramePr>
            <a:graphicFrameLocks noGrp="1"/>
          </p:cNvGraphicFramePr>
          <p:nvPr>
            <p:extLst>
              <p:ext uri="{D42A27DB-BD31-4B8C-83A1-F6EECF244321}">
                <p14:modId xmlns:p14="http://schemas.microsoft.com/office/powerpoint/2010/main" val="2435158797"/>
              </p:ext>
            </p:extLst>
          </p:nvPr>
        </p:nvGraphicFramePr>
        <p:xfrm>
          <a:off x="2130743" y="2639282"/>
          <a:ext cx="6962785" cy="1854200"/>
        </p:xfrm>
        <a:graphic>
          <a:graphicData uri="http://schemas.openxmlformats.org/drawingml/2006/table">
            <a:tbl>
              <a:tblPr firstRow="1" bandRow="1">
                <a:tableStyleId>{2D5ABB26-0587-4C30-8999-92F81FD0307C}</a:tableStyleId>
              </a:tblPr>
              <a:tblGrid>
                <a:gridCol w="1518046">
                  <a:extLst>
                    <a:ext uri="{9D8B030D-6E8A-4147-A177-3AD203B41FA5}">
                      <a16:colId xmlns:a16="http://schemas.microsoft.com/office/drawing/2014/main" val="722975796"/>
                    </a:ext>
                  </a:extLst>
                </a:gridCol>
                <a:gridCol w="312536">
                  <a:extLst>
                    <a:ext uri="{9D8B030D-6E8A-4147-A177-3AD203B41FA5}">
                      <a16:colId xmlns:a16="http://schemas.microsoft.com/office/drawing/2014/main" val="2467802435"/>
                    </a:ext>
                  </a:extLst>
                </a:gridCol>
                <a:gridCol w="610193">
                  <a:extLst>
                    <a:ext uri="{9D8B030D-6E8A-4147-A177-3AD203B41FA5}">
                      <a16:colId xmlns:a16="http://schemas.microsoft.com/office/drawing/2014/main" val="2706558688"/>
                    </a:ext>
                  </a:extLst>
                </a:gridCol>
                <a:gridCol w="610193">
                  <a:extLst>
                    <a:ext uri="{9D8B030D-6E8A-4147-A177-3AD203B41FA5}">
                      <a16:colId xmlns:a16="http://schemas.microsoft.com/office/drawing/2014/main" val="1365227512"/>
                    </a:ext>
                  </a:extLst>
                </a:gridCol>
                <a:gridCol w="520894">
                  <a:extLst>
                    <a:ext uri="{9D8B030D-6E8A-4147-A177-3AD203B41FA5}">
                      <a16:colId xmlns:a16="http://schemas.microsoft.com/office/drawing/2014/main" val="3607942410"/>
                    </a:ext>
                  </a:extLst>
                </a:gridCol>
                <a:gridCol w="577641">
                  <a:extLst>
                    <a:ext uri="{9D8B030D-6E8A-4147-A177-3AD203B41FA5}">
                      <a16:colId xmlns:a16="http://schemas.microsoft.com/office/drawing/2014/main" val="2617786385"/>
                    </a:ext>
                  </a:extLst>
                </a:gridCol>
                <a:gridCol w="401864">
                  <a:extLst>
                    <a:ext uri="{9D8B030D-6E8A-4147-A177-3AD203B41FA5}">
                      <a16:colId xmlns:a16="http://schemas.microsoft.com/office/drawing/2014/main" val="3093332395"/>
                    </a:ext>
                  </a:extLst>
                </a:gridCol>
                <a:gridCol w="489618">
                  <a:extLst>
                    <a:ext uri="{9D8B030D-6E8A-4147-A177-3AD203B41FA5}">
                      <a16:colId xmlns:a16="http://schemas.microsoft.com/office/drawing/2014/main" val="3686368117"/>
                    </a:ext>
                  </a:extLst>
                </a:gridCol>
                <a:gridCol w="611400">
                  <a:extLst>
                    <a:ext uri="{9D8B030D-6E8A-4147-A177-3AD203B41FA5}">
                      <a16:colId xmlns:a16="http://schemas.microsoft.com/office/drawing/2014/main" val="3703875910"/>
                    </a:ext>
                  </a:extLst>
                </a:gridCol>
                <a:gridCol w="605906">
                  <a:extLst>
                    <a:ext uri="{9D8B030D-6E8A-4147-A177-3AD203B41FA5}">
                      <a16:colId xmlns:a16="http://schemas.microsoft.com/office/drawing/2014/main" val="1261348999"/>
                    </a:ext>
                  </a:extLst>
                </a:gridCol>
                <a:gridCol w="704494">
                  <a:extLst>
                    <a:ext uri="{9D8B030D-6E8A-4147-A177-3AD203B41FA5}">
                      <a16:colId xmlns:a16="http://schemas.microsoft.com/office/drawing/2014/main" val="2976853265"/>
                    </a:ext>
                  </a:extLst>
                </a:gridCol>
              </a:tblGrid>
              <a:tr h="370840">
                <a:tc>
                  <a:txBody>
                    <a:bodyPr/>
                    <a:lstStyle/>
                    <a:p>
                      <a:pPr algn="r"/>
                      <a:r>
                        <a:rPr lang="pl-PL" sz="1800"/>
                        <a:t>X={</a:t>
                      </a:r>
                    </a:p>
                  </a:txBody>
                  <a:tcPr/>
                </a:tc>
                <a:tc>
                  <a:txBody>
                    <a:bodyPr/>
                    <a:lstStyle/>
                    <a:p>
                      <a:pPr algn="ctr"/>
                      <a:r>
                        <a:rPr lang="pl-PL" sz="1800"/>
                        <a:t>1</a:t>
                      </a:r>
                    </a:p>
                  </a:txBody>
                  <a:tcPr/>
                </a:tc>
                <a:tc>
                  <a:txBody>
                    <a:bodyPr/>
                    <a:lstStyle/>
                    <a:p>
                      <a:pPr algn="ctr"/>
                      <a:r>
                        <a:rPr lang="pl-PL" sz="1800"/>
                        <a:t>2</a:t>
                      </a:r>
                    </a:p>
                  </a:txBody>
                  <a:tcPr/>
                </a:tc>
                <a:tc>
                  <a:txBody>
                    <a:bodyPr/>
                    <a:lstStyle/>
                    <a:p>
                      <a:pPr algn="ctr"/>
                      <a:r>
                        <a:rPr lang="pl-PL" sz="1800"/>
                        <a:t>3</a:t>
                      </a:r>
                    </a:p>
                  </a:txBody>
                  <a:tcPr/>
                </a:tc>
                <a:tc>
                  <a:txBody>
                    <a:bodyPr/>
                    <a:lstStyle/>
                    <a:p>
                      <a:pPr algn="ctr"/>
                      <a:r>
                        <a:rPr lang="pl-PL" sz="1800"/>
                        <a:t>4</a:t>
                      </a:r>
                    </a:p>
                  </a:txBody>
                  <a:tcPr/>
                </a:tc>
                <a:tc>
                  <a:txBody>
                    <a:bodyPr/>
                    <a:lstStyle/>
                    <a:p>
                      <a:pPr algn="ctr"/>
                      <a:r>
                        <a:rPr lang="pl-PL" sz="1800"/>
                        <a:t>5</a:t>
                      </a:r>
                    </a:p>
                  </a:txBody>
                  <a:tcPr/>
                </a:tc>
                <a:tc>
                  <a:txBody>
                    <a:bodyPr/>
                    <a:lstStyle/>
                    <a:p>
                      <a:pPr algn="ctr"/>
                      <a:r>
                        <a:rPr lang="pl-PL" sz="1800"/>
                        <a:t>6</a:t>
                      </a:r>
                    </a:p>
                  </a:txBody>
                  <a:tcPr/>
                </a:tc>
                <a:tc>
                  <a:txBody>
                    <a:bodyPr/>
                    <a:lstStyle/>
                    <a:p>
                      <a:pPr algn="ctr"/>
                      <a:r>
                        <a:rPr lang="pl-PL" sz="1800"/>
                        <a:t>7</a:t>
                      </a:r>
                    </a:p>
                  </a:txBody>
                  <a:tcPr/>
                </a:tc>
                <a:tc>
                  <a:txBody>
                    <a:bodyPr/>
                    <a:lstStyle/>
                    <a:p>
                      <a:pPr algn="ctr"/>
                      <a:r>
                        <a:rPr lang="pl-PL" sz="1800"/>
                        <a:t>8</a:t>
                      </a:r>
                    </a:p>
                  </a:txBody>
                  <a:tcPr/>
                </a:tc>
                <a:tc>
                  <a:txBody>
                    <a:bodyPr/>
                    <a:lstStyle/>
                    <a:p>
                      <a:pPr lvl="0" algn="ctr">
                        <a:buNone/>
                      </a:pPr>
                      <a:r>
                        <a:rPr lang="pl-PL" sz="1800"/>
                        <a:t>9</a:t>
                      </a:r>
                    </a:p>
                  </a:txBody>
                  <a:tcPr/>
                </a:tc>
                <a:tc>
                  <a:txBody>
                    <a:bodyPr/>
                    <a:lstStyle/>
                    <a:p>
                      <a:pPr lvl="0" algn="l">
                        <a:buNone/>
                      </a:pPr>
                      <a:r>
                        <a:rPr lang="pl-PL" sz="1800"/>
                        <a:t>10}</a:t>
                      </a:r>
                    </a:p>
                  </a:txBody>
                  <a:tcPr/>
                </a:tc>
                <a:extLst>
                  <a:ext uri="{0D108BD9-81ED-4DB2-BD59-A6C34878D82A}">
                    <a16:rowId xmlns:a16="http://schemas.microsoft.com/office/drawing/2014/main" val="1073157601"/>
                  </a:ext>
                </a:extLst>
              </a:tr>
              <a:tr h="370840">
                <a:tc>
                  <a:txBody>
                    <a:bodyPr/>
                    <a:lstStyle/>
                    <a:p>
                      <a:pPr algn="r"/>
                      <a:endParaRPr lang="pl-PL" sz="1800"/>
                    </a:p>
                  </a:txBody>
                  <a:tcPr/>
                </a:tc>
                <a:tc>
                  <a:txBody>
                    <a:bodyPr/>
                    <a:lstStyle/>
                    <a:p>
                      <a:endParaRPr lang="pl-PL" sz="1800"/>
                    </a:p>
                  </a:txBody>
                  <a:tcPr/>
                </a:tc>
                <a:tc>
                  <a:txBody>
                    <a:bodyPr/>
                    <a:lstStyle/>
                    <a:p>
                      <a:endParaRPr lang="pl-PL" sz="1800"/>
                    </a:p>
                  </a:txBody>
                  <a:tcPr/>
                </a:tc>
                <a:tc>
                  <a:txBody>
                    <a:bodyPr/>
                    <a:lstStyle/>
                    <a:p>
                      <a:endParaRPr lang="pl-PL" sz="1800"/>
                    </a:p>
                  </a:txBody>
                  <a:tcPr/>
                </a:tc>
                <a:tc>
                  <a:txBody>
                    <a:bodyPr/>
                    <a:lstStyle/>
                    <a:p>
                      <a:endParaRPr lang="pl-PL" sz="1800"/>
                    </a:p>
                  </a:txBody>
                  <a:tcPr/>
                </a:tc>
                <a:tc>
                  <a:txBody>
                    <a:bodyPr/>
                    <a:lstStyle/>
                    <a:p>
                      <a:endParaRPr lang="pl-PL" sz="1800"/>
                    </a:p>
                  </a:txBody>
                  <a:tcPr/>
                </a:tc>
                <a:tc>
                  <a:txBody>
                    <a:bodyPr/>
                    <a:lstStyle/>
                    <a:p>
                      <a:endParaRPr lang="pl-PL" sz="1800"/>
                    </a:p>
                  </a:txBody>
                  <a:tcPr/>
                </a:tc>
                <a:tc>
                  <a:txBody>
                    <a:bodyPr/>
                    <a:lstStyle/>
                    <a:p>
                      <a:endParaRPr lang="pl-PL" sz="1800"/>
                    </a:p>
                  </a:txBody>
                  <a:tcPr/>
                </a:tc>
                <a:tc>
                  <a:txBody>
                    <a:bodyPr/>
                    <a:lstStyle/>
                    <a:p>
                      <a:endParaRPr lang="pl-PL" sz="1800"/>
                    </a:p>
                  </a:txBody>
                  <a:tcPr/>
                </a:tc>
                <a:tc>
                  <a:txBody>
                    <a:bodyPr/>
                    <a:lstStyle/>
                    <a:p>
                      <a:pPr lvl="0">
                        <a:buNone/>
                      </a:pPr>
                      <a:endParaRPr lang="pl-PL" sz="1800"/>
                    </a:p>
                  </a:txBody>
                  <a:tcPr/>
                </a:tc>
                <a:tc>
                  <a:txBody>
                    <a:bodyPr/>
                    <a:lstStyle/>
                    <a:p>
                      <a:pPr lvl="0" algn="l">
                        <a:buNone/>
                      </a:pPr>
                      <a:endParaRPr lang="pl-PL" sz="1800"/>
                    </a:p>
                  </a:txBody>
                  <a:tcPr/>
                </a:tc>
                <a:extLst>
                  <a:ext uri="{0D108BD9-81ED-4DB2-BD59-A6C34878D82A}">
                    <a16:rowId xmlns:a16="http://schemas.microsoft.com/office/drawing/2014/main" val="1593678022"/>
                  </a:ext>
                </a:extLst>
              </a:tr>
              <a:tr h="370840">
                <a:tc>
                  <a:txBody>
                    <a:bodyPr/>
                    <a:lstStyle/>
                    <a:p>
                      <a:pPr algn="r"/>
                      <a:r>
                        <a:rPr lang="pl-PL" sz="1800"/>
                        <a:t>"około 6"={</a:t>
                      </a:r>
                    </a:p>
                  </a:txBody>
                  <a:tcPr/>
                </a:tc>
                <a:tc>
                  <a:txBody>
                    <a:bodyPr/>
                    <a:lstStyle/>
                    <a:p>
                      <a:pPr algn="ctr"/>
                      <a:r>
                        <a:rPr lang="pl-PL" sz="1800"/>
                        <a:t>0</a:t>
                      </a:r>
                    </a:p>
                  </a:txBody>
                  <a:tcPr/>
                </a:tc>
                <a:tc>
                  <a:txBody>
                    <a:bodyPr/>
                    <a:lstStyle/>
                    <a:p>
                      <a:pPr algn="ctr"/>
                      <a:r>
                        <a:rPr lang="pl-PL" sz="1800"/>
                        <a:t>0.1</a:t>
                      </a:r>
                    </a:p>
                  </a:txBody>
                  <a:tcPr/>
                </a:tc>
                <a:tc>
                  <a:txBody>
                    <a:bodyPr/>
                    <a:lstStyle/>
                    <a:p>
                      <a:pPr algn="ctr"/>
                      <a:r>
                        <a:rPr lang="pl-PL" sz="1800"/>
                        <a:t>0.3</a:t>
                      </a:r>
                    </a:p>
                  </a:txBody>
                  <a:tcPr/>
                </a:tc>
                <a:tc>
                  <a:txBody>
                    <a:bodyPr/>
                    <a:lstStyle/>
                    <a:p>
                      <a:pPr algn="ctr"/>
                      <a:r>
                        <a:rPr lang="pl-PL" sz="1800"/>
                        <a:t>0.8</a:t>
                      </a:r>
                    </a:p>
                  </a:txBody>
                  <a:tcPr/>
                </a:tc>
                <a:tc>
                  <a:txBody>
                    <a:bodyPr/>
                    <a:lstStyle/>
                    <a:p>
                      <a:pPr algn="ctr"/>
                      <a:r>
                        <a:rPr lang="pl-PL" sz="1800"/>
                        <a:t>1</a:t>
                      </a:r>
                    </a:p>
                  </a:txBody>
                  <a:tcPr/>
                </a:tc>
                <a:tc>
                  <a:txBody>
                    <a:bodyPr/>
                    <a:lstStyle/>
                    <a:p>
                      <a:pPr algn="ctr"/>
                      <a:r>
                        <a:rPr lang="pl-PL" sz="1800"/>
                        <a:t>1</a:t>
                      </a:r>
                    </a:p>
                  </a:txBody>
                  <a:tcPr/>
                </a:tc>
                <a:tc>
                  <a:txBody>
                    <a:bodyPr/>
                    <a:lstStyle/>
                    <a:p>
                      <a:pPr algn="ctr"/>
                      <a:r>
                        <a:rPr lang="pl-PL" sz="1800"/>
                        <a:t>1</a:t>
                      </a:r>
                    </a:p>
                  </a:txBody>
                  <a:tcPr/>
                </a:tc>
                <a:tc>
                  <a:txBody>
                    <a:bodyPr/>
                    <a:lstStyle/>
                    <a:p>
                      <a:pPr algn="ctr"/>
                      <a:r>
                        <a:rPr lang="pl-PL" sz="1800"/>
                        <a:t>0.8</a:t>
                      </a:r>
                    </a:p>
                  </a:txBody>
                  <a:tcPr/>
                </a:tc>
                <a:tc>
                  <a:txBody>
                    <a:bodyPr/>
                    <a:lstStyle/>
                    <a:p>
                      <a:pPr lvl="0" algn="ctr">
                        <a:buNone/>
                      </a:pPr>
                      <a:r>
                        <a:rPr lang="pl-PL" sz="1800"/>
                        <a:t>0.3</a:t>
                      </a:r>
                    </a:p>
                  </a:txBody>
                  <a:tcPr/>
                </a:tc>
                <a:tc>
                  <a:txBody>
                    <a:bodyPr/>
                    <a:lstStyle/>
                    <a:p>
                      <a:pPr lvl="0" algn="l">
                        <a:buNone/>
                      </a:pPr>
                      <a:r>
                        <a:rPr lang="pl-PL" sz="1800"/>
                        <a:t>0.1}</a:t>
                      </a:r>
                    </a:p>
                  </a:txBody>
                  <a:tcPr/>
                </a:tc>
                <a:extLst>
                  <a:ext uri="{0D108BD9-81ED-4DB2-BD59-A6C34878D82A}">
                    <a16:rowId xmlns:a16="http://schemas.microsoft.com/office/drawing/2014/main" val="1805254761"/>
                  </a:ext>
                </a:extLst>
              </a:tr>
              <a:tr h="370840">
                <a:tc>
                  <a:txBody>
                    <a:bodyPr/>
                    <a:lstStyle/>
                    <a:p>
                      <a:pPr algn="r"/>
                      <a:r>
                        <a:rPr lang="pl-PL" sz="1800"/>
                        <a:t>"mało"={</a:t>
                      </a:r>
                    </a:p>
                  </a:txBody>
                  <a:tcPr/>
                </a:tc>
                <a:tc>
                  <a:txBody>
                    <a:bodyPr/>
                    <a:lstStyle/>
                    <a:p>
                      <a:pPr algn="ctr"/>
                      <a:r>
                        <a:rPr lang="pl-PL" sz="1800"/>
                        <a:t>1</a:t>
                      </a:r>
                    </a:p>
                  </a:txBody>
                  <a:tcPr/>
                </a:tc>
                <a:tc>
                  <a:txBody>
                    <a:bodyPr/>
                    <a:lstStyle/>
                    <a:p>
                      <a:pPr algn="ctr"/>
                      <a:r>
                        <a:rPr lang="pl-PL" sz="1800"/>
                        <a:t>1</a:t>
                      </a:r>
                    </a:p>
                  </a:txBody>
                  <a:tcPr/>
                </a:tc>
                <a:tc>
                  <a:txBody>
                    <a:bodyPr/>
                    <a:lstStyle/>
                    <a:p>
                      <a:pPr algn="ctr"/>
                      <a:r>
                        <a:rPr lang="pl-PL" sz="1800"/>
                        <a:t>0.8</a:t>
                      </a:r>
                    </a:p>
                  </a:txBody>
                  <a:tcPr/>
                </a:tc>
                <a:tc>
                  <a:txBody>
                    <a:bodyPr/>
                    <a:lstStyle/>
                    <a:p>
                      <a:pPr algn="ctr"/>
                      <a:r>
                        <a:rPr lang="pl-PL" sz="1800"/>
                        <a:t>0.5</a:t>
                      </a:r>
                    </a:p>
                  </a:txBody>
                  <a:tcPr/>
                </a:tc>
                <a:tc>
                  <a:txBody>
                    <a:bodyPr/>
                    <a:lstStyle/>
                    <a:p>
                      <a:pPr algn="ctr"/>
                      <a:r>
                        <a:rPr lang="pl-PL" sz="1800"/>
                        <a:t>0.1</a:t>
                      </a:r>
                    </a:p>
                  </a:txBody>
                  <a:tcPr/>
                </a:tc>
                <a:tc>
                  <a:txBody>
                    <a:bodyPr/>
                    <a:lstStyle/>
                    <a:p>
                      <a:pPr algn="ctr"/>
                      <a:r>
                        <a:rPr lang="pl-PL" sz="1800"/>
                        <a:t>0</a:t>
                      </a:r>
                    </a:p>
                  </a:txBody>
                  <a:tcPr/>
                </a:tc>
                <a:tc>
                  <a:txBody>
                    <a:bodyPr/>
                    <a:lstStyle/>
                    <a:p>
                      <a:pPr algn="ctr"/>
                      <a:r>
                        <a:rPr lang="pl-PL" sz="1800"/>
                        <a:t>0</a:t>
                      </a:r>
                    </a:p>
                  </a:txBody>
                  <a:tcPr/>
                </a:tc>
                <a:tc>
                  <a:txBody>
                    <a:bodyPr/>
                    <a:lstStyle/>
                    <a:p>
                      <a:pPr algn="ctr"/>
                      <a:r>
                        <a:rPr lang="pl-PL" sz="1800"/>
                        <a:t>0</a:t>
                      </a:r>
                    </a:p>
                  </a:txBody>
                  <a:tcPr/>
                </a:tc>
                <a:tc>
                  <a:txBody>
                    <a:bodyPr/>
                    <a:lstStyle/>
                    <a:p>
                      <a:pPr lvl="0" algn="ctr">
                        <a:buNone/>
                      </a:pPr>
                      <a:r>
                        <a:rPr lang="pl-PL" sz="1800"/>
                        <a:t>0</a:t>
                      </a:r>
                    </a:p>
                  </a:txBody>
                  <a:tcPr/>
                </a:tc>
                <a:tc>
                  <a:txBody>
                    <a:bodyPr/>
                    <a:lstStyle/>
                    <a:p>
                      <a:pPr lvl="0" algn="l">
                        <a:buNone/>
                      </a:pPr>
                      <a:r>
                        <a:rPr lang="pl-PL" sz="1800"/>
                        <a:t>0}</a:t>
                      </a:r>
                    </a:p>
                  </a:txBody>
                  <a:tcPr/>
                </a:tc>
                <a:extLst>
                  <a:ext uri="{0D108BD9-81ED-4DB2-BD59-A6C34878D82A}">
                    <a16:rowId xmlns:a16="http://schemas.microsoft.com/office/drawing/2014/main" val="3501737350"/>
                  </a:ext>
                </a:extLst>
              </a:tr>
              <a:tr h="370840">
                <a:tc>
                  <a:txBody>
                    <a:bodyPr/>
                    <a:lstStyle/>
                    <a:p>
                      <a:pPr algn="r"/>
                      <a:r>
                        <a:rPr lang="pl-PL" sz="1800"/>
                        <a:t>"ponad 8"={</a:t>
                      </a:r>
                    </a:p>
                  </a:txBody>
                  <a:tcPr/>
                </a:tc>
                <a:tc>
                  <a:txBody>
                    <a:bodyPr/>
                    <a:lstStyle/>
                    <a:p>
                      <a:pPr algn="ctr"/>
                      <a:r>
                        <a:rPr lang="pl-PL" sz="1800"/>
                        <a:t>0</a:t>
                      </a:r>
                    </a:p>
                  </a:txBody>
                  <a:tcPr/>
                </a:tc>
                <a:tc>
                  <a:txBody>
                    <a:bodyPr/>
                    <a:lstStyle/>
                    <a:p>
                      <a:pPr algn="ctr"/>
                      <a:r>
                        <a:rPr lang="pl-PL" sz="1800"/>
                        <a:t>0</a:t>
                      </a:r>
                    </a:p>
                  </a:txBody>
                  <a:tcPr/>
                </a:tc>
                <a:tc>
                  <a:txBody>
                    <a:bodyPr/>
                    <a:lstStyle/>
                    <a:p>
                      <a:pPr algn="ctr"/>
                      <a:r>
                        <a:rPr lang="pl-PL" sz="1800"/>
                        <a:t>0</a:t>
                      </a:r>
                    </a:p>
                  </a:txBody>
                  <a:tcPr/>
                </a:tc>
                <a:tc>
                  <a:txBody>
                    <a:bodyPr/>
                    <a:lstStyle/>
                    <a:p>
                      <a:pPr algn="ctr"/>
                      <a:r>
                        <a:rPr lang="pl-PL" sz="1800"/>
                        <a:t>0</a:t>
                      </a:r>
                    </a:p>
                  </a:txBody>
                  <a:tcPr/>
                </a:tc>
                <a:tc>
                  <a:txBody>
                    <a:bodyPr/>
                    <a:lstStyle/>
                    <a:p>
                      <a:pPr algn="ctr"/>
                      <a:r>
                        <a:rPr lang="pl-PL" sz="1800"/>
                        <a:t>0</a:t>
                      </a:r>
                    </a:p>
                  </a:txBody>
                  <a:tcPr/>
                </a:tc>
                <a:tc>
                  <a:txBody>
                    <a:bodyPr/>
                    <a:lstStyle/>
                    <a:p>
                      <a:pPr algn="ctr"/>
                      <a:r>
                        <a:rPr lang="pl-PL" sz="1800"/>
                        <a:t>0</a:t>
                      </a:r>
                    </a:p>
                  </a:txBody>
                  <a:tcPr/>
                </a:tc>
                <a:tc>
                  <a:txBody>
                    <a:bodyPr/>
                    <a:lstStyle/>
                    <a:p>
                      <a:pPr algn="ctr"/>
                      <a:r>
                        <a:rPr lang="pl-PL" sz="1800"/>
                        <a:t>0</a:t>
                      </a:r>
                    </a:p>
                  </a:txBody>
                  <a:tcPr/>
                </a:tc>
                <a:tc>
                  <a:txBody>
                    <a:bodyPr/>
                    <a:lstStyle/>
                    <a:p>
                      <a:pPr algn="ctr"/>
                      <a:r>
                        <a:rPr lang="pl-PL" sz="1800"/>
                        <a:t>0</a:t>
                      </a:r>
                    </a:p>
                  </a:txBody>
                  <a:tcPr/>
                </a:tc>
                <a:tc>
                  <a:txBody>
                    <a:bodyPr/>
                    <a:lstStyle/>
                    <a:p>
                      <a:pPr lvl="0" algn="ctr">
                        <a:buNone/>
                      </a:pPr>
                      <a:r>
                        <a:rPr lang="pl-PL" sz="1800"/>
                        <a:t>1</a:t>
                      </a:r>
                    </a:p>
                  </a:txBody>
                  <a:tcPr/>
                </a:tc>
                <a:tc>
                  <a:txBody>
                    <a:bodyPr/>
                    <a:lstStyle/>
                    <a:p>
                      <a:pPr lvl="0" algn="l">
                        <a:buNone/>
                      </a:pPr>
                      <a:r>
                        <a:rPr lang="pl-PL" sz="1800"/>
                        <a:t>1}</a:t>
                      </a:r>
                    </a:p>
                  </a:txBody>
                  <a:tcPr/>
                </a:tc>
                <a:extLst>
                  <a:ext uri="{0D108BD9-81ED-4DB2-BD59-A6C34878D82A}">
                    <a16:rowId xmlns:a16="http://schemas.microsoft.com/office/drawing/2014/main" val="1548641936"/>
                  </a:ext>
                </a:extLst>
              </a:tr>
            </a:tbl>
          </a:graphicData>
        </a:graphic>
      </p:graphicFrame>
    </p:spTree>
    <p:extLst>
      <p:ext uri="{BB962C8B-B14F-4D97-AF65-F5344CB8AC3E}">
        <p14:creationId xmlns:p14="http://schemas.microsoft.com/office/powerpoint/2010/main" val="3636176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a:extLst>
              <a:ext uri="{FF2B5EF4-FFF2-40B4-BE49-F238E27FC236}">
                <a16:creationId xmlns:a16="http://schemas.microsoft.com/office/drawing/2014/main" id="{EC9EE302-BFB6-FEFD-1B72-5F048299A009}"/>
              </a:ext>
            </a:extLst>
          </p:cNvPr>
          <p:cNvSpPr>
            <a:spLocks noGrp="1"/>
          </p:cNvSpPr>
          <p:nvPr>
            <p:ph type="subTitle" idx="1"/>
          </p:nvPr>
        </p:nvSpPr>
        <p:spPr>
          <a:xfrm>
            <a:off x="3817491" y="1848105"/>
            <a:ext cx="4573559" cy="723611"/>
          </a:xfrm>
        </p:spPr>
        <p:txBody>
          <a:bodyPr/>
          <a:lstStyle/>
          <a:p>
            <a:r>
              <a:rPr lang="pl-PL" b="1">
                <a:ea typeface="+mn-lt"/>
                <a:cs typeface="+mn-lt"/>
              </a:rPr>
              <a:t>Kwantyfikator lingwistyczny</a:t>
            </a:r>
            <a:endParaRPr lang="pl-PL">
              <a:ea typeface="+mn-lt"/>
              <a:cs typeface="+mn-lt"/>
            </a:endParaRPr>
          </a:p>
          <a:p>
            <a:endParaRPr lang="pl-PL"/>
          </a:p>
        </p:txBody>
      </p:sp>
      <p:sp>
        <p:nvSpPr>
          <p:cNvPr id="3" name="Tytuł 2">
            <a:extLst>
              <a:ext uri="{FF2B5EF4-FFF2-40B4-BE49-F238E27FC236}">
                <a16:creationId xmlns:a16="http://schemas.microsoft.com/office/drawing/2014/main" id="{9D752DA4-3EB4-235A-132C-CBA99AE3F864}"/>
              </a:ext>
            </a:extLst>
          </p:cNvPr>
          <p:cNvSpPr>
            <a:spLocks noGrp="1"/>
          </p:cNvSpPr>
          <p:nvPr>
            <p:ph type="title" idx="6"/>
          </p:nvPr>
        </p:nvSpPr>
        <p:spPr/>
        <p:txBody>
          <a:bodyPr/>
          <a:lstStyle/>
          <a:p>
            <a:r>
              <a:rPr lang="pl-PL"/>
              <a:t>Kwantyfikator lingwistyczny</a:t>
            </a:r>
          </a:p>
        </p:txBody>
      </p:sp>
      <p:pic>
        <p:nvPicPr>
          <p:cNvPr id="5" name="Obraz 5">
            <a:extLst>
              <a:ext uri="{FF2B5EF4-FFF2-40B4-BE49-F238E27FC236}">
                <a16:creationId xmlns:a16="http://schemas.microsoft.com/office/drawing/2014/main" id="{6AAE78EB-B0B1-4159-9FA7-80EC8F36F20F}"/>
              </a:ext>
            </a:extLst>
          </p:cNvPr>
          <p:cNvPicPr>
            <a:picLocks noChangeAspect="1"/>
          </p:cNvPicPr>
          <p:nvPr/>
        </p:nvPicPr>
        <p:blipFill>
          <a:blip r:embed="rId3"/>
          <a:stretch>
            <a:fillRect/>
          </a:stretch>
        </p:blipFill>
        <p:spPr>
          <a:xfrm>
            <a:off x="1366837" y="3268473"/>
            <a:ext cx="3993356" cy="3154737"/>
          </a:xfrm>
          <a:prstGeom prst="rect">
            <a:avLst/>
          </a:prstGeom>
        </p:spPr>
      </p:pic>
      <p:pic>
        <p:nvPicPr>
          <p:cNvPr id="7" name="Obraz 7">
            <a:extLst>
              <a:ext uri="{FF2B5EF4-FFF2-40B4-BE49-F238E27FC236}">
                <a16:creationId xmlns:a16="http://schemas.microsoft.com/office/drawing/2014/main" id="{A38E9F43-E519-575C-1EF6-2E107B8A675B}"/>
              </a:ext>
            </a:extLst>
          </p:cNvPr>
          <p:cNvPicPr>
            <a:picLocks noChangeAspect="1"/>
          </p:cNvPicPr>
          <p:nvPr/>
        </p:nvPicPr>
        <p:blipFill>
          <a:blip r:embed="rId4"/>
          <a:stretch>
            <a:fillRect/>
          </a:stretch>
        </p:blipFill>
        <p:spPr>
          <a:xfrm>
            <a:off x="6593681" y="3266459"/>
            <a:ext cx="3993356" cy="3182582"/>
          </a:xfrm>
          <a:prstGeom prst="rect">
            <a:avLst/>
          </a:prstGeom>
        </p:spPr>
      </p:pic>
      <p:sp>
        <p:nvSpPr>
          <p:cNvPr id="8" name="pole tekstowe 7">
            <a:extLst>
              <a:ext uri="{FF2B5EF4-FFF2-40B4-BE49-F238E27FC236}">
                <a16:creationId xmlns:a16="http://schemas.microsoft.com/office/drawing/2014/main" id="{8B17143A-65DC-2A8D-4190-AF1E14CFBBE8}"/>
              </a:ext>
            </a:extLst>
          </p:cNvPr>
          <p:cNvSpPr txBox="1"/>
          <p:nvPr/>
        </p:nvSpPr>
        <p:spPr>
          <a:xfrm>
            <a:off x="2878337" y="2678906"/>
            <a:ext cx="98226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a:t>Absolutne</a:t>
            </a:r>
          </a:p>
        </p:txBody>
      </p:sp>
      <p:sp>
        <p:nvSpPr>
          <p:cNvPr id="9" name="pole tekstowe 8">
            <a:extLst>
              <a:ext uri="{FF2B5EF4-FFF2-40B4-BE49-F238E27FC236}">
                <a16:creationId xmlns:a16="http://schemas.microsoft.com/office/drawing/2014/main" id="{751557A2-2857-E0F3-D541-FD73170C4C22}"/>
              </a:ext>
            </a:extLst>
          </p:cNvPr>
          <p:cNvSpPr txBox="1"/>
          <p:nvPr/>
        </p:nvSpPr>
        <p:spPr>
          <a:xfrm>
            <a:off x="7878961" y="2678906"/>
            <a:ext cx="143470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l-PL"/>
              <a:t>Proporcjonalne</a:t>
            </a:r>
          </a:p>
        </p:txBody>
      </p:sp>
      <p:cxnSp>
        <p:nvCxnSpPr>
          <p:cNvPr id="10" name="Łącznik prosty ze strzałką 9">
            <a:extLst>
              <a:ext uri="{FF2B5EF4-FFF2-40B4-BE49-F238E27FC236}">
                <a16:creationId xmlns:a16="http://schemas.microsoft.com/office/drawing/2014/main" id="{E76130D9-0693-84DE-FF3A-6B2EEF03B71C}"/>
              </a:ext>
            </a:extLst>
          </p:cNvPr>
          <p:cNvCxnSpPr/>
          <p:nvPr/>
        </p:nvCxnSpPr>
        <p:spPr>
          <a:xfrm flipH="1">
            <a:off x="3969543" y="2328863"/>
            <a:ext cx="2121694" cy="450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Łącznik prosty ze strzałką 10">
            <a:extLst>
              <a:ext uri="{FF2B5EF4-FFF2-40B4-BE49-F238E27FC236}">
                <a16:creationId xmlns:a16="http://schemas.microsoft.com/office/drawing/2014/main" id="{E04076F7-9326-75C9-60E1-01FBB71E695A}"/>
              </a:ext>
            </a:extLst>
          </p:cNvPr>
          <p:cNvCxnSpPr>
            <a:cxnSpLocks/>
          </p:cNvCxnSpPr>
          <p:nvPr/>
        </p:nvCxnSpPr>
        <p:spPr>
          <a:xfrm>
            <a:off x="6115050" y="2340769"/>
            <a:ext cx="1640680" cy="450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99963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dtytuł 1">
            <a:extLst>
              <a:ext uri="{FF2B5EF4-FFF2-40B4-BE49-F238E27FC236}">
                <a16:creationId xmlns:a16="http://schemas.microsoft.com/office/drawing/2014/main" id="{373BE4B5-654B-F22B-B353-3DA3CBE870DA}"/>
              </a:ext>
            </a:extLst>
          </p:cNvPr>
          <p:cNvSpPr>
            <a:spLocks noGrp="1"/>
          </p:cNvSpPr>
          <p:nvPr>
            <p:ph type="subTitle" idx="1"/>
          </p:nvPr>
        </p:nvSpPr>
        <p:spPr/>
        <p:txBody>
          <a:bodyPr/>
          <a:lstStyle/>
          <a:p>
            <a:pPr marL="139700" indent="0">
              <a:lnSpc>
                <a:spcPct val="150000"/>
              </a:lnSpc>
            </a:pPr>
            <a:r>
              <a:rPr lang="pl-PL"/>
              <a:t>1. Obliczamy stopień spełnienia </a:t>
            </a:r>
            <a:r>
              <a:rPr lang="pl-PL" err="1"/>
              <a:t>sumaryzatora</a:t>
            </a:r>
            <a:r>
              <a:rPr lang="pl-PL"/>
              <a:t> dla każdego elementu zbioru danych D. </a:t>
            </a:r>
          </a:p>
          <a:p>
            <a:pPr marL="139700" indent="0">
              <a:lnSpc>
                <a:spcPct val="150000"/>
              </a:lnSpc>
            </a:pPr>
            <a:r>
              <a:rPr lang="pl-PL">
                <a:ea typeface="+mn-lt"/>
                <a:cs typeface="+mn-lt"/>
              </a:rPr>
              <a:t>2. Wyznacz proporcję elementów zbioru danych satysfakcjonujących S:</a:t>
            </a:r>
          </a:p>
          <a:p>
            <a:pPr marL="596900" indent="-457200">
              <a:lnSpc>
                <a:spcPct val="150000"/>
              </a:lnSpc>
              <a:buAutoNum type="arabicPeriod"/>
            </a:pPr>
            <a:endParaRPr lang="pl-PL">
              <a:latin typeface="Arial"/>
              <a:cs typeface="Arial"/>
            </a:endParaRPr>
          </a:p>
          <a:p>
            <a:pPr marL="139700" indent="0">
              <a:lnSpc>
                <a:spcPct val="150000"/>
              </a:lnSpc>
            </a:pPr>
            <a:endParaRPr lang="pl-PL">
              <a:latin typeface="Arial"/>
              <a:cs typeface="Arial"/>
            </a:endParaRPr>
          </a:p>
          <a:p>
            <a:pPr marL="139700" indent="0">
              <a:lnSpc>
                <a:spcPct val="150000"/>
              </a:lnSpc>
            </a:pPr>
            <a:r>
              <a:rPr lang="pl-PL">
                <a:latin typeface="Arial"/>
                <a:cs typeface="Arial"/>
              </a:rPr>
              <a:t>3. Wówczas T wyniesie Q(r).</a:t>
            </a:r>
          </a:p>
          <a:p>
            <a:pPr marL="736600" lvl="1" indent="0"/>
            <a:endParaRPr lang="pl-PL" sz="1850">
              <a:latin typeface="Arial"/>
              <a:cs typeface="Arial"/>
            </a:endParaRPr>
          </a:p>
        </p:txBody>
      </p:sp>
      <p:sp>
        <p:nvSpPr>
          <p:cNvPr id="3" name="Tytuł 2">
            <a:extLst>
              <a:ext uri="{FF2B5EF4-FFF2-40B4-BE49-F238E27FC236}">
                <a16:creationId xmlns:a16="http://schemas.microsoft.com/office/drawing/2014/main" id="{EA8CE215-F0E2-72E5-61F0-55F9750DB04C}"/>
              </a:ext>
            </a:extLst>
          </p:cNvPr>
          <p:cNvSpPr>
            <a:spLocks noGrp="1"/>
          </p:cNvSpPr>
          <p:nvPr>
            <p:ph type="title" idx="6"/>
          </p:nvPr>
        </p:nvSpPr>
        <p:spPr/>
        <p:txBody>
          <a:bodyPr/>
          <a:lstStyle/>
          <a:p>
            <a:r>
              <a:rPr lang="pl-PL"/>
              <a:t>Stopień prawdziwości</a:t>
            </a:r>
          </a:p>
        </p:txBody>
      </p:sp>
      <p:pic>
        <p:nvPicPr>
          <p:cNvPr id="4" name="Obraz 4" descr="Obraz zawierający tekst, zegarek&#10;&#10;Opis wygenerowany automatycznie">
            <a:extLst>
              <a:ext uri="{FF2B5EF4-FFF2-40B4-BE49-F238E27FC236}">
                <a16:creationId xmlns:a16="http://schemas.microsoft.com/office/drawing/2014/main" id="{B80E7D4E-A268-6C79-9CB5-35ACCDCB3B86}"/>
              </a:ext>
            </a:extLst>
          </p:cNvPr>
          <p:cNvPicPr>
            <a:picLocks noChangeAspect="1"/>
          </p:cNvPicPr>
          <p:nvPr/>
        </p:nvPicPr>
        <p:blipFill>
          <a:blip r:embed="rId3"/>
          <a:stretch>
            <a:fillRect/>
          </a:stretch>
        </p:blipFill>
        <p:spPr>
          <a:xfrm>
            <a:off x="4519780" y="3769775"/>
            <a:ext cx="2844967" cy="1155532"/>
          </a:xfrm>
          <a:prstGeom prst="rect">
            <a:avLst/>
          </a:prstGeom>
        </p:spPr>
      </p:pic>
      <p:pic>
        <p:nvPicPr>
          <p:cNvPr id="6" name="Obraz 6">
            <a:extLst>
              <a:ext uri="{FF2B5EF4-FFF2-40B4-BE49-F238E27FC236}">
                <a16:creationId xmlns:a16="http://schemas.microsoft.com/office/drawing/2014/main" id="{68817CC9-D3CF-46D8-BD13-F98F3BBF630F}"/>
              </a:ext>
            </a:extLst>
          </p:cNvPr>
          <p:cNvPicPr>
            <a:picLocks noChangeAspect="1"/>
          </p:cNvPicPr>
          <p:nvPr/>
        </p:nvPicPr>
        <p:blipFill>
          <a:blip r:embed="rId4"/>
          <a:stretch>
            <a:fillRect/>
          </a:stretch>
        </p:blipFill>
        <p:spPr>
          <a:xfrm>
            <a:off x="3623805" y="2757017"/>
            <a:ext cx="652212" cy="297447"/>
          </a:xfrm>
          <a:prstGeom prst="rect">
            <a:avLst/>
          </a:prstGeom>
        </p:spPr>
      </p:pic>
    </p:spTree>
    <p:extLst>
      <p:ext uri="{BB962C8B-B14F-4D97-AF65-F5344CB8AC3E}">
        <p14:creationId xmlns:p14="http://schemas.microsoft.com/office/powerpoint/2010/main" val="274295458"/>
      </p:ext>
    </p:extLst>
  </p:cSld>
  <p:clrMapOvr>
    <a:masterClrMapping/>
  </p:clrMapOvr>
</p:sld>
</file>

<file path=ppt/theme/theme1.xml><?xml version="1.0" encoding="utf-8"?>
<a:theme xmlns:a="http://schemas.openxmlformats.org/drawingml/2006/main" name="forester_motive">
  <a:themeElements>
    <a:clrScheme name="Simple Light">
      <a:dk1>
        <a:srgbClr val="3F4252"/>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F4252"/>
      </a:hlink>
      <a:folHlink>
        <a:srgbClr val="0097A7"/>
      </a:folHlink>
    </a:clrScheme>
    <a:fontScheme name="Pakiet 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forester_motive" id="{CEEFFEA8-7718-4544-B35B-B488F1492161}" vid="{ACC6AFDE-6350-4AAF-95B7-C82BD3715C13}"/>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9C96B60C6FC0E84BBA39174ADFFE3681" ma:contentTypeVersion="14" ma:contentTypeDescription="Utwórz nowy dokument." ma:contentTypeScope="" ma:versionID="553f7c0b58f50cfa9bceec858f2419d5">
  <xsd:schema xmlns:xsd="http://www.w3.org/2001/XMLSchema" xmlns:xs="http://www.w3.org/2001/XMLSchema" xmlns:p="http://schemas.microsoft.com/office/2006/metadata/properties" xmlns:ns3="9fcbd4b1-acba-40f5-9c18-6e7440fbdee0" xmlns:ns4="a6820557-34c2-4f59-b216-d67d264fdacd" targetNamespace="http://schemas.microsoft.com/office/2006/metadata/properties" ma:root="true" ma:fieldsID="24d3a29439dc4259eaed2e00984b5942" ns3:_="" ns4:_="">
    <xsd:import namespace="9fcbd4b1-acba-40f5-9c18-6e7440fbdee0"/>
    <xsd:import namespace="a6820557-34c2-4f59-b216-d67d264fdac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cbd4b1-acba-40f5-9c18-6e7440fbd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6820557-34c2-4f59-b216-d67d264fdacd" elementFormDefault="qualified">
    <xsd:import namespace="http://schemas.microsoft.com/office/2006/documentManagement/types"/>
    <xsd:import namespace="http://schemas.microsoft.com/office/infopath/2007/PartnerControls"/>
    <xsd:element name="SharedWithUsers" ma:index="12"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Udostępnione dla — szczegóły" ma:internalName="SharedWithDetails" ma:readOnly="true">
      <xsd:simpleType>
        <xsd:restriction base="dms:Note">
          <xsd:maxLength value="255"/>
        </xsd:restriction>
      </xsd:simpleType>
    </xsd:element>
    <xsd:element name="SharingHintHash" ma:index="14"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fcbd4b1-acba-40f5-9c18-6e7440fbdee0" xsi:nil="true"/>
  </documentManagement>
</p:properties>
</file>

<file path=customXml/itemProps1.xml><?xml version="1.0" encoding="utf-8"?>
<ds:datastoreItem xmlns:ds="http://schemas.openxmlformats.org/officeDocument/2006/customXml" ds:itemID="{221C2116-06FE-45FA-9686-BEBB9939A553}">
  <ds:schemaRefs>
    <ds:schemaRef ds:uri="9fcbd4b1-acba-40f5-9c18-6e7440fbdee0"/>
    <ds:schemaRef ds:uri="a6820557-34c2-4f59-b216-d67d264fdac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47F5D61-6CD8-4FAA-AD74-22962ADC51DB}">
  <ds:schemaRefs>
    <ds:schemaRef ds:uri="http://schemas.microsoft.com/sharepoint/v3/contenttype/forms"/>
  </ds:schemaRefs>
</ds:datastoreItem>
</file>

<file path=customXml/itemProps3.xml><?xml version="1.0" encoding="utf-8"?>
<ds:datastoreItem xmlns:ds="http://schemas.openxmlformats.org/officeDocument/2006/customXml" ds:itemID="{228A9535-F986-413E-84BB-5CD56EFFA36E}">
  <ds:schemaRefs>
    <ds:schemaRef ds:uri="9fcbd4b1-acba-40f5-9c18-6e7440fbdee0"/>
    <ds:schemaRef ds:uri="a6820557-34c2-4f59-b216-d67d264fdac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forester_motive</Template>
  <Application>Microsoft Office PowerPoint</Application>
  <PresentationFormat>Widescreen</PresentationFormat>
  <Slides>26</Slides>
  <Notes>21</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forester_motive</vt:lpstr>
      <vt:lpstr>Logiki rozmyte w lingwistycznych podsumowaniach danych</vt:lpstr>
      <vt:lpstr>Plan prezentacji</vt:lpstr>
      <vt:lpstr>Motywacja</vt:lpstr>
      <vt:lpstr>Podstawowe pojęcia i operatory</vt:lpstr>
      <vt:lpstr>Konstrukcja</vt:lpstr>
      <vt:lpstr>Konstrukcja</vt:lpstr>
      <vt:lpstr>Sumaryzator</vt:lpstr>
      <vt:lpstr>Kwantyfikator lingwistyczny</vt:lpstr>
      <vt:lpstr>Stopień prawdziwości</vt:lpstr>
      <vt:lpstr>Typy podsumowań</vt:lpstr>
      <vt:lpstr>Metody ewaluacji podsumowań</vt:lpstr>
      <vt:lpstr>Algorytm genetyczny</vt:lpstr>
      <vt:lpstr>Informacyjność</vt:lpstr>
      <vt:lpstr>Stopień nieprecyzyjności </vt:lpstr>
      <vt:lpstr>Stopień pokrycia </vt:lpstr>
      <vt:lpstr>Stopień stosowności </vt:lpstr>
      <vt:lpstr>Długość podsumowania </vt:lpstr>
      <vt:lpstr>FQUERY</vt:lpstr>
      <vt:lpstr>FQUERY- raport</vt:lpstr>
      <vt:lpstr>Literatura</vt:lpstr>
      <vt:lpstr>Dziękujemy za uwagę</vt:lpstr>
      <vt:lpstr>OWA</vt:lpstr>
      <vt:lpstr>OWA</vt:lpstr>
      <vt:lpstr>Reguły asocjacyjne</vt:lpstr>
      <vt:lpstr>Reguły asocjacyjne - miary</vt:lpstr>
      <vt:lpstr>Reguły asocjacyjne - adaptacja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Logiki rozmyte w lingwistycznych podsumowaniach danych</dc:title>
  <dc:creator>Ruczyński Hubert (STUD)</dc:creator>
  <cp:revision>1</cp:revision>
  <dcterms:created xsi:type="dcterms:W3CDTF">2022-12-28T10:48:36Z</dcterms:created>
  <dcterms:modified xsi:type="dcterms:W3CDTF">2023-01-13T13:37:46Z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0x0101009C96B60C6FC0E84BBA39174ADFFE3681</vt:lpwstr>
  </property>
</Properties>
</file>