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9"/>
  </p:notesMasterIdLst>
  <p:sldIdLst>
    <p:sldId id="257" r:id="rId5"/>
    <p:sldId id="259" r:id="rId6"/>
    <p:sldId id="263" r:id="rId7"/>
    <p:sldId id="258" r:id="rId8"/>
    <p:sldId id="286" r:id="rId9"/>
    <p:sldId id="287" r:id="rId10"/>
    <p:sldId id="294" r:id="rId11"/>
    <p:sldId id="290" r:id="rId12"/>
    <p:sldId id="301" r:id="rId13"/>
    <p:sldId id="306" r:id="rId14"/>
    <p:sldId id="302" r:id="rId15"/>
    <p:sldId id="307" r:id="rId16"/>
    <p:sldId id="303" r:id="rId17"/>
    <p:sldId id="304" r:id="rId18"/>
    <p:sldId id="305" r:id="rId19"/>
    <p:sldId id="299" r:id="rId20"/>
    <p:sldId id="292" r:id="rId21"/>
    <p:sldId id="291" r:id="rId22"/>
    <p:sldId id="329" r:id="rId23"/>
    <p:sldId id="327" r:id="rId24"/>
    <p:sldId id="293" r:id="rId25"/>
    <p:sldId id="308" r:id="rId26"/>
    <p:sldId id="295" r:id="rId27"/>
    <p:sldId id="311" r:id="rId28"/>
    <p:sldId id="312" r:id="rId29"/>
    <p:sldId id="313" r:id="rId30"/>
    <p:sldId id="321" r:id="rId31"/>
    <p:sldId id="314" r:id="rId32"/>
    <p:sldId id="322" r:id="rId33"/>
    <p:sldId id="315" r:id="rId34"/>
    <p:sldId id="323" r:id="rId35"/>
    <p:sldId id="324" r:id="rId36"/>
    <p:sldId id="316" r:id="rId37"/>
    <p:sldId id="325" r:id="rId38"/>
    <p:sldId id="326" r:id="rId39"/>
    <p:sldId id="296" r:id="rId40"/>
    <p:sldId id="310" r:id="rId41"/>
    <p:sldId id="298" r:id="rId42"/>
    <p:sldId id="279" r:id="rId43"/>
    <p:sldId id="309" r:id="rId44"/>
    <p:sldId id="317" r:id="rId45"/>
    <p:sldId id="318" r:id="rId46"/>
    <p:sldId id="320" r:id="rId47"/>
    <p:sldId id="319" r:id="rId4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F979C8-90E9-4B53-8CF8-461283A7BFED}" v="7026" dt="2023-06-26T05:37:18.419"/>
    <p1510:client id="{144061C8-8593-E67B-4CEF-CF3040787590}" v="202" dt="2023-06-25T07:47:16.001"/>
    <p1510:client id="{80E60C0F-2AC7-1A7B-E3CE-7C63829B349A}" v="73" dt="2023-06-25T21:48:54.708"/>
    <p1510:client id="{9538F551-69EE-10B6-DA58-9B59BB3CD995}" v="451" dt="2023-06-25T09:27:34.194"/>
    <p1510:client id="{9FD771FF-9944-4973-C75C-0E64BB6B6C79}" v="228" dt="2023-06-25T10:44:16.997"/>
    <p1510:client id="{ADAA18DE-4797-3EEE-B440-32D52159392C}" v="53" dt="2023-06-25T20:32:40.490"/>
    <p1510:client id="{F086A2A0-8A5C-2A31-6C5D-53C708EC83C9}" v="28" dt="2023-06-25T18:52:40.7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6" d="100"/>
          <a:sy n="146" d="100"/>
        </p:scale>
        <p:origin x="81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EF588-83A2-410B-BB96-58FFD30847D8}" type="datetimeFigureOut">
              <a:rPr lang="pl-PL" smtClean="0"/>
              <a:t>26.06.2023</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5A697-B1D5-4244-918B-B6A5381D57C5}" type="slidenum">
              <a:rPr lang="pl-PL" smtClean="0"/>
              <a:t>‹#›</a:t>
            </a:fld>
            <a:endParaRPr lang="pl-PL"/>
          </a:p>
        </p:txBody>
      </p:sp>
    </p:spTree>
    <p:extLst>
      <p:ext uri="{BB962C8B-B14F-4D97-AF65-F5344CB8AC3E}">
        <p14:creationId xmlns:p14="http://schemas.microsoft.com/office/powerpoint/2010/main" val="49925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1</a:t>
            </a:fld>
            <a:endParaRPr lang="pl-PL"/>
          </a:p>
        </p:txBody>
      </p:sp>
    </p:spTree>
    <p:extLst>
      <p:ext uri="{BB962C8B-B14F-4D97-AF65-F5344CB8AC3E}">
        <p14:creationId xmlns:p14="http://schemas.microsoft.com/office/powerpoint/2010/main" val="214976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16</a:t>
            </a:fld>
            <a:endParaRPr lang="pl-PL"/>
          </a:p>
        </p:txBody>
      </p:sp>
    </p:spTree>
    <p:extLst>
      <p:ext uri="{BB962C8B-B14F-4D97-AF65-F5344CB8AC3E}">
        <p14:creationId xmlns:p14="http://schemas.microsoft.com/office/powerpoint/2010/main" val="2276004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21</a:t>
            </a:fld>
            <a:endParaRPr lang="pl-PL"/>
          </a:p>
        </p:txBody>
      </p:sp>
    </p:spTree>
    <p:extLst>
      <p:ext uri="{BB962C8B-B14F-4D97-AF65-F5344CB8AC3E}">
        <p14:creationId xmlns:p14="http://schemas.microsoft.com/office/powerpoint/2010/main" val="767823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23</a:t>
            </a:fld>
            <a:endParaRPr lang="pl-PL"/>
          </a:p>
        </p:txBody>
      </p:sp>
    </p:spTree>
    <p:extLst>
      <p:ext uri="{BB962C8B-B14F-4D97-AF65-F5344CB8AC3E}">
        <p14:creationId xmlns:p14="http://schemas.microsoft.com/office/powerpoint/2010/main" val="1402435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24</a:t>
            </a:fld>
            <a:endParaRPr lang="pl-PL"/>
          </a:p>
        </p:txBody>
      </p:sp>
    </p:spTree>
    <p:extLst>
      <p:ext uri="{BB962C8B-B14F-4D97-AF65-F5344CB8AC3E}">
        <p14:creationId xmlns:p14="http://schemas.microsoft.com/office/powerpoint/2010/main" val="171801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Now, let’s get to the outcomes.</a:t>
            </a:r>
          </a:p>
        </p:txBody>
      </p:sp>
      <p:sp>
        <p:nvSpPr>
          <p:cNvPr id="4" name="Slide Number Placeholder 3"/>
          <p:cNvSpPr>
            <a:spLocks noGrp="1"/>
          </p:cNvSpPr>
          <p:nvPr>
            <p:ph type="sldNum" sz="quarter" idx="5"/>
          </p:nvPr>
        </p:nvSpPr>
        <p:spPr/>
        <p:txBody>
          <a:bodyPr/>
          <a:lstStyle/>
          <a:p>
            <a:fld id="{EF65A697-B1D5-4244-918B-B6A5381D57C5}" type="slidenum">
              <a:rPr lang="pl-PL" smtClean="0"/>
              <a:t>26</a:t>
            </a:fld>
            <a:endParaRPr lang="pl-PL"/>
          </a:p>
        </p:txBody>
      </p:sp>
    </p:spTree>
    <p:extLst>
      <p:ext uri="{BB962C8B-B14F-4D97-AF65-F5344CB8AC3E}">
        <p14:creationId xmlns:p14="http://schemas.microsoft.com/office/powerpoint/2010/main" val="149245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In this section we will go through the outcomes for different formulations and datasets.</a:t>
            </a:r>
          </a:p>
          <a:p>
            <a:endParaRPr lang="pl-PL"/>
          </a:p>
          <a:p>
            <a:r>
              <a:rPr lang="pl-PL"/>
              <a:t>Left – Balanced accuracy, Right – Objective value, Rows – different methods, for Z1 method values for betas and zs (helper) are the same, the dots size reflects time complexity</a:t>
            </a:r>
          </a:p>
          <a:p>
            <a:endParaRPr lang="pl-PL"/>
          </a:p>
          <a:p>
            <a:r>
              <a:rPr lang="pl-PL"/>
              <a:t>The first task was easy, methods got increadible results, with Z1 being perfect.</a:t>
            </a:r>
            <a:br>
              <a:rPr lang="pl-PL"/>
            </a:br>
            <a:br>
              <a:rPr lang="pl-PL"/>
            </a:br>
            <a:r>
              <a:rPr lang="pl-PL"/>
              <a:t>Interestingly, for Z2 and Z3 2 params had near 0 objective value, but one had much better balanced accuracy</a:t>
            </a:r>
          </a:p>
          <a:p>
            <a:endParaRPr lang="pl-PL"/>
          </a:p>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27</a:t>
            </a:fld>
            <a:endParaRPr lang="pl-PL"/>
          </a:p>
        </p:txBody>
      </p:sp>
    </p:spTree>
    <p:extLst>
      <p:ext uri="{BB962C8B-B14F-4D97-AF65-F5344CB8AC3E}">
        <p14:creationId xmlns:p14="http://schemas.microsoft.com/office/powerpoint/2010/main" val="2494439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The second dataset was harder task, however for Z2 and Z3 obtained good results around 0.8, and 0.7 for balacned accuracy.</a:t>
            </a:r>
          </a:p>
          <a:p>
            <a:endParaRPr lang="pl-PL"/>
          </a:p>
          <a:p>
            <a:r>
              <a:rPr lang="pl-PL"/>
              <a:t>it made most errors for the smaller coefficients values</a:t>
            </a:r>
          </a:p>
          <a:p>
            <a:endParaRPr lang="pl-PL"/>
          </a:p>
          <a:p>
            <a:r>
              <a:rPr lang="pl-PL"/>
              <a:t>We can witness the limitations of Z1 formulation, as it has worse performance and takes longer times</a:t>
            </a:r>
          </a:p>
        </p:txBody>
      </p:sp>
      <p:sp>
        <p:nvSpPr>
          <p:cNvPr id="4" name="Slide Number Placeholder 3"/>
          <p:cNvSpPr>
            <a:spLocks noGrp="1"/>
          </p:cNvSpPr>
          <p:nvPr>
            <p:ph type="sldNum" sz="quarter" idx="5"/>
          </p:nvPr>
        </p:nvSpPr>
        <p:spPr/>
        <p:txBody>
          <a:bodyPr/>
          <a:lstStyle/>
          <a:p>
            <a:fld id="{EF65A697-B1D5-4244-918B-B6A5381D57C5}" type="slidenum">
              <a:rPr lang="pl-PL" smtClean="0"/>
              <a:t>28</a:t>
            </a:fld>
            <a:endParaRPr lang="pl-PL"/>
          </a:p>
        </p:txBody>
      </p:sp>
    </p:spTree>
    <p:extLst>
      <p:ext uri="{BB962C8B-B14F-4D97-AF65-F5344CB8AC3E}">
        <p14:creationId xmlns:p14="http://schemas.microsoft.com/office/powerpoint/2010/main" val="543163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The last task was the hardest one, were BA was near 0.6, and all methods could predict only one coefficient properly. Interestingly the objective value was still able to get increadible results.</a:t>
            </a:r>
          </a:p>
        </p:txBody>
      </p:sp>
      <p:sp>
        <p:nvSpPr>
          <p:cNvPr id="4" name="Slide Number Placeholder 3"/>
          <p:cNvSpPr>
            <a:spLocks noGrp="1"/>
          </p:cNvSpPr>
          <p:nvPr>
            <p:ph type="sldNum" sz="quarter" idx="5"/>
          </p:nvPr>
        </p:nvSpPr>
        <p:spPr/>
        <p:txBody>
          <a:bodyPr/>
          <a:lstStyle/>
          <a:p>
            <a:fld id="{EF65A697-B1D5-4244-918B-B6A5381D57C5}" type="slidenum">
              <a:rPr lang="pl-PL" smtClean="0"/>
              <a:t>29</a:t>
            </a:fld>
            <a:endParaRPr lang="pl-PL"/>
          </a:p>
        </p:txBody>
      </p:sp>
    </p:spTree>
    <p:extLst>
      <p:ext uri="{BB962C8B-B14F-4D97-AF65-F5344CB8AC3E}">
        <p14:creationId xmlns:p14="http://schemas.microsoft.com/office/powerpoint/2010/main" val="845580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The scond part of experiments for SOS2</a:t>
            </a:r>
          </a:p>
          <a:p>
            <a:endParaRPr lang="pl-PL"/>
          </a:p>
          <a:p>
            <a:r>
              <a:rPr lang="pl-PL"/>
              <a:t>In this case we have 4 heatmaps: the first one is BA for z, second BA for betas, third Objective values, and last is the time complexity</a:t>
            </a:r>
          </a:p>
          <a:p>
            <a:endParaRPr lang="pl-PL"/>
          </a:p>
          <a:p>
            <a:r>
              <a:rPr lang="pl-PL"/>
              <a:t>As we can see, too low Mu ruins the balanced accuracy scores. </a:t>
            </a:r>
          </a:p>
          <a:p>
            <a:endParaRPr lang="pl-PL"/>
          </a:p>
          <a:p>
            <a:r>
              <a:rPr lang="pl-PL"/>
              <a:t>Additionally z helper values obtained better BA than betas, it’s a shame that the algorithm didn’t ‚listen to z’s’ more. </a:t>
            </a:r>
          </a:p>
          <a:p>
            <a:endParaRPr lang="pl-PL"/>
          </a:p>
          <a:p>
            <a:r>
              <a:rPr lang="pl-PL"/>
              <a:t>The bigger the params were the better the results, the study would benefit from expanding the grid.</a:t>
            </a:r>
          </a:p>
          <a:p>
            <a:endParaRPr lang="pl-PL"/>
          </a:p>
          <a:p>
            <a:r>
              <a:rPr lang="pl-PL"/>
              <a:t>Big params = longer time</a:t>
            </a:r>
          </a:p>
        </p:txBody>
      </p:sp>
      <p:sp>
        <p:nvSpPr>
          <p:cNvPr id="4" name="Slide Number Placeholder 3"/>
          <p:cNvSpPr>
            <a:spLocks noGrp="1"/>
          </p:cNvSpPr>
          <p:nvPr>
            <p:ph type="sldNum" sz="quarter" idx="5"/>
          </p:nvPr>
        </p:nvSpPr>
        <p:spPr/>
        <p:txBody>
          <a:bodyPr/>
          <a:lstStyle/>
          <a:p>
            <a:fld id="{EF65A697-B1D5-4244-918B-B6A5381D57C5}" type="slidenum">
              <a:rPr lang="pl-PL" smtClean="0"/>
              <a:t>30</a:t>
            </a:fld>
            <a:endParaRPr lang="pl-PL"/>
          </a:p>
        </p:txBody>
      </p:sp>
    </p:spTree>
    <p:extLst>
      <p:ext uri="{BB962C8B-B14F-4D97-AF65-F5344CB8AC3E}">
        <p14:creationId xmlns:p14="http://schemas.microsoft.com/office/powerpoint/2010/main" val="3220183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Second task was harder again, and the model performer worse than Z2 or Z3 in terms of BA, but it was faster.</a:t>
            </a:r>
          </a:p>
          <a:p>
            <a:endParaRPr lang="pl-PL"/>
          </a:p>
          <a:p>
            <a:r>
              <a:rPr lang="pl-PL"/>
              <a:t>Zs were almost the same as betas,</a:t>
            </a:r>
          </a:p>
          <a:p>
            <a:endParaRPr lang="pl-PL"/>
          </a:p>
          <a:p>
            <a:r>
              <a:rPr lang="pl-PL"/>
              <a:t> again the bigger the params the better the results</a:t>
            </a:r>
          </a:p>
        </p:txBody>
      </p:sp>
      <p:sp>
        <p:nvSpPr>
          <p:cNvPr id="4" name="Slide Number Placeholder 3"/>
          <p:cNvSpPr>
            <a:spLocks noGrp="1"/>
          </p:cNvSpPr>
          <p:nvPr>
            <p:ph type="sldNum" sz="quarter" idx="5"/>
          </p:nvPr>
        </p:nvSpPr>
        <p:spPr/>
        <p:txBody>
          <a:bodyPr/>
          <a:lstStyle/>
          <a:p>
            <a:fld id="{EF65A697-B1D5-4244-918B-B6A5381D57C5}" type="slidenum">
              <a:rPr lang="pl-PL" smtClean="0"/>
              <a:t>31</a:t>
            </a:fld>
            <a:endParaRPr lang="pl-PL"/>
          </a:p>
        </p:txBody>
      </p:sp>
    </p:spTree>
    <p:extLst>
      <p:ext uri="{BB962C8B-B14F-4D97-AF65-F5344CB8AC3E}">
        <p14:creationId xmlns:p14="http://schemas.microsoft.com/office/powerpoint/2010/main" val="2306070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2</a:t>
            </a:fld>
            <a:endParaRPr lang="pl-PL"/>
          </a:p>
        </p:txBody>
      </p:sp>
    </p:spTree>
    <p:extLst>
      <p:ext uri="{BB962C8B-B14F-4D97-AF65-F5344CB8AC3E}">
        <p14:creationId xmlns:p14="http://schemas.microsoft.com/office/powerpoint/2010/main" val="26724485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Last task was a nightmare, results as bad as Z-methods</a:t>
            </a:r>
          </a:p>
          <a:p>
            <a:endParaRPr lang="pl-PL"/>
          </a:p>
          <a:p>
            <a:r>
              <a:rPr lang="pl-PL"/>
              <a:t>All observations mentioned before holds.</a:t>
            </a:r>
          </a:p>
        </p:txBody>
      </p:sp>
      <p:sp>
        <p:nvSpPr>
          <p:cNvPr id="4" name="Slide Number Placeholder 3"/>
          <p:cNvSpPr>
            <a:spLocks noGrp="1"/>
          </p:cNvSpPr>
          <p:nvPr>
            <p:ph type="sldNum" sz="quarter" idx="5"/>
          </p:nvPr>
        </p:nvSpPr>
        <p:spPr/>
        <p:txBody>
          <a:bodyPr/>
          <a:lstStyle/>
          <a:p>
            <a:fld id="{EF65A697-B1D5-4244-918B-B6A5381D57C5}" type="slidenum">
              <a:rPr lang="pl-PL" smtClean="0"/>
              <a:t>32</a:t>
            </a:fld>
            <a:endParaRPr lang="pl-PL"/>
          </a:p>
        </p:txBody>
      </p:sp>
    </p:spTree>
    <p:extLst>
      <p:ext uri="{BB962C8B-B14F-4D97-AF65-F5344CB8AC3E}">
        <p14:creationId xmlns:p14="http://schemas.microsoft.com/office/powerpoint/2010/main" val="938271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For the last two formulations, we’ve chosen the best parameters from the grid search, froze 3 of them and changed only the one, and the plots present these characteristics.</a:t>
            </a:r>
          </a:p>
          <a:p>
            <a:endParaRPr lang="pl-PL"/>
          </a:p>
          <a:p>
            <a:r>
              <a:rPr lang="pl-PL"/>
              <a:t>First row is for the SOS3 formulation, and second for the final.</a:t>
            </a:r>
          </a:p>
          <a:p>
            <a:endParaRPr lang="pl-PL"/>
          </a:p>
          <a:p>
            <a:r>
              <a:rPr lang="pl-PL"/>
              <a:t>As we can see, these two algorithms also manager to get perfect results for the first problem, and we can witness that all parameters benefit from its growth</a:t>
            </a:r>
          </a:p>
        </p:txBody>
      </p:sp>
      <p:sp>
        <p:nvSpPr>
          <p:cNvPr id="4" name="Slide Number Placeholder 3"/>
          <p:cNvSpPr>
            <a:spLocks noGrp="1"/>
          </p:cNvSpPr>
          <p:nvPr>
            <p:ph type="sldNum" sz="quarter" idx="5"/>
          </p:nvPr>
        </p:nvSpPr>
        <p:spPr/>
        <p:txBody>
          <a:bodyPr/>
          <a:lstStyle/>
          <a:p>
            <a:fld id="{EF65A697-B1D5-4244-918B-B6A5381D57C5}" type="slidenum">
              <a:rPr lang="pl-PL" smtClean="0"/>
              <a:t>33</a:t>
            </a:fld>
            <a:endParaRPr lang="pl-PL"/>
          </a:p>
        </p:txBody>
      </p:sp>
    </p:spTree>
    <p:extLst>
      <p:ext uri="{BB962C8B-B14F-4D97-AF65-F5344CB8AC3E}">
        <p14:creationId xmlns:p14="http://schemas.microsoft.com/office/powerpoint/2010/main" val="3690193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The second dataset was harder, as the best BA values were around 0.8. </a:t>
            </a:r>
          </a:p>
          <a:p>
            <a:endParaRPr lang="pl-PL"/>
          </a:p>
          <a:p>
            <a:r>
              <a:rPr lang="pl-PL"/>
              <a:t>We can see that in this case both method benefited from smaller values of Mu in terms of BA, even though its growth minimized the Objective value</a:t>
            </a:r>
          </a:p>
          <a:p>
            <a:endParaRPr lang="pl-PL"/>
          </a:p>
          <a:p>
            <a:r>
              <a:rPr lang="pl-PL"/>
              <a:t>Another interesing curve is for the Ml_ksi, as it also had small perturbation, but finally stabilized for bigger values</a:t>
            </a:r>
          </a:p>
          <a:p>
            <a:endParaRPr lang="pl-PL"/>
          </a:p>
          <a:p>
            <a:r>
              <a:rPr lang="pl-PL"/>
              <a:t>In general these results were comaprable to the ones of Z2 formulation, adn better than the others, although it took more time</a:t>
            </a:r>
          </a:p>
        </p:txBody>
      </p:sp>
      <p:sp>
        <p:nvSpPr>
          <p:cNvPr id="4" name="Slide Number Placeholder 3"/>
          <p:cNvSpPr>
            <a:spLocks noGrp="1"/>
          </p:cNvSpPr>
          <p:nvPr>
            <p:ph type="sldNum" sz="quarter" idx="5"/>
          </p:nvPr>
        </p:nvSpPr>
        <p:spPr/>
        <p:txBody>
          <a:bodyPr/>
          <a:lstStyle/>
          <a:p>
            <a:fld id="{EF65A697-B1D5-4244-918B-B6A5381D57C5}" type="slidenum">
              <a:rPr lang="pl-PL" smtClean="0"/>
              <a:t>34</a:t>
            </a:fld>
            <a:endParaRPr lang="pl-PL"/>
          </a:p>
        </p:txBody>
      </p:sp>
    </p:spTree>
    <p:extLst>
      <p:ext uri="{BB962C8B-B14F-4D97-AF65-F5344CB8AC3E}">
        <p14:creationId xmlns:p14="http://schemas.microsoft.com/office/powerpoint/2010/main" val="3481587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And the final dataset proved to be the hardest one again, but </a:t>
            </a:r>
          </a:p>
          <a:p>
            <a:endParaRPr lang="pl-PL"/>
          </a:p>
          <a:p>
            <a:r>
              <a:rPr lang="pl-PL"/>
              <a:t>The SOS3 formulation was the only one that maanged to achieve the balanced accuracy higher than 0.6. </a:t>
            </a:r>
          </a:p>
          <a:p>
            <a:endParaRPr lang="pl-PL"/>
          </a:p>
          <a:p>
            <a:r>
              <a:rPr lang="pl-PL"/>
              <a:t>Interestingly the final characteristics objective value benefited from higher Ml_ksi values, even though it worsened the BA performance</a:t>
            </a:r>
          </a:p>
        </p:txBody>
      </p:sp>
      <p:sp>
        <p:nvSpPr>
          <p:cNvPr id="4" name="Slide Number Placeholder 3"/>
          <p:cNvSpPr>
            <a:spLocks noGrp="1"/>
          </p:cNvSpPr>
          <p:nvPr>
            <p:ph type="sldNum" sz="quarter" idx="5"/>
          </p:nvPr>
        </p:nvSpPr>
        <p:spPr/>
        <p:txBody>
          <a:bodyPr/>
          <a:lstStyle/>
          <a:p>
            <a:fld id="{EF65A697-B1D5-4244-918B-B6A5381D57C5}" type="slidenum">
              <a:rPr lang="pl-PL" smtClean="0"/>
              <a:t>35</a:t>
            </a:fld>
            <a:endParaRPr lang="pl-PL"/>
          </a:p>
        </p:txBody>
      </p:sp>
    </p:spTree>
    <p:extLst>
      <p:ext uri="{BB962C8B-B14F-4D97-AF65-F5344CB8AC3E}">
        <p14:creationId xmlns:p14="http://schemas.microsoft.com/office/powerpoint/2010/main" val="1964039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36</a:t>
            </a:fld>
            <a:endParaRPr lang="pl-PL"/>
          </a:p>
        </p:txBody>
      </p:sp>
    </p:spTree>
    <p:extLst>
      <p:ext uri="{BB962C8B-B14F-4D97-AF65-F5344CB8AC3E}">
        <p14:creationId xmlns:p14="http://schemas.microsoft.com/office/powerpoint/2010/main" val="1720896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37</a:t>
            </a:fld>
            <a:endParaRPr lang="pl-PL"/>
          </a:p>
        </p:txBody>
      </p:sp>
    </p:spTree>
    <p:extLst>
      <p:ext uri="{BB962C8B-B14F-4D97-AF65-F5344CB8AC3E}">
        <p14:creationId xmlns:p14="http://schemas.microsoft.com/office/powerpoint/2010/main" val="2515072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err="1"/>
              <a:t>Thanks</a:t>
            </a:r>
            <a:r>
              <a:rPr lang="pl-PL"/>
              <a:t> for </a:t>
            </a:r>
            <a:r>
              <a:rPr lang="pl-PL" err="1"/>
              <a:t>your</a:t>
            </a:r>
            <a:r>
              <a:rPr lang="pl-PL"/>
              <a:t> </a:t>
            </a:r>
            <a:r>
              <a:rPr lang="pl-PL" err="1"/>
              <a:t>attention</a:t>
            </a:r>
            <a:r>
              <a:rPr lang="pl-PL"/>
              <a:t>.</a:t>
            </a:r>
          </a:p>
        </p:txBody>
      </p:sp>
      <p:sp>
        <p:nvSpPr>
          <p:cNvPr id="4" name="Slide Number Placeholder 3"/>
          <p:cNvSpPr>
            <a:spLocks noGrp="1"/>
          </p:cNvSpPr>
          <p:nvPr>
            <p:ph type="sldNum" sz="quarter" idx="5"/>
          </p:nvPr>
        </p:nvSpPr>
        <p:spPr/>
        <p:txBody>
          <a:bodyPr/>
          <a:lstStyle/>
          <a:p>
            <a:fld id="{EF65A697-B1D5-4244-918B-B6A5381D57C5}" type="slidenum">
              <a:rPr lang="pl-PL" smtClean="0"/>
              <a:t>39</a:t>
            </a:fld>
            <a:endParaRPr lang="pl-PL"/>
          </a:p>
        </p:txBody>
      </p:sp>
    </p:spTree>
    <p:extLst>
      <p:ext uri="{BB962C8B-B14F-4D97-AF65-F5344CB8AC3E}">
        <p14:creationId xmlns:p14="http://schemas.microsoft.com/office/powerpoint/2010/main" val="1166393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41</a:t>
            </a:fld>
            <a:endParaRPr lang="pl-PL"/>
          </a:p>
        </p:txBody>
      </p:sp>
    </p:spTree>
    <p:extLst>
      <p:ext uri="{BB962C8B-B14F-4D97-AF65-F5344CB8AC3E}">
        <p14:creationId xmlns:p14="http://schemas.microsoft.com/office/powerpoint/2010/main" val="1619362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43</a:t>
            </a:fld>
            <a:endParaRPr lang="pl-PL"/>
          </a:p>
        </p:txBody>
      </p:sp>
    </p:spTree>
    <p:extLst>
      <p:ext uri="{BB962C8B-B14F-4D97-AF65-F5344CB8AC3E}">
        <p14:creationId xmlns:p14="http://schemas.microsoft.com/office/powerpoint/2010/main" val="2838574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3</a:t>
            </a:fld>
            <a:endParaRPr lang="pl-PL"/>
          </a:p>
        </p:txBody>
      </p:sp>
    </p:spTree>
    <p:extLst>
      <p:ext uri="{BB962C8B-B14F-4D97-AF65-F5344CB8AC3E}">
        <p14:creationId xmlns:p14="http://schemas.microsoft.com/office/powerpoint/2010/main" val="1905928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4</a:t>
            </a:fld>
            <a:endParaRPr lang="pl-PL"/>
          </a:p>
        </p:txBody>
      </p:sp>
    </p:spTree>
    <p:extLst>
      <p:ext uri="{BB962C8B-B14F-4D97-AF65-F5344CB8AC3E}">
        <p14:creationId xmlns:p14="http://schemas.microsoft.com/office/powerpoint/2010/main" val="117534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5</a:t>
            </a:fld>
            <a:endParaRPr lang="pl-PL"/>
          </a:p>
        </p:txBody>
      </p:sp>
    </p:spTree>
    <p:extLst>
      <p:ext uri="{BB962C8B-B14F-4D97-AF65-F5344CB8AC3E}">
        <p14:creationId xmlns:p14="http://schemas.microsoft.com/office/powerpoint/2010/main" val="3682893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6</a:t>
            </a:fld>
            <a:endParaRPr lang="pl-PL"/>
          </a:p>
        </p:txBody>
      </p:sp>
    </p:spTree>
    <p:extLst>
      <p:ext uri="{BB962C8B-B14F-4D97-AF65-F5344CB8AC3E}">
        <p14:creationId xmlns:p14="http://schemas.microsoft.com/office/powerpoint/2010/main" val="2358383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7</a:t>
            </a:fld>
            <a:endParaRPr lang="pl-PL"/>
          </a:p>
        </p:txBody>
      </p:sp>
    </p:spTree>
    <p:extLst>
      <p:ext uri="{BB962C8B-B14F-4D97-AF65-F5344CB8AC3E}">
        <p14:creationId xmlns:p14="http://schemas.microsoft.com/office/powerpoint/2010/main" val="1988857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8</a:t>
            </a:fld>
            <a:endParaRPr lang="pl-PL"/>
          </a:p>
        </p:txBody>
      </p:sp>
    </p:spTree>
    <p:extLst>
      <p:ext uri="{BB962C8B-B14F-4D97-AF65-F5344CB8AC3E}">
        <p14:creationId xmlns:p14="http://schemas.microsoft.com/office/powerpoint/2010/main" val="742266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10</a:t>
            </a:fld>
            <a:endParaRPr lang="pl-PL"/>
          </a:p>
        </p:txBody>
      </p:sp>
    </p:spTree>
    <p:extLst>
      <p:ext uri="{BB962C8B-B14F-4D97-AF65-F5344CB8AC3E}">
        <p14:creationId xmlns:p14="http://schemas.microsoft.com/office/powerpoint/2010/main" val="541255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pic>
        <p:nvPicPr>
          <p:cNvPr id="2" name="Picture 2">
            <a:extLst>
              <a:ext uri="{FF2B5EF4-FFF2-40B4-BE49-F238E27FC236}">
                <a16:creationId xmlns:a16="http://schemas.microsoft.com/office/drawing/2014/main" id="{BEA78E17-FF02-C37B-95F4-413BE40699E3}"/>
              </a:ext>
            </a:extLst>
          </p:cNvPr>
          <p:cNvPicPr>
            <a:picLocks noChangeAspect="1"/>
          </p:cNvPicPr>
          <p:nvPr/>
        </p:nvPicPr>
        <p:blipFill rotWithShape="1">
          <a:blip r:embed="rId2"/>
          <a:srcRect l="-1" r="9904"/>
          <a:stretch/>
        </p:blipFill>
        <p:spPr>
          <a:xfrm>
            <a:off x="-170934" y="2061"/>
            <a:ext cx="12362935" cy="6855940"/>
          </a:xfrm>
          <a:prstGeom prst="rect">
            <a:avLst/>
          </a:prstGeom>
        </p:spPr>
      </p:pic>
      <p:sp>
        <p:nvSpPr>
          <p:cNvPr id="13" name="Google Shape;13;p3"/>
          <p:cNvSpPr txBox="1">
            <a:spLocks noGrp="1"/>
          </p:cNvSpPr>
          <p:nvPr>
            <p:ph type="title"/>
          </p:nvPr>
        </p:nvSpPr>
        <p:spPr>
          <a:xfrm>
            <a:off x="5489367" y="3414167"/>
            <a:ext cx="5356800" cy="1122400"/>
          </a:xfrm>
          <a:prstGeom prst="rect">
            <a:avLst/>
          </a:prstGeom>
          <a:ln>
            <a:noFill/>
          </a:ln>
        </p:spPr>
        <p:txBody>
          <a:bodyPr spcFirstLastPara="1" wrap="square" lIns="91425" tIns="91425" rIns="91425" bIns="91425" anchor="t" anchorCtr="0">
            <a:noAutofit/>
          </a:bodyPr>
          <a:lstStyle>
            <a:lvl1pPr lvl="0" algn="r">
              <a:spcBef>
                <a:spcPts val="0"/>
              </a:spcBef>
              <a:spcAft>
                <a:spcPts val="0"/>
              </a:spcAft>
              <a:buSzPts val="3600"/>
              <a:buNone/>
              <a:defRPr sz="6667">
                <a:solidFill>
                  <a:srgbClr val="AFC968"/>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GB"/>
              <a:t>Click to edit Master title style</a:t>
            </a:r>
            <a:endParaRPr/>
          </a:p>
        </p:txBody>
      </p:sp>
      <p:sp>
        <p:nvSpPr>
          <p:cNvPr id="14" name="Google Shape;14;p3"/>
          <p:cNvSpPr txBox="1">
            <a:spLocks noGrp="1"/>
          </p:cNvSpPr>
          <p:nvPr>
            <p:ph type="title" idx="2" hasCustomPrompt="1"/>
          </p:nvPr>
        </p:nvSpPr>
        <p:spPr>
          <a:xfrm>
            <a:off x="7998867" y="1433333"/>
            <a:ext cx="2847200" cy="198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14533" b="1">
                <a:solidFill>
                  <a:schemeClr val="accent6"/>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5" name="Google Shape;15;p3"/>
          <p:cNvSpPr txBox="1">
            <a:spLocks noGrp="1"/>
          </p:cNvSpPr>
          <p:nvPr>
            <p:ph type="subTitle" idx="1"/>
          </p:nvPr>
        </p:nvSpPr>
        <p:spPr>
          <a:xfrm>
            <a:off x="5919333" y="4742444"/>
            <a:ext cx="4927200" cy="92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400">
                <a:solidFill>
                  <a:srgbClr val="D6E29C"/>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a:p>
        </p:txBody>
      </p:sp>
    </p:spTree>
    <p:extLst>
      <p:ext uri="{BB962C8B-B14F-4D97-AF65-F5344CB8AC3E}">
        <p14:creationId xmlns:p14="http://schemas.microsoft.com/office/powerpoint/2010/main" val="186698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hree columns" preserve="1">
  <p:cSld name="1_Title and three columns">
    <p:spTree>
      <p:nvGrpSpPr>
        <p:cNvPr id="1" name="Shape 83"/>
        <p:cNvGrpSpPr/>
        <p:nvPr/>
      </p:nvGrpSpPr>
      <p:grpSpPr>
        <a:xfrm>
          <a:off x="0" y="0"/>
          <a:ext cx="0" cy="0"/>
          <a:chOff x="0" y="0"/>
          <a:chExt cx="0" cy="0"/>
        </a:xfrm>
      </p:grpSpPr>
      <p:sp>
        <p:nvSpPr>
          <p:cNvPr id="91" name="Google Shape;91;p18"/>
          <p:cNvSpPr/>
          <p:nvPr/>
        </p:nvSpPr>
        <p:spPr>
          <a:xfrm>
            <a:off x="197833" y="198000"/>
            <a:ext cx="11826000" cy="6462000"/>
          </a:xfrm>
          <a:prstGeom prst="rect">
            <a:avLst/>
          </a:prstGeom>
          <a:solidFill>
            <a:schemeClr val="accent2"/>
          </a:solidFill>
          <a:ln w="19050" cap="flat" cmpd="sng">
            <a:solidFill>
              <a:srgbClr val="74533D"/>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8"/>
          <p:cNvSpPr txBox="1">
            <a:spLocks noGrp="1"/>
          </p:cNvSpPr>
          <p:nvPr>
            <p:ph type="subTitle" idx="1" hasCustomPrompt="1"/>
          </p:nvPr>
        </p:nvSpPr>
        <p:spPr>
          <a:xfrm>
            <a:off x="947667" y="1955261"/>
            <a:ext cx="10180776" cy="4127336"/>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latin typeface="+mn-l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l-PL"/>
              <a:t>Kliknij aby edytować</a:t>
            </a:r>
            <a:endParaRPr/>
          </a:p>
        </p:txBody>
      </p:sp>
      <p:sp>
        <p:nvSpPr>
          <p:cNvPr id="90" name="Google Shape;90;p18"/>
          <p:cNvSpPr txBox="1">
            <a:spLocks noGrp="1"/>
          </p:cNvSpPr>
          <p:nvPr>
            <p:ph type="title" idx="6"/>
          </p:nvPr>
        </p:nvSpPr>
        <p:spPr>
          <a:xfrm>
            <a:off x="947666" y="516333"/>
            <a:ext cx="10180775" cy="103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48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GB"/>
              <a:t>Click to edit Master title style</a:t>
            </a:r>
            <a:endParaRPr/>
          </a:p>
        </p:txBody>
      </p:sp>
    </p:spTree>
    <p:extLst>
      <p:ext uri="{BB962C8B-B14F-4D97-AF65-F5344CB8AC3E}">
        <p14:creationId xmlns:p14="http://schemas.microsoft.com/office/powerpoint/2010/main" val="88131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Układ niestandardowy">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88947D2-E85F-E331-3BF7-D84BEDFA2785}"/>
              </a:ext>
            </a:extLst>
          </p:cNvPr>
          <p:cNvPicPr>
            <a:picLocks noChangeAspect="1"/>
          </p:cNvPicPr>
          <p:nvPr/>
        </p:nvPicPr>
        <p:blipFill rotWithShape="1">
          <a:blip r:embed="rId2"/>
          <a:srcRect r="9904"/>
          <a:stretch/>
        </p:blipFill>
        <p:spPr>
          <a:xfrm>
            <a:off x="-170936" y="2061"/>
            <a:ext cx="12362935" cy="6855940"/>
          </a:xfrm>
          <a:prstGeom prst="rect">
            <a:avLst/>
          </a:prstGeom>
        </p:spPr>
      </p:pic>
      <p:sp>
        <p:nvSpPr>
          <p:cNvPr id="5" name="Google Shape;13;p3">
            <a:extLst>
              <a:ext uri="{FF2B5EF4-FFF2-40B4-BE49-F238E27FC236}">
                <a16:creationId xmlns:a16="http://schemas.microsoft.com/office/drawing/2014/main" id="{42AEE9E6-4211-44FA-7360-AE2DBD6E12CB}"/>
              </a:ext>
            </a:extLst>
          </p:cNvPr>
          <p:cNvSpPr txBox="1">
            <a:spLocks noGrp="1"/>
          </p:cNvSpPr>
          <p:nvPr>
            <p:ph type="title"/>
          </p:nvPr>
        </p:nvSpPr>
        <p:spPr>
          <a:xfrm>
            <a:off x="2249384" y="1804450"/>
            <a:ext cx="7693233" cy="32491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6667">
                <a:solidFill>
                  <a:schemeClr val="accent6"/>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GB"/>
              <a:t>Click to edit Master title style</a:t>
            </a:r>
            <a:endParaRPr/>
          </a:p>
        </p:txBody>
      </p:sp>
    </p:spTree>
    <p:extLst>
      <p:ext uri="{BB962C8B-B14F-4D97-AF65-F5344CB8AC3E}">
        <p14:creationId xmlns:p14="http://schemas.microsoft.com/office/powerpoint/2010/main" val="14401148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1pPr>
            <a:lvl2pPr lvl="1"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2pPr>
            <a:lvl3pPr lvl="2"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3pPr>
            <a:lvl4pPr lvl="3"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4pPr>
            <a:lvl5pPr lvl="4"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5pPr>
            <a:lvl6pPr lvl="5"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6pPr>
            <a:lvl7pPr lvl="6"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7pPr>
            <a:lvl8pPr lvl="7"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8pPr>
            <a:lvl9pPr lvl="8"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extLst>
      <p:ext uri="{BB962C8B-B14F-4D97-AF65-F5344CB8AC3E}">
        <p14:creationId xmlns:p14="http://schemas.microsoft.com/office/powerpoint/2010/main" val="1700711305"/>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5" r:id="rId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C87A-B21E-8AC2-BEC3-47BE4C504A3B}"/>
              </a:ext>
            </a:extLst>
          </p:cNvPr>
          <p:cNvSpPr>
            <a:spLocks noGrp="1"/>
          </p:cNvSpPr>
          <p:nvPr>
            <p:ph type="title"/>
          </p:nvPr>
        </p:nvSpPr>
        <p:spPr/>
        <p:txBody>
          <a:bodyPr/>
          <a:lstStyle/>
          <a:p>
            <a:r>
              <a:rPr lang="en-US"/>
              <a:t>R8: Mixed Integer Programming</a:t>
            </a:r>
            <a:br>
              <a:rPr lang="en-US"/>
            </a:br>
            <a:r>
              <a:rPr lang="en-US"/>
              <a:t>with p &gt;&gt; n</a:t>
            </a:r>
            <a:endParaRPr lang="pl-PL"/>
          </a:p>
        </p:txBody>
      </p:sp>
      <p:sp>
        <p:nvSpPr>
          <p:cNvPr id="3" name="Title 1">
            <a:extLst>
              <a:ext uri="{FF2B5EF4-FFF2-40B4-BE49-F238E27FC236}">
                <a16:creationId xmlns:a16="http://schemas.microsoft.com/office/drawing/2014/main" id="{6C11E635-44D0-12C7-0217-3D86EB1920F7}"/>
              </a:ext>
            </a:extLst>
          </p:cNvPr>
          <p:cNvSpPr txBox="1">
            <a:spLocks/>
          </p:cNvSpPr>
          <p:nvPr/>
        </p:nvSpPr>
        <p:spPr>
          <a:xfrm>
            <a:off x="2153968" y="5318448"/>
            <a:ext cx="7693233" cy="6503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600"/>
              <a:buFont typeface="Questrial"/>
              <a:buNone/>
              <a:defRPr sz="6667" b="0" i="0" u="none" strike="noStrike" cap="none">
                <a:solidFill>
                  <a:schemeClr val="accent6"/>
                </a:solidFill>
                <a:latin typeface="Questrial"/>
                <a:ea typeface="Questrial"/>
                <a:cs typeface="Questrial"/>
                <a:sym typeface="Questrial"/>
              </a:defRPr>
            </a:lvl1pPr>
            <a:lvl2pPr marR="0" lvl="1"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2pPr>
            <a:lvl3pPr marR="0" lvl="2"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3pPr>
            <a:lvl4pPr marR="0" lvl="3"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4pPr>
            <a:lvl5pPr marR="0" lvl="4"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5pPr>
            <a:lvl6pPr marR="0" lvl="5"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6pPr>
            <a:lvl7pPr marR="0" lvl="6"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7pPr>
            <a:lvl8pPr marR="0" lvl="7"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8pPr>
            <a:lvl9pPr marR="0" lvl="8"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9pPr>
          </a:lstStyle>
          <a:p>
            <a:r>
              <a:rPr lang="pl-PL" sz="1800" err="1">
                <a:latin typeface="Arial" panose="020B0604020202020204" pitchFamily="34" charset="0"/>
              </a:rPr>
              <a:t>Authors</a:t>
            </a:r>
            <a:r>
              <a:rPr lang="pl-PL" sz="1800">
                <a:latin typeface="Arial" panose="020B0604020202020204" pitchFamily="34" charset="0"/>
              </a:rPr>
              <a:t>: Hubert Ruczyński, Kinga Ułasik</a:t>
            </a:r>
          </a:p>
          <a:p>
            <a:r>
              <a:rPr lang="pl-PL" sz="1800">
                <a:latin typeface="Arial" panose="020B0604020202020204" pitchFamily="34" charset="0"/>
              </a:rPr>
              <a:t>26th June 2023</a:t>
            </a:r>
            <a:endParaRPr lang="pl-PL" sz="1800"/>
          </a:p>
        </p:txBody>
      </p:sp>
    </p:spTree>
    <p:extLst>
      <p:ext uri="{BB962C8B-B14F-4D97-AF65-F5344CB8AC3E}">
        <p14:creationId xmlns:p14="http://schemas.microsoft.com/office/powerpoint/2010/main" val="2145474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3260036" y="3414167"/>
            <a:ext cx="7586132" cy="1122400"/>
          </a:xfrm>
        </p:spPr>
        <p:txBody>
          <a:bodyPr/>
          <a:lstStyle/>
          <a:p>
            <a:r>
              <a:rPr lang="en-US"/>
              <a:t>MIO formulations </a:t>
            </a:r>
            <a:r>
              <a:rPr lang="pl-PL"/>
              <a:t>using SOS</a:t>
            </a:r>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a:t>04</a:t>
            </a:r>
          </a:p>
        </p:txBody>
      </p:sp>
    </p:spTree>
    <p:extLst>
      <p:ext uri="{BB962C8B-B14F-4D97-AF65-F5344CB8AC3E}">
        <p14:creationId xmlns:p14="http://schemas.microsoft.com/office/powerpoint/2010/main" val="347174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Specially Ordered Sets (SOS)</a:t>
            </a:r>
            <a:endParaRPr lang="pl-PL" err="1"/>
          </a:p>
        </p:txBody>
      </p:sp>
      <p:pic>
        <p:nvPicPr>
          <p:cNvPr id="5" name="Picture 4">
            <a:extLst>
              <a:ext uri="{FF2B5EF4-FFF2-40B4-BE49-F238E27FC236}">
                <a16:creationId xmlns:a16="http://schemas.microsoft.com/office/drawing/2014/main" id="{CECB899E-6AEF-7EE2-244C-3AB14EA3B83A}"/>
              </a:ext>
            </a:extLst>
          </p:cNvPr>
          <p:cNvPicPr>
            <a:picLocks noChangeAspect="1"/>
          </p:cNvPicPr>
          <p:nvPr/>
        </p:nvPicPr>
        <p:blipFill>
          <a:blip r:embed="rId2"/>
          <a:stretch>
            <a:fillRect/>
          </a:stretch>
        </p:blipFill>
        <p:spPr>
          <a:xfrm>
            <a:off x="947666" y="3022592"/>
            <a:ext cx="10583186" cy="812815"/>
          </a:xfrm>
          <a:prstGeom prst="rect">
            <a:avLst/>
          </a:prstGeom>
        </p:spPr>
      </p:pic>
    </p:spTree>
    <p:extLst>
      <p:ext uri="{BB962C8B-B14F-4D97-AF65-F5344CB8AC3E}">
        <p14:creationId xmlns:p14="http://schemas.microsoft.com/office/powerpoint/2010/main" val="383627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Formulation SOS1</a:t>
            </a:r>
            <a:endParaRPr lang="pl-PL" err="1"/>
          </a:p>
        </p:txBody>
      </p:sp>
      <p:pic>
        <p:nvPicPr>
          <p:cNvPr id="5" name="Picture 4">
            <a:extLst>
              <a:ext uri="{FF2B5EF4-FFF2-40B4-BE49-F238E27FC236}">
                <a16:creationId xmlns:a16="http://schemas.microsoft.com/office/drawing/2014/main" id="{200DDA71-51DC-CB49-3C7A-AEE2ABFBECEE}"/>
              </a:ext>
            </a:extLst>
          </p:cNvPr>
          <p:cNvPicPr>
            <a:picLocks noChangeAspect="1"/>
          </p:cNvPicPr>
          <p:nvPr/>
        </p:nvPicPr>
        <p:blipFill>
          <a:blip r:embed="rId2"/>
          <a:stretch>
            <a:fillRect/>
          </a:stretch>
        </p:blipFill>
        <p:spPr>
          <a:xfrm>
            <a:off x="947666" y="1551533"/>
            <a:ext cx="10180775" cy="4773229"/>
          </a:xfrm>
          <a:prstGeom prst="rect">
            <a:avLst/>
          </a:prstGeom>
        </p:spPr>
      </p:pic>
    </p:spTree>
    <p:extLst>
      <p:ext uri="{BB962C8B-B14F-4D97-AF65-F5344CB8AC3E}">
        <p14:creationId xmlns:p14="http://schemas.microsoft.com/office/powerpoint/2010/main" val="3837798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Formulation SOS2</a:t>
            </a:r>
            <a:endParaRPr lang="pl-PL" err="1"/>
          </a:p>
        </p:txBody>
      </p:sp>
      <p:pic>
        <p:nvPicPr>
          <p:cNvPr id="5" name="Picture 4">
            <a:extLst>
              <a:ext uri="{FF2B5EF4-FFF2-40B4-BE49-F238E27FC236}">
                <a16:creationId xmlns:a16="http://schemas.microsoft.com/office/drawing/2014/main" id="{5DEC4104-BED1-54E3-571B-225DDA09615A}"/>
              </a:ext>
            </a:extLst>
          </p:cNvPr>
          <p:cNvPicPr>
            <a:picLocks noChangeAspect="1"/>
          </p:cNvPicPr>
          <p:nvPr/>
        </p:nvPicPr>
        <p:blipFill>
          <a:blip r:embed="rId2"/>
          <a:stretch>
            <a:fillRect/>
          </a:stretch>
        </p:blipFill>
        <p:spPr>
          <a:xfrm>
            <a:off x="2214420" y="1279130"/>
            <a:ext cx="7647266" cy="5062537"/>
          </a:xfrm>
          <a:prstGeom prst="rect">
            <a:avLst/>
          </a:prstGeom>
        </p:spPr>
      </p:pic>
    </p:spTree>
    <p:extLst>
      <p:ext uri="{BB962C8B-B14F-4D97-AF65-F5344CB8AC3E}">
        <p14:creationId xmlns:p14="http://schemas.microsoft.com/office/powerpoint/2010/main" val="2795620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a:xfrm>
            <a:off x="947667" y="516333"/>
            <a:ext cx="3831068" cy="1733886"/>
          </a:xfrm>
        </p:spPr>
        <p:txBody>
          <a:bodyPr/>
          <a:lstStyle/>
          <a:p>
            <a:r>
              <a:rPr lang="pl-PL"/>
              <a:t>Formulation </a:t>
            </a:r>
            <a:br>
              <a:rPr lang="pl-PL"/>
            </a:br>
            <a:r>
              <a:rPr lang="pl-PL"/>
              <a:t>SOS3</a:t>
            </a:r>
            <a:endParaRPr lang="pl-PL" err="1"/>
          </a:p>
        </p:txBody>
      </p:sp>
      <p:pic>
        <p:nvPicPr>
          <p:cNvPr id="5" name="Picture 4">
            <a:extLst>
              <a:ext uri="{FF2B5EF4-FFF2-40B4-BE49-F238E27FC236}">
                <a16:creationId xmlns:a16="http://schemas.microsoft.com/office/drawing/2014/main" id="{5D9A3B80-8329-DEC2-9669-EC2612F7C8E1}"/>
              </a:ext>
            </a:extLst>
          </p:cNvPr>
          <p:cNvPicPr>
            <a:picLocks noChangeAspect="1"/>
          </p:cNvPicPr>
          <p:nvPr/>
        </p:nvPicPr>
        <p:blipFill>
          <a:blip r:embed="rId2"/>
          <a:stretch>
            <a:fillRect/>
          </a:stretch>
        </p:blipFill>
        <p:spPr>
          <a:xfrm>
            <a:off x="4698303" y="287981"/>
            <a:ext cx="6749511" cy="6282037"/>
          </a:xfrm>
          <a:prstGeom prst="rect">
            <a:avLst/>
          </a:prstGeom>
        </p:spPr>
      </p:pic>
    </p:spTree>
    <p:extLst>
      <p:ext uri="{BB962C8B-B14F-4D97-AF65-F5344CB8AC3E}">
        <p14:creationId xmlns:p14="http://schemas.microsoft.com/office/powerpoint/2010/main" val="2321242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Final Formulation</a:t>
            </a:r>
            <a:endParaRPr lang="pl-PL" err="1"/>
          </a:p>
        </p:txBody>
      </p:sp>
      <p:pic>
        <p:nvPicPr>
          <p:cNvPr id="5" name="Picture 4">
            <a:extLst>
              <a:ext uri="{FF2B5EF4-FFF2-40B4-BE49-F238E27FC236}">
                <a16:creationId xmlns:a16="http://schemas.microsoft.com/office/drawing/2014/main" id="{48F6D6FD-75B6-CE9D-32FE-2AD952360864}"/>
              </a:ext>
            </a:extLst>
          </p:cNvPr>
          <p:cNvPicPr>
            <a:picLocks noChangeAspect="1"/>
          </p:cNvPicPr>
          <p:nvPr/>
        </p:nvPicPr>
        <p:blipFill>
          <a:blip r:embed="rId2"/>
          <a:stretch>
            <a:fillRect/>
          </a:stretch>
        </p:blipFill>
        <p:spPr>
          <a:xfrm>
            <a:off x="1227728" y="1470706"/>
            <a:ext cx="9739905" cy="4473396"/>
          </a:xfrm>
          <a:prstGeom prst="rect">
            <a:avLst/>
          </a:prstGeom>
        </p:spPr>
      </p:pic>
    </p:spTree>
    <p:extLst>
      <p:ext uri="{BB962C8B-B14F-4D97-AF65-F5344CB8AC3E}">
        <p14:creationId xmlns:p14="http://schemas.microsoft.com/office/powerpoint/2010/main" val="3117193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3260036" y="3414167"/>
            <a:ext cx="7586132" cy="1122400"/>
          </a:xfrm>
        </p:spPr>
        <p:txBody>
          <a:bodyPr/>
          <a:lstStyle/>
          <a:p>
            <a:r>
              <a:rPr lang="pl-PL"/>
              <a:t>Algorithm enhancements</a:t>
            </a:r>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a:t>05</a:t>
            </a:r>
          </a:p>
        </p:txBody>
      </p:sp>
    </p:spTree>
    <p:extLst>
      <p:ext uri="{BB962C8B-B14F-4D97-AF65-F5344CB8AC3E}">
        <p14:creationId xmlns:p14="http://schemas.microsoft.com/office/powerpoint/2010/main" val="4133320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Warmstarts</a:t>
            </a:r>
            <a:endParaRPr lang="en-US"/>
          </a:p>
        </p:txBody>
      </p:sp>
      <p:pic>
        <p:nvPicPr>
          <p:cNvPr id="4" name="Picture 4" descr="Text, letter&#10;&#10;Description automatically generated">
            <a:extLst>
              <a:ext uri="{FF2B5EF4-FFF2-40B4-BE49-F238E27FC236}">
                <a16:creationId xmlns:a16="http://schemas.microsoft.com/office/drawing/2014/main" id="{A30C3197-EE30-6DDA-DE97-1A17A8D6E072}"/>
              </a:ext>
            </a:extLst>
          </p:cNvPr>
          <p:cNvPicPr>
            <a:picLocks noChangeAspect="1"/>
          </p:cNvPicPr>
          <p:nvPr/>
        </p:nvPicPr>
        <p:blipFill rotWithShape="1">
          <a:blip r:embed="rId2"/>
          <a:srcRect l="1454" r="5125"/>
          <a:stretch/>
        </p:blipFill>
        <p:spPr>
          <a:xfrm>
            <a:off x="948632" y="3563100"/>
            <a:ext cx="11006712" cy="2838689"/>
          </a:xfrm>
          <a:prstGeom prst="rect">
            <a:avLst/>
          </a:prstGeom>
        </p:spPr>
      </p:pic>
      <p:pic>
        <p:nvPicPr>
          <p:cNvPr id="5" name="Picture 5">
            <a:extLst>
              <a:ext uri="{FF2B5EF4-FFF2-40B4-BE49-F238E27FC236}">
                <a16:creationId xmlns:a16="http://schemas.microsoft.com/office/drawing/2014/main" id="{0C24F98C-C1CF-CA3F-12B7-7BC4E4D20651}"/>
              </a:ext>
            </a:extLst>
          </p:cNvPr>
          <p:cNvPicPr>
            <a:picLocks noChangeAspect="1"/>
          </p:cNvPicPr>
          <p:nvPr/>
        </p:nvPicPr>
        <p:blipFill>
          <a:blip r:embed="rId3"/>
          <a:stretch>
            <a:fillRect/>
          </a:stretch>
        </p:blipFill>
        <p:spPr>
          <a:xfrm>
            <a:off x="10438910" y="3988893"/>
            <a:ext cx="1457325" cy="1085850"/>
          </a:xfrm>
          <a:prstGeom prst="rect">
            <a:avLst/>
          </a:prstGeom>
        </p:spPr>
      </p:pic>
      <p:sp>
        <p:nvSpPr>
          <p:cNvPr id="2" name="TextBox 1">
            <a:extLst>
              <a:ext uri="{FF2B5EF4-FFF2-40B4-BE49-F238E27FC236}">
                <a16:creationId xmlns:a16="http://schemas.microsoft.com/office/drawing/2014/main" id="{C152C045-1915-9AF4-ED95-46F4C085F301}"/>
              </a:ext>
            </a:extLst>
          </p:cNvPr>
          <p:cNvSpPr txBox="1"/>
          <p:nvPr/>
        </p:nvSpPr>
        <p:spPr>
          <a:xfrm>
            <a:off x="1405466" y="1617132"/>
            <a:ext cx="4140199" cy="905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503E3FB8-122B-1B05-97FC-854BBED20F67}"/>
              </a:ext>
            </a:extLst>
          </p:cNvPr>
          <p:cNvSpPr txBox="1"/>
          <p:nvPr/>
        </p:nvSpPr>
        <p:spPr>
          <a:xfrm>
            <a:off x="2777066" y="1667933"/>
            <a:ext cx="4047066" cy="668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Subtitle 1">
            <a:extLst>
              <a:ext uri="{FF2B5EF4-FFF2-40B4-BE49-F238E27FC236}">
                <a16:creationId xmlns:a16="http://schemas.microsoft.com/office/drawing/2014/main" id="{8186E4C2-1F08-5396-3963-B8C2934469A8}"/>
              </a:ext>
            </a:extLst>
          </p:cNvPr>
          <p:cNvSpPr>
            <a:spLocks noGrp="1"/>
          </p:cNvSpPr>
          <p:nvPr>
            <p:ph type="subTitle" idx="1"/>
          </p:nvPr>
        </p:nvSpPr>
        <p:spPr>
          <a:xfrm>
            <a:off x="721889" y="1616594"/>
            <a:ext cx="10180776" cy="4127336"/>
          </a:xfrm>
        </p:spPr>
        <p:txBody>
          <a:bodyPr/>
          <a:lstStyle/>
          <a:p>
            <a:pPr marL="139700" indent="0">
              <a:buSzPct val="100000"/>
            </a:pPr>
            <a:r>
              <a:rPr lang="pl-PL">
                <a:cs typeface="Arial"/>
              </a:rPr>
              <a:t>General problem:</a:t>
            </a:r>
            <a:endParaRPr lang="en-US"/>
          </a:p>
          <a:p>
            <a:pPr marL="482600" indent="-342900"/>
            <a:endParaRPr lang="pl-PL" dirty="0">
              <a:cs typeface="Arial"/>
            </a:endParaRPr>
          </a:p>
          <a:p>
            <a:pPr marL="482600" indent="-342900"/>
            <a:endParaRPr lang="pl-PL" dirty="0">
              <a:cs typeface="Arial"/>
            </a:endParaRPr>
          </a:p>
          <a:p>
            <a:pPr marL="482600" indent="-342900"/>
            <a:endParaRPr lang="pl-PL" dirty="0">
              <a:cs typeface="Arial"/>
            </a:endParaRPr>
          </a:p>
          <a:p>
            <a:pPr marL="482600" indent="-342900"/>
            <a:r>
              <a:rPr lang="pl-PL" dirty="0" err="1">
                <a:cs typeface="Arial"/>
              </a:rPr>
              <a:t>Algorithm</a:t>
            </a:r>
            <a:r>
              <a:rPr lang="pl-PL" dirty="0">
                <a:cs typeface="Arial"/>
              </a:rPr>
              <a:t>:</a:t>
            </a:r>
          </a:p>
        </p:txBody>
      </p:sp>
      <p:pic>
        <p:nvPicPr>
          <p:cNvPr id="10" name="Picture 10" descr="A picture containing shape&#10;&#10;Description automatically generated">
            <a:extLst>
              <a:ext uri="{FF2B5EF4-FFF2-40B4-BE49-F238E27FC236}">
                <a16:creationId xmlns:a16="http://schemas.microsoft.com/office/drawing/2014/main" id="{C1F8C73B-A9CC-549E-34EB-0FF4B7C07394}"/>
              </a:ext>
            </a:extLst>
          </p:cNvPr>
          <p:cNvPicPr>
            <a:picLocks noChangeAspect="1"/>
          </p:cNvPicPr>
          <p:nvPr/>
        </p:nvPicPr>
        <p:blipFill>
          <a:blip r:embed="rId4"/>
          <a:stretch>
            <a:fillRect/>
          </a:stretch>
        </p:blipFill>
        <p:spPr>
          <a:xfrm>
            <a:off x="3548474" y="2175887"/>
            <a:ext cx="4906903" cy="794075"/>
          </a:xfrm>
          <a:prstGeom prst="rect">
            <a:avLst/>
          </a:prstGeom>
        </p:spPr>
      </p:pic>
    </p:spTree>
    <p:extLst>
      <p:ext uri="{BB962C8B-B14F-4D97-AF65-F5344CB8AC3E}">
        <p14:creationId xmlns:p14="http://schemas.microsoft.com/office/powerpoint/2010/main" val="1291566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Upper Bound specification</a:t>
            </a:r>
          </a:p>
        </p:txBody>
      </p:sp>
      <p:pic>
        <p:nvPicPr>
          <p:cNvPr id="4" name="Picture 4" descr="Text, letter&#10;&#10;Description automatically generated">
            <a:extLst>
              <a:ext uri="{FF2B5EF4-FFF2-40B4-BE49-F238E27FC236}">
                <a16:creationId xmlns:a16="http://schemas.microsoft.com/office/drawing/2014/main" id="{0BB58CAE-0070-3828-F392-408F2A3FDE15}"/>
              </a:ext>
            </a:extLst>
          </p:cNvPr>
          <p:cNvPicPr>
            <a:picLocks noChangeAspect="1"/>
          </p:cNvPicPr>
          <p:nvPr/>
        </p:nvPicPr>
        <p:blipFill>
          <a:blip r:embed="rId2"/>
          <a:stretch>
            <a:fillRect/>
          </a:stretch>
        </p:blipFill>
        <p:spPr>
          <a:xfrm>
            <a:off x="3649738" y="1710465"/>
            <a:ext cx="4770049" cy="3954306"/>
          </a:xfrm>
          <a:prstGeom prst="rect">
            <a:avLst/>
          </a:prstGeom>
        </p:spPr>
      </p:pic>
    </p:spTree>
    <p:extLst>
      <p:ext uri="{BB962C8B-B14F-4D97-AF65-F5344CB8AC3E}">
        <p14:creationId xmlns:p14="http://schemas.microsoft.com/office/powerpoint/2010/main" val="3634015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E0B13BA-C0DD-2F7E-5098-B235F0C36BE9}"/>
              </a:ext>
            </a:extLst>
          </p:cNvPr>
          <p:cNvSpPr>
            <a:spLocks noGrp="1"/>
          </p:cNvSpPr>
          <p:nvPr>
            <p:ph type="subTitle" idx="1"/>
          </p:nvPr>
        </p:nvSpPr>
        <p:spPr/>
        <p:txBody>
          <a:bodyPr/>
          <a:lstStyle/>
          <a:p>
            <a:pPr marL="482600" indent="-342900">
              <a:buSzPct val="100000"/>
              <a:buFont typeface="Arial"/>
              <a:buChar char="•"/>
            </a:pPr>
            <a:r>
              <a:rPr lang="pl-PL" err="1"/>
              <a:t>Let</a:t>
            </a:r>
            <a:r>
              <a:rPr lang="pl-PL"/>
              <a:t>          be </a:t>
            </a:r>
            <a:r>
              <a:rPr lang="pl-PL" err="1"/>
              <a:t>approximation</a:t>
            </a:r>
            <a:r>
              <a:rPr lang="pl-PL"/>
              <a:t> of the </a:t>
            </a:r>
            <a:r>
              <a:rPr lang="pl-PL" dirty="0" err="1"/>
              <a:t>coefficients</a:t>
            </a:r>
            <a:r>
              <a:rPr lang="pl-PL" dirty="0"/>
              <a:t> </a:t>
            </a:r>
            <a:r>
              <a:rPr lang="pl-PL" err="1"/>
              <a:t>aquired</a:t>
            </a:r>
            <a:r>
              <a:rPr lang="pl-PL"/>
              <a:t> from the </a:t>
            </a:r>
            <a:r>
              <a:rPr lang="pl-PL" err="1"/>
              <a:t>warmstart</a:t>
            </a:r>
            <a:r>
              <a:rPr lang="pl-PL"/>
              <a:t> </a:t>
            </a:r>
            <a:r>
              <a:rPr lang="pl-PL" err="1"/>
              <a:t>algorithm</a:t>
            </a:r>
            <a:r>
              <a:rPr lang="pl-PL"/>
              <a:t>. Then:</a:t>
            </a:r>
          </a:p>
          <a:p>
            <a:pPr marL="482600" indent="-342900">
              <a:buSzPct val="100000"/>
              <a:buFont typeface="Arial"/>
              <a:buChar char="•"/>
            </a:pPr>
            <a:endParaRPr lang="pl-PL"/>
          </a:p>
          <a:p>
            <a:pPr marL="482600" indent="-342900">
              <a:buSzPct val="100000"/>
              <a:buFont typeface="Arial"/>
              <a:buChar char="•"/>
            </a:pPr>
            <a:endParaRPr lang="pl-PL"/>
          </a:p>
          <a:p>
            <a:pPr marL="482600" indent="-342900">
              <a:buSzPct val="100000"/>
              <a:buFont typeface="Arial"/>
              <a:buChar char="•"/>
            </a:pPr>
            <a:endParaRPr lang="pl-PL"/>
          </a:p>
          <a:p>
            <a:pPr marL="482600" indent="-342900">
              <a:buSzPct val="100000"/>
              <a:buFont typeface="Arial"/>
              <a:buChar char="•"/>
            </a:pPr>
            <a:endParaRPr lang="pl-PL"/>
          </a:p>
          <a:p>
            <a:pPr marL="482600" indent="-342900">
              <a:buSzPct val="100000"/>
              <a:buFont typeface="Arial"/>
              <a:buChar char="•"/>
            </a:pPr>
            <a:endParaRPr lang="pl-PL"/>
          </a:p>
        </p:txBody>
      </p:sp>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Data </a:t>
            </a:r>
            <a:r>
              <a:rPr lang="pl-PL" err="1"/>
              <a:t>driven</a:t>
            </a:r>
            <a:r>
              <a:rPr lang="pl-PL"/>
              <a:t> </a:t>
            </a:r>
            <a:r>
              <a:rPr lang="pl-PL" err="1"/>
              <a:t>method</a:t>
            </a:r>
            <a:endParaRPr lang="en-US" err="1"/>
          </a:p>
        </p:txBody>
      </p:sp>
      <p:pic>
        <p:nvPicPr>
          <p:cNvPr id="5" name="Picture 5" descr="Text&#10;&#10;Description automatically generated">
            <a:extLst>
              <a:ext uri="{FF2B5EF4-FFF2-40B4-BE49-F238E27FC236}">
                <a16:creationId xmlns:a16="http://schemas.microsoft.com/office/drawing/2014/main" id="{031A6F9C-F56E-2D0B-6630-E41508267EDA}"/>
              </a:ext>
            </a:extLst>
          </p:cNvPr>
          <p:cNvPicPr>
            <a:picLocks noChangeAspect="1"/>
          </p:cNvPicPr>
          <p:nvPr/>
        </p:nvPicPr>
        <p:blipFill>
          <a:blip r:embed="rId2"/>
          <a:stretch>
            <a:fillRect/>
          </a:stretch>
        </p:blipFill>
        <p:spPr>
          <a:xfrm>
            <a:off x="2008433" y="1913304"/>
            <a:ext cx="740752" cy="569546"/>
          </a:xfrm>
          <a:prstGeom prst="rect">
            <a:avLst/>
          </a:prstGeom>
        </p:spPr>
      </p:pic>
      <p:pic>
        <p:nvPicPr>
          <p:cNvPr id="6" name="Picture 6">
            <a:extLst>
              <a:ext uri="{FF2B5EF4-FFF2-40B4-BE49-F238E27FC236}">
                <a16:creationId xmlns:a16="http://schemas.microsoft.com/office/drawing/2014/main" id="{D5A0F9DC-9DA1-926D-B225-7059C1105F23}"/>
              </a:ext>
            </a:extLst>
          </p:cNvPr>
          <p:cNvPicPr>
            <a:picLocks noChangeAspect="1"/>
          </p:cNvPicPr>
          <p:nvPr/>
        </p:nvPicPr>
        <p:blipFill>
          <a:blip r:embed="rId3"/>
          <a:stretch>
            <a:fillRect/>
          </a:stretch>
        </p:blipFill>
        <p:spPr>
          <a:xfrm>
            <a:off x="2560394" y="1481260"/>
            <a:ext cx="1209675" cy="476250"/>
          </a:xfrm>
          <a:prstGeom prst="rect">
            <a:avLst/>
          </a:prstGeom>
        </p:spPr>
      </p:pic>
      <p:pic>
        <p:nvPicPr>
          <p:cNvPr id="7" name="Picture 7" descr="Text, whiteboard&#10;&#10;Description automatically generated">
            <a:extLst>
              <a:ext uri="{FF2B5EF4-FFF2-40B4-BE49-F238E27FC236}">
                <a16:creationId xmlns:a16="http://schemas.microsoft.com/office/drawing/2014/main" id="{AF73DCDE-5DBF-135D-E850-589E3F487C50}"/>
              </a:ext>
            </a:extLst>
          </p:cNvPr>
          <p:cNvPicPr>
            <a:picLocks noChangeAspect="1"/>
          </p:cNvPicPr>
          <p:nvPr/>
        </p:nvPicPr>
        <p:blipFill>
          <a:blip r:embed="rId4"/>
          <a:stretch>
            <a:fillRect/>
          </a:stretch>
        </p:blipFill>
        <p:spPr>
          <a:xfrm>
            <a:off x="4095114" y="3149992"/>
            <a:ext cx="3765113" cy="1632085"/>
          </a:xfrm>
          <a:prstGeom prst="rect">
            <a:avLst/>
          </a:prstGeom>
        </p:spPr>
      </p:pic>
    </p:spTree>
    <p:extLst>
      <p:ext uri="{BB962C8B-B14F-4D97-AF65-F5344CB8AC3E}">
        <p14:creationId xmlns:p14="http://schemas.microsoft.com/office/powerpoint/2010/main" val="2825435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4547118" y="3414167"/>
            <a:ext cx="6299049" cy="1122400"/>
          </a:xfrm>
        </p:spPr>
        <p:txBody>
          <a:bodyPr/>
          <a:lstStyle/>
          <a:p>
            <a:r>
              <a:rPr lang="pl-PL"/>
              <a:t>Introduction</a:t>
            </a:r>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a:t>01</a:t>
            </a:r>
          </a:p>
        </p:txBody>
      </p:sp>
    </p:spTree>
    <p:extLst>
      <p:ext uri="{BB962C8B-B14F-4D97-AF65-F5344CB8AC3E}">
        <p14:creationId xmlns:p14="http://schemas.microsoft.com/office/powerpoint/2010/main" val="2512174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E0B13BA-C0DD-2F7E-5098-B235F0C36BE9}"/>
              </a:ext>
            </a:extLst>
          </p:cNvPr>
          <p:cNvSpPr>
            <a:spLocks noGrp="1"/>
          </p:cNvSpPr>
          <p:nvPr>
            <p:ph type="subTitle" idx="1"/>
          </p:nvPr>
        </p:nvSpPr>
        <p:spPr>
          <a:xfrm>
            <a:off x="947667" y="1503706"/>
            <a:ext cx="10180776" cy="4578891"/>
          </a:xfrm>
        </p:spPr>
        <p:txBody>
          <a:bodyPr/>
          <a:lstStyle/>
          <a:p>
            <a:pPr marL="482600" indent="-342900">
              <a:buSzPct val="100000"/>
              <a:buFont typeface="Arial"/>
              <a:buChar char="•"/>
            </a:pPr>
            <a:r>
              <a:rPr lang="pl-PL" dirty="0" err="1">
                <a:ea typeface="+mn-lt"/>
                <a:cs typeface="+mn-lt"/>
              </a:rPr>
              <a:t>Let</a:t>
            </a:r>
            <a:r>
              <a:rPr lang="pl-PL" dirty="0">
                <a:ea typeface="+mn-lt"/>
                <a:cs typeface="+mn-lt"/>
              </a:rPr>
              <a:t> </a:t>
            </a:r>
            <a:r>
              <a:rPr lang="pl-PL">
                <a:ea typeface="+mn-lt"/>
                <a:cs typeface="+mn-lt"/>
              </a:rPr>
              <a:t>UB </a:t>
            </a:r>
            <a:r>
              <a:rPr lang="pl-PL" dirty="0">
                <a:ea typeface="+mn-lt"/>
                <a:cs typeface="+mn-lt"/>
              </a:rPr>
              <a:t>be</a:t>
            </a:r>
            <a:r>
              <a:rPr lang="pl-PL">
                <a:ea typeface="+mn-lt"/>
                <a:cs typeface="+mn-lt"/>
              </a:rPr>
              <a:t> the </a:t>
            </a:r>
            <a:r>
              <a:rPr lang="pl-PL" err="1">
                <a:ea typeface="+mn-lt"/>
                <a:cs typeface="+mn-lt"/>
              </a:rPr>
              <a:t>difference</a:t>
            </a:r>
            <a:r>
              <a:rPr lang="pl-PL">
                <a:ea typeface="+mn-lt"/>
                <a:cs typeface="+mn-lt"/>
              </a:rPr>
              <a:t> </a:t>
            </a:r>
            <a:r>
              <a:rPr lang="pl-PL" err="1">
                <a:ea typeface="+mn-lt"/>
                <a:cs typeface="+mn-lt"/>
              </a:rPr>
              <a:t>between</a:t>
            </a:r>
            <a:r>
              <a:rPr lang="pl-PL">
                <a:ea typeface="+mn-lt"/>
                <a:cs typeface="+mn-lt"/>
              </a:rPr>
              <a:t> real y </a:t>
            </a:r>
            <a:r>
              <a:rPr lang="pl-PL" err="1">
                <a:ea typeface="+mn-lt"/>
                <a:cs typeface="+mn-lt"/>
              </a:rPr>
              <a:t>values</a:t>
            </a:r>
            <a:r>
              <a:rPr lang="pl-PL">
                <a:ea typeface="+mn-lt"/>
                <a:cs typeface="+mn-lt"/>
              </a:rPr>
              <a:t> and the </a:t>
            </a:r>
            <a:r>
              <a:rPr lang="pl-PL" err="1">
                <a:ea typeface="+mn-lt"/>
                <a:cs typeface="+mn-lt"/>
              </a:rPr>
              <a:t>prediction</a:t>
            </a:r>
            <a:r>
              <a:rPr lang="pl-PL">
                <a:ea typeface="+mn-lt"/>
                <a:cs typeface="+mn-lt"/>
              </a:rPr>
              <a:t> of y </a:t>
            </a:r>
            <a:r>
              <a:rPr lang="pl-PL" err="1">
                <a:ea typeface="+mn-lt"/>
                <a:cs typeface="+mn-lt"/>
              </a:rPr>
              <a:t>achieved</a:t>
            </a:r>
            <a:r>
              <a:rPr lang="pl-PL">
                <a:ea typeface="+mn-lt"/>
                <a:cs typeface="+mn-lt"/>
              </a:rPr>
              <a:t> by </a:t>
            </a:r>
            <a:r>
              <a:rPr lang="pl-PL" err="1">
                <a:ea typeface="+mn-lt"/>
                <a:cs typeface="+mn-lt"/>
              </a:rPr>
              <a:t>using</a:t>
            </a:r>
            <a:r>
              <a:rPr lang="pl-PL">
                <a:ea typeface="+mn-lt"/>
                <a:cs typeface="+mn-lt"/>
              </a:rPr>
              <a:t> </a:t>
            </a:r>
            <a:r>
              <a:rPr lang="pl-PL" err="1">
                <a:ea typeface="+mn-lt"/>
                <a:cs typeface="+mn-lt"/>
              </a:rPr>
              <a:t>formula</a:t>
            </a:r>
            <a:r>
              <a:rPr lang="pl-PL">
                <a:ea typeface="+mn-lt"/>
                <a:cs typeface="+mn-lt"/>
              </a:rPr>
              <a:t> 2.4</a:t>
            </a:r>
          </a:p>
          <a:p>
            <a:pPr marL="482600" indent="-342900">
              <a:buSzPct val="100000"/>
              <a:buFont typeface="Arial"/>
              <a:buChar char="•"/>
            </a:pPr>
            <a:r>
              <a:rPr lang="pl-PL">
                <a:cs typeface="Arial"/>
              </a:rPr>
              <a:t>Then we </a:t>
            </a:r>
            <a:r>
              <a:rPr lang="pl-PL" err="1">
                <a:cs typeface="Arial"/>
              </a:rPr>
              <a:t>define</a:t>
            </a:r>
            <a:endParaRPr lang="pl-PL" dirty="0">
              <a:cs typeface="Arial"/>
            </a:endParaRPr>
          </a:p>
          <a:p>
            <a:pPr marL="482600" indent="-342900">
              <a:buFont typeface="Arial"/>
              <a:buChar char="•"/>
            </a:pPr>
            <a:endParaRPr lang="pl-PL">
              <a:cs typeface="Arial"/>
            </a:endParaRPr>
          </a:p>
          <a:p>
            <a:pPr marL="482600" indent="-342900">
              <a:buFont typeface="Arial"/>
              <a:buChar char="•"/>
            </a:pPr>
            <a:endParaRPr lang="pl-PL">
              <a:cs typeface="Arial"/>
            </a:endParaRPr>
          </a:p>
          <a:p>
            <a:pPr marL="482600" indent="-342900">
              <a:buFont typeface="Arial"/>
              <a:buChar char="•"/>
            </a:pPr>
            <a:endParaRPr lang="pl-PL">
              <a:cs typeface="Arial"/>
            </a:endParaRPr>
          </a:p>
          <a:p>
            <a:pPr marL="482600" indent="-342900">
              <a:buFont typeface="Arial"/>
              <a:buChar char="•"/>
            </a:pPr>
            <a:endParaRPr lang="pl-PL">
              <a:cs typeface="Arial"/>
            </a:endParaRPr>
          </a:p>
          <a:p>
            <a:pPr marL="482600" indent="-342900">
              <a:buFont typeface="Arial"/>
              <a:buChar char="•"/>
            </a:pPr>
            <a:endParaRPr lang="pl-PL">
              <a:cs typeface="Arial"/>
            </a:endParaRPr>
          </a:p>
          <a:p>
            <a:pPr marL="482600" indent="-342900">
              <a:buFont typeface="Arial"/>
              <a:buChar char="•"/>
            </a:pPr>
            <a:endParaRPr lang="pl-PL">
              <a:cs typeface="Arial"/>
            </a:endParaRPr>
          </a:p>
        </p:txBody>
      </p:sp>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Data </a:t>
            </a:r>
            <a:r>
              <a:rPr lang="pl-PL" err="1"/>
              <a:t>driven</a:t>
            </a:r>
            <a:r>
              <a:rPr lang="pl-PL"/>
              <a:t> </a:t>
            </a:r>
            <a:r>
              <a:rPr lang="pl-PL" err="1"/>
              <a:t>method</a:t>
            </a:r>
            <a:endParaRPr lang="pl-PL"/>
          </a:p>
        </p:txBody>
      </p:sp>
      <p:pic>
        <p:nvPicPr>
          <p:cNvPr id="4" name="Picture 4" descr="A picture containing graphical user interface&#10;&#10;Description automatically generated">
            <a:extLst>
              <a:ext uri="{FF2B5EF4-FFF2-40B4-BE49-F238E27FC236}">
                <a16:creationId xmlns:a16="http://schemas.microsoft.com/office/drawing/2014/main" id="{DE144DD9-70C6-B18C-D05D-CD1EA9E27D3F}"/>
              </a:ext>
            </a:extLst>
          </p:cNvPr>
          <p:cNvPicPr>
            <a:picLocks noChangeAspect="1"/>
          </p:cNvPicPr>
          <p:nvPr/>
        </p:nvPicPr>
        <p:blipFill>
          <a:blip r:embed="rId2"/>
          <a:stretch>
            <a:fillRect/>
          </a:stretch>
        </p:blipFill>
        <p:spPr>
          <a:xfrm>
            <a:off x="1418419" y="2781811"/>
            <a:ext cx="9362758" cy="1880172"/>
          </a:xfrm>
          <a:prstGeom prst="rect">
            <a:avLst/>
          </a:prstGeom>
        </p:spPr>
      </p:pic>
      <p:pic>
        <p:nvPicPr>
          <p:cNvPr id="5" name="Picture 5" descr="Text&#10;&#10;Description automatically generated">
            <a:extLst>
              <a:ext uri="{FF2B5EF4-FFF2-40B4-BE49-F238E27FC236}">
                <a16:creationId xmlns:a16="http://schemas.microsoft.com/office/drawing/2014/main" id="{D9D7B5E5-8DE5-D635-05A9-FE15CEB12F39}"/>
              </a:ext>
            </a:extLst>
          </p:cNvPr>
          <p:cNvPicPr>
            <a:picLocks noChangeAspect="1"/>
          </p:cNvPicPr>
          <p:nvPr/>
        </p:nvPicPr>
        <p:blipFill rotWithShape="1">
          <a:blip r:embed="rId3"/>
          <a:srcRect l="5025" t="20000" r="-754" b="19365"/>
          <a:stretch/>
        </p:blipFill>
        <p:spPr>
          <a:xfrm>
            <a:off x="4372346" y="4319763"/>
            <a:ext cx="3655188" cy="607746"/>
          </a:xfrm>
          <a:prstGeom prst="rect">
            <a:avLst/>
          </a:prstGeom>
        </p:spPr>
      </p:pic>
      <p:pic>
        <p:nvPicPr>
          <p:cNvPr id="6" name="Picture 6" descr="A picture containing schematic&#10;&#10;Description automatically generated">
            <a:extLst>
              <a:ext uri="{FF2B5EF4-FFF2-40B4-BE49-F238E27FC236}">
                <a16:creationId xmlns:a16="http://schemas.microsoft.com/office/drawing/2014/main" id="{4898F427-2354-89F4-9500-1FB5F7788656}"/>
              </a:ext>
            </a:extLst>
          </p:cNvPr>
          <p:cNvPicPr>
            <a:picLocks noChangeAspect="1"/>
          </p:cNvPicPr>
          <p:nvPr/>
        </p:nvPicPr>
        <p:blipFill rotWithShape="1">
          <a:blip r:embed="rId4"/>
          <a:srcRect l="4776" t="9866" r="9552" b="5172"/>
          <a:stretch/>
        </p:blipFill>
        <p:spPr>
          <a:xfrm>
            <a:off x="4536252" y="5034941"/>
            <a:ext cx="2704764" cy="1398021"/>
          </a:xfrm>
          <a:prstGeom prst="rect">
            <a:avLst/>
          </a:prstGeom>
        </p:spPr>
      </p:pic>
      <p:pic>
        <p:nvPicPr>
          <p:cNvPr id="7" name="Picture 7" descr="A picture containing text&#10;&#10;Description automatically generated">
            <a:extLst>
              <a:ext uri="{FF2B5EF4-FFF2-40B4-BE49-F238E27FC236}">
                <a16:creationId xmlns:a16="http://schemas.microsoft.com/office/drawing/2014/main" id="{E0AB4BCA-C5CA-D3AD-5BC2-9F2237605D9D}"/>
              </a:ext>
            </a:extLst>
          </p:cNvPr>
          <p:cNvPicPr>
            <a:picLocks noChangeAspect="1"/>
          </p:cNvPicPr>
          <p:nvPr/>
        </p:nvPicPr>
        <p:blipFill>
          <a:blip r:embed="rId5"/>
          <a:stretch>
            <a:fillRect/>
          </a:stretch>
        </p:blipFill>
        <p:spPr>
          <a:xfrm>
            <a:off x="7161742" y="5031905"/>
            <a:ext cx="549628" cy="491302"/>
          </a:xfrm>
          <a:prstGeom prst="rect">
            <a:avLst/>
          </a:prstGeom>
        </p:spPr>
      </p:pic>
      <p:pic>
        <p:nvPicPr>
          <p:cNvPr id="8" name="Picture 8">
            <a:extLst>
              <a:ext uri="{FF2B5EF4-FFF2-40B4-BE49-F238E27FC236}">
                <a16:creationId xmlns:a16="http://schemas.microsoft.com/office/drawing/2014/main" id="{3E64909C-DB80-F9E9-D2A5-08477B8795DF}"/>
              </a:ext>
            </a:extLst>
          </p:cNvPr>
          <p:cNvPicPr>
            <a:picLocks noChangeAspect="1"/>
          </p:cNvPicPr>
          <p:nvPr/>
        </p:nvPicPr>
        <p:blipFill>
          <a:blip r:embed="rId6"/>
          <a:stretch>
            <a:fillRect/>
          </a:stretch>
        </p:blipFill>
        <p:spPr>
          <a:xfrm>
            <a:off x="6879813" y="5153319"/>
            <a:ext cx="276225" cy="314325"/>
          </a:xfrm>
          <a:prstGeom prst="rect">
            <a:avLst/>
          </a:prstGeom>
        </p:spPr>
      </p:pic>
      <p:pic>
        <p:nvPicPr>
          <p:cNvPr id="9" name="Picture 9">
            <a:extLst>
              <a:ext uri="{FF2B5EF4-FFF2-40B4-BE49-F238E27FC236}">
                <a16:creationId xmlns:a16="http://schemas.microsoft.com/office/drawing/2014/main" id="{92DE425B-885C-D993-1439-0CE63173B987}"/>
              </a:ext>
            </a:extLst>
          </p:cNvPr>
          <p:cNvPicPr>
            <a:picLocks noChangeAspect="1"/>
          </p:cNvPicPr>
          <p:nvPr/>
        </p:nvPicPr>
        <p:blipFill>
          <a:blip r:embed="rId6"/>
          <a:stretch>
            <a:fillRect/>
          </a:stretch>
        </p:blipFill>
        <p:spPr>
          <a:xfrm>
            <a:off x="6879814" y="5821244"/>
            <a:ext cx="276225" cy="314325"/>
          </a:xfrm>
          <a:prstGeom prst="rect">
            <a:avLst/>
          </a:prstGeom>
        </p:spPr>
      </p:pic>
      <p:pic>
        <p:nvPicPr>
          <p:cNvPr id="10" name="Picture 10" descr="A picture containing graphical user interface&#10;&#10;Description automatically generated">
            <a:extLst>
              <a:ext uri="{FF2B5EF4-FFF2-40B4-BE49-F238E27FC236}">
                <a16:creationId xmlns:a16="http://schemas.microsoft.com/office/drawing/2014/main" id="{A7B734ED-7E39-03D5-7133-B87BE691AF21}"/>
              </a:ext>
            </a:extLst>
          </p:cNvPr>
          <p:cNvPicPr>
            <a:picLocks noChangeAspect="1"/>
          </p:cNvPicPr>
          <p:nvPr/>
        </p:nvPicPr>
        <p:blipFill>
          <a:blip r:embed="rId7"/>
          <a:stretch>
            <a:fillRect/>
          </a:stretch>
        </p:blipFill>
        <p:spPr>
          <a:xfrm>
            <a:off x="7134460" y="5714235"/>
            <a:ext cx="500709" cy="453085"/>
          </a:xfrm>
          <a:prstGeom prst="rect">
            <a:avLst/>
          </a:prstGeom>
        </p:spPr>
      </p:pic>
    </p:spTree>
    <p:extLst>
      <p:ext uri="{BB962C8B-B14F-4D97-AF65-F5344CB8AC3E}">
        <p14:creationId xmlns:p14="http://schemas.microsoft.com/office/powerpoint/2010/main" val="797677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4547118" y="3414167"/>
            <a:ext cx="6299049" cy="1122400"/>
          </a:xfrm>
        </p:spPr>
        <p:txBody>
          <a:bodyPr/>
          <a:lstStyle/>
          <a:p>
            <a:r>
              <a:rPr lang="pl-PL" sz="6650"/>
              <a:t>Implementation</a:t>
            </a:r>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a:xfrm>
            <a:off x="7998967" y="1426167"/>
            <a:ext cx="2847200" cy="1988000"/>
          </a:xfrm>
        </p:spPr>
        <p:txBody>
          <a:bodyPr/>
          <a:lstStyle/>
          <a:p>
            <a:r>
              <a:rPr lang="pl-PL" sz="14500"/>
              <a:t>06</a:t>
            </a:r>
            <a:endParaRPr lang="pl-PL"/>
          </a:p>
        </p:txBody>
      </p:sp>
    </p:spTree>
    <p:extLst>
      <p:ext uri="{BB962C8B-B14F-4D97-AF65-F5344CB8AC3E}">
        <p14:creationId xmlns:p14="http://schemas.microsoft.com/office/powerpoint/2010/main" val="3162985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E0B13BA-C0DD-2F7E-5098-B235F0C36BE9}"/>
              </a:ext>
            </a:extLst>
          </p:cNvPr>
          <p:cNvSpPr>
            <a:spLocks noGrp="1"/>
          </p:cNvSpPr>
          <p:nvPr>
            <p:ph type="subTitle" idx="1"/>
          </p:nvPr>
        </p:nvSpPr>
        <p:spPr/>
        <p:txBody>
          <a:bodyPr/>
          <a:lstStyle/>
          <a:p>
            <a:pPr marL="482600" indent="-342900">
              <a:buSzPct val="100000"/>
              <a:buFont typeface="Arial" panose="020B0604020202020204" pitchFamily="34" charset="0"/>
              <a:buChar char="•"/>
            </a:pPr>
            <a:r>
              <a:rPr lang="pl-PL"/>
              <a:t>Project </a:t>
            </a:r>
            <a:r>
              <a:rPr lang="pl-PL" err="1"/>
              <a:t>implementation</a:t>
            </a:r>
            <a:r>
              <a:rPr lang="pl-PL"/>
              <a:t> in </a:t>
            </a:r>
            <a:r>
              <a:rPr lang="pl-PL" err="1"/>
              <a:t>Python</a:t>
            </a:r>
            <a:r>
              <a:rPr lang="pl-PL"/>
              <a:t>,</a:t>
            </a:r>
            <a:endParaRPr lang="en-US"/>
          </a:p>
          <a:p>
            <a:pPr marL="482600" indent="-342900">
              <a:buSzPct val="100000"/>
              <a:buFont typeface="Arial" panose="020B0604020202020204" pitchFamily="34" charset="0"/>
              <a:buChar char="•"/>
            </a:pPr>
            <a:r>
              <a:rPr lang="pl-PL" err="1"/>
              <a:t>Previous</a:t>
            </a:r>
            <a:r>
              <a:rPr lang="pl-PL"/>
              <a:t> </a:t>
            </a:r>
            <a:r>
              <a:rPr lang="pl-PL" err="1"/>
              <a:t>knowledge</a:t>
            </a:r>
            <a:r>
              <a:rPr lang="pl-PL"/>
              <a:t> of </a:t>
            </a:r>
            <a:r>
              <a:rPr lang="pl-PL" err="1"/>
              <a:t>Cplex</a:t>
            </a:r>
            <a:r>
              <a:rPr lang="pl-PL"/>
              <a:t> </a:t>
            </a:r>
            <a:r>
              <a:rPr lang="pl-PL" err="1"/>
              <a:t>resulted</a:t>
            </a:r>
            <a:r>
              <a:rPr lang="pl-PL"/>
              <a:t> in </a:t>
            </a:r>
            <a:r>
              <a:rPr lang="pl-PL" err="1"/>
              <a:t>using</a:t>
            </a:r>
            <a:r>
              <a:rPr lang="pl-PL"/>
              <a:t> the </a:t>
            </a:r>
            <a:r>
              <a:rPr lang="pl-PL" err="1"/>
              <a:t>official</a:t>
            </a:r>
            <a:r>
              <a:rPr lang="pl-PL"/>
              <a:t> IBM </a:t>
            </a:r>
            <a:r>
              <a:rPr lang="pl-PL" err="1"/>
              <a:t>Python</a:t>
            </a:r>
            <a:r>
              <a:rPr lang="pl-PL"/>
              <a:t> API for </a:t>
            </a:r>
            <a:r>
              <a:rPr lang="pl-PL" err="1"/>
              <a:t>this</a:t>
            </a:r>
            <a:r>
              <a:rPr lang="pl-PL"/>
              <a:t> </a:t>
            </a:r>
            <a:r>
              <a:rPr lang="pl-PL" err="1"/>
              <a:t>solver</a:t>
            </a:r>
            <a:r>
              <a:rPr lang="pl-PL"/>
              <a:t>: a </a:t>
            </a:r>
            <a:r>
              <a:rPr lang="pl-PL" err="1"/>
              <a:t>docplex</a:t>
            </a:r>
            <a:r>
              <a:rPr lang="pl-PL"/>
              <a:t> </a:t>
            </a:r>
            <a:r>
              <a:rPr lang="pl-PL" err="1"/>
              <a:t>package</a:t>
            </a:r>
            <a:endParaRPr lang="pl-PL"/>
          </a:p>
        </p:txBody>
      </p:sp>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Used Tools</a:t>
            </a:r>
          </a:p>
        </p:txBody>
      </p:sp>
      <p:pic>
        <p:nvPicPr>
          <p:cNvPr id="1028" name="Picture 4" descr="IBM ILOG CPLEX logo | PeopleSoft Tutorial">
            <a:extLst>
              <a:ext uri="{FF2B5EF4-FFF2-40B4-BE49-F238E27FC236}">
                <a16:creationId xmlns:a16="http://schemas.microsoft.com/office/drawing/2014/main" id="{4F642000-3EDD-0D72-1533-7E0ADA4F38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42" t="19240" r="19391" b="27969"/>
          <a:stretch/>
        </p:blipFill>
        <p:spPr bwMode="auto">
          <a:xfrm>
            <a:off x="4720424" y="3797429"/>
            <a:ext cx="2751151" cy="25292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3C7C8C3-0B40-94DE-A10F-BB4E8BF2F8C6}"/>
              </a:ext>
            </a:extLst>
          </p:cNvPr>
          <p:cNvPicPr>
            <a:picLocks noChangeAspect="1"/>
          </p:cNvPicPr>
          <p:nvPr/>
        </p:nvPicPr>
        <p:blipFill>
          <a:blip r:embed="rId3"/>
          <a:stretch>
            <a:fillRect/>
          </a:stretch>
        </p:blipFill>
        <p:spPr>
          <a:xfrm>
            <a:off x="8875741" y="3720450"/>
            <a:ext cx="2683234" cy="2683234"/>
          </a:xfrm>
          <a:prstGeom prst="rect">
            <a:avLst/>
          </a:prstGeom>
        </p:spPr>
      </p:pic>
      <p:pic>
        <p:nvPicPr>
          <p:cNvPr id="1034" name="Picture 10" descr="Python Symbol">
            <a:extLst>
              <a:ext uri="{FF2B5EF4-FFF2-40B4-BE49-F238E27FC236}">
                <a16:creationId xmlns:a16="http://schemas.microsoft.com/office/drawing/2014/main" id="{E7CDA81E-9758-3DEC-0B40-8937644432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499" y="3792998"/>
            <a:ext cx="4767168" cy="2683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500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4547118" y="3414167"/>
            <a:ext cx="6299049" cy="1122400"/>
          </a:xfrm>
        </p:spPr>
        <p:txBody>
          <a:bodyPr/>
          <a:lstStyle/>
          <a:p>
            <a:r>
              <a:rPr lang="pl-PL" sz="6650"/>
              <a:t>Experiments</a:t>
            </a:r>
            <a:endParaRPr lang="en-US"/>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sz="14500"/>
              <a:t>07</a:t>
            </a:r>
            <a:endParaRPr lang="pl-PL"/>
          </a:p>
        </p:txBody>
      </p:sp>
    </p:spTree>
    <p:extLst>
      <p:ext uri="{BB962C8B-B14F-4D97-AF65-F5344CB8AC3E}">
        <p14:creationId xmlns:p14="http://schemas.microsoft.com/office/powerpoint/2010/main" val="1144803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ubtitle 1">
                <a:extLst>
                  <a:ext uri="{FF2B5EF4-FFF2-40B4-BE49-F238E27FC236}">
                    <a16:creationId xmlns:a16="http://schemas.microsoft.com/office/drawing/2014/main" id="{7E0B13BA-C0DD-2F7E-5098-B235F0C36BE9}"/>
                  </a:ext>
                </a:extLst>
              </p:cNvPr>
              <p:cNvSpPr>
                <a:spLocks noGrp="1"/>
              </p:cNvSpPr>
              <p:nvPr>
                <p:ph type="subTitle" idx="1"/>
              </p:nvPr>
            </p:nvSpPr>
            <p:spPr>
              <a:xfrm>
                <a:off x="947667" y="1551533"/>
                <a:ext cx="10180776" cy="4531064"/>
              </a:xfrm>
            </p:spPr>
            <p:txBody>
              <a:bodyPr/>
              <a:lstStyle/>
              <a:p>
                <a:pPr marL="139700" indent="0"/>
                <a:r>
                  <a:rPr lang="pl-PL"/>
                  <a:t>1. All datasets generated randomly in the same way, the only difference were meaningful coefficients.</a:t>
                </a:r>
              </a:p>
              <a:p>
                <a:pPr marL="139700" indent="0"/>
                <a:endParaRPr lang="pl-PL"/>
              </a:p>
              <a:p>
                <a:pPr marL="139700" indent="0"/>
                <a:r>
                  <a:rPr lang="pl-PL"/>
                  <a:t>2. The datasets had 30 observations and 100 features (p &gt;&gt; n regime).</a:t>
                </a:r>
              </a:p>
              <a:p>
                <a:pPr marL="139700" indent="0"/>
                <a:endParaRPr lang="pl-PL"/>
              </a:p>
              <a:p>
                <a:pPr marL="139700" indent="0"/>
                <a:r>
                  <a:rPr lang="pl-PL"/>
                  <a:t>3. For 1st dataset, the coefficients were (1, 1, 1, 1, 1, 0, …, 0)</a:t>
                </a:r>
              </a:p>
              <a:p>
                <a:pPr marL="139700" indent="0"/>
                <a:endParaRPr lang="pl-PL"/>
              </a:p>
              <a:p>
                <a:pPr marL="139700" indent="0"/>
                <a:r>
                  <a:rPr lang="pl-PL"/>
                  <a:t>4. For 2nd dataset, the coefficients were calculated as</a:t>
                </a:r>
                <a:br>
                  <a:rPr lang="pl-PL"/>
                </a:br>
                <a14:m>
                  <m:oMathPara xmlns:m="http://schemas.openxmlformats.org/officeDocument/2006/math">
                    <m:oMathParaPr>
                      <m:jc m:val="centerGroup"/>
                    </m:oMathParaPr>
                    <m:oMath xmlns:m="http://schemas.openxmlformats.org/officeDocument/2006/math">
                      <m:sSub>
                        <m:sSubPr>
                          <m:ctrlPr>
                            <a:rPr lang="pl-PL" b="0" i="1" smtClean="0">
                              <a:latin typeface="Cambria Math" panose="02040503050406030204" pitchFamily="18" charset="0"/>
                            </a:rPr>
                          </m:ctrlPr>
                        </m:sSubPr>
                        <m:e>
                          <m:r>
                            <a:rPr lang="pl-PL" b="0" i="1" smtClean="0">
                              <a:latin typeface="Cambria Math" panose="02040503050406030204" pitchFamily="18" charset="0"/>
                            </a:rPr>
                            <m:t>𝐵</m:t>
                          </m:r>
                        </m:e>
                        <m:sub>
                          <m:r>
                            <a:rPr lang="pl-PL" b="0" i="1" smtClean="0">
                              <a:latin typeface="Cambria Math" panose="02040503050406030204" pitchFamily="18" charset="0"/>
                            </a:rPr>
                            <m:t>𝑖</m:t>
                          </m:r>
                        </m:sub>
                      </m:sSub>
                      <m:r>
                        <a:rPr lang="pl-PL" b="0" i="1" smtClean="0">
                          <a:latin typeface="Cambria Math" panose="02040503050406030204" pitchFamily="18" charset="0"/>
                        </a:rPr>
                        <m:t>=</m:t>
                      </m:r>
                      <m:f>
                        <m:fPr>
                          <m:ctrlPr>
                            <a:rPr lang="pl-PL" b="0" i="1" smtClean="0">
                              <a:latin typeface="Cambria Math" panose="02040503050406030204" pitchFamily="18" charset="0"/>
                            </a:rPr>
                          </m:ctrlPr>
                        </m:fPr>
                        <m:num>
                          <m:r>
                            <a:rPr lang="pl-PL" b="0" i="1" smtClean="0">
                              <a:latin typeface="Cambria Math" panose="02040503050406030204" pitchFamily="18" charset="0"/>
                            </a:rPr>
                            <m:t>1</m:t>
                          </m:r>
                        </m:num>
                        <m:den>
                          <m:r>
                            <a:rPr lang="pl-PL" b="0" i="1" smtClean="0">
                              <a:latin typeface="Cambria Math" panose="02040503050406030204" pitchFamily="18" charset="0"/>
                            </a:rPr>
                            <m:t>2</m:t>
                          </m:r>
                        </m:den>
                      </m:f>
                      <m:r>
                        <a:rPr lang="pl-PL" b="0" i="1" smtClean="0">
                          <a:latin typeface="Cambria Math" panose="02040503050406030204" pitchFamily="18" charset="0"/>
                        </a:rPr>
                        <m:t>+</m:t>
                      </m:r>
                      <m:f>
                        <m:fPr>
                          <m:ctrlPr>
                            <a:rPr lang="pl-PL" b="0" i="1" smtClean="0">
                              <a:latin typeface="Cambria Math" panose="02040503050406030204" pitchFamily="18" charset="0"/>
                            </a:rPr>
                          </m:ctrlPr>
                        </m:fPr>
                        <m:num>
                          <m:r>
                            <a:rPr lang="pl-PL" b="0" i="1" smtClean="0">
                              <a:latin typeface="Cambria Math" panose="02040503050406030204" pitchFamily="18" charset="0"/>
                            </a:rPr>
                            <m:t>9.5</m:t>
                          </m:r>
                          <m:d>
                            <m:dPr>
                              <m:ctrlPr>
                                <a:rPr lang="pl-PL" b="0" i="1" smtClean="0">
                                  <a:latin typeface="Cambria Math" panose="02040503050406030204" pitchFamily="18" charset="0"/>
                                </a:rPr>
                              </m:ctrlPr>
                            </m:dPr>
                            <m:e>
                              <m:r>
                                <a:rPr lang="pl-PL" b="0" i="1" smtClean="0">
                                  <a:latin typeface="Cambria Math" panose="02040503050406030204" pitchFamily="18" charset="0"/>
                                </a:rPr>
                                <m:t>𝑖</m:t>
                              </m:r>
                              <m:r>
                                <a:rPr lang="pl-PL" b="0" i="1" smtClean="0">
                                  <a:latin typeface="Cambria Math" panose="02040503050406030204" pitchFamily="18" charset="0"/>
                                </a:rPr>
                                <m:t>−1</m:t>
                              </m:r>
                            </m:e>
                          </m:d>
                        </m:num>
                        <m:den>
                          <m:r>
                            <a:rPr lang="pl-PL" b="0" i="1" smtClean="0">
                              <a:latin typeface="Cambria Math" panose="02040503050406030204" pitchFamily="18" charset="0"/>
                            </a:rPr>
                            <m:t>10</m:t>
                          </m:r>
                        </m:den>
                      </m:f>
                      <m:r>
                        <a:rPr lang="pl-PL" b="0" i="0" smtClean="0">
                          <a:latin typeface="Cambria Math" panose="02040503050406030204" pitchFamily="18" charset="0"/>
                        </a:rPr>
                        <m:t> </m:t>
                      </m:r>
                      <m:r>
                        <m:rPr>
                          <m:sty m:val="p"/>
                        </m:rPr>
                        <a:rPr lang="pl-PL" b="0" i="0" smtClean="0">
                          <a:latin typeface="Cambria Math" panose="02040503050406030204" pitchFamily="18" charset="0"/>
                        </a:rPr>
                        <m:t>for</m:t>
                      </m:r>
                      <m:r>
                        <a:rPr lang="pl-PL" b="0" i="0" smtClean="0">
                          <a:latin typeface="Cambria Math" panose="02040503050406030204" pitchFamily="18" charset="0"/>
                        </a:rPr>
                        <m:t> </m:t>
                      </m:r>
                      <m:r>
                        <m:rPr>
                          <m:sty m:val="p"/>
                        </m:rPr>
                        <a:rPr lang="pl-PL" b="0" i="0" smtClean="0">
                          <a:latin typeface="Cambria Math" panose="02040503050406030204" pitchFamily="18" charset="0"/>
                        </a:rPr>
                        <m:t>i</m:t>
                      </m:r>
                      <m:r>
                        <a:rPr lang="pl-PL" b="0" i="1" smtClean="0">
                          <a:latin typeface="Cambria Math" panose="02040503050406030204" pitchFamily="18" charset="0"/>
                        </a:rPr>
                        <m:t>∈1,2,…,10 </m:t>
                      </m:r>
                      <m:r>
                        <a:rPr lang="pl-PL" b="0" i="1" smtClean="0">
                          <a:latin typeface="Cambria Math" panose="02040503050406030204" pitchFamily="18" charset="0"/>
                        </a:rPr>
                        <m:t>𝑎𝑛𝑑</m:t>
                      </m:r>
                      <m:r>
                        <a:rPr lang="pl-PL" b="0" i="1" smtClean="0">
                          <a:latin typeface="Cambria Math" panose="02040503050406030204" pitchFamily="18" charset="0"/>
                        </a:rPr>
                        <m:t> </m:t>
                      </m:r>
                      <m:sSub>
                        <m:sSubPr>
                          <m:ctrlPr>
                            <a:rPr lang="pl-PL" b="0" i="1" smtClean="0">
                              <a:latin typeface="Cambria Math" panose="02040503050406030204" pitchFamily="18" charset="0"/>
                            </a:rPr>
                          </m:ctrlPr>
                        </m:sSubPr>
                        <m:e>
                          <m:r>
                            <a:rPr lang="pl-PL" b="0" i="1" smtClean="0">
                              <a:latin typeface="Cambria Math" panose="02040503050406030204" pitchFamily="18" charset="0"/>
                            </a:rPr>
                            <m:t>𝐵</m:t>
                          </m:r>
                        </m:e>
                        <m:sub>
                          <m:r>
                            <a:rPr lang="pl-PL" b="0" i="1" smtClean="0">
                              <a:latin typeface="Cambria Math" panose="02040503050406030204" pitchFamily="18" charset="0"/>
                            </a:rPr>
                            <m:t>𝑖</m:t>
                          </m:r>
                        </m:sub>
                      </m:sSub>
                      <m:r>
                        <a:rPr lang="pl-PL" b="0" i="1" smtClean="0">
                          <a:latin typeface="Cambria Math" panose="02040503050406030204" pitchFamily="18" charset="0"/>
                        </a:rPr>
                        <m:t>=0 </m:t>
                      </m:r>
                      <m:r>
                        <a:rPr lang="pl-PL" b="0" i="1" smtClean="0">
                          <a:latin typeface="Cambria Math" panose="02040503050406030204" pitchFamily="18" charset="0"/>
                        </a:rPr>
                        <m:t>𝑜𝑡h𝑒𝑟𝑤𝑖𝑠𝑒</m:t>
                      </m:r>
                    </m:oMath>
                  </m:oMathPara>
                </a14:m>
                <a:endParaRPr lang="pl-PL"/>
              </a:p>
              <a:p>
                <a:pPr marL="139700" indent="0"/>
                <a:endParaRPr lang="pl-PL"/>
              </a:p>
              <a:p>
                <a:pPr marL="139700" indent="0"/>
                <a:r>
                  <a:rPr lang="pl-PL"/>
                  <a:t>5. For 3rd dataset, the coefficients were (-10, -6, -2, 2, 6, 10, 0, …, 0)</a:t>
                </a:r>
              </a:p>
              <a:p>
                <a:pPr marL="139700" indent="0"/>
                <a:endParaRPr lang="pl-PL"/>
              </a:p>
              <a:p>
                <a:pPr marL="139700" indent="0"/>
                <a:endParaRPr lang="pl-PL"/>
              </a:p>
            </p:txBody>
          </p:sp>
        </mc:Choice>
        <mc:Fallback xmlns="">
          <p:sp>
            <p:nvSpPr>
              <p:cNvPr id="2" name="Subtitle 1">
                <a:extLst>
                  <a:ext uri="{FF2B5EF4-FFF2-40B4-BE49-F238E27FC236}">
                    <a16:creationId xmlns:a16="http://schemas.microsoft.com/office/drawing/2014/main" id="{7E0B13BA-C0DD-2F7E-5098-B235F0C36BE9}"/>
                  </a:ext>
                </a:extLst>
              </p:cNvPr>
              <p:cNvSpPr>
                <a:spLocks noGrp="1" noRot="1" noChangeAspect="1" noMove="1" noResize="1" noEditPoints="1" noAdjustHandles="1" noChangeArrowheads="1" noChangeShapeType="1" noTextEdit="1"/>
              </p:cNvSpPr>
              <p:nvPr>
                <p:ph type="subTitle" idx="1"/>
              </p:nvPr>
            </p:nvSpPr>
            <p:spPr>
              <a:xfrm>
                <a:off x="947667" y="1551533"/>
                <a:ext cx="10180776" cy="4531064"/>
              </a:xfrm>
              <a:blipFill>
                <a:blip r:embed="rId3"/>
                <a:stretch>
                  <a:fillRect b="-255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Datasets</a:t>
            </a:r>
          </a:p>
        </p:txBody>
      </p:sp>
    </p:spTree>
    <p:extLst>
      <p:ext uri="{BB962C8B-B14F-4D97-AF65-F5344CB8AC3E}">
        <p14:creationId xmlns:p14="http://schemas.microsoft.com/office/powerpoint/2010/main" val="197358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ubtitle 1">
                <a:extLst>
                  <a:ext uri="{FF2B5EF4-FFF2-40B4-BE49-F238E27FC236}">
                    <a16:creationId xmlns:a16="http://schemas.microsoft.com/office/drawing/2014/main" id="{7E0B13BA-C0DD-2F7E-5098-B235F0C36BE9}"/>
                  </a:ext>
                </a:extLst>
              </p:cNvPr>
              <p:cNvSpPr>
                <a:spLocks noGrp="1"/>
              </p:cNvSpPr>
              <p:nvPr>
                <p:ph type="subTitle" idx="1"/>
              </p:nvPr>
            </p:nvSpPr>
            <p:spPr>
              <a:xfrm>
                <a:off x="947667" y="1551533"/>
                <a:ext cx="10180776" cy="4531064"/>
              </a:xfrm>
            </p:spPr>
            <p:txBody>
              <a:bodyPr/>
              <a:lstStyle/>
              <a:p>
                <a:pPr marL="139700" indent="0"/>
                <a:r>
                  <a:rPr lang="pl-PL" b="1"/>
                  <a:t>Goal: </a:t>
                </a:r>
                <a:r>
                  <a:rPr lang="pl-PL"/>
                  <a:t>Analyse the impact of </a:t>
                </a:r>
                <a14:m>
                  <m:oMath xmlns:m="http://schemas.openxmlformats.org/officeDocument/2006/math">
                    <m:sSub>
                      <m:sSubPr>
                        <m:ctrlPr>
                          <a:rPr lang="pl-PL" b="0" i="1" smtClean="0">
                            <a:latin typeface="Cambria Math" panose="02040503050406030204" pitchFamily="18" charset="0"/>
                          </a:rPr>
                        </m:ctrlPr>
                      </m:sSubPr>
                      <m:e>
                        <m:r>
                          <a:rPr lang="pl-PL" b="0" i="1" smtClean="0">
                            <a:latin typeface="Cambria Math" panose="02040503050406030204" pitchFamily="18" charset="0"/>
                          </a:rPr>
                          <m:t>𝑀</m:t>
                        </m:r>
                      </m:e>
                      <m:sub>
                        <m:r>
                          <a:rPr lang="pl-PL" b="0" i="1" smtClean="0">
                            <a:latin typeface="Cambria Math" panose="02040503050406030204" pitchFamily="18" charset="0"/>
                          </a:rPr>
                          <m:t>𝑥</m:t>
                        </m:r>
                      </m:sub>
                    </m:sSub>
                  </m:oMath>
                </a14:m>
                <a:r>
                  <a:rPr lang="pl-PL"/>
                  <a:t> hyperparameters.</a:t>
                </a:r>
              </a:p>
              <a:p>
                <a:pPr marL="139700" indent="0"/>
                <a:endParaRPr lang="pl-PL"/>
              </a:p>
              <a:p>
                <a:pPr marL="139700" indent="0"/>
                <a:r>
                  <a:rPr lang="pl-PL" b="1"/>
                  <a:t>Solution: </a:t>
                </a:r>
                <a:r>
                  <a:rPr lang="pl-PL"/>
                  <a:t>Grid search analysis.</a:t>
                </a:r>
              </a:p>
              <a:p>
                <a:pPr marL="139700" indent="0"/>
                <a:endParaRPr lang="pl-PL"/>
              </a:p>
              <a:p>
                <a:pPr marL="139700" indent="0"/>
                <a:r>
                  <a:rPr lang="pl-PL" b="1"/>
                  <a:t>Issues: </a:t>
                </a:r>
                <a:r>
                  <a:rPr lang="pl-PL"/>
                  <a:t>Time complexity, evaluation of performance, and analysis of </a:t>
                </a:r>
                <a:br>
                  <a:rPr lang="pl-PL"/>
                </a:br>
                <a:r>
                  <a:rPr lang="pl-PL"/>
                  <a:t>4-dimensional results.</a:t>
                </a:r>
              </a:p>
              <a:p>
                <a:pPr marL="139700" indent="0"/>
                <a:endParaRPr lang="pl-PL"/>
              </a:p>
              <a:p>
                <a:pPr marL="139700" indent="0"/>
                <a:r>
                  <a:rPr lang="pl-PL" b="1"/>
                  <a:t>Solutions:</a:t>
                </a:r>
              </a:p>
              <a:p>
                <a:pPr marL="139700" indent="0"/>
                <a:r>
                  <a:rPr lang="pl-PL"/>
                  <a:t>1. Timeout for optimisation after 1 minute.</a:t>
                </a:r>
              </a:p>
              <a:p>
                <a:pPr marL="139700" indent="0"/>
                <a:r>
                  <a:rPr lang="pl-PL"/>
                  <a:t>2. For FS: Balanced Accuracy, for goodness of fit: Models Objective Value + calculation time.</a:t>
                </a:r>
              </a:p>
              <a:p>
                <a:pPr marL="139700" indent="0"/>
                <a:r>
                  <a:rPr lang="pl-PL"/>
                  <a:t>3. Characteristic of one varying and 3 frozen parameters.</a:t>
                </a:r>
              </a:p>
            </p:txBody>
          </p:sp>
        </mc:Choice>
        <mc:Fallback xmlns="">
          <p:sp>
            <p:nvSpPr>
              <p:cNvPr id="2" name="Subtitle 1">
                <a:extLst>
                  <a:ext uri="{FF2B5EF4-FFF2-40B4-BE49-F238E27FC236}">
                    <a16:creationId xmlns:a16="http://schemas.microsoft.com/office/drawing/2014/main" id="{7E0B13BA-C0DD-2F7E-5098-B235F0C36BE9}"/>
                  </a:ext>
                </a:extLst>
              </p:cNvPr>
              <p:cNvSpPr>
                <a:spLocks noGrp="1" noRot="1" noChangeAspect="1" noMove="1" noResize="1" noEditPoints="1" noAdjustHandles="1" noChangeArrowheads="1" noChangeShapeType="1" noTextEdit="1"/>
              </p:cNvSpPr>
              <p:nvPr>
                <p:ph type="subTitle" idx="1"/>
              </p:nvPr>
            </p:nvSpPr>
            <p:spPr>
              <a:xfrm>
                <a:off x="947667" y="1551533"/>
                <a:ext cx="10180776" cy="4531064"/>
              </a:xfrm>
              <a:blipFill>
                <a:blip r:embed="rId2"/>
                <a:stretch>
                  <a:fillRect b="-309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Experiments description</a:t>
            </a:r>
          </a:p>
        </p:txBody>
      </p:sp>
    </p:spTree>
    <p:extLst>
      <p:ext uri="{BB962C8B-B14F-4D97-AF65-F5344CB8AC3E}">
        <p14:creationId xmlns:p14="http://schemas.microsoft.com/office/powerpoint/2010/main" val="53007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4547118" y="3414167"/>
            <a:ext cx="6299049" cy="1122400"/>
          </a:xfrm>
        </p:spPr>
        <p:txBody>
          <a:bodyPr/>
          <a:lstStyle/>
          <a:p>
            <a:r>
              <a:rPr lang="pl-PL" sz="6650"/>
              <a:t>The outcomes</a:t>
            </a:r>
            <a:endParaRPr lang="en-US"/>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sz="14500"/>
              <a:t>08</a:t>
            </a:r>
            <a:endParaRPr lang="pl-PL"/>
          </a:p>
        </p:txBody>
      </p:sp>
    </p:spTree>
    <p:extLst>
      <p:ext uri="{BB962C8B-B14F-4D97-AF65-F5344CB8AC3E}">
        <p14:creationId xmlns:p14="http://schemas.microsoft.com/office/powerpoint/2010/main" val="996133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a:xfrm>
            <a:off x="446733" y="484527"/>
            <a:ext cx="3908035" cy="2767555"/>
          </a:xfrm>
        </p:spPr>
        <p:txBody>
          <a:bodyPr/>
          <a:lstStyle/>
          <a:p>
            <a:r>
              <a:rPr lang="pl-PL"/>
              <a:t>Z1, Z2, Z3 Formulations,</a:t>
            </a:r>
            <a:br>
              <a:rPr lang="pl-PL"/>
            </a:br>
            <a:r>
              <a:rPr lang="pl-PL"/>
              <a:t>dataset 1</a:t>
            </a:r>
          </a:p>
        </p:txBody>
      </p:sp>
      <p:pic>
        <p:nvPicPr>
          <p:cNvPr id="5" name="Picture 4" descr="A picture containing screenshot, space, line, astronomy&#10;&#10;Description automatically generated">
            <a:extLst>
              <a:ext uri="{FF2B5EF4-FFF2-40B4-BE49-F238E27FC236}">
                <a16:creationId xmlns:a16="http://schemas.microsoft.com/office/drawing/2014/main" id="{E68D261F-0422-982A-F9D7-E59175AF00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768" y="566455"/>
            <a:ext cx="7434715" cy="5725090"/>
          </a:xfrm>
          <a:prstGeom prst="rect">
            <a:avLst/>
          </a:prstGeom>
        </p:spPr>
      </p:pic>
    </p:spTree>
    <p:extLst>
      <p:ext uri="{BB962C8B-B14F-4D97-AF65-F5344CB8AC3E}">
        <p14:creationId xmlns:p14="http://schemas.microsoft.com/office/powerpoint/2010/main" val="4028370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a:xfrm>
            <a:off x="446733" y="484527"/>
            <a:ext cx="3908035" cy="2767555"/>
          </a:xfrm>
        </p:spPr>
        <p:txBody>
          <a:bodyPr/>
          <a:lstStyle/>
          <a:p>
            <a:r>
              <a:rPr lang="pl-PL"/>
              <a:t>Z1, Z2, Z3 Formulations,</a:t>
            </a:r>
            <a:br>
              <a:rPr lang="pl-PL"/>
            </a:br>
            <a:r>
              <a:rPr lang="pl-PL"/>
              <a:t>dataset 2</a:t>
            </a:r>
          </a:p>
        </p:txBody>
      </p:sp>
      <p:pic>
        <p:nvPicPr>
          <p:cNvPr id="5" name="Picture 4">
            <a:extLst>
              <a:ext uri="{FF2B5EF4-FFF2-40B4-BE49-F238E27FC236}">
                <a16:creationId xmlns:a16="http://schemas.microsoft.com/office/drawing/2014/main" id="{E68D261F-0422-982A-F9D7-E59175AF008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54768" y="580217"/>
            <a:ext cx="7434715" cy="5697565"/>
          </a:xfrm>
          <a:prstGeom prst="rect">
            <a:avLst/>
          </a:prstGeom>
        </p:spPr>
      </p:pic>
    </p:spTree>
    <p:extLst>
      <p:ext uri="{BB962C8B-B14F-4D97-AF65-F5344CB8AC3E}">
        <p14:creationId xmlns:p14="http://schemas.microsoft.com/office/powerpoint/2010/main" val="1472435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a:xfrm>
            <a:off x="446733" y="484527"/>
            <a:ext cx="3908035" cy="2767555"/>
          </a:xfrm>
        </p:spPr>
        <p:txBody>
          <a:bodyPr/>
          <a:lstStyle/>
          <a:p>
            <a:r>
              <a:rPr lang="pl-PL"/>
              <a:t>Z1, Z2, Z3 Formulations,</a:t>
            </a:r>
            <a:br>
              <a:rPr lang="pl-PL"/>
            </a:br>
            <a:r>
              <a:rPr lang="pl-PL"/>
              <a:t>dataset 3</a:t>
            </a:r>
          </a:p>
        </p:txBody>
      </p:sp>
      <p:pic>
        <p:nvPicPr>
          <p:cNvPr id="5" name="Picture 4">
            <a:extLst>
              <a:ext uri="{FF2B5EF4-FFF2-40B4-BE49-F238E27FC236}">
                <a16:creationId xmlns:a16="http://schemas.microsoft.com/office/drawing/2014/main" id="{E68D261F-0422-982A-F9D7-E59175AF008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54768" y="583732"/>
            <a:ext cx="7434715" cy="5690535"/>
          </a:xfrm>
          <a:prstGeom prst="rect">
            <a:avLst/>
          </a:prstGeom>
        </p:spPr>
      </p:pic>
    </p:spTree>
    <p:extLst>
      <p:ext uri="{BB962C8B-B14F-4D97-AF65-F5344CB8AC3E}">
        <p14:creationId xmlns:p14="http://schemas.microsoft.com/office/powerpoint/2010/main" val="2805261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1932159-5CE5-5670-5202-60B1D1CC3E63}"/>
              </a:ext>
            </a:extLst>
          </p:cNvPr>
          <p:cNvSpPr>
            <a:spLocks noGrp="1"/>
          </p:cNvSpPr>
          <p:nvPr>
            <p:ph type="subTitle" idx="1"/>
          </p:nvPr>
        </p:nvSpPr>
        <p:spPr/>
        <p:txBody>
          <a:bodyPr/>
          <a:lstStyle/>
          <a:p>
            <a:pPr marL="482600" indent="-342900">
              <a:buSzPct val="100000"/>
              <a:buFont typeface="Arial"/>
              <a:buChar char="•"/>
            </a:pPr>
            <a:r>
              <a:rPr lang="pl-PL" err="1"/>
              <a:t>Bertsimas</a:t>
            </a:r>
            <a:r>
              <a:rPr lang="pl-PL"/>
              <a:t>, D., King, A., and </a:t>
            </a:r>
            <a:r>
              <a:rPr lang="pl-PL" err="1"/>
              <a:t>Mazumder</a:t>
            </a:r>
            <a:r>
              <a:rPr lang="pl-PL"/>
              <a:t>, R. (2015). Best </a:t>
            </a:r>
            <a:r>
              <a:rPr lang="pl-PL" err="1"/>
              <a:t>subset</a:t>
            </a:r>
            <a:r>
              <a:rPr lang="pl-PL"/>
              <a:t> </a:t>
            </a:r>
            <a:r>
              <a:rPr lang="pl-PL" err="1"/>
              <a:t>selection</a:t>
            </a:r>
            <a:r>
              <a:rPr lang="pl-PL"/>
              <a:t> via a modern </a:t>
            </a:r>
            <a:r>
              <a:rPr lang="pl-PL" err="1"/>
              <a:t>optimization</a:t>
            </a:r>
            <a:r>
              <a:rPr lang="pl-PL"/>
              <a:t> </a:t>
            </a:r>
            <a:r>
              <a:rPr lang="pl-PL" err="1"/>
              <a:t>lens</a:t>
            </a:r>
            <a:endParaRPr lang="pl-PL"/>
          </a:p>
          <a:p>
            <a:pPr marL="482600" indent="-342900">
              <a:buSzPct val="100000"/>
              <a:buFont typeface="Arial"/>
              <a:buChar char="•"/>
            </a:pPr>
            <a:endParaRPr lang="pl-PL"/>
          </a:p>
          <a:p>
            <a:pPr marL="482600" indent="-342900">
              <a:buSzPct val="100000"/>
              <a:buFont typeface="Arial"/>
              <a:buChar char="•"/>
            </a:pPr>
            <a:r>
              <a:rPr lang="pl-PL" err="1"/>
              <a:t>Seven</a:t>
            </a:r>
            <a:r>
              <a:rPr lang="pl-PL"/>
              <a:t> </a:t>
            </a:r>
            <a:r>
              <a:rPr lang="pl-PL" err="1"/>
              <a:t>reformulations</a:t>
            </a:r>
            <a:r>
              <a:rPr lang="pl-PL"/>
              <a:t> </a:t>
            </a:r>
            <a:r>
              <a:rPr lang="pl-PL" err="1"/>
              <a:t>solving</a:t>
            </a:r>
            <a:r>
              <a:rPr lang="pl-PL"/>
              <a:t> the </a:t>
            </a:r>
            <a:r>
              <a:rPr lang="pl-PL" err="1"/>
              <a:t>main</a:t>
            </a:r>
            <a:r>
              <a:rPr lang="pl-PL"/>
              <a:t> problem</a:t>
            </a:r>
          </a:p>
          <a:p>
            <a:pPr marL="482600" indent="-342900">
              <a:buSzPct val="100000"/>
              <a:buFont typeface="Arial"/>
              <a:buChar char="•"/>
            </a:pPr>
            <a:endParaRPr lang="pl-PL"/>
          </a:p>
          <a:p>
            <a:pPr marL="482600" indent="-342900">
              <a:buSzPct val="100000"/>
              <a:buFont typeface="Arial"/>
              <a:buChar char="•"/>
            </a:pPr>
            <a:r>
              <a:rPr lang="pl-PL" err="1"/>
              <a:t>Experiments</a:t>
            </a:r>
            <a:r>
              <a:rPr lang="pl-PL"/>
              <a:t> on </a:t>
            </a:r>
            <a:r>
              <a:rPr lang="pl-PL" err="1">
                <a:ea typeface="+mn-lt"/>
                <a:cs typeface="+mn-lt"/>
              </a:rPr>
              <a:t>three</a:t>
            </a:r>
            <a:r>
              <a:rPr lang="pl-PL">
                <a:ea typeface="+mn-lt"/>
                <a:cs typeface="+mn-lt"/>
              </a:rPr>
              <a:t> </a:t>
            </a:r>
            <a:r>
              <a:rPr lang="pl-PL" err="1">
                <a:ea typeface="+mn-lt"/>
                <a:cs typeface="+mn-lt"/>
              </a:rPr>
              <a:t>different</a:t>
            </a:r>
            <a:r>
              <a:rPr lang="pl-PL">
                <a:ea typeface="+mn-lt"/>
                <a:cs typeface="+mn-lt"/>
              </a:rPr>
              <a:t> </a:t>
            </a:r>
            <a:r>
              <a:rPr lang="pl-PL" err="1">
                <a:ea typeface="+mn-lt"/>
                <a:cs typeface="+mn-lt"/>
              </a:rPr>
              <a:t>artificially</a:t>
            </a:r>
            <a:r>
              <a:rPr lang="pl-PL">
                <a:ea typeface="+mn-lt"/>
                <a:cs typeface="+mn-lt"/>
              </a:rPr>
              <a:t> </a:t>
            </a:r>
            <a:r>
              <a:rPr lang="pl-PL" err="1">
                <a:ea typeface="+mn-lt"/>
                <a:cs typeface="+mn-lt"/>
              </a:rPr>
              <a:t>generated</a:t>
            </a:r>
            <a:r>
              <a:rPr lang="pl-PL">
                <a:ea typeface="+mn-lt"/>
                <a:cs typeface="+mn-lt"/>
              </a:rPr>
              <a:t> </a:t>
            </a:r>
            <a:r>
              <a:rPr lang="pl-PL" err="1">
                <a:ea typeface="+mn-lt"/>
                <a:cs typeface="+mn-lt"/>
              </a:rPr>
              <a:t>datasets</a:t>
            </a:r>
            <a:endParaRPr lang="pl-PL">
              <a:ea typeface="+mn-lt"/>
              <a:cs typeface="+mn-lt"/>
            </a:endParaRPr>
          </a:p>
          <a:p>
            <a:pPr marL="482600" indent="-342900">
              <a:buSzPct val="100000"/>
              <a:buFont typeface="Arial"/>
              <a:buChar char="•"/>
            </a:pPr>
            <a:endParaRPr lang="pl-PL">
              <a:cs typeface="Arial"/>
            </a:endParaRPr>
          </a:p>
          <a:p>
            <a:pPr marL="482600" indent="-342900">
              <a:buSzPct val="100000"/>
              <a:buFont typeface="Arial"/>
              <a:buChar char="•"/>
            </a:pPr>
            <a:r>
              <a:rPr lang="pl-PL" err="1">
                <a:cs typeface="Arial"/>
              </a:rPr>
              <a:t>Warmstarts</a:t>
            </a:r>
            <a:r>
              <a:rPr lang="pl-PL">
                <a:cs typeface="Arial"/>
              </a:rPr>
              <a:t> and data </a:t>
            </a:r>
            <a:r>
              <a:rPr lang="pl-PL" err="1">
                <a:cs typeface="Arial"/>
              </a:rPr>
              <a:t>driven</a:t>
            </a:r>
            <a:r>
              <a:rPr lang="pl-PL">
                <a:cs typeface="Arial"/>
              </a:rPr>
              <a:t> </a:t>
            </a:r>
            <a:r>
              <a:rPr lang="pl-PL" err="1">
                <a:cs typeface="Arial"/>
              </a:rPr>
              <a:t>method</a:t>
            </a:r>
            <a:r>
              <a:rPr lang="pl-PL">
                <a:cs typeface="Arial"/>
              </a:rPr>
              <a:t> for </a:t>
            </a:r>
            <a:r>
              <a:rPr lang="pl-PL" err="1">
                <a:cs typeface="Arial"/>
              </a:rPr>
              <a:t>upper</a:t>
            </a:r>
            <a:r>
              <a:rPr lang="pl-PL">
                <a:cs typeface="Arial"/>
              </a:rPr>
              <a:t> </a:t>
            </a:r>
            <a:r>
              <a:rPr lang="pl-PL" err="1">
                <a:cs typeface="Arial"/>
              </a:rPr>
              <a:t>bound</a:t>
            </a:r>
            <a:r>
              <a:rPr lang="pl-PL">
                <a:cs typeface="Arial"/>
              </a:rPr>
              <a:t> </a:t>
            </a:r>
            <a:r>
              <a:rPr lang="pl-PL" err="1">
                <a:cs typeface="Arial"/>
              </a:rPr>
              <a:t>choosing</a:t>
            </a:r>
            <a:endParaRPr lang="pl-PL">
              <a:cs typeface="Arial"/>
            </a:endParaRPr>
          </a:p>
          <a:p>
            <a:pPr marL="482600" indent="-342900">
              <a:buFont typeface="Arial"/>
              <a:buChar char="•"/>
            </a:pPr>
            <a:endParaRPr lang="pl-PL">
              <a:cs typeface="Arial"/>
            </a:endParaRPr>
          </a:p>
        </p:txBody>
      </p:sp>
      <p:sp>
        <p:nvSpPr>
          <p:cNvPr id="3" name="Title 2">
            <a:extLst>
              <a:ext uri="{FF2B5EF4-FFF2-40B4-BE49-F238E27FC236}">
                <a16:creationId xmlns:a16="http://schemas.microsoft.com/office/drawing/2014/main" id="{AF1D3B1A-6F16-E51C-96C1-3CE2395E5A57}"/>
              </a:ext>
            </a:extLst>
          </p:cNvPr>
          <p:cNvSpPr>
            <a:spLocks noGrp="1"/>
          </p:cNvSpPr>
          <p:nvPr>
            <p:ph type="title" idx="6"/>
          </p:nvPr>
        </p:nvSpPr>
        <p:spPr/>
        <p:txBody>
          <a:bodyPr/>
          <a:lstStyle/>
          <a:p>
            <a:r>
              <a:rPr lang="pl-PL"/>
              <a:t>Project </a:t>
            </a:r>
            <a:r>
              <a:rPr lang="pl-PL" err="1"/>
              <a:t>description</a:t>
            </a:r>
            <a:endParaRPr lang="pl-PL"/>
          </a:p>
        </p:txBody>
      </p:sp>
    </p:spTree>
    <p:extLst>
      <p:ext uri="{BB962C8B-B14F-4D97-AF65-F5344CB8AC3E}">
        <p14:creationId xmlns:p14="http://schemas.microsoft.com/office/powerpoint/2010/main" val="407799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SOS2 Formulation, dataset 1</a:t>
            </a:r>
          </a:p>
        </p:txBody>
      </p:sp>
      <p:pic>
        <p:nvPicPr>
          <p:cNvPr id="5" name="Picture 4" descr="A picture containing screenshot, text, design&#10;&#10;Description automatically generated">
            <a:extLst>
              <a:ext uri="{FF2B5EF4-FFF2-40B4-BE49-F238E27FC236}">
                <a16:creationId xmlns:a16="http://schemas.microsoft.com/office/drawing/2014/main" id="{02EB89AE-150D-F5B9-3175-E32AB18E1B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780" y="2540616"/>
            <a:ext cx="11302440" cy="2826514"/>
          </a:xfrm>
          <a:prstGeom prst="rect">
            <a:avLst/>
          </a:prstGeom>
        </p:spPr>
      </p:pic>
    </p:spTree>
    <p:extLst>
      <p:ext uri="{BB962C8B-B14F-4D97-AF65-F5344CB8AC3E}">
        <p14:creationId xmlns:p14="http://schemas.microsoft.com/office/powerpoint/2010/main" val="3614048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SOS2 Formulation, dataset 2</a:t>
            </a:r>
          </a:p>
        </p:txBody>
      </p:sp>
      <p:pic>
        <p:nvPicPr>
          <p:cNvPr id="5" name="Picture 4">
            <a:extLst>
              <a:ext uri="{FF2B5EF4-FFF2-40B4-BE49-F238E27FC236}">
                <a16:creationId xmlns:a16="http://schemas.microsoft.com/office/drawing/2014/main" id="{02EB89AE-150D-F5B9-3175-E32AB18E1B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780" y="2540616"/>
            <a:ext cx="11302440" cy="2826513"/>
          </a:xfrm>
          <a:prstGeom prst="rect">
            <a:avLst/>
          </a:prstGeom>
        </p:spPr>
      </p:pic>
    </p:spTree>
    <p:extLst>
      <p:ext uri="{BB962C8B-B14F-4D97-AF65-F5344CB8AC3E}">
        <p14:creationId xmlns:p14="http://schemas.microsoft.com/office/powerpoint/2010/main" val="4268789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SOS2 Formulation, dataset 3</a:t>
            </a:r>
          </a:p>
        </p:txBody>
      </p:sp>
      <p:pic>
        <p:nvPicPr>
          <p:cNvPr id="5" name="Picture 4">
            <a:extLst>
              <a:ext uri="{FF2B5EF4-FFF2-40B4-BE49-F238E27FC236}">
                <a16:creationId xmlns:a16="http://schemas.microsoft.com/office/drawing/2014/main" id="{02EB89AE-150D-F5B9-3175-E32AB18E1B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780" y="2540616"/>
            <a:ext cx="11302440" cy="2826513"/>
          </a:xfrm>
          <a:prstGeom prst="rect">
            <a:avLst/>
          </a:prstGeom>
        </p:spPr>
      </p:pic>
    </p:spTree>
    <p:extLst>
      <p:ext uri="{BB962C8B-B14F-4D97-AF65-F5344CB8AC3E}">
        <p14:creationId xmlns:p14="http://schemas.microsoft.com/office/powerpoint/2010/main" val="875824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SOS3 and Final Formulations, dataset 1</a:t>
            </a:r>
          </a:p>
        </p:txBody>
      </p:sp>
      <p:pic>
        <p:nvPicPr>
          <p:cNvPr id="9" name="Picture 8" descr="A picture containing screenshot, line, diagram, colorfulness&#10;&#10;Description automatically generated">
            <a:extLst>
              <a:ext uri="{FF2B5EF4-FFF2-40B4-BE49-F238E27FC236}">
                <a16:creationId xmlns:a16="http://schemas.microsoft.com/office/drawing/2014/main" id="{A6C297D4-1AF6-E500-E968-D0976A1FB2F2}"/>
              </a:ext>
            </a:extLst>
          </p:cNvPr>
          <p:cNvPicPr>
            <a:picLocks noChangeAspect="1"/>
          </p:cNvPicPr>
          <p:nvPr/>
        </p:nvPicPr>
        <p:blipFill rotWithShape="1">
          <a:blip r:embed="rId3">
            <a:extLst>
              <a:ext uri="{28A0092B-C50C-407E-A947-70E740481C1C}">
                <a14:useLocalDpi xmlns:a14="http://schemas.microsoft.com/office/drawing/2010/main" val="0"/>
              </a:ext>
            </a:extLst>
          </a:blip>
          <a:srcRect r="6112"/>
          <a:stretch/>
        </p:blipFill>
        <p:spPr>
          <a:xfrm>
            <a:off x="1303859" y="2104524"/>
            <a:ext cx="8889713" cy="4169055"/>
          </a:xfrm>
          <a:prstGeom prst="rect">
            <a:avLst/>
          </a:prstGeom>
        </p:spPr>
      </p:pic>
    </p:spTree>
    <p:extLst>
      <p:ext uri="{BB962C8B-B14F-4D97-AF65-F5344CB8AC3E}">
        <p14:creationId xmlns:p14="http://schemas.microsoft.com/office/powerpoint/2010/main" val="1116778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SOS3 and Final Formulations, dataset 2</a:t>
            </a:r>
          </a:p>
        </p:txBody>
      </p:sp>
      <p:pic>
        <p:nvPicPr>
          <p:cNvPr id="9" name="Picture 8">
            <a:extLst>
              <a:ext uri="{FF2B5EF4-FFF2-40B4-BE49-F238E27FC236}">
                <a16:creationId xmlns:a16="http://schemas.microsoft.com/office/drawing/2014/main" id="{A6C297D4-1AF6-E500-E968-D0976A1FB2F2}"/>
              </a:ext>
            </a:extLst>
          </p:cNvPr>
          <p:cNvPicPr>
            <a:picLocks noChangeAspect="1"/>
          </p:cNvPicPr>
          <p:nvPr/>
        </p:nvPicPr>
        <p:blipFill rotWithShape="1">
          <a:blip r:embed="rId3">
            <a:extLst>
              <a:ext uri="{28A0092B-C50C-407E-A947-70E740481C1C}">
                <a14:useLocalDpi xmlns:a14="http://schemas.microsoft.com/office/drawing/2010/main" val="0"/>
              </a:ext>
            </a:extLst>
          </a:blip>
          <a:srcRect r="6195"/>
          <a:stretch/>
        </p:blipFill>
        <p:spPr>
          <a:xfrm>
            <a:off x="1303859" y="2123790"/>
            <a:ext cx="8881762" cy="4130522"/>
          </a:xfrm>
          <a:prstGeom prst="rect">
            <a:avLst/>
          </a:prstGeom>
        </p:spPr>
      </p:pic>
    </p:spTree>
    <p:extLst>
      <p:ext uri="{BB962C8B-B14F-4D97-AF65-F5344CB8AC3E}">
        <p14:creationId xmlns:p14="http://schemas.microsoft.com/office/powerpoint/2010/main" val="3509777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SOS3 and Final Formulations, dataset 3</a:t>
            </a:r>
          </a:p>
        </p:txBody>
      </p:sp>
      <p:pic>
        <p:nvPicPr>
          <p:cNvPr id="9" name="Picture 8">
            <a:extLst>
              <a:ext uri="{FF2B5EF4-FFF2-40B4-BE49-F238E27FC236}">
                <a16:creationId xmlns:a16="http://schemas.microsoft.com/office/drawing/2014/main" id="{A6C297D4-1AF6-E500-E968-D0976A1FB2F2}"/>
              </a:ext>
            </a:extLst>
          </p:cNvPr>
          <p:cNvPicPr>
            <a:picLocks noChangeAspect="1"/>
          </p:cNvPicPr>
          <p:nvPr/>
        </p:nvPicPr>
        <p:blipFill rotWithShape="1">
          <a:blip r:embed="rId3">
            <a:extLst>
              <a:ext uri="{28A0092B-C50C-407E-A947-70E740481C1C}">
                <a14:useLocalDpi xmlns:a14="http://schemas.microsoft.com/office/drawing/2010/main" val="0"/>
              </a:ext>
            </a:extLst>
          </a:blip>
          <a:srcRect r="6195"/>
          <a:stretch/>
        </p:blipFill>
        <p:spPr>
          <a:xfrm>
            <a:off x="1303859" y="2121198"/>
            <a:ext cx="8881762" cy="4135707"/>
          </a:xfrm>
          <a:prstGeom prst="rect">
            <a:avLst/>
          </a:prstGeom>
        </p:spPr>
      </p:pic>
    </p:spTree>
    <p:extLst>
      <p:ext uri="{BB962C8B-B14F-4D97-AF65-F5344CB8AC3E}">
        <p14:creationId xmlns:p14="http://schemas.microsoft.com/office/powerpoint/2010/main" val="14512798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4547118" y="3414167"/>
            <a:ext cx="6299049" cy="1122400"/>
          </a:xfrm>
        </p:spPr>
        <p:txBody>
          <a:bodyPr/>
          <a:lstStyle/>
          <a:p>
            <a:r>
              <a:rPr lang="pl-PL" sz="6650" err="1"/>
              <a:t>Encountered</a:t>
            </a:r>
            <a:r>
              <a:rPr lang="pl-PL" sz="6650"/>
              <a:t> issues</a:t>
            </a:r>
            <a:endParaRPr lang="en-US"/>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sz="14500"/>
              <a:t>09</a:t>
            </a:r>
            <a:endParaRPr lang="pl-PL"/>
          </a:p>
        </p:txBody>
      </p:sp>
    </p:spTree>
    <p:extLst>
      <p:ext uri="{BB962C8B-B14F-4D97-AF65-F5344CB8AC3E}">
        <p14:creationId xmlns:p14="http://schemas.microsoft.com/office/powerpoint/2010/main" val="2055282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E0B13BA-C0DD-2F7E-5098-B235F0C36BE9}"/>
              </a:ext>
            </a:extLst>
          </p:cNvPr>
          <p:cNvSpPr>
            <a:spLocks noGrp="1"/>
          </p:cNvSpPr>
          <p:nvPr>
            <p:ph type="subTitle" idx="1"/>
          </p:nvPr>
        </p:nvSpPr>
        <p:spPr>
          <a:xfrm>
            <a:off x="947665" y="1551532"/>
            <a:ext cx="10180776" cy="4898963"/>
          </a:xfrm>
        </p:spPr>
        <p:txBody>
          <a:bodyPr/>
          <a:lstStyle/>
          <a:p>
            <a:pPr marL="139700" indent="0"/>
            <a:r>
              <a:rPr lang="pl-PL"/>
              <a:t>1. Lack of </a:t>
            </a:r>
            <a:r>
              <a:rPr lang="pl-PL" err="1"/>
              <a:t>basic</a:t>
            </a:r>
            <a:r>
              <a:rPr lang="pl-PL"/>
              <a:t> </a:t>
            </a:r>
            <a:r>
              <a:rPr lang="pl-PL" err="1"/>
              <a:t>functions</a:t>
            </a:r>
            <a:r>
              <a:rPr lang="pl-PL"/>
              <a:t> in the </a:t>
            </a:r>
            <a:r>
              <a:rPr lang="pl-PL" err="1"/>
              <a:t>optimizer</a:t>
            </a:r>
            <a:r>
              <a:rPr lang="pl-PL"/>
              <a:t>, </a:t>
            </a:r>
            <a:r>
              <a:rPr lang="pl-PL" err="1"/>
              <a:t>such</a:t>
            </a:r>
            <a:r>
              <a:rPr lang="pl-PL"/>
              <a:t> as the </a:t>
            </a:r>
            <a:r>
              <a:rPr lang="pl-PL" err="1"/>
              <a:t>root</a:t>
            </a:r>
            <a:r>
              <a:rPr lang="pl-PL"/>
              <a:t> of </a:t>
            </a:r>
            <a:r>
              <a:rPr lang="pl-PL" err="1"/>
              <a:t>variable</a:t>
            </a:r>
          </a:p>
          <a:p>
            <a:pPr marL="139700" indent="0"/>
            <a:endParaRPr lang="pl-PL"/>
          </a:p>
          <a:p>
            <a:pPr marL="139700" indent="0"/>
            <a:r>
              <a:rPr lang="pl-PL"/>
              <a:t>2. No </a:t>
            </a:r>
            <a:r>
              <a:rPr lang="pl-PL" err="1"/>
              <a:t>predefined</a:t>
            </a:r>
            <a:r>
              <a:rPr lang="pl-PL"/>
              <a:t> </a:t>
            </a:r>
            <a:r>
              <a:rPr lang="pl-PL" err="1"/>
              <a:t>advanced</a:t>
            </a:r>
            <a:r>
              <a:rPr lang="pl-PL"/>
              <a:t> </a:t>
            </a:r>
            <a:r>
              <a:rPr lang="pl-PL" err="1"/>
              <a:t>functions</a:t>
            </a:r>
            <a:r>
              <a:rPr lang="pl-PL"/>
              <a:t> </a:t>
            </a:r>
            <a:r>
              <a:rPr lang="pl-PL" err="1"/>
              <a:t>such</a:t>
            </a:r>
            <a:r>
              <a:rPr lang="pl-PL"/>
              <a:t> as the p-norm, </a:t>
            </a:r>
            <a:r>
              <a:rPr lang="pl-PL" err="1"/>
              <a:t>or</a:t>
            </a:r>
            <a:r>
              <a:rPr lang="pl-PL"/>
              <a:t> 0-norm.</a:t>
            </a:r>
          </a:p>
          <a:p>
            <a:pPr marL="139700" indent="0"/>
            <a:endParaRPr lang="pl-PL"/>
          </a:p>
          <a:p>
            <a:pPr marL="139700" indent="0"/>
            <a:r>
              <a:rPr lang="pl-PL"/>
              <a:t>3. </a:t>
            </a:r>
            <a:r>
              <a:rPr lang="pl-PL" err="1"/>
              <a:t>Official</a:t>
            </a:r>
            <a:r>
              <a:rPr lang="pl-PL"/>
              <a:t> </a:t>
            </a:r>
            <a:r>
              <a:rPr lang="pl-PL" err="1"/>
              <a:t>documentation</a:t>
            </a:r>
            <a:r>
              <a:rPr lang="pl-PL"/>
              <a:t> </a:t>
            </a:r>
            <a:r>
              <a:rPr lang="pl-PL" err="1"/>
              <a:t>without</a:t>
            </a:r>
            <a:r>
              <a:rPr lang="pl-PL"/>
              <a:t> </a:t>
            </a:r>
            <a:r>
              <a:rPr lang="pl-PL" err="1"/>
              <a:t>any</a:t>
            </a:r>
            <a:r>
              <a:rPr lang="pl-PL"/>
              <a:t> </a:t>
            </a:r>
            <a:r>
              <a:rPr lang="pl-PL" err="1"/>
              <a:t>examples</a:t>
            </a:r>
            <a:r>
              <a:rPr lang="pl-PL"/>
              <a:t> of </a:t>
            </a:r>
            <a:r>
              <a:rPr lang="pl-PL" err="1"/>
              <a:t>use</a:t>
            </a:r>
            <a:r>
              <a:rPr lang="pl-PL"/>
              <a:t>.</a:t>
            </a:r>
          </a:p>
          <a:p>
            <a:pPr marL="139700" indent="0"/>
            <a:endParaRPr lang="pl-PL"/>
          </a:p>
          <a:p>
            <a:pPr marL="139700" indent="0"/>
            <a:r>
              <a:rPr lang="pl-PL"/>
              <a:t>4. The </a:t>
            </a:r>
            <a:r>
              <a:rPr lang="pl-PL" err="1"/>
              <a:t>docplex</a:t>
            </a:r>
            <a:r>
              <a:rPr lang="pl-PL"/>
              <a:t> </a:t>
            </a:r>
            <a:r>
              <a:rPr lang="pl-PL" err="1"/>
              <a:t>package</a:t>
            </a:r>
            <a:r>
              <a:rPr lang="pl-PL"/>
              <a:t> </a:t>
            </a:r>
            <a:r>
              <a:rPr lang="pl-PL" err="1"/>
              <a:t>is</a:t>
            </a:r>
            <a:r>
              <a:rPr lang="pl-PL"/>
              <a:t> </a:t>
            </a:r>
            <a:r>
              <a:rPr lang="pl-PL" err="1"/>
              <a:t>rarely</a:t>
            </a:r>
            <a:r>
              <a:rPr lang="pl-PL"/>
              <a:t> </a:t>
            </a:r>
            <a:r>
              <a:rPr lang="pl-PL" err="1"/>
              <a:t>used</a:t>
            </a:r>
            <a:r>
              <a:rPr lang="pl-PL"/>
              <a:t>, </a:t>
            </a:r>
            <a:r>
              <a:rPr lang="pl-PL" err="1"/>
              <a:t>thus</a:t>
            </a:r>
            <a:r>
              <a:rPr lang="pl-PL"/>
              <a:t> </a:t>
            </a:r>
            <a:r>
              <a:rPr lang="pl-PL" err="1"/>
              <a:t>there</a:t>
            </a:r>
            <a:r>
              <a:rPr lang="pl-PL"/>
              <a:t> </a:t>
            </a:r>
            <a:r>
              <a:rPr lang="pl-PL" err="1"/>
              <a:t>are</a:t>
            </a:r>
            <a:r>
              <a:rPr lang="pl-PL"/>
              <a:t> </a:t>
            </a:r>
            <a:r>
              <a:rPr lang="pl-PL" err="1"/>
              <a:t>only</a:t>
            </a:r>
            <a:r>
              <a:rPr lang="pl-PL"/>
              <a:t> a </a:t>
            </a:r>
            <a:r>
              <a:rPr lang="pl-PL" err="1"/>
              <a:t>few</a:t>
            </a:r>
            <a:r>
              <a:rPr lang="pl-PL"/>
              <a:t> </a:t>
            </a:r>
            <a:r>
              <a:rPr lang="pl-PL" err="1"/>
              <a:t>helpful</a:t>
            </a:r>
            <a:r>
              <a:rPr lang="pl-PL"/>
              <a:t> materials.</a:t>
            </a:r>
          </a:p>
          <a:p>
            <a:pPr marL="139700" indent="0"/>
            <a:endParaRPr lang="pl-PL"/>
          </a:p>
          <a:p>
            <a:pPr marL="139700" indent="0"/>
            <a:r>
              <a:rPr lang="pl-PL"/>
              <a:t>5. </a:t>
            </a:r>
            <a:r>
              <a:rPr lang="pl-PL" err="1"/>
              <a:t>Some</a:t>
            </a:r>
            <a:r>
              <a:rPr lang="pl-PL"/>
              <a:t> </a:t>
            </a:r>
            <a:r>
              <a:rPr lang="pl-PL" err="1"/>
              <a:t>implementations</a:t>
            </a:r>
            <a:r>
              <a:rPr lang="pl-PL"/>
              <a:t> of </a:t>
            </a:r>
            <a:r>
              <a:rPr lang="pl-PL" err="1"/>
              <a:t>functions</a:t>
            </a:r>
            <a:r>
              <a:rPr lang="pl-PL"/>
              <a:t>, </a:t>
            </a:r>
            <a:r>
              <a:rPr lang="pl-PL" err="1"/>
              <a:t>such</a:t>
            </a:r>
            <a:r>
              <a:rPr lang="pl-PL"/>
              <a:t> as </a:t>
            </a:r>
            <a:r>
              <a:rPr lang="pl-PL" err="1"/>
              <a:t>absolute</a:t>
            </a:r>
            <a:r>
              <a:rPr lang="pl-PL"/>
              <a:t> </a:t>
            </a:r>
            <a:r>
              <a:rPr lang="pl-PL" err="1"/>
              <a:t>value</a:t>
            </a:r>
            <a:r>
              <a:rPr lang="pl-PL"/>
              <a:t>, </a:t>
            </a:r>
            <a:r>
              <a:rPr lang="pl-PL" err="1"/>
              <a:t>create</a:t>
            </a:r>
            <a:r>
              <a:rPr lang="pl-PL"/>
              <a:t> </a:t>
            </a:r>
            <a:r>
              <a:rPr lang="pl-PL" err="1"/>
              <a:t>new</a:t>
            </a:r>
            <a:r>
              <a:rPr lang="pl-PL"/>
              <a:t> </a:t>
            </a:r>
            <a:r>
              <a:rPr lang="pl-PL" err="1"/>
              <a:t>variables</a:t>
            </a:r>
            <a:r>
              <a:rPr lang="pl-PL"/>
              <a:t>, </a:t>
            </a:r>
            <a:r>
              <a:rPr lang="pl-PL" err="1"/>
              <a:t>thus</a:t>
            </a:r>
            <a:r>
              <a:rPr lang="pl-PL"/>
              <a:t> </a:t>
            </a:r>
            <a:r>
              <a:rPr lang="pl-PL" err="1"/>
              <a:t>it’s</a:t>
            </a:r>
            <a:r>
              <a:rPr lang="pl-PL"/>
              <a:t> </a:t>
            </a:r>
            <a:r>
              <a:rPr lang="pl-PL" err="1"/>
              <a:t>easy</a:t>
            </a:r>
            <a:r>
              <a:rPr lang="pl-PL"/>
              <a:t> to </a:t>
            </a:r>
            <a:r>
              <a:rPr lang="pl-PL" err="1"/>
              <a:t>use</a:t>
            </a:r>
            <a:r>
              <a:rPr lang="pl-PL"/>
              <a:t> </a:t>
            </a:r>
            <a:r>
              <a:rPr lang="pl-PL" err="1"/>
              <a:t>up</a:t>
            </a:r>
            <a:r>
              <a:rPr lang="pl-PL"/>
              <a:t> the </a:t>
            </a:r>
            <a:r>
              <a:rPr lang="pl-PL" err="1"/>
              <a:t>community</a:t>
            </a:r>
            <a:r>
              <a:rPr lang="pl-PL"/>
              <a:t> </a:t>
            </a:r>
            <a:r>
              <a:rPr lang="pl-PL" err="1"/>
              <a:t>edition</a:t>
            </a:r>
            <a:r>
              <a:rPr lang="pl-PL"/>
              <a:t> limit of 1000 </a:t>
            </a:r>
            <a:r>
              <a:rPr lang="pl-PL" err="1"/>
              <a:t>variables</a:t>
            </a:r>
            <a:r>
              <a:rPr lang="pl-PL"/>
              <a:t>.</a:t>
            </a:r>
          </a:p>
        </p:txBody>
      </p:sp>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Issues and Limitations of docplex</a:t>
            </a:r>
          </a:p>
        </p:txBody>
      </p:sp>
    </p:spTree>
    <p:extLst>
      <p:ext uri="{BB962C8B-B14F-4D97-AF65-F5344CB8AC3E}">
        <p14:creationId xmlns:p14="http://schemas.microsoft.com/office/powerpoint/2010/main" val="420087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E0B13BA-C0DD-2F7E-5098-B235F0C36BE9}"/>
              </a:ext>
            </a:extLst>
          </p:cNvPr>
          <p:cNvSpPr>
            <a:spLocks noGrp="1"/>
          </p:cNvSpPr>
          <p:nvPr>
            <p:ph type="subTitle" idx="1"/>
          </p:nvPr>
        </p:nvSpPr>
        <p:spPr/>
        <p:txBody>
          <a:bodyPr/>
          <a:lstStyle/>
          <a:p>
            <a:pPr marL="139700" indent="0"/>
            <a:r>
              <a:rPr lang="pl-PL"/>
              <a:t>1. The authors, often didn’t provide the values / methods of estimation for crucial parameters.</a:t>
            </a:r>
          </a:p>
          <a:p>
            <a:pPr marL="139700" indent="0"/>
            <a:endParaRPr lang="pl-PL"/>
          </a:p>
          <a:p>
            <a:pPr marL="139700" indent="0"/>
            <a:r>
              <a:rPr lang="pl-PL"/>
              <a:t>2. The paper results are impossible to reproduce, due to poor description of parameters, and experiments.</a:t>
            </a:r>
          </a:p>
          <a:p>
            <a:pPr marL="139700" indent="0"/>
            <a:endParaRPr lang="pl-PL"/>
          </a:p>
          <a:p>
            <a:pPr marL="139700" indent="0"/>
            <a:r>
              <a:rPr lang="pl-PL"/>
              <a:t>3. The paper lacks any code proving that the methods work.</a:t>
            </a:r>
          </a:p>
          <a:p>
            <a:pPr marL="139700" indent="0"/>
            <a:endParaRPr lang="pl-PL"/>
          </a:p>
          <a:p>
            <a:pPr marL="139700" indent="0"/>
            <a:r>
              <a:rPr lang="pl-PL"/>
              <a:t>4. Lack of parameter specification for artificial dataset (ex. Example 1).</a:t>
            </a:r>
          </a:p>
        </p:txBody>
      </p:sp>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Remarks to the article</a:t>
            </a:r>
          </a:p>
        </p:txBody>
      </p:sp>
    </p:spTree>
    <p:extLst>
      <p:ext uri="{BB962C8B-B14F-4D97-AF65-F5344CB8AC3E}">
        <p14:creationId xmlns:p14="http://schemas.microsoft.com/office/powerpoint/2010/main" val="141029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A12F-6E54-48DE-C626-4318A8D7FA5F}"/>
              </a:ext>
            </a:extLst>
          </p:cNvPr>
          <p:cNvSpPr>
            <a:spLocks noGrp="1"/>
          </p:cNvSpPr>
          <p:nvPr>
            <p:ph type="title"/>
          </p:nvPr>
        </p:nvSpPr>
        <p:spPr/>
        <p:txBody>
          <a:bodyPr/>
          <a:lstStyle/>
          <a:p>
            <a:r>
              <a:rPr lang="pl-PL" err="1"/>
              <a:t>Thanks</a:t>
            </a:r>
            <a:r>
              <a:rPr lang="pl-PL"/>
              <a:t> for </a:t>
            </a:r>
            <a:r>
              <a:rPr lang="pl-PL" err="1"/>
              <a:t>your</a:t>
            </a:r>
            <a:r>
              <a:rPr lang="pl-PL"/>
              <a:t> </a:t>
            </a:r>
            <a:r>
              <a:rPr lang="pl-PL" err="1"/>
              <a:t>attention</a:t>
            </a:r>
            <a:r>
              <a:rPr lang="pl-PL"/>
              <a:t>.</a:t>
            </a:r>
          </a:p>
        </p:txBody>
      </p:sp>
    </p:spTree>
    <p:extLst>
      <p:ext uri="{BB962C8B-B14F-4D97-AF65-F5344CB8AC3E}">
        <p14:creationId xmlns:p14="http://schemas.microsoft.com/office/powerpoint/2010/main" val="3779751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4547118" y="3414167"/>
            <a:ext cx="6299049" cy="1122400"/>
          </a:xfrm>
        </p:spPr>
        <p:txBody>
          <a:bodyPr/>
          <a:lstStyle/>
          <a:p>
            <a:r>
              <a:rPr lang="pl-PL"/>
              <a:t>Theoretical introduction</a:t>
            </a:r>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a:t>02</a:t>
            </a:r>
          </a:p>
        </p:txBody>
      </p:sp>
    </p:spTree>
    <p:extLst>
      <p:ext uri="{BB962C8B-B14F-4D97-AF65-F5344CB8AC3E}">
        <p14:creationId xmlns:p14="http://schemas.microsoft.com/office/powerpoint/2010/main" val="973756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a:xfrm>
            <a:off x="524786" y="516333"/>
            <a:ext cx="2719346" cy="1614617"/>
          </a:xfrm>
        </p:spPr>
        <p:txBody>
          <a:bodyPr/>
          <a:lstStyle/>
          <a:p>
            <a:r>
              <a:rPr lang="pl-PL"/>
              <a:t>Code </a:t>
            </a:r>
            <a:br>
              <a:rPr lang="pl-PL"/>
            </a:br>
            <a:r>
              <a:rPr lang="pl-PL"/>
              <a:t>example:</a:t>
            </a:r>
            <a:br>
              <a:rPr lang="pl-PL"/>
            </a:br>
            <a:r>
              <a:rPr lang="pl-PL"/>
              <a:t>Final Formula</a:t>
            </a:r>
          </a:p>
        </p:txBody>
      </p:sp>
      <p:pic>
        <p:nvPicPr>
          <p:cNvPr id="5" name="Picture 4">
            <a:extLst>
              <a:ext uri="{FF2B5EF4-FFF2-40B4-BE49-F238E27FC236}">
                <a16:creationId xmlns:a16="http://schemas.microsoft.com/office/drawing/2014/main" id="{8EAB5A99-C579-42F5-2B9F-A4AB94B876EC}"/>
              </a:ext>
            </a:extLst>
          </p:cNvPr>
          <p:cNvPicPr>
            <a:picLocks noChangeAspect="1"/>
          </p:cNvPicPr>
          <p:nvPr/>
        </p:nvPicPr>
        <p:blipFill>
          <a:blip r:embed="rId2"/>
          <a:stretch>
            <a:fillRect/>
          </a:stretch>
        </p:blipFill>
        <p:spPr>
          <a:xfrm>
            <a:off x="3768919" y="561039"/>
            <a:ext cx="7898295" cy="57359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77211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4547118" y="3414167"/>
            <a:ext cx="6299049" cy="1122400"/>
          </a:xfrm>
        </p:spPr>
        <p:txBody>
          <a:bodyPr/>
          <a:lstStyle/>
          <a:p>
            <a:r>
              <a:rPr lang="pl-PL" sz="6650"/>
              <a:t>Further works</a:t>
            </a:r>
            <a:endParaRPr lang="en-US"/>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sz="14500"/>
              <a:t>10</a:t>
            </a:r>
            <a:endParaRPr lang="pl-PL"/>
          </a:p>
        </p:txBody>
      </p:sp>
    </p:spTree>
    <p:extLst>
      <p:ext uri="{BB962C8B-B14F-4D97-AF65-F5344CB8AC3E}">
        <p14:creationId xmlns:p14="http://schemas.microsoft.com/office/powerpoint/2010/main" val="1214875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E0B13BA-C0DD-2F7E-5098-B235F0C36BE9}"/>
              </a:ext>
            </a:extLst>
          </p:cNvPr>
          <p:cNvSpPr>
            <a:spLocks noGrp="1"/>
          </p:cNvSpPr>
          <p:nvPr>
            <p:ph type="subTitle" idx="1"/>
          </p:nvPr>
        </p:nvSpPr>
        <p:spPr>
          <a:xfrm>
            <a:off x="947665" y="1468243"/>
            <a:ext cx="10180776" cy="4992192"/>
          </a:xfrm>
        </p:spPr>
        <p:txBody>
          <a:bodyPr/>
          <a:lstStyle/>
          <a:p>
            <a:pPr marL="139700" indent="0"/>
            <a:r>
              <a:rPr lang="pl-PL"/>
              <a:t>1. Expansion of tested hyperparameter values. Especially for the methods with 1 or 2 parameters.</a:t>
            </a:r>
          </a:p>
          <a:p>
            <a:pPr marL="139700" indent="0"/>
            <a:endParaRPr lang="pl-PL"/>
          </a:p>
          <a:p>
            <a:pPr marL="139700" indent="0"/>
            <a:r>
              <a:rPr lang="pl-PL"/>
              <a:t>2. Evaluation of warmstarts and upper bound methods.</a:t>
            </a:r>
          </a:p>
          <a:p>
            <a:pPr marL="139700" indent="0"/>
            <a:endParaRPr lang="pl-PL"/>
          </a:p>
          <a:p>
            <a:pPr marL="139700" indent="0"/>
            <a:r>
              <a:rPr lang="pl-PL"/>
              <a:t>3. Comparison of linear regression models on calculated coefficients.</a:t>
            </a:r>
          </a:p>
          <a:p>
            <a:pPr marL="139700" indent="0"/>
            <a:endParaRPr lang="pl-PL"/>
          </a:p>
          <a:p>
            <a:pPr marL="139700" indent="0"/>
            <a:r>
              <a:rPr lang="pl-PL"/>
              <a:t>4. Calculation of outcomes for bigger datasets (in both n, and p).</a:t>
            </a:r>
          </a:p>
          <a:p>
            <a:pPr marL="139700" indent="0"/>
            <a:endParaRPr lang="pl-PL"/>
          </a:p>
          <a:p>
            <a:pPr marL="139700" indent="0"/>
            <a:r>
              <a:rPr lang="pl-PL"/>
              <a:t>5. Evaluation on real-life datasets, like leukemia.</a:t>
            </a:r>
          </a:p>
          <a:p>
            <a:pPr marL="139700" indent="0"/>
            <a:endParaRPr lang="pl-PL"/>
          </a:p>
          <a:p>
            <a:pPr marL="139700" indent="0"/>
            <a:r>
              <a:rPr lang="pl-PL"/>
              <a:t>6. Comparison to other well established feature selection methods, such as BORUTA.</a:t>
            </a:r>
          </a:p>
        </p:txBody>
      </p:sp>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Further works</a:t>
            </a:r>
          </a:p>
        </p:txBody>
      </p:sp>
    </p:spTree>
    <p:extLst>
      <p:ext uri="{BB962C8B-B14F-4D97-AF65-F5344CB8AC3E}">
        <p14:creationId xmlns:p14="http://schemas.microsoft.com/office/powerpoint/2010/main" val="269369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4547118" y="3414167"/>
            <a:ext cx="6299049" cy="1122400"/>
          </a:xfrm>
        </p:spPr>
        <p:txBody>
          <a:bodyPr/>
          <a:lstStyle/>
          <a:p>
            <a:r>
              <a:rPr lang="pl-PL" sz="6650"/>
              <a:t>Summary</a:t>
            </a:r>
            <a:endParaRPr lang="en-US"/>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sz="14500"/>
              <a:t>11</a:t>
            </a:r>
            <a:endParaRPr lang="pl-PL"/>
          </a:p>
        </p:txBody>
      </p:sp>
    </p:spTree>
    <p:extLst>
      <p:ext uri="{BB962C8B-B14F-4D97-AF65-F5344CB8AC3E}">
        <p14:creationId xmlns:p14="http://schemas.microsoft.com/office/powerpoint/2010/main" val="3914982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E0B13BA-C0DD-2F7E-5098-B235F0C36BE9}"/>
              </a:ext>
            </a:extLst>
          </p:cNvPr>
          <p:cNvSpPr>
            <a:spLocks noGrp="1"/>
          </p:cNvSpPr>
          <p:nvPr>
            <p:ph type="subTitle" idx="1"/>
          </p:nvPr>
        </p:nvSpPr>
        <p:spPr/>
        <p:txBody>
          <a:bodyPr/>
          <a:lstStyle/>
          <a:p>
            <a:pPr marL="139700" indent="0"/>
            <a:r>
              <a:rPr lang="pl-PL"/>
              <a:t>1. We’ve implemented seven problem formulations with docplex API from scratch.</a:t>
            </a:r>
          </a:p>
          <a:p>
            <a:pPr marL="139700" indent="0"/>
            <a:endParaRPr lang="pl-PL"/>
          </a:p>
          <a:p>
            <a:pPr marL="139700" indent="0"/>
            <a:r>
              <a:rPr lang="pl-PL"/>
              <a:t>2. We’ve implemented warmstart, and Upper Bound enhancements.</a:t>
            </a:r>
          </a:p>
          <a:p>
            <a:pPr marL="139700" indent="0"/>
            <a:endParaRPr lang="pl-PL"/>
          </a:p>
          <a:p>
            <a:pPr marL="139700" indent="0"/>
            <a:r>
              <a:rPr lang="pl-PL"/>
              <a:t>3. We’ve conducted vast hyperparameter study for each formulation, and analysed its results.</a:t>
            </a:r>
          </a:p>
          <a:p>
            <a:pPr marL="139700" indent="0"/>
            <a:endParaRPr lang="pl-PL"/>
          </a:p>
          <a:p>
            <a:pPr marL="139700" indent="0"/>
            <a:r>
              <a:rPr lang="pl-PL"/>
              <a:t>4. We’ve commented the paper and implementational issues considering docplex API.</a:t>
            </a:r>
          </a:p>
        </p:txBody>
      </p:sp>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Summary</a:t>
            </a:r>
          </a:p>
        </p:txBody>
      </p:sp>
    </p:spTree>
    <p:extLst>
      <p:ext uri="{BB962C8B-B14F-4D97-AF65-F5344CB8AC3E}">
        <p14:creationId xmlns:p14="http://schemas.microsoft.com/office/powerpoint/2010/main" val="336003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D3B1A-6F16-E51C-96C1-3CE2395E5A57}"/>
              </a:ext>
            </a:extLst>
          </p:cNvPr>
          <p:cNvSpPr>
            <a:spLocks noGrp="1"/>
          </p:cNvSpPr>
          <p:nvPr>
            <p:ph type="title" idx="6"/>
          </p:nvPr>
        </p:nvSpPr>
        <p:spPr/>
        <p:txBody>
          <a:bodyPr/>
          <a:lstStyle/>
          <a:p>
            <a:r>
              <a:rPr lang="pl-PL" err="1"/>
              <a:t>Linear</a:t>
            </a:r>
            <a:r>
              <a:rPr lang="pl-PL"/>
              <a:t> </a:t>
            </a:r>
            <a:r>
              <a:rPr lang="pl-PL" err="1"/>
              <a:t>regression</a:t>
            </a:r>
            <a:r>
              <a:rPr lang="pl-PL"/>
              <a:t>, MIO and M(I)QP</a:t>
            </a:r>
          </a:p>
        </p:txBody>
      </p:sp>
      <p:pic>
        <p:nvPicPr>
          <p:cNvPr id="5" name="Picture 5" descr="Chart, scatter chart, box and whisker chart&#10;&#10;Description automatically generated">
            <a:extLst>
              <a:ext uri="{FF2B5EF4-FFF2-40B4-BE49-F238E27FC236}">
                <a16:creationId xmlns:a16="http://schemas.microsoft.com/office/drawing/2014/main" id="{5D6E17A8-375B-FCBA-C3CA-2040686C03DC}"/>
              </a:ext>
            </a:extLst>
          </p:cNvPr>
          <p:cNvPicPr>
            <a:picLocks noChangeAspect="1"/>
          </p:cNvPicPr>
          <p:nvPr/>
        </p:nvPicPr>
        <p:blipFill>
          <a:blip r:embed="rId3"/>
          <a:stretch>
            <a:fillRect/>
          </a:stretch>
        </p:blipFill>
        <p:spPr>
          <a:xfrm>
            <a:off x="868496" y="2501547"/>
            <a:ext cx="10455007" cy="1854906"/>
          </a:xfrm>
          <a:prstGeom prst="rect">
            <a:avLst/>
          </a:prstGeom>
        </p:spPr>
      </p:pic>
    </p:spTree>
    <p:extLst>
      <p:ext uri="{BB962C8B-B14F-4D97-AF65-F5344CB8AC3E}">
        <p14:creationId xmlns:p14="http://schemas.microsoft.com/office/powerpoint/2010/main" val="2123720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Best </a:t>
            </a:r>
            <a:r>
              <a:rPr lang="pl-PL" err="1"/>
              <a:t>subset</a:t>
            </a:r>
            <a:r>
              <a:rPr lang="pl-PL"/>
              <a:t> </a:t>
            </a:r>
            <a:r>
              <a:rPr lang="pl-PL" err="1"/>
              <a:t>selection</a:t>
            </a:r>
            <a:r>
              <a:rPr lang="pl-PL"/>
              <a:t> problem</a:t>
            </a:r>
          </a:p>
        </p:txBody>
      </p:sp>
      <p:pic>
        <p:nvPicPr>
          <p:cNvPr id="4" name="Picture 4" descr="A picture containing logo&#10;&#10;Description automatically generated">
            <a:extLst>
              <a:ext uri="{FF2B5EF4-FFF2-40B4-BE49-F238E27FC236}">
                <a16:creationId xmlns:a16="http://schemas.microsoft.com/office/drawing/2014/main" id="{CBE04746-5DE5-B07E-E2CA-B21E702C8FBB}"/>
              </a:ext>
            </a:extLst>
          </p:cNvPr>
          <p:cNvPicPr>
            <a:picLocks noChangeAspect="1"/>
          </p:cNvPicPr>
          <p:nvPr/>
        </p:nvPicPr>
        <p:blipFill>
          <a:blip r:embed="rId3"/>
          <a:stretch>
            <a:fillRect/>
          </a:stretch>
        </p:blipFill>
        <p:spPr>
          <a:xfrm>
            <a:off x="1024835" y="2685820"/>
            <a:ext cx="10451547" cy="1640968"/>
          </a:xfrm>
          <a:prstGeom prst="rect">
            <a:avLst/>
          </a:prstGeom>
        </p:spPr>
      </p:pic>
    </p:spTree>
    <p:extLst>
      <p:ext uri="{BB962C8B-B14F-4D97-AF65-F5344CB8AC3E}">
        <p14:creationId xmlns:p14="http://schemas.microsoft.com/office/powerpoint/2010/main" val="819904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3260036" y="3414167"/>
            <a:ext cx="7586132" cy="1122400"/>
          </a:xfrm>
        </p:spPr>
        <p:txBody>
          <a:bodyPr/>
          <a:lstStyle/>
          <a:p>
            <a:r>
              <a:rPr lang="en-US"/>
              <a:t>MIO formulations for </a:t>
            </a:r>
            <a:r>
              <a:rPr lang="pl-PL"/>
              <a:t>BSS problem</a:t>
            </a:r>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a:t>03</a:t>
            </a:r>
          </a:p>
        </p:txBody>
      </p:sp>
    </p:spTree>
    <p:extLst>
      <p:ext uri="{BB962C8B-B14F-4D97-AF65-F5344CB8AC3E}">
        <p14:creationId xmlns:p14="http://schemas.microsoft.com/office/powerpoint/2010/main" val="3519108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Formulation Z1</a:t>
            </a:r>
            <a:endParaRPr lang="pl-PL" err="1"/>
          </a:p>
        </p:txBody>
      </p:sp>
      <p:pic>
        <p:nvPicPr>
          <p:cNvPr id="7" name="Picture 6">
            <a:extLst>
              <a:ext uri="{FF2B5EF4-FFF2-40B4-BE49-F238E27FC236}">
                <a16:creationId xmlns:a16="http://schemas.microsoft.com/office/drawing/2014/main" id="{79B90804-1D5B-CBC7-CE6D-460514722C0C}"/>
              </a:ext>
            </a:extLst>
          </p:cNvPr>
          <p:cNvPicPr>
            <a:picLocks noChangeAspect="1"/>
          </p:cNvPicPr>
          <p:nvPr/>
        </p:nvPicPr>
        <p:blipFill>
          <a:blip r:embed="rId3"/>
          <a:stretch>
            <a:fillRect/>
          </a:stretch>
        </p:blipFill>
        <p:spPr>
          <a:xfrm>
            <a:off x="1732181" y="1787514"/>
            <a:ext cx="8611744" cy="4048744"/>
          </a:xfrm>
          <a:prstGeom prst="rect">
            <a:avLst/>
          </a:prstGeom>
        </p:spPr>
      </p:pic>
    </p:spTree>
    <p:extLst>
      <p:ext uri="{BB962C8B-B14F-4D97-AF65-F5344CB8AC3E}">
        <p14:creationId xmlns:p14="http://schemas.microsoft.com/office/powerpoint/2010/main" val="3483127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Formulations Z2 and Z3</a:t>
            </a:r>
            <a:endParaRPr lang="pl-PL" err="1"/>
          </a:p>
        </p:txBody>
      </p:sp>
      <p:pic>
        <p:nvPicPr>
          <p:cNvPr id="5" name="Picture 4">
            <a:extLst>
              <a:ext uri="{FF2B5EF4-FFF2-40B4-BE49-F238E27FC236}">
                <a16:creationId xmlns:a16="http://schemas.microsoft.com/office/drawing/2014/main" id="{FBC2DECB-3C56-F770-7557-4488A7E3700E}"/>
              </a:ext>
            </a:extLst>
          </p:cNvPr>
          <p:cNvPicPr>
            <a:picLocks noChangeAspect="1"/>
          </p:cNvPicPr>
          <p:nvPr/>
        </p:nvPicPr>
        <p:blipFill>
          <a:blip r:embed="rId2"/>
          <a:stretch>
            <a:fillRect/>
          </a:stretch>
        </p:blipFill>
        <p:spPr>
          <a:xfrm>
            <a:off x="574400" y="2370671"/>
            <a:ext cx="11043199" cy="2116657"/>
          </a:xfrm>
          <a:prstGeom prst="rect">
            <a:avLst/>
          </a:prstGeom>
        </p:spPr>
      </p:pic>
    </p:spTree>
    <p:extLst>
      <p:ext uri="{BB962C8B-B14F-4D97-AF65-F5344CB8AC3E}">
        <p14:creationId xmlns:p14="http://schemas.microsoft.com/office/powerpoint/2010/main" val="1438368873"/>
      </p:ext>
    </p:extLst>
  </p:cSld>
  <p:clrMapOvr>
    <a:masterClrMapping/>
  </p:clrMapOvr>
</p:sld>
</file>

<file path=ppt/theme/theme1.xml><?xml version="1.0" encoding="utf-8"?>
<a:theme xmlns:a="http://schemas.openxmlformats.org/drawingml/2006/main" name="ThemeSimple">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Pakiet 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Simple" id="{0BC90FA9-E44E-4A75-B487-014880413C69}" vid="{0F050A8E-8287-48A6-9D00-03634ADD68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9C96B60C6FC0E84BBA39174ADFFE3681" ma:contentTypeVersion="14" ma:contentTypeDescription="Utwórz nowy dokument." ma:contentTypeScope="" ma:versionID="553f7c0b58f50cfa9bceec858f2419d5">
  <xsd:schema xmlns:xsd="http://www.w3.org/2001/XMLSchema" xmlns:xs="http://www.w3.org/2001/XMLSchema" xmlns:p="http://schemas.microsoft.com/office/2006/metadata/properties" xmlns:ns3="9fcbd4b1-acba-40f5-9c18-6e7440fbdee0" xmlns:ns4="a6820557-34c2-4f59-b216-d67d264fdacd" targetNamespace="http://schemas.microsoft.com/office/2006/metadata/properties" ma:root="true" ma:fieldsID="24d3a29439dc4259eaed2e00984b5942" ns3:_="" ns4:_="">
    <xsd:import namespace="9fcbd4b1-acba-40f5-9c18-6e7440fbdee0"/>
    <xsd:import namespace="a6820557-34c2-4f59-b216-d67d264fdac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cbd4b1-acba-40f5-9c18-6e7440fbd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6820557-34c2-4f59-b216-d67d264fdacd" elementFormDefault="qualified">
    <xsd:import namespace="http://schemas.microsoft.com/office/2006/documentManagement/types"/>
    <xsd:import namespace="http://schemas.microsoft.com/office/infopath/2007/PartnerControls"/>
    <xsd:element name="SharedWithUsers" ma:index="12"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Udostępnione dla — szczegóły" ma:internalName="SharedWithDetails" ma:readOnly="true">
      <xsd:simpleType>
        <xsd:restriction base="dms:Note">
          <xsd:maxLength value="255"/>
        </xsd:restriction>
      </xsd:simpleType>
    </xsd:element>
    <xsd:element name="SharingHintHash" ma:index="14"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fcbd4b1-acba-40f5-9c18-6e7440fbdee0" xsi:nil="true"/>
  </documentManagement>
</p:properties>
</file>

<file path=customXml/itemProps1.xml><?xml version="1.0" encoding="utf-8"?>
<ds:datastoreItem xmlns:ds="http://schemas.openxmlformats.org/officeDocument/2006/customXml" ds:itemID="{7E3E5952-7B6A-4742-86B3-583108FB9778}">
  <ds:schemaRefs>
    <ds:schemaRef ds:uri="9fcbd4b1-acba-40f5-9c18-6e7440fbdee0"/>
    <ds:schemaRef ds:uri="a6820557-34c2-4f59-b216-d67d264fda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934359-A510-4CAB-A88A-2D9B5B28BBBD}">
  <ds:schemaRefs>
    <ds:schemaRef ds:uri="http://schemas.microsoft.com/sharepoint/v3/contenttype/forms"/>
  </ds:schemaRefs>
</ds:datastoreItem>
</file>

<file path=customXml/itemProps3.xml><?xml version="1.0" encoding="utf-8"?>
<ds:datastoreItem xmlns:ds="http://schemas.openxmlformats.org/officeDocument/2006/customXml" ds:itemID="{76FCF6A8-392A-439D-9D6C-6FF23B2400FC}">
  <ds:schemaRefs>
    <ds:schemaRef ds:uri="9fcbd4b1-acba-40f5-9c18-6e7440fbdee0"/>
    <ds:schemaRef ds:uri="a6820557-34c2-4f59-b216-d67d264fdac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ThemeSimple</Template>
  <TotalTime>0</TotalTime>
  <Words>1382</Words>
  <Application>Microsoft Office PowerPoint</Application>
  <PresentationFormat>Widescreen</PresentationFormat>
  <Paragraphs>211</Paragraphs>
  <Slides>44</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Cambria Math</vt:lpstr>
      <vt:lpstr>Nunito</vt:lpstr>
      <vt:lpstr>Questrial</vt:lpstr>
      <vt:lpstr>ThemeSimple</vt:lpstr>
      <vt:lpstr>R8: Mixed Integer Programming with p &gt;&gt; n</vt:lpstr>
      <vt:lpstr>Introduction</vt:lpstr>
      <vt:lpstr>Project description</vt:lpstr>
      <vt:lpstr>Theoretical introduction</vt:lpstr>
      <vt:lpstr>Linear regression, MIO and M(I)QP</vt:lpstr>
      <vt:lpstr>Best subset selection problem</vt:lpstr>
      <vt:lpstr>MIO formulations for BSS problem</vt:lpstr>
      <vt:lpstr>Formulation Z1</vt:lpstr>
      <vt:lpstr>Formulations Z2 and Z3</vt:lpstr>
      <vt:lpstr>MIO formulations using SOS</vt:lpstr>
      <vt:lpstr>Specially Ordered Sets (SOS)</vt:lpstr>
      <vt:lpstr>Formulation SOS1</vt:lpstr>
      <vt:lpstr>Formulation SOS2</vt:lpstr>
      <vt:lpstr>Formulation  SOS3</vt:lpstr>
      <vt:lpstr>Final Formulation</vt:lpstr>
      <vt:lpstr>Algorithm enhancements</vt:lpstr>
      <vt:lpstr>Warmstarts</vt:lpstr>
      <vt:lpstr>Upper Bound specification</vt:lpstr>
      <vt:lpstr>Data driven method</vt:lpstr>
      <vt:lpstr>Data driven method</vt:lpstr>
      <vt:lpstr>Implementation</vt:lpstr>
      <vt:lpstr>Used Tools</vt:lpstr>
      <vt:lpstr>Experiments</vt:lpstr>
      <vt:lpstr>Datasets</vt:lpstr>
      <vt:lpstr>Experiments description</vt:lpstr>
      <vt:lpstr>The outcomes</vt:lpstr>
      <vt:lpstr>Z1, Z2, Z3 Formulations, dataset 1</vt:lpstr>
      <vt:lpstr>Z1, Z2, Z3 Formulations, dataset 2</vt:lpstr>
      <vt:lpstr>Z1, Z2, Z3 Formulations, dataset 3</vt:lpstr>
      <vt:lpstr>SOS2 Formulation, dataset 1</vt:lpstr>
      <vt:lpstr>SOS2 Formulation, dataset 2</vt:lpstr>
      <vt:lpstr>SOS2 Formulation, dataset 3</vt:lpstr>
      <vt:lpstr>SOS3 and Final Formulations, dataset 1</vt:lpstr>
      <vt:lpstr>SOS3 and Final Formulations, dataset 2</vt:lpstr>
      <vt:lpstr>SOS3 and Final Formulations, dataset 3</vt:lpstr>
      <vt:lpstr>Encountered issues</vt:lpstr>
      <vt:lpstr>Issues and Limitations of docplex</vt:lpstr>
      <vt:lpstr>Remarks to the article</vt:lpstr>
      <vt:lpstr>Thanks for your attention.</vt:lpstr>
      <vt:lpstr>Code  example: Final Formula</vt:lpstr>
      <vt:lpstr>Further works</vt:lpstr>
      <vt:lpstr>Further works</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Iterative Reweighted Least Squares</dc:title>
  <dc:creator>Hubert Ruczyński</dc:creator>
  <cp:lastModifiedBy>Ruczyński Hubert (STUD)</cp:lastModifiedBy>
  <cp:revision>1</cp:revision>
  <dcterms:created xsi:type="dcterms:W3CDTF">2023-04-16T09:09:54Z</dcterms:created>
  <dcterms:modified xsi:type="dcterms:W3CDTF">2023-06-26T06:20:04Z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0x0101009C96B60C6FC0E84BBA39174ADFFE3681</vt:lpwstr>
  </property>
</Properties>
</file>