
<file path=[Content_Types].xml><?xml version="1.0" encoding="utf-8"?>
<Types xmlns="http://schemas.openxmlformats.org/package/2006/content-types">
  <Default Extension="pdf" ContentType="application/pdf"/>
  <Default Extension="rels" ContentType="application/vnd.openxmlformats-package.relationships+xml"/>
  <Override PartName="/ppt/slides/slide14.xml" ContentType="application/vnd.openxmlformats-officedocument.presentationml.slide+xml"/>
  <Override PartName="/ppt/slideMasters/slideMaster2.xml" ContentType="application/vnd.openxmlformats-officedocument.presentationml.slideMaster+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charts/chart5.xml" ContentType="application/vnd.openxmlformats-officedocument.drawingml.chart+xml"/>
  <Override PartName="/ppt/slides/slide54.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notesSlides/notesSlide9.xml" ContentType="application/vnd.openxmlformats-officedocument.presentationml.notes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notesSlides/notesSlide7.xml" ContentType="application/vnd.openxmlformats-officedocument.presentationml.notesSlide+xml"/>
  <Override PartName="/ppt/slides/slide44.xml" ContentType="application/vnd.openxmlformats-officedocument.presentationml.slide+xml"/>
  <Override PartName="/ppt/slides/slide27.xml" ContentType="application/vnd.openxmlformats-officedocument.presentationml.slide+xml"/>
  <Override PartName="/ppt/charts/chart4.xml" ContentType="application/vnd.openxmlformats-officedocument.drawingml.chart+xml"/>
  <Override PartName="/ppt/slides/slide53.xml" ContentType="application/vnd.openxmlformats-officedocument.presentationml.slide+xml"/>
  <Default Extension="vml" ContentType="application/vnd.openxmlformats-officedocument.vmlDrawing"/>
  <Override PartName="/ppt/slides/slide20.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Layouts/slideLayout4.xml" ContentType="application/vnd.openxmlformats-officedocument.presentationml.slideLayout+xml"/>
  <Default Extension="png" ContentType="image/png"/>
  <Override PartName="/ppt/notesSlides/notesSlide8.xml" ContentType="application/vnd.openxmlformats-officedocument.presentationml.notesSlide+xml"/>
  <Override PartName="/ppt/slides/slide12.xml" ContentType="application/vnd.openxmlformats-officedocument.presentationml.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43.xml" ContentType="application/vnd.openxmlformats-officedocument.presentationml.slide+xml"/>
  <Default Extension="pict" ContentType="image/pict"/>
  <Override PartName="/ppt/slides/slide26.xml" ContentType="application/vnd.openxmlformats-officedocument.presentationml.slide+xml"/>
  <Override PartName="/ppt/charts/chart3.xml" ContentType="application/vnd.openxmlformats-officedocument.drawingml.chart+xml"/>
  <Override PartName="/ppt/slides/slide52.xml" ContentType="application/vnd.openxmlformats-officedocument.presentationml.slide+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slides/slide49.xml" ContentType="application/vnd.openxmlformats-officedocument.presentationml.slide+xml"/>
  <Override PartName="/ppt/notesSlides/notesSlide5.xml" ContentType="application/vnd.openxmlformats-officedocument.presentationml.notesSlide+xml"/>
  <Override PartName="/ppt/slides/slide42.xml" ContentType="application/vnd.openxmlformats-officedocument.presentationml.slide+xml"/>
  <Override PartName="/ppt/slides/slide25.xml" ContentType="application/vnd.openxmlformats-officedocument.presentationml.slide+xml"/>
  <Override PartName="/ppt/charts/chart2.xml" ContentType="application/vnd.openxmlformats-officedocument.drawingml.chart+xml"/>
  <Override PartName="/ppt/slides/slide51.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Default Extension="xls" ContentType="application/vnd.ms-exce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docProps/app.xml" ContentType="application/vnd.openxmlformats-officedocument.extended-properties+xml"/>
  <Override PartName="/ppt/slides/slide48.xml" ContentType="application/vnd.openxmlformats-officedocument.presentationml.slide+xml"/>
  <Override PartName="/ppt/notesSlides/notesSlide4.xml" ContentType="application/vnd.openxmlformats-officedocument.presentationml.notesSlide+xml"/>
  <Override PartName="/ppt/slides/slide41.xml" ContentType="application/vnd.openxmlformats-officedocument.presentationml.slide+xml"/>
  <Override PartName="/ppt/theme/theme3.xml" ContentType="application/vnd.openxmlformats-officedocument.theme+xml"/>
  <Override PartName="/ppt/slideLayouts/slideLayout12.xml" ContentType="application/vnd.openxmlformats-officedocument.presentationml.slideLayout+xml"/>
  <Override PartName="/ppt/charts/chart1.xml" ContentType="application/vnd.openxmlformats-officedocument.drawingml.chart+xml"/>
  <Override PartName="/ppt/slides/slide50.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notesSlides/notesSlide10.xml" ContentType="application/vnd.openxmlformats-officedocument.presentationml.notes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viewProps.xml" ContentType="application/vnd.openxmlformats-officedocument.presentationml.viewProps+xml"/>
  <Default Extension="jpeg" ContentType="image/jpeg"/>
  <Override PartName="/ppt/slides/slide47.xml" ContentType="application/vnd.openxmlformats-officedocument.presentationml.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drawings/drawing1.xml" ContentType="application/vnd.openxmlformats-officedocument.drawingml.chartshapes+xml"/>
  <Default Extension="doc" ContentType="application/msword"/>
  <Override PartName="/ppt/slides/slide46.xml" ContentType="application/vnd.openxmlformats-officedocument.presentationml.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 id="2147483660" r:id="rId2"/>
  </p:sldMasterIdLst>
  <p:notesMasterIdLst>
    <p:notesMasterId r:id="rId57"/>
  </p:notesMasterIdLst>
  <p:sldIdLst>
    <p:sldId id="256" r:id="rId3"/>
    <p:sldId id="316" r:id="rId4"/>
    <p:sldId id="314" r:id="rId5"/>
    <p:sldId id="315" r:id="rId6"/>
    <p:sldId id="263" r:id="rId7"/>
    <p:sldId id="270" r:id="rId8"/>
    <p:sldId id="336" r:id="rId9"/>
    <p:sldId id="276" r:id="rId10"/>
    <p:sldId id="280" r:id="rId11"/>
    <p:sldId id="279" r:id="rId12"/>
    <p:sldId id="275" r:id="rId13"/>
    <p:sldId id="284" r:id="rId14"/>
    <p:sldId id="285" r:id="rId15"/>
    <p:sldId id="332" r:id="rId16"/>
    <p:sldId id="265" r:id="rId17"/>
    <p:sldId id="327" r:id="rId18"/>
    <p:sldId id="339" r:id="rId19"/>
    <p:sldId id="319" r:id="rId20"/>
    <p:sldId id="329" r:id="rId21"/>
    <p:sldId id="330" r:id="rId22"/>
    <p:sldId id="333" r:id="rId23"/>
    <p:sldId id="286" r:id="rId24"/>
    <p:sldId id="287" r:id="rId25"/>
    <p:sldId id="288" r:id="rId26"/>
    <p:sldId id="328" r:id="rId27"/>
    <p:sldId id="289" r:id="rId28"/>
    <p:sldId id="318" r:id="rId29"/>
    <p:sldId id="334" r:id="rId30"/>
    <p:sldId id="320" r:id="rId31"/>
    <p:sldId id="335" r:id="rId32"/>
    <p:sldId id="308" r:id="rId33"/>
    <p:sldId id="309" r:id="rId34"/>
    <p:sldId id="310" r:id="rId35"/>
    <p:sldId id="311" r:id="rId36"/>
    <p:sldId id="312" r:id="rId37"/>
    <p:sldId id="293" r:id="rId38"/>
    <p:sldId id="294" r:id="rId39"/>
    <p:sldId id="296" r:id="rId40"/>
    <p:sldId id="313" r:id="rId41"/>
    <p:sldId id="298" r:id="rId42"/>
    <p:sldId id="305" r:id="rId43"/>
    <p:sldId id="306" r:id="rId44"/>
    <p:sldId id="292" r:id="rId45"/>
    <p:sldId id="321" r:id="rId46"/>
    <p:sldId id="322" r:id="rId47"/>
    <p:sldId id="323" r:id="rId48"/>
    <p:sldId id="324" r:id="rId49"/>
    <p:sldId id="325" r:id="rId50"/>
    <p:sldId id="340" r:id="rId51"/>
    <p:sldId id="326" r:id="rId52"/>
    <p:sldId id="337" r:id="rId53"/>
    <p:sldId id="341" r:id="rId54"/>
    <p:sldId id="307" r:id="rId55"/>
    <p:sldId id="338"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horzBarState="maximized">
    <p:restoredLeft sz="15620"/>
    <p:restoredTop sz="94660"/>
  </p:normalViewPr>
  <p:slideViewPr>
    <p:cSldViewPr snapToObjects="1">
      <p:cViewPr>
        <p:scale>
          <a:sx n="100" d="100"/>
          <a:sy n="100" d="100"/>
        </p:scale>
        <p:origin x="-440"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notesMaster" Target="notesMasters/notes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charts/_rels/chart1.xml.rels><?xml version="1.0" encoding="UTF-8" standalone="yes"?>
<Relationships xmlns="http://schemas.openxmlformats.org/package/2006/relationships"><Relationship Id="rId1" Type="http://schemas.openxmlformats.org/officeDocument/2006/relationships/oleObject" Target="Workbook2"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x:Users:wlabov:Desktop:Telsur:Plotcon%20folder:Frequency%20studies:plotcon.a.62.xls" TargetMode="External"/><Relationship Id="rId2"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1" Type="http://schemas.openxmlformats.org/officeDocument/2006/relationships/oleObject" Target="Max:Users:wlabov:Desktop:UMRP3:DX:DX%20data%20new:DX.all.xls.5.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x:Users:wlabov:Desktop:UMRP3:DX:DX%20data%20new:DX.all.xls.5.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18"/>
  <c:chart>
    <c:plotArea>
      <c:layout/>
      <c:scatterChart>
        <c:scatterStyle val="lineMarker"/>
        <c:ser>
          <c:idx val="0"/>
          <c:order val="0"/>
          <c:tx>
            <c:strRef>
              <c:f>Sheet1!$C$1</c:f>
              <c:strCache>
                <c:ptCount val="1"/>
                <c:pt idx="0">
                  <c:v>_K</c:v>
                </c:pt>
              </c:strCache>
            </c:strRef>
          </c:tx>
          <c:spPr>
            <a:ln w="47625">
              <a:noFill/>
            </a:ln>
          </c:spPr>
          <c:xVal>
            <c:numRef>
              <c:f>Sheet1!$B$2:$B$23</c:f>
              <c:numCache>
                <c:formatCode>0</c:formatCode>
                <c:ptCount val="22"/>
                <c:pt idx="0">
                  <c:v>20.0</c:v>
                </c:pt>
                <c:pt idx="1">
                  <c:v>26.0</c:v>
                </c:pt>
                <c:pt idx="2">
                  <c:v>21.0</c:v>
                </c:pt>
                <c:pt idx="3">
                  <c:v>38.0</c:v>
                </c:pt>
                <c:pt idx="4">
                  <c:v>42.0</c:v>
                </c:pt>
                <c:pt idx="5">
                  <c:v>30.0</c:v>
                </c:pt>
                <c:pt idx="6">
                  <c:v>17.0</c:v>
                </c:pt>
                <c:pt idx="7">
                  <c:v>15.0</c:v>
                </c:pt>
                <c:pt idx="8">
                  <c:v>21.0</c:v>
                </c:pt>
                <c:pt idx="9">
                  <c:v>11.0</c:v>
                </c:pt>
                <c:pt idx="10">
                  <c:v>12.0</c:v>
                </c:pt>
                <c:pt idx="11">
                  <c:v>10.0</c:v>
                </c:pt>
                <c:pt idx="12">
                  <c:v>9.0</c:v>
                </c:pt>
                <c:pt idx="13">
                  <c:v>9.0</c:v>
                </c:pt>
                <c:pt idx="14">
                  <c:v>8.0</c:v>
                </c:pt>
                <c:pt idx="15">
                  <c:v>11.0</c:v>
                </c:pt>
                <c:pt idx="16">
                  <c:v>8.0</c:v>
                </c:pt>
                <c:pt idx="17">
                  <c:v>7.0</c:v>
                </c:pt>
                <c:pt idx="18">
                  <c:v>1.0</c:v>
                </c:pt>
                <c:pt idx="19">
                  <c:v>4.0</c:v>
                </c:pt>
                <c:pt idx="20">
                  <c:v>1.0</c:v>
                </c:pt>
                <c:pt idx="21">
                  <c:v>2.0</c:v>
                </c:pt>
              </c:numCache>
            </c:numRef>
          </c:xVal>
          <c:yVal>
            <c:numRef>
              <c:f>Sheet1!$C$2:$C$23</c:f>
              <c:numCache>
                <c:formatCode>0.00</c:formatCode>
                <c:ptCount val="22"/>
                <c:pt idx="0">
                  <c:v>0.95</c:v>
                </c:pt>
                <c:pt idx="1">
                  <c:v>0.961538461538462</c:v>
                </c:pt>
                <c:pt idx="2">
                  <c:v>0.857142857142857</c:v>
                </c:pt>
                <c:pt idx="3">
                  <c:v>0.947368421052631</c:v>
                </c:pt>
                <c:pt idx="4">
                  <c:v>0.833333333333333</c:v>
                </c:pt>
                <c:pt idx="5">
                  <c:v>0.933333333333333</c:v>
                </c:pt>
                <c:pt idx="6">
                  <c:v>0.941176470588235</c:v>
                </c:pt>
                <c:pt idx="7">
                  <c:v>0.6</c:v>
                </c:pt>
                <c:pt idx="8">
                  <c:v>1.0</c:v>
                </c:pt>
                <c:pt idx="9">
                  <c:v>1.0</c:v>
                </c:pt>
                <c:pt idx="10">
                  <c:v>0.916666666666667</c:v>
                </c:pt>
              </c:numCache>
            </c:numRef>
          </c:yVal>
        </c:ser>
        <c:ser>
          <c:idx val="1"/>
          <c:order val="1"/>
          <c:tx>
            <c:strRef>
              <c:f>Sheet1!$D$1</c:f>
              <c:strCache>
                <c:ptCount val="1"/>
                <c:pt idx="0">
                  <c:v>_V</c:v>
                </c:pt>
              </c:strCache>
            </c:strRef>
          </c:tx>
          <c:spPr>
            <a:ln w="47625">
              <a:noFill/>
            </a:ln>
          </c:spPr>
          <c:xVal>
            <c:numRef>
              <c:f>Sheet1!$B$2:$B$23</c:f>
              <c:numCache>
                <c:formatCode>0</c:formatCode>
                <c:ptCount val="22"/>
                <c:pt idx="0">
                  <c:v>20.0</c:v>
                </c:pt>
                <c:pt idx="1">
                  <c:v>26.0</c:v>
                </c:pt>
                <c:pt idx="2">
                  <c:v>21.0</c:v>
                </c:pt>
                <c:pt idx="3">
                  <c:v>38.0</c:v>
                </c:pt>
                <c:pt idx="4">
                  <c:v>42.0</c:v>
                </c:pt>
                <c:pt idx="5">
                  <c:v>30.0</c:v>
                </c:pt>
                <c:pt idx="6">
                  <c:v>17.0</c:v>
                </c:pt>
                <c:pt idx="7">
                  <c:v>15.0</c:v>
                </c:pt>
                <c:pt idx="8">
                  <c:v>21.0</c:v>
                </c:pt>
                <c:pt idx="9">
                  <c:v>11.0</c:v>
                </c:pt>
                <c:pt idx="10">
                  <c:v>12.0</c:v>
                </c:pt>
                <c:pt idx="11">
                  <c:v>10.0</c:v>
                </c:pt>
                <c:pt idx="12">
                  <c:v>9.0</c:v>
                </c:pt>
                <c:pt idx="13">
                  <c:v>9.0</c:v>
                </c:pt>
                <c:pt idx="14">
                  <c:v>8.0</c:v>
                </c:pt>
                <c:pt idx="15">
                  <c:v>11.0</c:v>
                </c:pt>
                <c:pt idx="16">
                  <c:v>8.0</c:v>
                </c:pt>
                <c:pt idx="17">
                  <c:v>7.0</c:v>
                </c:pt>
                <c:pt idx="18">
                  <c:v>1.0</c:v>
                </c:pt>
                <c:pt idx="19">
                  <c:v>4.0</c:v>
                </c:pt>
                <c:pt idx="20">
                  <c:v>1.0</c:v>
                </c:pt>
                <c:pt idx="21">
                  <c:v>2.0</c:v>
                </c:pt>
              </c:numCache>
            </c:numRef>
          </c:xVal>
          <c:yVal>
            <c:numRef>
              <c:f>Sheet1!$D$2:$D$23</c:f>
              <c:numCache>
                <c:formatCode>General</c:formatCode>
                <c:ptCount val="22"/>
                <c:pt idx="11" formatCode="0.00">
                  <c:v>0.7</c:v>
                </c:pt>
                <c:pt idx="12" formatCode="0.00">
                  <c:v>0.555555555555556</c:v>
                </c:pt>
                <c:pt idx="13" formatCode="0.00">
                  <c:v>0.444444444444444</c:v>
                </c:pt>
                <c:pt idx="14" formatCode="0.00">
                  <c:v>0.25</c:v>
                </c:pt>
                <c:pt idx="15" formatCode="0.00">
                  <c:v>0.363636363636364</c:v>
                </c:pt>
                <c:pt idx="16" formatCode="0.00">
                  <c:v>0.5</c:v>
                </c:pt>
                <c:pt idx="17" formatCode="0.00">
                  <c:v>0.571428571428571</c:v>
                </c:pt>
                <c:pt idx="18" formatCode="0.00">
                  <c:v>1.0</c:v>
                </c:pt>
                <c:pt idx="19" formatCode="0.00">
                  <c:v>0.5</c:v>
                </c:pt>
                <c:pt idx="20" formatCode="0.00">
                  <c:v>0.0</c:v>
                </c:pt>
                <c:pt idx="21" formatCode="0.00">
                  <c:v>0.5</c:v>
                </c:pt>
              </c:numCache>
            </c:numRef>
          </c:yVal>
        </c:ser>
        <c:axId val="537009016"/>
        <c:axId val="537018488"/>
      </c:scatterChart>
      <c:valAx>
        <c:axId val="537009016"/>
        <c:scaling>
          <c:orientation val="minMax"/>
        </c:scaling>
        <c:axPos val="b"/>
        <c:title>
          <c:tx>
            <c:rich>
              <a:bodyPr/>
              <a:lstStyle/>
              <a:p>
                <a:pPr>
                  <a:defRPr sz="1200" b="0"/>
                </a:pPr>
                <a:r>
                  <a:rPr lang="en-US" sz="1200" b="0"/>
                  <a:t>Number of tokens</a:t>
                </a:r>
              </a:p>
            </c:rich>
          </c:tx>
          <c:layout/>
        </c:title>
        <c:numFmt formatCode="0" sourceLinked="1"/>
        <c:tickLblPos val="nextTo"/>
        <c:txPr>
          <a:bodyPr/>
          <a:lstStyle/>
          <a:p>
            <a:pPr>
              <a:defRPr sz="1400"/>
            </a:pPr>
            <a:endParaRPr lang="en-US"/>
          </a:p>
        </c:txPr>
        <c:crossAx val="537018488"/>
        <c:crosses val="autoZero"/>
        <c:crossBetween val="midCat"/>
      </c:valAx>
      <c:valAx>
        <c:axId val="537018488"/>
        <c:scaling>
          <c:orientation val="minMax"/>
          <c:max val="1.0"/>
        </c:scaling>
        <c:axPos val="l"/>
        <c:majorGridlines/>
        <c:title>
          <c:tx>
            <c:rich>
              <a:bodyPr/>
              <a:lstStyle/>
              <a:p>
                <a:pPr>
                  <a:defRPr sz="1200" b="0"/>
                </a:pPr>
                <a:r>
                  <a:rPr lang="en-US" sz="1200" b="0"/>
                  <a:t>Proportion deleted</a:t>
                </a:r>
              </a:p>
            </c:rich>
          </c:tx>
          <c:layout/>
        </c:title>
        <c:numFmt formatCode="0.00" sourceLinked="1"/>
        <c:tickLblPos val="nextTo"/>
        <c:txPr>
          <a:bodyPr/>
          <a:lstStyle/>
          <a:p>
            <a:pPr>
              <a:defRPr sz="1400"/>
            </a:pPr>
            <a:endParaRPr lang="en-US"/>
          </a:p>
        </c:txPr>
        <c:crossAx val="537009016"/>
        <c:crosses val="autoZero"/>
        <c:crossBetween val="midCat"/>
      </c:valAx>
    </c:plotArea>
    <c:legend>
      <c:legendPos val="r"/>
      <c:layout/>
      <c:txPr>
        <a:bodyPr/>
        <a:lstStyle/>
        <a:p>
          <a:pPr>
            <a:defRPr sz="2000"/>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18"/>
  <c:chart>
    <c:plotArea>
      <c:layout/>
      <c:barChart>
        <c:barDir val="col"/>
        <c:grouping val="clustered"/>
        <c:ser>
          <c:idx val="0"/>
          <c:order val="0"/>
          <c:spPr>
            <a:solidFill>
              <a:srgbClr val="0000FF"/>
            </a:solidFill>
          </c:spPr>
          <c:dPt>
            <c:idx val="4"/>
            <c:spPr>
              <a:solidFill>
                <a:srgbClr val="FF0000"/>
              </a:solidFill>
            </c:spPr>
          </c:dPt>
          <c:cat>
            <c:strRef>
              <c:f>'Sheet1 (2)'!$A$17:$A$21</c:f>
              <c:strCache>
                <c:ptCount val="5"/>
                <c:pt idx="0">
                  <c:v>Lateral</c:v>
                </c:pt>
                <c:pt idx="1">
                  <c:v>Nasal</c:v>
                </c:pt>
                <c:pt idx="2">
                  <c:v>Fricative</c:v>
                </c:pt>
                <c:pt idx="3">
                  <c:v>Stop</c:v>
                </c:pt>
                <c:pt idx="4">
                  <c:v>Vowel</c:v>
                </c:pt>
              </c:strCache>
            </c:strRef>
          </c:cat>
          <c:val>
            <c:numRef>
              <c:f>'Sheet1 (2)'!$B$17:$B$21</c:f>
              <c:numCache>
                <c:formatCode>General</c:formatCode>
                <c:ptCount val="5"/>
                <c:pt idx="0">
                  <c:v>0.76</c:v>
                </c:pt>
                <c:pt idx="1">
                  <c:v>0.72</c:v>
                </c:pt>
                <c:pt idx="2">
                  <c:v>0.699</c:v>
                </c:pt>
                <c:pt idx="3">
                  <c:v>0.591</c:v>
                </c:pt>
                <c:pt idx="4">
                  <c:v>0.373</c:v>
                </c:pt>
              </c:numCache>
            </c:numRef>
          </c:val>
        </c:ser>
        <c:axId val="537075736"/>
        <c:axId val="536398248"/>
      </c:barChart>
      <c:catAx>
        <c:axId val="537075736"/>
        <c:scaling>
          <c:orientation val="minMax"/>
        </c:scaling>
        <c:axPos val="b"/>
        <c:tickLblPos val="nextTo"/>
        <c:txPr>
          <a:bodyPr/>
          <a:lstStyle/>
          <a:p>
            <a:pPr>
              <a:defRPr sz="1800"/>
            </a:pPr>
            <a:endParaRPr lang="en-US"/>
          </a:p>
        </c:txPr>
        <c:crossAx val="536398248"/>
        <c:crosses val="autoZero"/>
        <c:auto val="1"/>
        <c:lblAlgn val="ctr"/>
        <c:lblOffset val="100"/>
      </c:catAx>
      <c:valAx>
        <c:axId val="536398248"/>
        <c:scaling>
          <c:orientation val="minMax"/>
        </c:scaling>
        <c:axPos val="l"/>
        <c:majorGridlines/>
        <c:title>
          <c:tx>
            <c:rich>
              <a:bodyPr/>
              <a:lstStyle/>
              <a:p>
                <a:pPr>
                  <a:defRPr sz="1800"/>
                </a:pPr>
                <a:r>
                  <a:rPr lang="en-US" sz="1800"/>
                  <a:t>Varbrul weight for absence</a:t>
                </a:r>
              </a:p>
            </c:rich>
          </c:tx>
          <c:layout/>
        </c:title>
        <c:numFmt formatCode="General" sourceLinked="1"/>
        <c:tickLblPos val="nextTo"/>
        <c:txPr>
          <a:bodyPr/>
          <a:lstStyle/>
          <a:p>
            <a:pPr>
              <a:defRPr sz="1400"/>
            </a:pPr>
            <a:endParaRPr lang="en-US"/>
          </a:p>
        </c:txPr>
        <c:crossAx val="537075736"/>
        <c:crosses val="autoZero"/>
        <c:crossBetween val="between"/>
      </c:valAx>
    </c:plotArea>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2"/>
  <c:chart>
    <c:autoTitleDeleted val="1"/>
    <c:plotArea>
      <c:layout>
        <c:manualLayout>
          <c:layoutTarget val="inner"/>
          <c:xMode val="edge"/>
          <c:yMode val="edge"/>
          <c:x val="0.0708663233737373"/>
          <c:y val="0.194139888607088"/>
          <c:w val="0.774280199824167"/>
          <c:h val="0.736266370000465"/>
        </c:manualLayout>
      </c:layout>
      <c:scatterChart>
        <c:scatterStyle val="lineMarker"/>
        <c:ser>
          <c:idx val="0"/>
          <c:order val="0"/>
          <c:tx>
            <c:strRef>
              <c:f>'Manner sort'!$O$8315</c:f>
              <c:strCache>
                <c:ptCount val="1"/>
                <c:pt idx="0">
                  <c:v>F1</c:v>
                </c:pt>
              </c:strCache>
            </c:strRef>
          </c:tx>
          <c:spPr>
            <a:ln w="28575">
              <a:noFill/>
            </a:ln>
          </c:spPr>
          <c:marker>
            <c:symbol val="square"/>
            <c:size val="8"/>
            <c:spPr>
              <a:solidFill>
                <a:srgbClr val="3366FF"/>
              </a:solidFill>
              <a:ln>
                <a:solidFill>
                  <a:srgbClr val="000000"/>
                </a:solidFill>
                <a:prstDash val="solid"/>
              </a:ln>
              <a:effectLst>
                <a:outerShdw dist="35921" dir="2700000" algn="br">
                  <a:srgbClr val="000000"/>
                </a:outerShdw>
              </a:effectLst>
            </c:spPr>
          </c:marker>
          <c:dPt>
            <c:idx val="4"/>
            <c:marker>
              <c:spPr>
                <a:solidFill>
                  <a:srgbClr val="DD0806"/>
                </a:solidFill>
                <a:ln>
                  <a:solidFill>
                    <a:srgbClr val="000000"/>
                  </a:solidFill>
                  <a:prstDash val="solid"/>
                </a:ln>
                <a:effectLst>
                  <a:outerShdw dist="35921" dir="2700000" algn="br">
                    <a:srgbClr val="000000"/>
                  </a:outerShdw>
                </a:effectLst>
              </c:spPr>
            </c:marker>
          </c:dPt>
          <c:dPt>
            <c:idx val="6"/>
            <c:marker>
              <c:spPr>
                <a:solidFill>
                  <a:srgbClr val="DD0806"/>
                </a:solidFill>
                <a:ln>
                  <a:solidFill>
                    <a:srgbClr val="000000"/>
                  </a:solidFill>
                  <a:prstDash val="solid"/>
                </a:ln>
                <a:effectLst>
                  <a:outerShdw dist="35921" dir="2700000" algn="br">
                    <a:srgbClr val="000000"/>
                  </a:outerShdw>
                </a:effectLst>
              </c:spPr>
            </c:marker>
          </c:dPt>
          <c:xVal>
            <c:numRef>
              <c:f>'Manner sort'!$N$8316:$N$8322</c:f>
              <c:numCache>
                <c:formatCode>General</c:formatCode>
                <c:ptCount val="7"/>
                <c:pt idx="0">
                  <c:v>1067.851574212894</c:v>
                </c:pt>
                <c:pt idx="1">
                  <c:v>1045.214285714286</c:v>
                </c:pt>
                <c:pt idx="2">
                  <c:v>1037.142857142857</c:v>
                </c:pt>
                <c:pt idx="3">
                  <c:v>1009.68167406468</c:v>
                </c:pt>
                <c:pt idx="4">
                  <c:v>1303.861639454637</c:v>
                </c:pt>
                <c:pt idx="5">
                  <c:v>1119.1</c:v>
                </c:pt>
                <c:pt idx="6">
                  <c:v>1233.25925925926</c:v>
                </c:pt>
              </c:numCache>
            </c:numRef>
          </c:xVal>
          <c:yVal>
            <c:numRef>
              <c:f>'Manner sort'!$O$8316:$O$8322</c:f>
              <c:numCache>
                <c:formatCode>General</c:formatCode>
                <c:ptCount val="7"/>
                <c:pt idx="0">
                  <c:v>669.470764617691</c:v>
                </c:pt>
                <c:pt idx="1">
                  <c:v>588.7857142857143</c:v>
                </c:pt>
                <c:pt idx="2">
                  <c:v>641.0714285714286</c:v>
                </c:pt>
                <c:pt idx="3">
                  <c:v>574.9334178820542</c:v>
                </c:pt>
                <c:pt idx="4">
                  <c:v>615.9611176569599</c:v>
                </c:pt>
                <c:pt idx="5">
                  <c:v>655.4</c:v>
                </c:pt>
                <c:pt idx="6">
                  <c:v>620.777777777778</c:v>
                </c:pt>
              </c:numCache>
            </c:numRef>
          </c:yVal>
        </c:ser>
        <c:axId val="537326328"/>
        <c:axId val="537334296"/>
      </c:scatterChart>
      <c:valAx>
        <c:axId val="537326328"/>
        <c:scaling>
          <c:orientation val="maxMin"/>
          <c:max val="1400.0"/>
          <c:min val="1000.0"/>
        </c:scaling>
        <c:axPos val="t"/>
        <c:title>
          <c:tx>
            <c:rich>
              <a:bodyPr/>
              <a:lstStyle/>
              <a:p>
                <a:pPr>
                  <a:defRPr/>
                </a:pPr>
                <a:r>
                  <a:rPr lang="en-US"/>
                  <a:t>F2</a:t>
                </a:r>
              </a:p>
            </c:rich>
          </c:tx>
          <c:layout>
            <c:manualLayout>
              <c:xMode val="edge"/>
              <c:yMode val="edge"/>
              <c:x val="0.433071976172839"/>
              <c:y val="0.0476192179602291"/>
            </c:manualLayout>
          </c:layout>
          <c:spPr>
            <a:noFill/>
            <a:ln w="25400">
              <a:noFill/>
            </a:ln>
          </c:spPr>
        </c:title>
        <c:numFmt formatCode="General" sourceLinked="1"/>
        <c:tickLblPos val="nextTo"/>
        <c:spPr>
          <a:ln w="3175">
            <a:solidFill>
              <a:srgbClr val="000000"/>
            </a:solidFill>
            <a:prstDash val="solid"/>
          </a:ln>
        </c:spPr>
        <c:txPr>
          <a:bodyPr rot="0" vert="horz"/>
          <a:lstStyle/>
          <a:p>
            <a:pPr>
              <a:defRPr/>
            </a:pPr>
            <a:endParaRPr lang="en-US"/>
          </a:p>
        </c:txPr>
        <c:crossAx val="537334296"/>
        <c:crosses val="autoZero"/>
        <c:crossBetween val="midCat"/>
        <c:majorUnit val="100.0"/>
      </c:valAx>
      <c:valAx>
        <c:axId val="537334296"/>
        <c:scaling>
          <c:orientation val="maxMin"/>
        </c:scaling>
        <c:axPos val="r"/>
        <c:title>
          <c:tx>
            <c:rich>
              <a:bodyPr/>
              <a:lstStyle/>
              <a:p>
                <a:pPr>
                  <a:defRPr/>
                </a:pPr>
                <a:r>
                  <a:rPr lang="en-US"/>
                  <a:t>F1</a:t>
                </a:r>
              </a:p>
            </c:rich>
          </c:tx>
          <c:layout>
            <c:manualLayout>
              <c:xMode val="edge"/>
              <c:yMode val="edge"/>
              <c:x val="0.923886882502057"/>
              <c:y val="0.527474414328691"/>
            </c:manualLayout>
          </c:layout>
          <c:spPr>
            <a:noFill/>
            <a:ln w="25400">
              <a:noFill/>
            </a:ln>
          </c:spPr>
        </c:title>
        <c:numFmt formatCode="General" sourceLinked="1"/>
        <c:tickLblPos val="nextTo"/>
        <c:spPr>
          <a:ln w="3175">
            <a:solidFill>
              <a:srgbClr val="000000"/>
            </a:solidFill>
            <a:prstDash val="solid"/>
          </a:ln>
        </c:spPr>
        <c:txPr>
          <a:bodyPr rot="0" vert="horz"/>
          <a:lstStyle/>
          <a:p>
            <a:pPr>
              <a:defRPr/>
            </a:pPr>
            <a:endParaRPr lang="en-US"/>
          </a:p>
        </c:txPr>
        <c:crossAx val="537326328"/>
        <c:crosses val="autoZero"/>
        <c:crossBetween val="midCat"/>
      </c:valAx>
      <c:spPr>
        <a:noFill/>
        <a:ln w="12700">
          <a:solidFill>
            <a:srgbClr val="808080"/>
          </a:solidFill>
          <a:prstDash val="solid"/>
        </a:ln>
      </c:spPr>
    </c:plotArea>
    <c:plotVisOnly val="1"/>
    <c:dispBlanksAs val="gap"/>
  </c:chart>
  <c:spPr>
    <a:solidFill>
      <a:srgbClr val="FFFFFF"/>
    </a:solidFill>
    <a:ln w="3175">
      <a:solidFill>
        <a:srgbClr val="000000"/>
      </a:solidFill>
      <a:prstDash val="solid"/>
    </a:ln>
  </c:spPr>
  <c:txPr>
    <a:bodyPr/>
    <a:lstStyle/>
    <a:p>
      <a:pPr>
        <a:defRPr sz="1600" b="0" i="0" u="none" strike="noStrike" baseline="0">
          <a:solidFill>
            <a:srgbClr val="000000"/>
          </a:solidFill>
          <a:latin typeface="Verdana"/>
          <a:ea typeface="Verdana"/>
          <a:cs typeface="Verdana"/>
        </a:defRPr>
      </a:pPr>
      <a:endParaRPr lang="en-US"/>
    </a:p>
  </c:txPr>
  <c:externalData r:id="rId1"/>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style val="18"/>
  <c:chart>
    <c:plotArea>
      <c:layout/>
      <c:barChart>
        <c:barDir val="col"/>
        <c:grouping val="clustered"/>
        <c:ser>
          <c:idx val="0"/>
          <c:order val="0"/>
          <c:tx>
            <c:strRef>
              <c:f>'DX.all.txt.xl4'!$AA$480</c:f>
              <c:strCache>
                <c:ptCount val="1"/>
                <c:pt idx="0">
                  <c:v>African American</c:v>
                </c:pt>
              </c:strCache>
            </c:strRef>
          </c:tx>
          <c:spPr>
            <a:solidFill>
              <a:srgbClr val="0000FF"/>
            </a:solidFill>
            <a:ln>
              <a:solidFill>
                <a:srgbClr val="0000FF"/>
              </a:solidFill>
            </a:ln>
          </c:spPr>
          <c:cat>
            <c:strRef>
              <c:f>'DX.all.txt.xl4'!$AB$479:$AF$479</c:f>
              <c:strCache>
                <c:ptCount val="5"/>
                <c:pt idx="0">
                  <c:v>Possessive /s/</c:v>
                </c:pt>
                <c:pt idx="1">
                  <c:v>Verbal /s/</c:v>
                </c:pt>
                <c:pt idx="2">
                  <c:v>Copula /s/</c:v>
                </c:pt>
                <c:pt idx="3">
                  <c:v>syllabic -ed</c:v>
                </c:pt>
                <c:pt idx="4">
                  <c:v>td clusters</c:v>
                </c:pt>
              </c:strCache>
            </c:strRef>
          </c:cat>
          <c:val>
            <c:numRef>
              <c:f>'DX.all.txt.xl4'!$AB$480:$AF$480</c:f>
              <c:numCache>
                <c:formatCode>0.00</c:formatCode>
                <c:ptCount val="5"/>
                <c:pt idx="0" formatCode="0">
                  <c:v>60.0313222811643</c:v>
                </c:pt>
                <c:pt idx="1">
                  <c:v>67.19251639603831</c:v>
                </c:pt>
                <c:pt idx="2">
                  <c:v>36.2707943645786</c:v>
                </c:pt>
                <c:pt idx="3" formatCode="0">
                  <c:v>38.50793650793644</c:v>
                </c:pt>
                <c:pt idx="4" formatCode="0">
                  <c:v>52.51058672846435</c:v>
                </c:pt>
              </c:numCache>
            </c:numRef>
          </c:val>
        </c:ser>
        <c:ser>
          <c:idx val="1"/>
          <c:order val="1"/>
          <c:tx>
            <c:strRef>
              <c:f>'DX.all.txt.xl4'!$AA$481</c:f>
              <c:strCache>
                <c:ptCount val="1"/>
                <c:pt idx="0">
                  <c:v>Latino (Eng)</c:v>
                </c:pt>
              </c:strCache>
            </c:strRef>
          </c:tx>
          <c:spPr>
            <a:solidFill>
              <a:srgbClr val="008000"/>
            </a:solidFill>
          </c:spPr>
          <c:cat>
            <c:strRef>
              <c:f>'DX.all.txt.xl4'!$AB$479:$AF$479</c:f>
              <c:strCache>
                <c:ptCount val="5"/>
                <c:pt idx="0">
                  <c:v>Possessive /s/</c:v>
                </c:pt>
                <c:pt idx="1">
                  <c:v>Verbal /s/</c:v>
                </c:pt>
                <c:pt idx="2">
                  <c:v>Copula /s/</c:v>
                </c:pt>
                <c:pt idx="3">
                  <c:v>syllabic -ed</c:v>
                </c:pt>
                <c:pt idx="4">
                  <c:v>td clusters</c:v>
                </c:pt>
              </c:strCache>
            </c:strRef>
          </c:cat>
          <c:val>
            <c:numRef>
              <c:f>'DX.all.txt.xl4'!$AB$481:$AF$481</c:f>
              <c:numCache>
                <c:formatCode>0.00</c:formatCode>
                <c:ptCount val="5"/>
                <c:pt idx="0" formatCode="0">
                  <c:v>18.9678393126669</c:v>
                </c:pt>
                <c:pt idx="1">
                  <c:v>22.95483280611216</c:v>
                </c:pt>
                <c:pt idx="2">
                  <c:v>6.56366192135317</c:v>
                </c:pt>
                <c:pt idx="3" formatCode="0">
                  <c:v>11.8355132471687</c:v>
                </c:pt>
                <c:pt idx="4" formatCode="0">
                  <c:v>48.147249039086</c:v>
                </c:pt>
              </c:numCache>
            </c:numRef>
          </c:val>
        </c:ser>
        <c:ser>
          <c:idx val="2"/>
          <c:order val="2"/>
          <c:tx>
            <c:strRef>
              <c:f>'DX.all.txt.xl4'!$AA$482</c:f>
              <c:strCache>
                <c:ptCount val="1"/>
                <c:pt idx="0">
                  <c:v>Latino (Span)</c:v>
                </c:pt>
              </c:strCache>
            </c:strRef>
          </c:tx>
          <c:cat>
            <c:strRef>
              <c:f>'DX.all.txt.xl4'!$AB$479:$AF$479</c:f>
              <c:strCache>
                <c:ptCount val="5"/>
                <c:pt idx="0">
                  <c:v>Possessive /s/</c:v>
                </c:pt>
                <c:pt idx="1">
                  <c:v>Verbal /s/</c:v>
                </c:pt>
                <c:pt idx="2">
                  <c:v>Copula /s/</c:v>
                </c:pt>
                <c:pt idx="3">
                  <c:v>syllabic -ed</c:v>
                </c:pt>
                <c:pt idx="4">
                  <c:v>td clusters</c:v>
                </c:pt>
              </c:strCache>
            </c:strRef>
          </c:cat>
          <c:val>
            <c:numRef>
              <c:f>'DX.all.txt.xl4'!$AB$482:$AF$482</c:f>
              <c:numCache>
                <c:formatCode>0.00</c:formatCode>
                <c:ptCount val="5"/>
                <c:pt idx="0" formatCode="0">
                  <c:v>24.8015873015873</c:v>
                </c:pt>
                <c:pt idx="1">
                  <c:v>40.19102177367454</c:v>
                </c:pt>
                <c:pt idx="2">
                  <c:v>5.146543470325704</c:v>
                </c:pt>
                <c:pt idx="3" formatCode="0">
                  <c:v>27.43840773770478</c:v>
                </c:pt>
                <c:pt idx="4" formatCode="0">
                  <c:v>54.31699083086804</c:v>
                </c:pt>
              </c:numCache>
            </c:numRef>
          </c:val>
        </c:ser>
        <c:ser>
          <c:idx val="3"/>
          <c:order val="3"/>
          <c:tx>
            <c:strRef>
              <c:f>'DX.all.txt.xl4'!$AA$483</c:f>
              <c:strCache>
                <c:ptCount val="1"/>
                <c:pt idx="0">
                  <c:v>Euro-American</c:v>
                </c:pt>
              </c:strCache>
            </c:strRef>
          </c:tx>
          <c:spPr>
            <a:solidFill>
              <a:srgbClr val="FF0000"/>
            </a:solidFill>
          </c:spPr>
          <c:cat>
            <c:strRef>
              <c:f>'DX.all.txt.xl4'!$AB$479:$AF$479</c:f>
              <c:strCache>
                <c:ptCount val="5"/>
                <c:pt idx="0">
                  <c:v>Possessive /s/</c:v>
                </c:pt>
                <c:pt idx="1">
                  <c:v>Verbal /s/</c:v>
                </c:pt>
                <c:pt idx="2">
                  <c:v>Copula /s/</c:v>
                </c:pt>
                <c:pt idx="3">
                  <c:v>syllabic -ed</c:v>
                </c:pt>
                <c:pt idx="4">
                  <c:v>td clusters</c:v>
                </c:pt>
              </c:strCache>
            </c:strRef>
          </c:cat>
          <c:val>
            <c:numRef>
              <c:f>'DX.all.txt.xl4'!$AB$483:$AF$483</c:f>
              <c:numCache>
                <c:formatCode>0.00</c:formatCode>
                <c:ptCount val="5"/>
                <c:pt idx="0" formatCode="0">
                  <c:v>4.94824016563147</c:v>
                </c:pt>
                <c:pt idx="1">
                  <c:v>4.91084742948869</c:v>
                </c:pt>
                <c:pt idx="2">
                  <c:v>1.187700781999028</c:v>
                </c:pt>
                <c:pt idx="3" formatCode="0">
                  <c:v>15.57049188628136</c:v>
                </c:pt>
                <c:pt idx="4" formatCode="0">
                  <c:v>37.39968169481109</c:v>
                </c:pt>
              </c:numCache>
            </c:numRef>
          </c:val>
        </c:ser>
        <c:axId val="590938600"/>
        <c:axId val="590815896"/>
      </c:barChart>
      <c:catAx>
        <c:axId val="590938600"/>
        <c:scaling>
          <c:orientation val="minMax"/>
        </c:scaling>
        <c:axPos val="b"/>
        <c:tickLblPos val="nextTo"/>
        <c:txPr>
          <a:bodyPr/>
          <a:lstStyle/>
          <a:p>
            <a:pPr>
              <a:defRPr sz="1600"/>
            </a:pPr>
            <a:endParaRPr lang="en-US"/>
          </a:p>
        </c:txPr>
        <c:crossAx val="590815896"/>
        <c:crosses val="autoZero"/>
        <c:auto val="1"/>
        <c:lblAlgn val="ctr"/>
        <c:lblOffset val="100"/>
      </c:catAx>
      <c:valAx>
        <c:axId val="590815896"/>
        <c:scaling>
          <c:orientation val="minMax"/>
          <c:max val="70.0"/>
        </c:scaling>
        <c:axPos val="l"/>
        <c:majorGridlines/>
        <c:title>
          <c:tx>
            <c:rich>
              <a:bodyPr/>
              <a:lstStyle/>
              <a:p>
                <a:pPr>
                  <a:defRPr sz="1600"/>
                </a:pPr>
                <a:r>
                  <a:rPr lang="en-US" sz="1600"/>
                  <a:t>Percent segment absence</a:t>
                </a:r>
              </a:p>
            </c:rich>
          </c:tx>
          <c:layout/>
        </c:title>
        <c:numFmt formatCode="0" sourceLinked="1"/>
        <c:tickLblPos val="nextTo"/>
        <c:txPr>
          <a:bodyPr/>
          <a:lstStyle/>
          <a:p>
            <a:pPr>
              <a:defRPr sz="1200"/>
            </a:pPr>
            <a:endParaRPr lang="en-US"/>
          </a:p>
        </c:txPr>
        <c:crossAx val="590938600"/>
        <c:crosses val="autoZero"/>
        <c:crossBetween val="between"/>
      </c:valAx>
      <c:spPr>
        <a:ln>
          <a:solidFill>
            <a:srgbClr val="0000FF"/>
          </a:solidFill>
        </a:ln>
      </c:spPr>
    </c:plotArea>
    <c:legend>
      <c:legendPos val="r"/>
      <c:layout/>
      <c:txPr>
        <a:bodyPr/>
        <a:lstStyle/>
        <a:p>
          <a:pPr>
            <a:defRPr sz="1400"/>
          </a:pPr>
          <a:endParaRPr lang="en-US"/>
        </a:p>
      </c:txPr>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style val="18"/>
  <c:chart>
    <c:plotArea>
      <c:layout/>
      <c:barChart>
        <c:barDir val="col"/>
        <c:grouping val="clustered"/>
        <c:ser>
          <c:idx val="0"/>
          <c:order val="0"/>
          <c:tx>
            <c:strRef>
              <c:f>'DX.all.txt.xl4'!$AA$480</c:f>
              <c:strCache>
                <c:ptCount val="1"/>
                <c:pt idx="0">
                  <c:v>African American</c:v>
                </c:pt>
              </c:strCache>
            </c:strRef>
          </c:tx>
          <c:spPr>
            <a:solidFill>
              <a:srgbClr val="0000FF"/>
            </a:solidFill>
            <a:ln>
              <a:solidFill>
                <a:srgbClr val="0000FF"/>
              </a:solidFill>
            </a:ln>
          </c:spPr>
          <c:cat>
            <c:strRef>
              <c:f>'DX.all.txt.xl4'!$AB$479:$AF$479</c:f>
              <c:strCache>
                <c:ptCount val="5"/>
                <c:pt idx="0">
                  <c:v>Possessive /s/</c:v>
                </c:pt>
                <c:pt idx="1">
                  <c:v>Verbal /s/</c:v>
                </c:pt>
                <c:pt idx="2">
                  <c:v>Copula /s/</c:v>
                </c:pt>
                <c:pt idx="3">
                  <c:v>syllabic -ed</c:v>
                </c:pt>
                <c:pt idx="4">
                  <c:v>td clusters</c:v>
                </c:pt>
              </c:strCache>
            </c:strRef>
          </c:cat>
          <c:val>
            <c:numRef>
              <c:f>'DX.all.txt.xl4'!$AB$480:$AF$480</c:f>
              <c:numCache>
                <c:formatCode>0.00</c:formatCode>
                <c:ptCount val="5"/>
                <c:pt idx="0" formatCode="0">
                  <c:v>60.0313222811643</c:v>
                </c:pt>
                <c:pt idx="1">
                  <c:v>67.1925163960383</c:v>
                </c:pt>
                <c:pt idx="2">
                  <c:v>36.2707943645786</c:v>
                </c:pt>
                <c:pt idx="3" formatCode="0">
                  <c:v>38.50793650793644</c:v>
                </c:pt>
                <c:pt idx="4" formatCode="0">
                  <c:v>52.51058672846435</c:v>
                </c:pt>
              </c:numCache>
            </c:numRef>
          </c:val>
        </c:ser>
        <c:ser>
          <c:idx val="1"/>
          <c:order val="1"/>
          <c:tx>
            <c:strRef>
              <c:f>'DX.all.txt.xl4'!$AA$481</c:f>
              <c:strCache>
                <c:ptCount val="1"/>
                <c:pt idx="0">
                  <c:v>Latino (Eng)</c:v>
                </c:pt>
              </c:strCache>
            </c:strRef>
          </c:tx>
          <c:spPr>
            <a:solidFill>
              <a:srgbClr val="008000"/>
            </a:solidFill>
          </c:spPr>
          <c:cat>
            <c:strRef>
              <c:f>'DX.all.txt.xl4'!$AB$479:$AF$479</c:f>
              <c:strCache>
                <c:ptCount val="5"/>
                <c:pt idx="0">
                  <c:v>Possessive /s/</c:v>
                </c:pt>
                <c:pt idx="1">
                  <c:v>Verbal /s/</c:v>
                </c:pt>
                <c:pt idx="2">
                  <c:v>Copula /s/</c:v>
                </c:pt>
                <c:pt idx="3">
                  <c:v>syllabic -ed</c:v>
                </c:pt>
                <c:pt idx="4">
                  <c:v>td clusters</c:v>
                </c:pt>
              </c:strCache>
            </c:strRef>
          </c:cat>
          <c:val>
            <c:numRef>
              <c:f>'DX.all.txt.xl4'!$AB$481:$AF$481</c:f>
              <c:numCache>
                <c:formatCode>0.00</c:formatCode>
                <c:ptCount val="5"/>
                <c:pt idx="0" formatCode="0">
                  <c:v>18.9678393126669</c:v>
                </c:pt>
                <c:pt idx="1">
                  <c:v>22.95483280611216</c:v>
                </c:pt>
                <c:pt idx="2">
                  <c:v>6.56366192135317</c:v>
                </c:pt>
                <c:pt idx="3" formatCode="0">
                  <c:v>11.8355132471687</c:v>
                </c:pt>
                <c:pt idx="4" formatCode="0">
                  <c:v>48.147249039086</c:v>
                </c:pt>
              </c:numCache>
            </c:numRef>
          </c:val>
        </c:ser>
        <c:ser>
          <c:idx val="2"/>
          <c:order val="2"/>
          <c:tx>
            <c:strRef>
              <c:f>'DX.all.txt.xl4'!$AA$482</c:f>
              <c:strCache>
                <c:ptCount val="1"/>
                <c:pt idx="0">
                  <c:v>Latino (Span)</c:v>
                </c:pt>
              </c:strCache>
            </c:strRef>
          </c:tx>
          <c:cat>
            <c:strRef>
              <c:f>'DX.all.txt.xl4'!$AB$479:$AF$479</c:f>
              <c:strCache>
                <c:ptCount val="5"/>
                <c:pt idx="0">
                  <c:v>Possessive /s/</c:v>
                </c:pt>
                <c:pt idx="1">
                  <c:v>Verbal /s/</c:v>
                </c:pt>
                <c:pt idx="2">
                  <c:v>Copula /s/</c:v>
                </c:pt>
                <c:pt idx="3">
                  <c:v>syllabic -ed</c:v>
                </c:pt>
                <c:pt idx="4">
                  <c:v>td clusters</c:v>
                </c:pt>
              </c:strCache>
            </c:strRef>
          </c:cat>
          <c:val>
            <c:numRef>
              <c:f>'DX.all.txt.xl4'!$AB$482:$AF$482</c:f>
              <c:numCache>
                <c:formatCode>0.00</c:formatCode>
                <c:ptCount val="5"/>
                <c:pt idx="0" formatCode="0">
                  <c:v>24.8015873015873</c:v>
                </c:pt>
                <c:pt idx="1">
                  <c:v>40.19102177367454</c:v>
                </c:pt>
                <c:pt idx="2">
                  <c:v>5.146543470325704</c:v>
                </c:pt>
                <c:pt idx="3" formatCode="0">
                  <c:v>27.43840773770478</c:v>
                </c:pt>
                <c:pt idx="4" formatCode="0">
                  <c:v>54.31699083086804</c:v>
                </c:pt>
              </c:numCache>
            </c:numRef>
          </c:val>
        </c:ser>
        <c:ser>
          <c:idx val="3"/>
          <c:order val="3"/>
          <c:tx>
            <c:strRef>
              <c:f>'DX.all.txt.xl4'!$AA$483</c:f>
              <c:strCache>
                <c:ptCount val="1"/>
                <c:pt idx="0">
                  <c:v>Euro-American</c:v>
                </c:pt>
              </c:strCache>
            </c:strRef>
          </c:tx>
          <c:spPr>
            <a:solidFill>
              <a:srgbClr val="FF0000"/>
            </a:solidFill>
          </c:spPr>
          <c:cat>
            <c:strRef>
              <c:f>'DX.all.txt.xl4'!$AB$479:$AF$479</c:f>
              <c:strCache>
                <c:ptCount val="5"/>
                <c:pt idx="0">
                  <c:v>Possessive /s/</c:v>
                </c:pt>
                <c:pt idx="1">
                  <c:v>Verbal /s/</c:v>
                </c:pt>
                <c:pt idx="2">
                  <c:v>Copula /s/</c:v>
                </c:pt>
                <c:pt idx="3">
                  <c:v>syllabic -ed</c:v>
                </c:pt>
                <c:pt idx="4">
                  <c:v>td clusters</c:v>
                </c:pt>
              </c:strCache>
            </c:strRef>
          </c:cat>
          <c:val>
            <c:numRef>
              <c:f>'DX.all.txt.xl4'!$AB$483:$AF$483</c:f>
              <c:numCache>
                <c:formatCode>0.00</c:formatCode>
                <c:ptCount val="5"/>
                <c:pt idx="0" formatCode="0">
                  <c:v>4.94824016563147</c:v>
                </c:pt>
                <c:pt idx="1">
                  <c:v>4.91084742948869</c:v>
                </c:pt>
                <c:pt idx="2">
                  <c:v>1.187700781999028</c:v>
                </c:pt>
                <c:pt idx="3" formatCode="0">
                  <c:v>15.57049188628136</c:v>
                </c:pt>
                <c:pt idx="4" formatCode="0">
                  <c:v>37.39968169481109</c:v>
                </c:pt>
              </c:numCache>
            </c:numRef>
          </c:val>
        </c:ser>
        <c:axId val="593645048"/>
        <c:axId val="69801128"/>
      </c:barChart>
      <c:catAx>
        <c:axId val="593645048"/>
        <c:scaling>
          <c:orientation val="minMax"/>
        </c:scaling>
        <c:axPos val="b"/>
        <c:tickLblPos val="nextTo"/>
        <c:txPr>
          <a:bodyPr/>
          <a:lstStyle/>
          <a:p>
            <a:pPr>
              <a:defRPr sz="1600"/>
            </a:pPr>
            <a:endParaRPr lang="en-US"/>
          </a:p>
        </c:txPr>
        <c:crossAx val="69801128"/>
        <c:crosses val="autoZero"/>
        <c:auto val="1"/>
        <c:lblAlgn val="ctr"/>
        <c:lblOffset val="100"/>
      </c:catAx>
      <c:valAx>
        <c:axId val="69801128"/>
        <c:scaling>
          <c:orientation val="minMax"/>
          <c:max val="70.0"/>
        </c:scaling>
        <c:axPos val="l"/>
        <c:majorGridlines/>
        <c:title>
          <c:tx>
            <c:rich>
              <a:bodyPr/>
              <a:lstStyle/>
              <a:p>
                <a:pPr>
                  <a:defRPr sz="1600"/>
                </a:pPr>
                <a:r>
                  <a:rPr lang="en-US" sz="1600"/>
                  <a:t>Percent segment absence</a:t>
                </a:r>
              </a:p>
            </c:rich>
          </c:tx>
          <c:layout/>
        </c:title>
        <c:numFmt formatCode="0" sourceLinked="1"/>
        <c:tickLblPos val="nextTo"/>
        <c:txPr>
          <a:bodyPr/>
          <a:lstStyle/>
          <a:p>
            <a:pPr>
              <a:defRPr sz="1200"/>
            </a:pPr>
            <a:endParaRPr lang="en-US"/>
          </a:p>
        </c:txPr>
        <c:crossAx val="593645048"/>
        <c:crosses val="autoZero"/>
        <c:crossBetween val="between"/>
      </c:valAx>
      <c:spPr>
        <a:ln>
          <a:solidFill>
            <a:srgbClr val="0000FF"/>
          </a:solidFill>
        </a:ln>
      </c:spPr>
    </c:plotArea>
    <c:legend>
      <c:legendPos val="r"/>
      <c:layout/>
      <c:txPr>
        <a:bodyPr/>
        <a:lstStyle/>
        <a:p>
          <a:pPr>
            <a:defRPr sz="1400"/>
          </a:pPr>
          <a:endParaRPr lang="en-US"/>
        </a:p>
      </c:txPr>
    </c:legend>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pict"/></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pict"/></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pict"/></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pict"/></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pict"/></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pict"/></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pict"/></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pict"/></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ict"/></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ict"/></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ict"/></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pict"/></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pict"/></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pict"/></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pict"/></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pict"/></Relationships>
</file>

<file path=ppt/drawings/drawing1.xml><?xml version="1.0" encoding="utf-8"?>
<c:userShapes xmlns:c="http://schemas.openxmlformats.org/drawingml/2006/chart">
  <cdr:relSizeAnchor xmlns:cdr="http://schemas.openxmlformats.org/drawingml/2006/chartDrawing">
    <cdr:from>
      <cdr:x>0.72634</cdr:x>
      <cdr:y>0.23944</cdr:y>
    </cdr:from>
    <cdr:to>
      <cdr:x>0.84921</cdr:x>
      <cdr:y>0.33803</cdr:y>
    </cdr:to>
    <cdr:sp macro="" textlink="">
      <cdr:nvSpPr>
        <cdr:cNvPr id="2049" name="Text Box 1"/>
        <cdr:cNvSpPr txBox="1">
          <a:spLocks xmlns:a="http://schemas.openxmlformats.org/drawingml/2006/main" noChangeArrowheads="1"/>
        </cdr:cNvSpPr>
      </cdr:nvSpPr>
      <cdr:spPr bwMode="auto">
        <a:xfrm xmlns:a="http://schemas.openxmlformats.org/drawingml/2006/main">
          <a:off x="5977468" y="1295400"/>
          <a:ext cx="1011204" cy="53340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27432" tIns="18288" rIns="0" bIns="0" anchor="t" upright="1"/>
        <a:lstStyle xmlns:a="http://schemas.openxmlformats.org/drawingml/2006/main"/>
        <a:p xmlns:a="http://schemas.openxmlformats.org/drawingml/2006/main">
          <a:pPr algn="l" rtl="0">
            <a:defRPr sz="1000"/>
          </a:pPr>
          <a:r>
            <a:rPr lang="en-US" sz="1600" dirty="0" smtClean="0">
              <a:solidFill>
                <a:srgbClr val="000000"/>
              </a:solidFill>
              <a:latin typeface="Verdana"/>
              <a:ea typeface="Verdana"/>
              <a:cs typeface="Verdana"/>
            </a:rPr>
            <a:t>  /o</a:t>
          </a:r>
          <a:r>
            <a:rPr lang="en-US" sz="1600" b="0" i="0" strike="noStrike" dirty="0" smtClean="0">
              <a:solidFill>
                <a:srgbClr val="000000"/>
              </a:solidFill>
              <a:latin typeface="Verdana"/>
              <a:ea typeface="Verdana"/>
              <a:cs typeface="Verdana"/>
            </a:rPr>
            <a:t>wl/</a:t>
          </a:r>
        </a:p>
        <a:p xmlns:a="http://schemas.openxmlformats.org/drawingml/2006/main">
          <a:pPr algn="l" rtl="0">
            <a:defRPr sz="1000"/>
          </a:pPr>
          <a:r>
            <a:rPr lang="en-US" sz="1600" dirty="0" smtClean="0">
              <a:solidFill>
                <a:srgbClr val="000000"/>
              </a:solidFill>
              <a:latin typeface="Verdana"/>
              <a:ea typeface="Verdana"/>
              <a:cs typeface="Verdana"/>
            </a:rPr>
            <a:t> 2,976</a:t>
          </a:r>
          <a:r>
            <a:rPr lang="en-US" sz="1600" b="0" i="0" strike="noStrike" dirty="0" smtClean="0">
              <a:solidFill>
                <a:srgbClr val="000000"/>
              </a:solidFill>
              <a:latin typeface="Verdana"/>
              <a:ea typeface="Verdana"/>
              <a:cs typeface="Verdana"/>
            </a:rPr>
            <a:t> </a:t>
          </a:r>
          <a:endParaRPr lang="en-US" sz="1600" b="0" i="0" strike="noStrike" dirty="0">
            <a:solidFill>
              <a:srgbClr val="000000"/>
            </a:solidFill>
            <a:latin typeface="Verdana"/>
            <a:ea typeface="Verdana"/>
            <a:cs typeface="Verdana"/>
          </a:endParaRPr>
        </a:p>
        <a:p xmlns:a="http://schemas.openxmlformats.org/drawingml/2006/main">
          <a:pPr algn="l" rtl="0">
            <a:defRPr sz="1000"/>
          </a:pPr>
          <a:endParaRPr lang="en-US" sz="1600" b="0" i="0" strike="noStrike" dirty="0">
            <a:solidFill>
              <a:srgbClr val="000000"/>
            </a:solidFill>
            <a:latin typeface="Verdana"/>
            <a:ea typeface="Verdana"/>
            <a:cs typeface="Verdana"/>
          </a:endParaRPr>
        </a:p>
        <a:p xmlns:a="http://schemas.openxmlformats.org/drawingml/2006/main">
          <a:pPr algn="l" rtl="0">
            <a:defRPr sz="1000"/>
          </a:pPr>
          <a:endParaRPr lang="en-US" sz="1600" b="0" i="0" strike="noStrike" dirty="0">
            <a:solidFill>
              <a:srgbClr val="000000"/>
            </a:solidFill>
            <a:latin typeface="Verdana"/>
            <a:ea typeface="Verdana"/>
            <a:cs typeface="Verdana"/>
          </a:endParaRPr>
        </a:p>
      </cdr:txBody>
    </cdr:sp>
  </cdr:relSizeAnchor>
  <cdr:relSizeAnchor xmlns:cdr="http://schemas.openxmlformats.org/drawingml/2006/chartDrawing">
    <cdr:from>
      <cdr:x>0.60185</cdr:x>
      <cdr:y>0.33803</cdr:y>
    </cdr:from>
    <cdr:to>
      <cdr:x>0.8192</cdr:x>
      <cdr:y>0.44749</cdr:y>
    </cdr:to>
    <cdr:sp macro="" textlink="">
      <cdr:nvSpPr>
        <cdr:cNvPr id="2050" name="Text Box 2"/>
        <cdr:cNvSpPr txBox="1">
          <a:spLocks xmlns:a="http://schemas.openxmlformats.org/drawingml/2006/main" noChangeArrowheads="1"/>
        </cdr:cNvSpPr>
      </cdr:nvSpPr>
      <cdr:spPr bwMode="auto">
        <a:xfrm xmlns:a="http://schemas.openxmlformats.org/drawingml/2006/main">
          <a:off x="4953000" y="1828800"/>
          <a:ext cx="1788704" cy="59220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27432" tIns="18288" rIns="0" bIns="0" anchor="t" upright="1"/>
        <a:lstStyle xmlns:a="http://schemas.openxmlformats.org/drawingml/2006/main"/>
        <a:p xmlns:a="http://schemas.openxmlformats.org/drawingml/2006/main">
          <a:pPr algn="l" rtl="0">
            <a:defRPr sz="1000"/>
          </a:pPr>
          <a:r>
            <a:rPr lang="en-US" sz="1600" b="0" i="0" strike="noStrike" dirty="0" smtClean="0">
              <a:solidFill>
                <a:srgbClr val="000000"/>
              </a:solidFill>
              <a:latin typeface="Verdana"/>
              <a:ea typeface="Verdana"/>
              <a:cs typeface="Verdana"/>
            </a:rPr>
            <a:t>Oklahoma </a:t>
          </a:r>
        </a:p>
        <a:p xmlns:a="http://schemas.openxmlformats.org/drawingml/2006/main">
          <a:pPr algn="l" rtl="0">
            <a:defRPr sz="1000"/>
          </a:pPr>
          <a:r>
            <a:rPr lang="en-US" sz="1600" b="0" i="0" strike="noStrike" dirty="0" smtClean="0">
              <a:solidFill>
                <a:srgbClr val="000000"/>
              </a:solidFill>
              <a:latin typeface="Verdana"/>
              <a:ea typeface="Verdana"/>
              <a:cs typeface="Verdana"/>
            </a:rPr>
            <a:t>    (14)</a:t>
          </a:r>
        </a:p>
        <a:p xmlns:a="http://schemas.openxmlformats.org/drawingml/2006/main">
          <a:pPr algn="l" rtl="0">
            <a:defRPr sz="1000"/>
          </a:pPr>
          <a:endParaRPr lang="en-US" sz="1600" b="0" i="0" strike="noStrike" dirty="0">
            <a:solidFill>
              <a:srgbClr val="000000"/>
            </a:solidFill>
            <a:latin typeface="Verdana"/>
            <a:ea typeface="Verdana"/>
            <a:cs typeface="Verdana"/>
          </a:endParaRPr>
        </a:p>
        <a:p xmlns:a="http://schemas.openxmlformats.org/drawingml/2006/main">
          <a:pPr algn="l" rtl="0">
            <a:defRPr sz="1000"/>
          </a:pPr>
          <a:endParaRPr lang="en-US" sz="1600" b="0" i="0" strike="noStrike" dirty="0">
            <a:solidFill>
              <a:srgbClr val="000000"/>
            </a:solidFill>
            <a:latin typeface="Verdana"/>
            <a:ea typeface="Verdana"/>
            <a:cs typeface="Verdana"/>
          </a:endParaRPr>
        </a:p>
      </cdr:txBody>
    </cdr:sp>
  </cdr:relSizeAnchor>
  <cdr:relSizeAnchor xmlns:cdr="http://schemas.openxmlformats.org/drawingml/2006/chartDrawing">
    <cdr:from>
      <cdr:x>0.60185</cdr:x>
      <cdr:y>0.66197</cdr:y>
    </cdr:from>
    <cdr:to>
      <cdr:x>0.85726</cdr:x>
      <cdr:y>0.75323</cdr:y>
    </cdr:to>
    <cdr:sp macro="" textlink="">
      <cdr:nvSpPr>
        <cdr:cNvPr id="2051" name="Text Box 3"/>
        <cdr:cNvSpPr txBox="1">
          <a:spLocks xmlns:a="http://schemas.openxmlformats.org/drawingml/2006/main" noChangeArrowheads="1"/>
        </cdr:cNvSpPr>
      </cdr:nvSpPr>
      <cdr:spPr bwMode="auto">
        <a:xfrm xmlns:a="http://schemas.openxmlformats.org/drawingml/2006/main">
          <a:off x="4953000" y="3581400"/>
          <a:ext cx="2101904" cy="493734"/>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27432" tIns="18288" rIns="0" bIns="0" anchor="t" upright="1"/>
        <a:lstStyle xmlns:a="http://schemas.openxmlformats.org/drawingml/2006/main"/>
        <a:p xmlns:a="http://schemas.openxmlformats.org/drawingml/2006/main">
          <a:pPr algn="l" rtl="0">
            <a:defRPr sz="1000"/>
          </a:pPr>
          <a:r>
            <a:rPr lang="en-US" sz="1600" b="0" i="0" strike="noStrike" dirty="0" smtClean="0">
              <a:solidFill>
                <a:srgbClr val="000000"/>
              </a:solidFill>
              <a:latin typeface="Verdana"/>
              <a:ea typeface="Verdana"/>
              <a:cs typeface="Verdana"/>
            </a:rPr>
            <a:t>Home </a:t>
          </a:r>
          <a:r>
            <a:rPr lang="en-US" sz="1600" b="0" i="0" strike="noStrike" dirty="0" err="1" smtClean="0">
              <a:solidFill>
                <a:srgbClr val="000000"/>
              </a:solidFill>
              <a:latin typeface="Verdana"/>
              <a:ea typeface="Verdana"/>
              <a:cs typeface="Verdana"/>
            </a:rPr>
            <a:t>cmpd</a:t>
          </a:r>
          <a:r>
            <a:rPr lang="en-US" sz="1600" b="0" i="0" strike="noStrike" dirty="0" smtClean="0">
              <a:solidFill>
                <a:srgbClr val="000000"/>
              </a:solidFill>
              <a:latin typeface="Verdana"/>
              <a:ea typeface="Verdana"/>
              <a:cs typeface="Verdana"/>
            </a:rPr>
            <a:t> </a:t>
          </a:r>
        </a:p>
        <a:p xmlns:a="http://schemas.openxmlformats.org/drawingml/2006/main">
          <a:pPr algn="l" rtl="0">
            <a:defRPr sz="1000"/>
          </a:pPr>
          <a:r>
            <a:rPr lang="en-US" sz="1600" b="0" i="0" strike="noStrike" dirty="0" smtClean="0">
              <a:solidFill>
                <a:srgbClr val="000000"/>
              </a:solidFill>
              <a:latin typeface="Verdana"/>
              <a:ea typeface="Verdana"/>
              <a:cs typeface="Verdana"/>
            </a:rPr>
            <a:t>      (28) </a:t>
          </a:r>
          <a:endParaRPr lang="en-US" sz="1600" b="0" i="0" strike="noStrike" dirty="0">
            <a:solidFill>
              <a:srgbClr val="000000"/>
            </a:solidFill>
            <a:latin typeface="Verdana"/>
            <a:ea typeface="Verdana"/>
            <a:cs typeface="Verdana"/>
          </a:endParaRPr>
        </a:p>
      </cdr:txBody>
    </cdr:sp>
  </cdr:relSizeAnchor>
  <cdr:relSizeAnchor xmlns:cdr="http://schemas.openxmlformats.org/drawingml/2006/chartDrawing">
    <cdr:from>
      <cdr:x>0.62037</cdr:x>
      <cdr:y>0.8169</cdr:y>
    </cdr:from>
    <cdr:to>
      <cdr:x>0.78265</cdr:x>
      <cdr:y>0.90815</cdr:y>
    </cdr:to>
    <cdr:sp macro="" textlink="">
      <cdr:nvSpPr>
        <cdr:cNvPr id="2052" name="Text Box 4"/>
        <cdr:cNvSpPr txBox="1">
          <a:spLocks xmlns:a="http://schemas.openxmlformats.org/drawingml/2006/main" noChangeArrowheads="1"/>
        </cdr:cNvSpPr>
      </cdr:nvSpPr>
      <cdr:spPr bwMode="auto">
        <a:xfrm xmlns:a="http://schemas.openxmlformats.org/drawingml/2006/main">
          <a:off x="5105400" y="4419600"/>
          <a:ext cx="1335500" cy="493681"/>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27432" tIns="18288" rIns="0" bIns="0" anchor="t" upright="1"/>
        <a:lstStyle xmlns:a="http://schemas.openxmlformats.org/drawingml/2006/main"/>
        <a:p xmlns:a="http://schemas.openxmlformats.org/drawingml/2006/main">
          <a:pPr algn="l" rtl="0">
            <a:defRPr sz="1000"/>
          </a:pPr>
          <a:r>
            <a:rPr lang="en-US" sz="1600" dirty="0">
              <a:solidFill>
                <a:srgbClr val="000000"/>
              </a:solidFill>
              <a:latin typeface="Verdana"/>
              <a:ea typeface="Verdana"/>
              <a:cs typeface="Verdana"/>
            </a:rPr>
            <a:t>h</a:t>
          </a:r>
          <a:r>
            <a:rPr lang="en-US" sz="1600" b="0" i="0" strike="noStrike" dirty="0" smtClean="0">
              <a:solidFill>
                <a:srgbClr val="000000"/>
              </a:solidFill>
              <a:latin typeface="Verdana"/>
              <a:ea typeface="Verdana"/>
              <a:cs typeface="Verdana"/>
            </a:rPr>
            <a:t>ome </a:t>
          </a:r>
        </a:p>
        <a:p xmlns:a="http://schemas.openxmlformats.org/drawingml/2006/main">
          <a:pPr algn="l" rtl="0">
            <a:defRPr sz="1000"/>
          </a:pPr>
          <a:r>
            <a:rPr lang="en-US" sz="1600" b="0" i="0" strike="noStrike" dirty="0" smtClean="0">
              <a:solidFill>
                <a:srgbClr val="000000"/>
              </a:solidFill>
              <a:latin typeface="Verdana"/>
              <a:ea typeface="Verdana"/>
              <a:cs typeface="Verdana"/>
            </a:rPr>
            <a:t>(775) </a:t>
          </a:r>
          <a:endParaRPr lang="en-US" sz="1600" b="0" i="0" strike="noStrike" dirty="0">
            <a:solidFill>
              <a:srgbClr val="000000"/>
            </a:solidFill>
            <a:latin typeface="Verdana"/>
            <a:ea typeface="Verdana"/>
            <a:cs typeface="Verdana"/>
          </a:endParaRPr>
        </a:p>
        <a:p xmlns:a="http://schemas.openxmlformats.org/drawingml/2006/main">
          <a:pPr algn="l" rtl="0">
            <a:defRPr sz="1000"/>
          </a:pPr>
          <a:endParaRPr lang="en-US" sz="1600" b="0" i="0" strike="noStrike" dirty="0">
            <a:solidFill>
              <a:srgbClr val="000000"/>
            </a:solidFill>
            <a:latin typeface="Verdana"/>
            <a:ea typeface="Verdana"/>
            <a:cs typeface="Verdana"/>
          </a:endParaRPr>
        </a:p>
      </cdr:txBody>
    </cdr:sp>
  </cdr:relSizeAnchor>
  <cdr:relSizeAnchor xmlns:cdr="http://schemas.openxmlformats.org/drawingml/2006/chartDrawing">
    <cdr:from>
      <cdr:x>0.5</cdr:x>
      <cdr:y>0.74648</cdr:y>
    </cdr:from>
    <cdr:to>
      <cdr:x>0.62557</cdr:x>
      <cdr:y>0.84137</cdr:y>
    </cdr:to>
    <cdr:sp macro="" textlink="">
      <cdr:nvSpPr>
        <cdr:cNvPr id="2053" name="Text Box 5"/>
        <cdr:cNvSpPr txBox="1">
          <a:spLocks xmlns:a="http://schemas.openxmlformats.org/drawingml/2006/main" noChangeArrowheads="1"/>
        </cdr:cNvSpPr>
      </cdr:nvSpPr>
      <cdr:spPr bwMode="auto">
        <a:xfrm xmlns:a="http://schemas.openxmlformats.org/drawingml/2006/main">
          <a:off x="4114800" y="4038600"/>
          <a:ext cx="1033391" cy="513374"/>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27432" tIns="18288" rIns="0" bIns="0" anchor="t" upright="1"/>
        <a:lstStyle xmlns:a="http://schemas.openxmlformats.org/drawingml/2006/main"/>
        <a:p xmlns:a="http://schemas.openxmlformats.org/drawingml/2006/main">
          <a:pPr algn="l" rtl="0">
            <a:defRPr sz="1000"/>
          </a:pPr>
          <a:r>
            <a:rPr lang="en-US" sz="1600" b="0" i="0" strike="noStrike" dirty="0" smtClean="0">
              <a:solidFill>
                <a:srgbClr val="000000"/>
              </a:solidFill>
              <a:latin typeface="Verdana"/>
              <a:ea typeface="Verdana"/>
              <a:cs typeface="Verdana"/>
            </a:rPr>
            <a:t>Omaha</a:t>
          </a:r>
        </a:p>
        <a:p xmlns:a="http://schemas.openxmlformats.org/drawingml/2006/main">
          <a:pPr algn="l" rtl="0">
            <a:defRPr sz="1000"/>
          </a:pPr>
          <a:r>
            <a:rPr lang="en-US" sz="1600" dirty="0" smtClean="0">
              <a:solidFill>
                <a:srgbClr val="000000"/>
              </a:solidFill>
              <a:latin typeface="Verdana"/>
              <a:ea typeface="Verdana"/>
              <a:cs typeface="Verdana"/>
            </a:rPr>
            <a:t>  (10)</a:t>
          </a:r>
          <a:endParaRPr lang="en-US" sz="1600" b="0" i="0" strike="noStrike" dirty="0">
            <a:solidFill>
              <a:srgbClr val="000000"/>
            </a:solidFill>
            <a:latin typeface="Verdana"/>
            <a:ea typeface="Verdana"/>
            <a:cs typeface="Verdana"/>
          </a:endParaRPr>
        </a:p>
      </cdr:txBody>
    </cdr:sp>
  </cdr:relSizeAnchor>
  <cdr:relSizeAnchor xmlns:cdr="http://schemas.openxmlformats.org/drawingml/2006/chartDrawing">
    <cdr:from>
      <cdr:x>0.41648</cdr:x>
      <cdr:y>0.52753</cdr:y>
    </cdr:from>
    <cdr:to>
      <cdr:x>0.64411</cdr:x>
      <cdr:y>0.62242</cdr:y>
    </cdr:to>
    <cdr:sp macro="" textlink="">
      <cdr:nvSpPr>
        <cdr:cNvPr id="2054" name="Text Box 6"/>
        <cdr:cNvSpPr txBox="1">
          <a:spLocks xmlns:a="http://schemas.openxmlformats.org/drawingml/2006/main" noChangeArrowheads="1"/>
        </cdr:cNvSpPr>
      </cdr:nvSpPr>
      <cdr:spPr bwMode="auto">
        <a:xfrm xmlns:a="http://schemas.openxmlformats.org/drawingml/2006/main">
          <a:off x="3427504" y="2854029"/>
          <a:ext cx="1873304" cy="513374"/>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27432" tIns="18288" rIns="0" bIns="0" anchor="t" upright="1"/>
        <a:lstStyle xmlns:a="http://schemas.openxmlformats.org/drawingml/2006/main"/>
        <a:p xmlns:a="http://schemas.openxmlformats.org/drawingml/2006/main">
          <a:pPr algn="l" rtl="0">
            <a:defRPr sz="1000"/>
          </a:pPr>
          <a:r>
            <a:rPr lang="en-US" sz="1600" b="0" i="0" strike="noStrike" dirty="0" smtClean="0">
              <a:solidFill>
                <a:srgbClr val="000000"/>
              </a:solidFill>
              <a:latin typeface="Verdana"/>
              <a:ea typeface="Verdana"/>
              <a:cs typeface="Verdana"/>
            </a:rPr>
            <a:t>hoe</a:t>
          </a:r>
        </a:p>
        <a:p xmlns:a="http://schemas.openxmlformats.org/drawingml/2006/main">
          <a:pPr algn="l" rtl="0">
            <a:defRPr sz="1000"/>
          </a:pPr>
          <a:r>
            <a:rPr lang="en-US" sz="1600" dirty="0" smtClean="0">
              <a:solidFill>
                <a:srgbClr val="000000"/>
              </a:solidFill>
              <a:latin typeface="Verdana"/>
              <a:ea typeface="Verdana"/>
              <a:cs typeface="Verdana"/>
            </a:rPr>
            <a:t>(26)</a:t>
          </a:r>
          <a:r>
            <a:rPr lang="en-US" sz="1600" b="0" i="0" strike="noStrike" dirty="0" smtClean="0">
              <a:solidFill>
                <a:srgbClr val="000000"/>
              </a:solidFill>
              <a:latin typeface="Verdana"/>
              <a:ea typeface="Verdana"/>
              <a:cs typeface="Verdana"/>
            </a:rPr>
            <a:t> </a:t>
          </a:r>
          <a:endParaRPr lang="en-US" sz="1600" b="0" i="0" strike="noStrike" dirty="0">
            <a:solidFill>
              <a:srgbClr val="000000"/>
            </a:solidFill>
            <a:latin typeface="Verdana"/>
            <a:ea typeface="Verdana"/>
            <a:cs typeface="Verdana"/>
          </a:endParaRPr>
        </a:p>
      </cdr:txBody>
    </cdr:sp>
  </cdr:relSizeAnchor>
  <cdr:relSizeAnchor xmlns:cdr="http://schemas.openxmlformats.org/drawingml/2006/chartDrawing">
    <cdr:from>
      <cdr:x>0.14815</cdr:x>
      <cdr:y>0.5</cdr:y>
    </cdr:from>
    <cdr:to>
      <cdr:x>0.27372</cdr:x>
      <cdr:y>0.59489</cdr:y>
    </cdr:to>
    <cdr:sp macro="" textlink="">
      <cdr:nvSpPr>
        <cdr:cNvPr id="2055" name="Text Box 7"/>
        <cdr:cNvSpPr txBox="1">
          <a:spLocks xmlns:a="http://schemas.openxmlformats.org/drawingml/2006/main" noChangeArrowheads="1"/>
        </cdr:cNvSpPr>
      </cdr:nvSpPr>
      <cdr:spPr bwMode="auto">
        <a:xfrm xmlns:a="http://schemas.openxmlformats.org/drawingml/2006/main">
          <a:off x="1219200" y="2705100"/>
          <a:ext cx="1033391" cy="513374"/>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27432" tIns="18288" rIns="0" bIns="0" anchor="t" upright="1"/>
        <a:lstStyle xmlns:a="http://schemas.openxmlformats.org/drawingml/2006/main"/>
        <a:p xmlns:a="http://schemas.openxmlformats.org/drawingml/2006/main">
          <a:pPr algn="l" rtl="0">
            <a:defRPr sz="1000"/>
          </a:pPr>
          <a:r>
            <a:rPr lang="en-US" sz="1600" b="0" i="0" strike="noStrike" dirty="0" smtClean="0">
              <a:solidFill>
                <a:srgbClr val="000000"/>
              </a:solidFill>
              <a:latin typeface="Verdana"/>
              <a:ea typeface="Verdana"/>
              <a:cs typeface="Verdana"/>
            </a:rPr>
            <a:t>  /</a:t>
          </a:r>
          <a:r>
            <a:rPr lang="en-US" sz="1600" b="0" i="0" strike="noStrike" dirty="0" err="1">
              <a:solidFill>
                <a:srgbClr val="000000"/>
              </a:solidFill>
              <a:latin typeface="Verdana"/>
              <a:ea typeface="Verdana"/>
              <a:cs typeface="Verdana"/>
            </a:rPr>
            <a:t>ow</a:t>
          </a:r>
          <a:r>
            <a:rPr lang="en-US" sz="1600" b="0" i="0" strike="noStrike" dirty="0" smtClean="0">
              <a:solidFill>
                <a:srgbClr val="000000"/>
              </a:solidFill>
              <a:latin typeface="Verdana"/>
              <a:ea typeface="Verdana"/>
              <a:cs typeface="Verdana"/>
            </a:rPr>
            <a:t>/</a:t>
          </a:r>
        </a:p>
        <a:p xmlns:a="http://schemas.openxmlformats.org/drawingml/2006/main">
          <a:pPr algn="l" rtl="0">
            <a:defRPr sz="1000"/>
          </a:pPr>
          <a:r>
            <a:rPr lang="en-US" sz="1600" dirty="0" smtClean="0">
              <a:solidFill>
                <a:srgbClr val="000000"/>
              </a:solidFill>
              <a:latin typeface="Verdana"/>
              <a:ea typeface="Verdana"/>
              <a:cs typeface="Verdana"/>
            </a:rPr>
            <a:t>(5,050)</a:t>
          </a:r>
          <a:endParaRPr lang="en-US" sz="1600" b="0" i="0" strike="noStrike" dirty="0">
            <a:solidFill>
              <a:srgbClr val="000000"/>
            </a:solidFill>
            <a:latin typeface="Verdana"/>
            <a:ea typeface="Verdana"/>
            <a:cs typeface="Verdana"/>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394BD-312E-704A-B967-C6E01610E9E2}" type="datetimeFigureOut">
              <a:rPr lang="en-US" smtClean="0"/>
              <a:pPr/>
              <a:t>5/19/10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941BFE-CA3C-A445-9937-49E0D74D6AF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B40E702C-09D5-814B-AD22-AD830B42BC2E}" type="slidenum">
              <a:rPr lang="en-US">
                <a:latin typeface="Times" pitchFamily="-111" charset="0"/>
              </a:rPr>
              <a:pPr/>
              <a:t>8</a:t>
            </a:fld>
            <a:endParaRPr lang="en-US">
              <a:latin typeface="Times" pitchFamily="-111" charset="0"/>
            </a:endParaRPr>
          </a:p>
        </p:txBody>
      </p:sp>
      <p:sp>
        <p:nvSpPr>
          <p:cNvPr id="59395" name="Rectangle 2"/>
          <p:cNvSpPr>
            <a:spLocks noGrp="1" noRot="1" noChangeAspect="1" noChangeArrowheads="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pitchFamily="-111" charset="0"/>
              <a:ea typeface="ＭＳ Ｐゴシック" pitchFamily="-111" charset="-128"/>
              <a:cs typeface="ＭＳ Ｐゴシック" pitchFamily="-111"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C4732-FD2A-B740-8D68-5DD74C14D535}" type="slidenum">
              <a:rPr lang="en-US"/>
              <a:pPr/>
              <a:t>27</a:t>
            </a:fld>
            <a:endParaRPr 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44AB7CE2-455F-BD4D-933D-CAC1549EF5E7}" type="slidenum">
              <a:rPr lang="en-US">
                <a:latin typeface="Times" pitchFamily="-111" charset="0"/>
              </a:rPr>
              <a:pPr/>
              <a:t>9</a:t>
            </a:fld>
            <a:endParaRPr lang="en-US">
              <a:latin typeface="Times" pitchFamily="-111" charset="0"/>
            </a:endParaRPr>
          </a:p>
        </p:txBody>
      </p:sp>
      <p:sp>
        <p:nvSpPr>
          <p:cNvPr id="63491" name="Rectangle 2"/>
          <p:cNvSpPr>
            <a:spLocks noGrp="1" noRot="1" noChangeAspect="1" noChangeArrowheads="1"/>
          </p:cNvSpPr>
          <p:nvPr>
            <p:ph type="sldImg"/>
          </p:nvPr>
        </p:nvSpPr>
        <p:spPr>
          <a:solidFill>
            <a:srgbClr val="FFFFFF"/>
          </a:solidFill>
          <a:ln/>
        </p:spPr>
      </p:sp>
      <p:sp>
        <p:nvSpPr>
          <p:cNvPr id="63492"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pitchFamily="-111" charset="0"/>
              <a:ea typeface="ＭＳ Ｐゴシック" pitchFamily="-111" charset="-128"/>
              <a:cs typeface="ＭＳ Ｐゴシック" pitchFamily="-111"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966A0AA8-9E30-ED4C-B8F4-E93276F01767}" type="slidenum">
              <a:rPr lang="en-US">
                <a:latin typeface="Times" pitchFamily="-111" charset="0"/>
              </a:rPr>
              <a:pPr/>
              <a:t>10</a:t>
            </a:fld>
            <a:endParaRPr lang="en-US">
              <a:latin typeface="Times" pitchFamily="-111" charset="0"/>
            </a:endParaRPr>
          </a:p>
        </p:txBody>
      </p:sp>
      <p:sp>
        <p:nvSpPr>
          <p:cNvPr id="61443" name="Rectangle 2"/>
          <p:cNvSpPr>
            <a:spLocks noGrp="1" noRot="1" noChangeAspect="1" noChangeArrowheads="1"/>
          </p:cNvSpPr>
          <p:nvPr>
            <p:ph type="sldImg"/>
          </p:nvPr>
        </p:nvSpPr>
        <p:spPr>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pitchFamily="-111" charset="0"/>
              <a:ea typeface="ＭＳ Ｐゴシック" pitchFamily="-111" charset="-128"/>
              <a:cs typeface="ＭＳ Ｐゴシック" pitchFamily="-111"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8B1F612-1E5D-9E4B-9A11-DD89D9FAA4F6}" type="slidenum">
              <a:rPr lang="en-US">
                <a:latin typeface="Times" pitchFamily="-111" charset="0"/>
              </a:rPr>
              <a:pPr/>
              <a:t>11</a:t>
            </a:fld>
            <a:endParaRPr lang="en-US">
              <a:latin typeface="Times" pitchFamily="-111" charset="0"/>
            </a:endParaRPr>
          </a:p>
        </p:txBody>
      </p:sp>
      <p:sp>
        <p:nvSpPr>
          <p:cNvPr id="57347" name="Rectangle 2"/>
          <p:cNvSpPr>
            <a:spLocks noGrp="1" noRot="1" noChangeAspect="1" noChangeArrowheads="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pitchFamily="-111" charset="0"/>
              <a:ea typeface="ＭＳ Ｐゴシック" pitchFamily="-111" charset="-128"/>
              <a:cs typeface="ＭＳ Ｐゴシック" pitchFamily="-111"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9D08C539-9378-8B49-9409-9E76E0AA272D}" type="slidenum">
              <a:rPr lang="en-US">
                <a:latin typeface="Times" pitchFamily="-111" charset="0"/>
              </a:rPr>
              <a:pPr/>
              <a:t>12</a:t>
            </a:fld>
            <a:endParaRPr lang="en-US">
              <a:latin typeface="Times" pitchFamily="-111" charset="0"/>
            </a:endParaRPr>
          </a:p>
        </p:txBody>
      </p:sp>
      <p:sp>
        <p:nvSpPr>
          <p:cNvPr id="73731" name="Rectangle 2"/>
          <p:cNvSpPr>
            <a:spLocks noGrp="1" noRot="1" noChangeAspect="1" noChangeArrowheads="1"/>
          </p:cNvSpPr>
          <p:nvPr>
            <p:ph type="sldImg"/>
          </p:nvPr>
        </p:nvSpPr>
        <p:spPr>
          <a:solidFill>
            <a:srgbClr val="FFFFFF"/>
          </a:solidFill>
          <a:ln/>
        </p:spPr>
      </p:sp>
      <p:sp>
        <p:nvSpPr>
          <p:cNvPr id="73732"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pitchFamily="-111" charset="0"/>
              <a:ea typeface="ＭＳ Ｐゴシック" pitchFamily="-111" charset="-128"/>
              <a:cs typeface="ＭＳ Ｐゴシック" pitchFamily="-111"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12DE635-E4FB-274D-8252-2F59BA234244}" type="slidenum">
              <a:rPr lang="en-US">
                <a:latin typeface="Times" pitchFamily="-111" charset="0"/>
              </a:rPr>
              <a:pPr/>
              <a:t>13</a:t>
            </a:fld>
            <a:endParaRPr lang="en-US">
              <a:latin typeface="Times" pitchFamily="-111" charset="0"/>
            </a:endParaRPr>
          </a:p>
        </p:txBody>
      </p:sp>
      <p:sp>
        <p:nvSpPr>
          <p:cNvPr id="75779" name="Rectangle 2"/>
          <p:cNvSpPr>
            <a:spLocks noGrp="1" noRot="1" noChangeAspect="1" noChangeArrowheads="1"/>
          </p:cNvSpPr>
          <p:nvPr>
            <p:ph type="sldImg"/>
          </p:nvPr>
        </p:nvSpPr>
        <p:spPr>
          <a:solidFill>
            <a:srgbClr val="FFFFFF"/>
          </a:solidFill>
          <a:ln/>
        </p:spPr>
      </p:sp>
      <p:sp>
        <p:nvSpPr>
          <p:cNvPr id="75780"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pitchFamily="-111" charset="0"/>
              <a:ea typeface="ＭＳ Ｐゴシック" pitchFamily="-111" charset="-128"/>
              <a:cs typeface="ＭＳ Ｐゴシック" pitchFamily="-111"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5C8812-EB6D-AD4A-BCB7-0B4B9892D177}" type="slidenum">
              <a:rPr lang="en-US"/>
              <a:pPr/>
              <a:t>15</a:t>
            </a:fld>
            <a:endParaRPr 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DBF73C-7EA9-8D41-BC46-D504E315B367}" type="slidenum">
              <a:rPr lang="en-US"/>
              <a:pPr/>
              <a:t>24</a:t>
            </a:fld>
            <a:endParaRPr lang="en-US"/>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10B170-B538-3B41-87D5-C0F6C85C8877}" type="slidenum">
              <a:rPr lang="en-US"/>
              <a:pPr/>
              <a:t>26</a:t>
            </a:fld>
            <a:endParaRPr lang="en-US"/>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E7D4DC-BF92-8443-B421-CC03A9EE1FD8}" type="datetimeFigureOut">
              <a:rPr lang="en-US" smtClean="0"/>
              <a:pPr/>
              <a:t>5/19/10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78AF2-28F5-A244-B06D-AAD1C8DBFA1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E7D4DC-BF92-8443-B421-CC03A9EE1FD8}" type="datetimeFigureOut">
              <a:rPr lang="en-US" smtClean="0"/>
              <a:pPr/>
              <a:t>5/19/10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78AF2-28F5-A244-B06D-AAD1C8DBFA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E7D4DC-BF92-8443-B421-CC03A9EE1FD8}" type="datetimeFigureOut">
              <a:rPr lang="en-US" smtClean="0"/>
              <a:pPr/>
              <a:t>5/19/10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78AF2-28F5-A244-B06D-AAD1C8DBFA1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8A60F7-23A9-C64A-A8D3-345BE39FF183}" type="datetimeFigureOut">
              <a:rPr lang="en-US" smtClean="0"/>
              <a:pPr/>
              <a:t>5/19/10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656947-3A73-3D44-919C-D1971D291A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E7D4DC-BF92-8443-B421-CC03A9EE1FD8}" type="datetimeFigureOut">
              <a:rPr lang="en-US" smtClean="0"/>
              <a:pPr/>
              <a:t>5/19/10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78AF2-28F5-A244-B06D-AAD1C8DBFA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E7D4DC-BF92-8443-B421-CC03A9EE1FD8}" type="datetimeFigureOut">
              <a:rPr lang="en-US" smtClean="0"/>
              <a:pPr/>
              <a:t>5/19/10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78AF2-28F5-A244-B06D-AAD1C8DBFA1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E7D4DC-BF92-8443-B421-CC03A9EE1FD8}" type="datetimeFigureOut">
              <a:rPr lang="en-US" smtClean="0"/>
              <a:pPr/>
              <a:t>5/19/10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378AF2-28F5-A244-B06D-AAD1C8DBFA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E7D4DC-BF92-8443-B421-CC03A9EE1FD8}" type="datetimeFigureOut">
              <a:rPr lang="en-US" smtClean="0"/>
              <a:pPr/>
              <a:t>5/19/10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378AF2-28F5-A244-B06D-AAD1C8DBFA1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E7D4DC-BF92-8443-B421-CC03A9EE1FD8}" type="datetimeFigureOut">
              <a:rPr lang="en-US" smtClean="0"/>
              <a:pPr/>
              <a:t>5/19/10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378AF2-28F5-A244-B06D-AAD1C8DBFA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E7D4DC-BF92-8443-B421-CC03A9EE1FD8}" type="datetimeFigureOut">
              <a:rPr lang="en-US" smtClean="0"/>
              <a:pPr/>
              <a:t>5/19/10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378AF2-28F5-A244-B06D-AAD1C8DBFA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E7D4DC-BF92-8443-B421-CC03A9EE1FD8}" type="datetimeFigureOut">
              <a:rPr lang="en-US" smtClean="0"/>
              <a:pPr/>
              <a:t>5/19/10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378AF2-28F5-A244-B06D-AAD1C8DBFA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E7D4DC-BF92-8443-B421-CC03A9EE1FD8}" type="datetimeFigureOut">
              <a:rPr lang="en-US" smtClean="0"/>
              <a:pPr/>
              <a:t>5/19/10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378AF2-28F5-A244-B06D-AAD1C8DBFA1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7D4DC-BF92-8443-B421-CC03A9EE1FD8}" type="datetimeFigureOut">
              <a:rPr lang="en-US" smtClean="0"/>
              <a:pPr/>
              <a:t>5/19/10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78AF2-28F5-A244-B06D-AAD1C8DBFA1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A60F7-23A9-C64A-A8D3-345BE39FF183}" type="datetimeFigureOut">
              <a:rPr lang="en-US" smtClean="0"/>
              <a:pPr/>
              <a:t>5/19/10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56947-3A73-3D44-919C-D1971D291A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Microsoft_Excel_97_-_2004_Worksheet2.xls"/><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Microsoft_Excel_97_-_2004_Worksheet3.xls"/><Relationship Id="rId1" Type="http://schemas.openxmlformats.org/officeDocument/2006/relationships/vmlDrawing" Target="../drawings/vmlDrawing4.vml"/><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vmlDrawing" Target="../drawings/vmlDrawing5.vml"/><Relationship Id="rId2" Type="http://schemas.openxmlformats.org/officeDocument/2006/relationships/slideLayout" Target="../slideLayouts/slideLayout2.xml"/><Relationship Id="rId3" Type="http://schemas.openxmlformats.org/officeDocument/2006/relationships/oleObject" Target="Max:Users:wlabov:Desktop:Papers:Papers%20in%20progress:WRE:WRE.Revised.3.24.08!OLE_LINK4"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Microsoft_Excel_97_-_2004_Worksheet4.xls"/><Relationship Id="rId1" Type="http://schemas.openxmlformats.org/officeDocument/2006/relationships/vmlDrawing" Target="../drawings/vmlDrawing6.vml"/><Relationship Id="rId2"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Microsoft_Excel_97_-_2004_Worksheet5.xls"/><Relationship Id="rId1" Type="http://schemas.openxmlformats.org/officeDocument/2006/relationships/vmlDrawing" Target="../drawings/vmlDrawing7.vml"/><Relationship Id="rId2"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Microsoft_Excel_97_-_2004_Worksheet6.xls"/><Relationship Id="rId1" Type="http://schemas.openxmlformats.org/officeDocument/2006/relationships/vmlDrawing" Target="../drawings/vmlDrawing8.vml"/><Relationship Id="rId2"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jpeg"/></Relationships>
</file>

<file path=ppt/slides/_rels/slide37.xml.rels><?xml version="1.0" encoding="UTF-8" standalone="yes"?>
<Relationships xmlns="http://schemas.openxmlformats.org/package/2006/relationships"><Relationship Id="rId1" Type="http://schemas.openxmlformats.org/officeDocument/2006/relationships/vmlDrawing" Target="../drawings/vmlDrawing9.vml"/><Relationship Id="rId2" Type="http://schemas.openxmlformats.org/officeDocument/2006/relationships/slideLayout" Target="../slideLayouts/slideLayout6.xml"/><Relationship Id="rId3" Type="http://schemas.openxmlformats.org/officeDocument/2006/relationships/oleObject" Target="../embeddings/Microsoft_Word_97_-_2004_Document7.doc"/></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vmlDrawing" Target="../drawings/vmlDrawing10.vml"/><Relationship Id="rId2" Type="http://schemas.openxmlformats.org/officeDocument/2006/relationships/slideLayout" Target="../slideLayouts/slideLayout6.xml"/><Relationship Id="rId3" Type="http://schemas.openxmlformats.org/officeDocument/2006/relationships/oleObject" Target="../embeddings/Microsoft_Excel_97_-_2004_Worksheet8.xls"/></Relationships>
</file>

<file path=ppt/slides/_rels/slide41.xml.rels><?xml version="1.0" encoding="UTF-8" standalone="yes"?>
<Relationships xmlns="http://schemas.openxmlformats.org/package/2006/relationships"><Relationship Id="rId1" Type="http://schemas.openxmlformats.org/officeDocument/2006/relationships/vmlDrawing" Target="../drawings/vmlDrawing11.vml"/><Relationship Id="rId2" Type="http://schemas.openxmlformats.org/officeDocument/2006/relationships/slideLayout" Target="../slideLayouts/slideLayout6.xml"/><Relationship Id="rId3" Type="http://schemas.openxmlformats.org/officeDocument/2006/relationships/oleObject" Target="../embeddings/Microsoft_Excel_97_-_2004_Worksheet9.xls"/></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3.xml"/></Relationships>
</file>

<file path=ppt/slides/_rels/slide44.xml.rels><?xml version="1.0" encoding="UTF-8" standalone="yes"?>
<Relationships xmlns="http://schemas.openxmlformats.org/package/2006/relationships"><Relationship Id="rId1" Type="http://schemas.openxmlformats.org/officeDocument/2006/relationships/vmlDrawing" Target="../drawings/vmlDrawing12.vml"/><Relationship Id="rId2" Type="http://schemas.openxmlformats.org/officeDocument/2006/relationships/slideLayout" Target="../slideLayouts/slideLayout6.xml"/><Relationship Id="rId3" Type="http://schemas.openxmlformats.org/officeDocument/2006/relationships/oleObject" Target="Max:Users:wlabov:Desktop:PLC:PLC%20III:Ch%2013%20Words%20floating:Ch%2013%20Words%20floating.doc!OLE_LINK4" TargetMode="External"/></Relationships>
</file>

<file path=ppt/slides/_rels/slide45.xml.rels><?xml version="1.0" encoding="UTF-8" standalone="yes"?>
<Relationships xmlns="http://schemas.openxmlformats.org/package/2006/relationships"><Relationship Id="rId1" Type="http://schemas.openxmlformats.org/officeDocument/2006/relationships/vmlDrawing" Target="../drawings/vmlDrawing13.vml"/><Relationship Id="rId2" Type="http://schemas.openxmlformats.org/officeDocument/2006/relationships/slideLayout" Target="../slideLayouts/slideLayout6.xml"/><Relationship Id="rId3" Type="http://schemas.openxmlformats.org/officeDocument/2006/relationships/oleObject" Target="Max:Users:wlabov:Desktop:PLC:PLC%20III:Ch%2013%20Words%20floating:Ch%2013%20Words%20floating.doc!OLE_LINK4" TargetMode="External"/></Relationships>
</file>

<file path=ppt/slides/_rels/slide46.xml.rels><?xml version="1.0" encoding="UTF-8" standalone="yes"?>
<Relationships xmlns="http://schemas.openxmlformats.org/package/2006/relationships"><Relationship Id="rId1" Type="http://schemas.openxmlformats.org/officeDocument/2006/relationships/vmlDrawing" Target="../drawings/vmlDrawing14.vml"/><Relationship Id="rId2" Type="http://schemas.openxmlformats.org/officeDocument/2006/relationships/slideLayout" Target="../slideLayouts/slideLayout6.xml"/><Relationship Id="rId3" Type="http://schemas.openxmlformats.org/officeDocument/2006/relationships/oleObject" Target="Max:Users:wlabov:Desktop:PLC:PLC%20III:Ch%2013%20Words%20floating:Ch%2013%20Words%20floating.doc!OLE_LINK4" TargetMode="External"/></Relationships>
</file>

<file path=ppt/slides/_rels/slide47.xml.rels><?xml version="1.0" encoding="UTF-8" standalone="yes"?>
<Relationships xmlns="http://schemas.openxmlformats.org/package/2006/relationships"><Relationship Id="rId1" Type="http://schemas.openxmlformats.org/officeDocument/2006/relationships/vmlDrawing" Target="../drawings/vmlDrawing15.vml"/><Relationship Id="rId2" Type="http://schemas.openxmlformats.org/officeDocument/2006/relationships/slideLayout" Target="../slideLayouts/slideLayout6.xml"/><Relationship Id="rId3" Type="http://schemas.openxmlformats.org/officeDocument/2006/relationships/oleObject" Target="Max:Users:wlabov:Desktop:PLC:PLC%20III:Ch%2013%20Words%20floating:Ch%2013%20Words%20floating.doc!OLE_LINK4" TargetMode="External"/></Relationships>
</file>

<file path=ppt/slides/_rels/slide48.xml.rels><?xml version="1.0" encoding="UTF-8" standalone="yes"?>
<Relationships xmlns="http://schemas.openxmlformats.org/package/2006/relationships"><Relationship Id="rId1" Type="http://schemas.openxmlformats.org/officeDocument/2006/relationships/vmlDrawing" Target="../drawings/vmlDrawing16.vml"/><Relationship Id="rId2" Type="http://schemas.openxmlformats.org/officeDocument/2006/relationships/slideLayout" Target="../slideLayouts/slideLayout6.xml"/><Relationship Id="rId3" Type="http://schemas.openxmlformats.org/officeDocument/2006/relationships/oleObject" Target="Max:Users:wlabov:Desktop:PLC:PLC%20III:Ch%2013%20Words%20floating:Ch%2013%20Words%20floating.doc!OLE_LINK4"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df"/><Relationship Id="rId3" Type="http://schemas.openxmlformats.org/officeDocument/2006/relationships/image" Target="../media/image2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Microsoft_Excel_97_-_2004_Worksheet1.xls"/><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1470025"/>
          </a:xfrm>
        </p:spPr>
        <p:txBody>
          <a:bodyPr/>
          <a:lstStyle/>
          <a:p>
            <a:r>
              <a:rPr lang="en-US" dirty="0" smtClean="0">
                <a:latin typeface="Goudy Old Style"/>
                <a:cs typeface="Goudy Old Style"/>
              </a:rPr>
              <a:t>Implications of sociolinguistic findings for phonological theory</a:t>
            </a:r>
            <a:endParaRPr lang="en-US" dirty="0">
              <a:latin typeface="Goudy Old Style"/>
              <a:cs typeface="Goudy Old Style"/>
            </a:endParaRPr>
          </a:p>
        </p:txBody>
      </p:sp>
      <p:sp>
        <p:nvSpPr>
          <p:cNvPr id="6" name="TextBox 5"/>
          <p:cNvSpPr txBox="1"/>
          <p:nvPr/>
        </p:nvSpPr>
        <p:spPr>
          <a:xfrm>
            <a:off x="1676400" y="3966865"/>
            <a:ext cx="6400800" cy="523220"/>
          </a:xfrm>
          <a:prstGeom prst="rect">
            <a:avLst/>
          </a:prstGeom>
          <a:noFill/>
        </p:spPr>
        <p:txBody>
          <a:bodyPr wrap="square" rtlCol="0">
            <a:spAutoFit/>
          </a:bodyPr>
          <a:lstStyle/>
          <a:p>
            <a:r>
              <a:rPr lang="en-US" sz="2800" dirty="0" smtClean="0">
                <a:latin typeface="Goudy Old Style"/>
                <a:cs typeface="Goudy Old Style"/>
              </a:rPr>
              <a:t>William Labov, University of Pennsylvania</a:t>
            </a:r>
            <a:endParaRPr lang="en-US" sz="2800" dirty="0">
              <a:latin typeface="Goudy Old Style"/>
              <a:cs typeface="Goudy Old Style"/>
            </a:endParaRPr>
          </a:p>
        </p:txBody>
      </p:sp>
      <p:sp>
        <p:nvSpPr>
          <p:cNvPr id="7" name="TextBox 6"/>
          <p:cNvSpPr txBox="1"/>
          <p:nvPr/>
        </p:nvSpPr>
        <p:spPr>
          <a:xfrm>
            <a:off x="1828800" y="5181600"/>
            <a:ext cx="6400800" cy="523220"/>
          </a:xfrm>
          <a:prstGeom prst="rect">
            <a:avLst/>
          </a:prstGeom>
          <a:noFill/>
        </p:spPr>
        <p:txBody>
          <a:bodyPr wrap="square" rtlCol="0">
            <a:spAutoFit/>
          </a:bodyPr>
          <a:lstStyle/>
          <a:p>
            <a:r>
              <a:rPr lang="en-US" sz="2800" dirty="0" smtClean="0">
                <a:latin typeface="Goudy Old Style"/>
                <a:cs typeface="Goudy Old Style"/>
              </a:rPr>
              <a:t>18</a:t>
            </a:r>
            <a:r>
              <a:rPr lang="en-US" sz="2800" baseline="30000" dirty="0" smtClean="0">
                <a:latin typeface="Goudy Old Style"/>
                <a:cs typeface="Goudy Old Style"/>
              </a:rPr>
              <a:t>th</a:t>
            </a:r>
            <a:r>
              <a:rPr lang="en-US" sz="2800" dirty="0" smtClean="0">
                <a:latin typeface="Goudy Old Style"/>
                <a:cs typeface="Goudy Old Style"/>
              </a:rPr>
              <a:t> Manchester Phonology Meeting</a:t>
            </a:r>
            <a:endParaRPr lang="en-US" sz="2800" dirty="0">
              <a:latin typeface="Goudy Old Style"/>
              <a:cs typeface="Goudy Old Style"/>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304800"/>
            <a:ext cx="7772400" cy="914400"/>
          </a:xfrm>
        </p:spPr>
        <p:txBody>
          <a:bodyPr/>
          <a:lstStyle/>
          <a:p>
            <a:r>
              <a:rPr lang="en-US" sz="2400">
                <a:ea typeface="ＭＳ Ｐゴシック" pitchFamily="-111" charset="-128"/>
                <a:cs typeface="ＭＳ Ｐゴシック" pitchFamily="-111" charset="-128"/>
              </a:rPr>
              <a:t>Phonotactic effects on contraction and deletion</a:t>
            </a:r>
            <a:endParaRPr lang="en-US">
              <a:ea typeface="ＭＳ Ｐゴシック" pitchFamily="-111" charset="-128"/>
              <a:cs typeface="ＭＳ Ｐゴシック" pitchFamily="-111" charset="-128"/>
            </a:endParaRPr>
          </a:p>
        </p:txBody>
      </p:sp>
      <p:sp>
        <p:nvSpPr>
          <p:cNvPr id="60419" name="Text Box 3"/>
          <p:cNvSpPr txBox="1">
            <a:spLocks noChangeArrowheads="1"/>
          </p:cNvSpPr>
          <p:nvPr/>
        </p:nvSpPr>
        <p:spPr bwMode="auto">
          <a:xfrm>
            <a:off x="1447800" y="1828800"/>
            <a:ext cx="6858000" cy="2446824"/>
          </a:xfrm>
          <a:prstGeom prst="rect">
            <a:avLst/>
          </a:prstGeom>
          <a:noFill/>
          <a:ln w="9525">
            <a:noFill/>
            <a:miter lim="800000"/>
            <a:headEnd/>
            <a:tailEnd/>
          </a:ln>
        </p:spPr>
        <p:txBody>
          <a:bodyPr>
            <a:prstTxWarp prst="textNoShape">
              <a:avLst/>
            </a:prstTxWarp>
            <a:spAutoFit/>
          </a:bodyPr>
          <a:lstStyle/>
          <a:p>
            <a:pPr>
              <a:spcBef>
                <a:spcPct val="50000"/>
              </a:spcBef>
            </a:pPr>
            <a:r>
              <a:rPr lang="en-US" i="1" dirty="0"/>
              <a:t>Jo is talking</a:t>
            </a:r>
            <a:r>
              <a:rPr lang="en-US" dirty="0"/>
              <a:t>		</a:t>
            </a:r>
            <a:r>
              <a:rPr lang="en-US" i="1" dirty="0"/>
              <a:t>Jen is talking</a:t>
            </a:r>
          </a:p>
          <a:p>
            <a:pPr>
              <a:spcBef>
                <a:spcPct val="50000"/>
              </a:spcBef>
            </a:pPr>
            <a:r>
              <a:rPr lang="en-US" dirty="0"/>
              <a:t>CVVC			CVC		</a:t>
            </a:r>
          </a:p>
          <a:p>
            <a:pPr>
              <a:spcBef>
                <a:spcPct val="50000"/>
              </a:spcBef>
            </a:pPr>
            <a:r>
              <a:rPr lang="en-US" i="1" dirty="0"/>
              <a:t>Jo’s talking</a:t>
            </a:r>
            <a:r>
              <a:rPr lang="en-US" dirty="0"/>
              <a:t>		</a:t>
            </a:r>
            <a:r>
              <a:rPr lang="en-US" i="1" dirty="0"/>
              <a:t>Jen’s talking</a:t>
            </a:r>
          </a:p>
          <a:p>
            <a:pPr>
              <a:spcBef>
                <a:spcPct val="50000"/>
              </a:spcBef>
            </a:pPr>
            <a:r>
              <a:rPr lang="en-US" dirty="0"/>
              <a:t>CVC		</a:t>
            </a:r>
            <a:r>
              <a:rPr lang="en-US" dirty="0" smtClean="0"/>
              <a:t>		CVCC</a:t>
            </a:r>
            <a:endParaRPr lang="en-US" dirty="0"/>
          </a:p>
          <a:p>
            <a:pPr>
              <a:spcBef>
                <a:spcPct val="50000"/>
              </a:spcBef>
            </a:pPr>
            <a:r>
              <a:rPr lang="en-US" i="1" dirty="0"/>
              <a:t>Jo talking</a:t>
            </a:r>
            <a:r>
              <a:rPr lang="en-US" dirty="0"/>
              <a:t>		</a:t>
            </a:r>
            <a:r>
              <a:rPr lang="en-US" i="1" dirty="0"/>
              <a:t>Jen talking</a:t>
            </a:r>
          </a:p>
          <a:p>
            <a:pPr>
              <a:spcBef>
                <a:spcPct val="50000"/>
              </a:spcBef>
            </a:pPr>
            <a:r>
              <a:rPr lang="en-US" dirty="0"/>
              <a:t>CVC		</a:t>
            </a:r>
            <a:r>
              <a:rPr lang="en-US" dirty="0" smtClean="0"/>
              <a:t>		CVC</a:t>
            </a:r>
            <a:endParaRPr lang="en-US" dirty="0"/>
          </a:p>
        </p:txBody>
      </p:sp>
      <p:sp>
        <p:nvSpPr>
          <p:cNvPr id="10244" name="AutoShape 4"/>
          <p:cNvSpPr>
            <a:spLocks noChangeArrowheads="1"/>
          </p:cNvSpPr>
          <p:nvPr/>
        </p:nvSpPr>
        <p:spPr bwMode="auto">
          <a:xfrm>
            <a:off x="914400" y="2438400"/>
            <a:ext cx="381000" cy="914400"/>
          </a:xfrm>
          <a:prstGeom prst="downArrow">
            <a:avLst>
              <a:gd name="adj1" fmla="val 50000"/>
              <a:gd name="adj2" fmla="val 60000"/>
            </a:avLst>
          </a:prstGeom>
          <a:solidFill>
            <a:srgbClr val="0000FF"/>
          </a:solidFill>
          <a:ln w="9525">
            <a:solidFill>
              <a:srgbClr val="3366FF"/>
            </a:solidFill>
            <a:miter lim="800000"/>
            <a:headEnd/>
            <a:tailEnd/>
          </a:ln>
        </p:spPr>
        <p:txBody>
          <a:bodyPr wrap="none" anchor="ctr">
            <a:prstTxWarp prst="textNoShape">
              <a:avLst/>
            </a:prstTxWarp>
          </a:bodyPr>
          <a:lstStyle/>
          <a:p>
            <a:endParaRPr lang="en-US">
              <a:solidFill>
                <a:srgbClr val="0000FF"/>
              </a:solidFill>
            </a:endParaRPr>
          </a:p>
        </p:txBody>
      </p:sp>
      <p:sp>
        <p:nvSpPr>
          <p:cNvPr id="10245" name="AutoShape 5"/>
          <p:cNvSpPr>
            <a:spLocks noChangeArrowheads="1"/>
          </p:cNvSpPr>
          <p:nvPr/>
        </p:nvSpPr>
        <p:spPr bwMode="auto">
          <a:xfrm>
            <a:off x="4419600" y="3352800"/>
            <a:ext cx="381000" cy="914400"/>
          </a:xfrm>
          <a:prstGeom prst="downArrow">
            <a:avLst>
              <a:gd name="adj1" fmla="val 50000"/>
              <a:gd name="adj2" fmla="val 60000"/>
            </a:avLst>
          </a:prstGeom>
          <a:solidFill>
            <a:srgbClr val="FF0000"/>
          </a:solidFill>
          <a:ln w="9525">
            <a:solidFill>
              <a:srgbClr val="FF0000"/>
            </a:solidFill>
            <a:miter lim="800000"/>
            <a:headEnd/>
            <a:tailEnd/>
          </a:ln>
        </p:spPr>
        <p:txBody>
          <a:bodyPr wrap="none" anchor="ctr">
            <a:prstTxWarp prst="textNoShape">
              <a:avLst/>
            </a:prstTxWarp>
          </a:bodyPr>
          <a:lstStyle/>
          <a:p>
            <a:endParaRPr lang="en-US"/>
          </a:p>
        </p:txBody>
      </p:sp>
      <p:sp>
        <p:nvSpPr>
          <p:cNvPr id="10246" name="Text Box 6"/>
          <p:cNvSpPr txBox="1">
            <a:spLocks noChangeArrowheads="1"/>
          </p:cNvSpPr>
          <p:nvPr/>
        </p:nvSpPr>
        <p:spPr bwMode="auto">
          <a:xfrm>
            <a:off x="5448300" y="2743200"/>
            <a:ext cx="2362200" cy="457200"/>
          </a:xfrm>
          <a:prstGeom prst="rect">
            <a:avLst/>
          </a:prstGeom>
          <a:noFill/>
          <a:ln w="9525">
            <a:noFill/>
            <a:miter lim="800000"/>
            <a:headEnd/>
            <a:tailEnd/>
          </a:ln>
        </p:spPr>
        <p:txBody>
          <a:bodyPr>
            <a:prstTxWarp prst="textNoShape">
              <a:avLst/>
            </a:prstTxWarp>
            <a:spAutoFit/>
          </a:bodyPr>
          <a:lstStyle/>
          <a:p>
            <a:pPr>
              <a:spcBef>
                <a:spcPct val="50000"/>
              </a:spcBef>
            </a:pPr>
            <a:r>
              <a:rPr lang="en-US" dirty="0"/>
              <a:t>Contraction</a:t>
            </a:r>
          </a:p>
        </p:txBody>
      </p:sp>
      <p:sp>
        <p:nvSpPr>
          <p:cNvPr id="10247" name="Text Box 7"/>
          <p:cNvSpPr txBox="1">
            <a:spLocks noChangeArrowheads="1"/>
          </p:cNvSpPr>
          <p:nvPr/>
        </p:nvSpPr>
        <p:spPr bwMode="auto">
          <a:xfrm>
            <a:off x="6477000" y="3505200"/>
            <a:ext cx="2362200" cy="457200"/>
          </a:xfrm>
          <a:prstGeom prst="rect">
            <a:avLst/>
          </a:prstGeom>
          <a:noFill/>
          <a:ln w="9525">
            <a:noFill/>
            <a:miter lim="800000"/>
            <a:headEnd/>
            <a:tailEnd/>
          </a:ln>
        </p:spPr>
        <p:txBody>
          <a:bodyPr>
            <a:prstTxWarp prst="textNoShape">
              <a:avLst/>
            </a:prstTxWarp>
            <a:spAutoFit/>
          </a:bodyPr>
          <a:lstStyle/>
          <a:p>
            <a:pPr>
              <a:spcBef>
                <a:spcPct val="50000"/>
              </a:spcBef>
            </a:pPr>
            <a:r>
              <a:rPr lang="en-US" dirty="0"/>
              <a:t>Deletion</a:t>
            </a:r>
          </a:p>
        </p:txBody>
      </p:sp>
      <p:sp>
        <p:nvSpPr>
          <p:cNvPr id="60424" name="Text Box 8"/>
          <p:cNvSpPr txBox="1">
            <a:spLocks noChangeArrowheads="1"/>
          </p:cNvSpPr>
          <p:nvPr/>
        </p:nvSpPr>
        <p:spPr bwMode="auto">
          <a:xfrm>
            <a:off x="1524000" y="1295400"/>
            <a:ext cx="5943600" cy="457200"/>
          </a:xfrm>
          <a:prstGeom prst="rect">
            <a:avLst/>
          </a:prstGeom>
          <a:noFill/>
          <a:ln w="9525">
            <a:noFill/>
            <a:miter lim="800000"/>
            <a:headEnd/>
            <a:tailEnd/>
          </a:ln>
        </p:spPr>
        <p:txBody>
          <a:bodyPr>
            <a:prstTxWarp prst="textNoShape">
              <a:avLst/>
            </a:prstTxWarp>
            <a:spAutoFit/>
          </a:bodyPr>
          <a:lstStyle/>
          <a:p>
            <a:pPr>
              <a:spcBef>
                <a:spcPct val="50000"/>
              </a:spcBef>
            </a:pPr>
            <a:r>
              <a:rPr lang="en-US" u="sng"/>
              <a:t>CV subject</a:t>
            </a:r>
            <a:r>
              <a:rPr lang="en-US"/>
              <a:t>		</a:t>
            </a:r>
            <a:r>
              <a:rPr lang="en-US" u="sng"/>
              <a:t>CVC subject</a:t>
            </a:r>
          </a:p>
        </p:txBody>
      </p:sp>
      <p:sp>
        <p:nvSpPr>
          <p:cNvPr id="9" name="Left Brace 8"/>
          <p:cNvSpPr/>
          <p:nvPr/>
        </p:nvSpPr>
        <p:spPr>
          <a:xfrm>
            <a:off x="5029200" y="2438400"/>
            <a:ext cx="304800" cy="1066800"/>
          </a:xfrm>
          <a:prstGeom prst="leftBrace">
            <a:avLst/>
          </a:prstGeom>
          <a:noFill/>
          <a:ln>
            <a:solidFill>
              <a:srgbClr val="3366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0000FF"/>
              </a:solidFill>
            </a:endParaRPr>
          </a:p>
        </p:txBody>
      </p:sp>
      <p:sp>
        <p:nvSpPr>
          <p:cNvPr id="10" name="Left Brace 9"/>
          <p:cNvSpPr/>
          <p:nvPr/>
        </p:nvSpPr>
        <p:spPr>
          <a:xfrm>
            <a:off x="5867400" y="3208824"/>
            <a:ext cx="304800" cy="1066800"/>
          </a:xfrm>
          <a:prstGeom prst="leftBrace">
            <a:avLst/>
          </a:prstGeom>
          <a:noFill/>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p:bldP spid="10245" grpId="0" animBg="1"/>
      <p:bldP spid="10246" grpId="0"/>
      <p:bldP spid="10247" grpId="0"/>
      <p:bldP spid="9" grpId="0" animBg="1"/>
      <p:bldP spid="10" grpId="0" animBg="1"/>
    </p:bld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762000" y="228600"/>
            <a:ext cx="7924800" cy="914400"/>
          </a:xfrm>
        </p:spPr>
        <p:txBody>
          <a:bodyPr/>
          <a:lstStyle/>
          <a:p>
            <a:r>
              <a:rPr lang="en-US" sz="2000" dirty="0">
                <a:ea typeface="ＭＳ Ｐゴシック" pitchFamily="-111" charset="-128"/>
                <a:cs typeface="ＭＳ Ｐゴシック" pitchFamily="-111" charset="-128"/>
              </a:rPr>
              <a:t>Variable AAVE copula and </a:t>
            </a:r>
            <a:r>
              <a:rPr lang="en-US" sz="2000" dirty="0" smtClean="0">
                <a:ea typeface="ＭＳ Ｐゴシック" pitchFamily="-111" charset="-128"/>
                <a:cs typeface="ＭＳ Ｐゴシック" pitchFamily="-111" charset="-128"/>
              </a:rPr>
              <a:t>auxiliary is </a:t>
            </a:r>
            <a:r>
              <a:rPr lang="en-US" sz="2000" dirty="0">
                <a:ea typeface="ＭＳ Ｐゴシック" pitchFamily="-111" charset="-128"/>
                <a:cs typeface="ＭＳ Ｐゴシック" pitchFamily="-111" charset="-128"/>
              </a:rPr>
              <a:t/>
            </a:r>
            <a:br>
              <a:rPr lang="en-US" sz="2000" dirty="0">
                <a:ea typeface="ＭＳ Ｐゴシック" pitchFamily="-111" charset="-128"/>
                <a:cs typeface="ＭＳ Ｐゴシック" pitchFamily="-111" charset="-128"/>
              </a:rPr>
            </a:br>
            <a:r>
              <a:rPr lang="en-US" sz="2000" dirty="0">
                <a:ea typeface="ＭＳ Ｐゴシック" pitchFamily="-111" charset="-128"/>
                <a:cs typeface="ＭＳ Ｐゴシック" pitchFamily="-111" charset="-128"/>
              </a:rPr>
              <a:t>the result of successive contraction and deletion of an underlying form /</a:t>
            </a:r>
            <a:r>
              <a:rPr lang="en-US" sz="2000" dirty="0" err="1">
                <a:ea typeface="ＭＳ Ｐゴシック" pitchFamily="-111" charset="-128"/>
                <a:cs typeface="ＭＳ Ｐゴシック" pitchFamily="-111" charset="-128"/>
              </a:rPr>
              <a:t>iz</a:t>
            </a:r>
            <a:r>
              <a:rPr lang="en-US" sz="2000" dirty="0">
                <a:ea typeface="ＭＳ Ｐゴシック" pitchFamily="-111" charset="-128"/>
                <a:cs typeface="ＭＳ Ｐゴシック" pitchFamily="-111" charset="-128"/>
              </a:rPr>
              <a:t>/</a:t>
            </a:r>
          </a:p>
        </p:txBody>
      </p:sp>
      <p:sp>
        <p:nvSpPr>
          <p:cNvPr id="6147" name="Text Box 3"/>
          <p:cNvSpPr txBox="1">
            <a:spLocks noChangeArrowheads="1"/>
          </p:cNvSpPr>
          <p:nvPr/>
        </p:nvSpPr>
        <p:spPr bwMode="auto">
          <a:xfrm>
            <a:off x="2057400" y="1295400"/>
            <a:ext cx="4953000" cy="2225675"/>
          </a:xfrm>
          <a:prstGeom prst="rect">
            <a:avLst/>
          </a:prstGeom>
          <a:noFill/>
          <a:ln w="9525">
            <a:noFill/>
            <a:miter lim="800000"/>
            <a:headEnd/>
            <a:tailEnd/>
          </a:ln>
        </p:spPr>
        <p:txBody>
          <a:bodyPr>
            <a:prstTxWarp prst="textNoShape">
              <a:avLst/>
            </a:prstTxWarp>
            <a:spAutoFit/>
          </a:bodyPr>
          <a:lstStyle/>
          <a:p>
            <a:pPr>
              <a:spcBef>
                <a:spcPct val="50000"/>
              </a:spcBef>
            </a:pPr>
            <a:r>
              <a:rPr lang="en-US" sz="2000" dirty="0"/>
              <a:t> Lexical entry   	</a:t>
            </a:r>
            <a:r>
              <a:rPr lang="en-US" sz="2000" dirty="0" smtClean="0"/>
              <a:t>	V </a:t>
            </a:r>
            <a:r>
              <a:rPr lang="en-US" sz="2000" dirty="0"/>
              <a:t>=&gt; /</a:t>
            </a:r>
            <a:r>
              <a:rPr lang="en-US" sz="2000" dirty="0" err="1"/>
              <a:t>iz</a:t>
            </a:r>
            <a:r>
              <a:rPr lang="en-US" sz="2000" dirty="0"/>
              <a:t>/</a:t>
            </a:r>
          </a:p>
          <a:p>
            <a:pPr>
              <a:spcBef>
                <a:spcPct val="50000"/>
              </a:spcBef>
            </a:pPr>
            <a:r>
              <a:rPr lang="en-US" sz="2000" dirty="0"/>
              <a:t> Stress assignment  	[+</a:t>
            </a:r>
            <a:r>
              <a:rPr lang="en-US" sz="2000" dirty="0" err="1"/>
              <a:t>str</a:t>
            </a:r>
            <a:r>
              <a:rPr lang="en-US" sz="2000" dirty="0"/>
              <a:t>] =&gt; [-</a:t>
            </a:r>
            <a:r>
              <a:rPr lang="en-US" sz="2000" dirty="0" err="1"/>
              <a:t>str</a:t>
            </a:r>
            <a:r>
              <a:rPr lang="en-US" sz="2000" dirty="0"/>
              <a:t>]	</a:t>
            </a:r>
          </a:p>
          <a:p>
            <a:pPr>
              <a:spcBef>
                <a:spcPct val="50000"/>
              </a:spcBef>
            </a:pPr>
            <a:r>
              <a:rPr lang="en-US" sz="2000" dirty="0"/>
              <a:t> Vowel reduction       	/</a:t>
            </a:r>
            <a:r>
              <a:rPr lang="en-US" sz="2000" dirty="0" err="1"/>
              <a:t>iz</a:t>
            </a:r>
            <a:r>
              <a:rPr lang="en-US" sz="2000" dirty="0"/>
              <a:t>/ =&gt; </a:t>
            </a:r>
            <a:r>
              <a:rPr lang="en-US" sz="2000" dirty="0" smtClean="0"/>
              <a:t>/</a:t>
            </a:r>
            <a:r>
              <a:rPr lang="en-US" altLang="ja-JP" sz="2000" dirty="0" err="1" smtClean="0">
                <a:latin typeface="SILDoulosIPA-Regular" pitchFamily="-12" charset="0"/>
              </a:rPr>
              <a:t>ə</a:t>
            </a:r>
            <a:r>
              <a:rPr lang="en-US" sz="2000" dirty="0" err="1" smtClean="0"/>
              <a:t>z</a:t>
            </a:r>
            <a:r>
              <a:rPr lang="en-US" sz="2000" dirty="0"/>
              <a:t>/</a:t>
            </a:r>
          </a:p>
          <a:p>
            <a:pPr>
              <a:spcBef>
                <a:spcPct val="50000"/>
              </a:spcBef>
            </a:pPr>
            <a:r>
              <a:rPr lang="en-US" sz="2000" dirty="0"/>
              <a:t> Contraction:            	</a:t>
            </a:r>
            <a:r>
              <a:rPr lang="en-US" sz="2000" dirty="0" smtClean="0"/>
              <a:t>/</a:t>
            </a:r>
            <a:r>
              <a:rPr lang="en-US" altLang="ja-JP" sz="2000" dirty="0" err="1" smtClean="0">
                <a:latin typeface="SILDoulosIPA-Regular" pitchFamily="-12" charset="0"/>
              </a:rPr>
              <a:t>ə</a:t>
            </a:r>
            <a:r>
              <a:rPr lang="en-US" sz="2000" dirty="0" err="1" smtClean="0"/>
              <a:t>z</a:t>
            </a:r>
            <a:r>
              <a:rPr lang="en-US" sz="2000" dirty="0"/>
              <a:t>/ =&gt; (</a:t>
            </a:r>
            <a:r>
              <a:rPr lang="en-US" sz="2000" dirty="0" err="1"/>
              <a:t>z</a:t>
            </a:r>
            <a:r>
              <a:rPr lang="en-US" sz="2000" dirty="0"/>
              <a:t>)</a:t>
            </a:r>
          </a:p>
          <a:p>
            <a:pPr>
              <a:spcBef>
                <a:spcPct val="50000"/>
              </a:spcBef>
            </a:pPr>
            <a:r>
              <a:rPr lang="en-US" sz="2000" dirty="0"/>
              <a:t> Deletion:                  	/</a:t>
            </a:r>
            <a:r>
              <a:rPr lang="en-US" sz="2000" dirty="0" err="1"/>
              <a:t>z</a:t>
            </a:r>
            <a:r>
              <a:rPr lang="en-US" sz="2000" dirty="0"/>
              <a:t>/ =&gt; (0)</a:t>
            </a:r>
          </a:p>
        </p:txBody>
      </p:sp>
      <p:sp>
        <p:nvSpPr>
          <p:cNvPr id="6148" name="Text Box 4"/>
          <p:cNvSpPr txBox="1">
            <a:spLocks noChangeArrowheads="1"/>
          </p:cNvSpPr>
          <p:nvPr/>
        </p:nvSpPr>
        <p:spPr bwMode="auto">
          <a:xfrm>
            <a:off x="3886200" y="4114800"/>
            <a:ext cx="1371600" cy="457200"/>
          </a:xfrm>
          <a:prstGeom prst="rect">
            <a:avLst/>
          </a:prstGeom>
          <a:noFill/>
          <a:ln w="9525">
            <a:noFill/>
            <a:miter lim="800000"/>
            <a:headEnd/>
            <a:tailEnd/>
          </a:ln>
        </p:spPr>
        <p:txBody>
          <a:bodyPr>
            <a:prstTxWarp prst="textNoShape">
              <a:avLst/>
            </a:prstTxWarp>
            <a:spAutoFit/>
          </a:bodyPr>
          <a:lstStyle/>
          <a:p>
            <a:pPr>
              <a:spcBef>
                <a:spcPct val="50000"/>
              </a:spcBef>
            </a:pPr>
            <a:endParaRPr lang="en-US"/>
          </a:p>
        </p:txBody>
      </p:sp>
      <p:sp>
        <p:nvSpPr>
          <p:cNvPr id="6149" name="Text Box 5"/>
          <p:cNvSpPr txBox="1">
            <a:spLocks noChangeArrowheads="1"/>
          </p:cNvSpPr>
          <p:nvPr/>
        </p:nvSpPr>
        <p:spPr bwMode="auto">
          <a:xfrm>
            <a:off x="3733800" y="3581400"/>
            <a:ext cx="609600" cy="369332"/>
          </a:xfrm>
          <a:prstGeom prst="rect">
            <a:avLst/>
          </a:prstGeom>
          <a:noFill/>
          <a:ln w="9525">
            <a:noFill/>
            <a:miter lim="800000"/>
            <a:headEnd/>
            <a:tailEnd/>
          </a:ln>
        </p:spPr>
        <p:txBody>
          <a:bodyPr>
            <a:prstTxWarp prst="textNoShape">
              <a:avLst/>
            </a:prstTxWarp>
            <a:spAutoFit/>
          </a:bodyPr>
          <a:lstStyle/>
          <a:p>
            <a:pPr>
              <a:spcBef>
                <a:spcPct val="50000"/>
              </a:spcBef>
            </a:pPr>
            <a:r>
              <a:rPr lang="en-US" dirty="0" smtClean="0">
                <a:latin typeface="SILDoulosIPA-Regular" pitchFamily="-12" charset="0"/>
              </a:rPr>
              <a:t> </a:t>
            </a:r>
            <a:r>
              <a:rPr lang="en-US" altLang="ja-JP" dirty="0" err="1" smtClean="0">
                <a:latin typeface="SILDoulosIPA-Regular" pitchFamily="-12" charset="0"/>
              </a:rPr>
              <a:t>əz</a:t>
            </a:r>
            <a:endParaRPr lang="en-US" dirty="0"/>
          </a:p>
        </p:txBody>
      </p:sp>
      <p:sp>
        <p:nvSpPr>
          <p:cNvPr id="6150" name="Line 6"/>
          <p:cNvSpPr>
            <a:spLocks noChangeShapeType="1"/>
          </p:cNvSpPr>
          <p:nvPr/>
        </p:nvSpPr>
        <p:spPr bwMode="auto">
          <a:xfrm flipH="1">
            <a:off x="3429000" y="3962400"/>
            <a:ext cx="609600" cy="6096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6151" name="Line 7"/>
          <p:cNvSpPr>
            <a:spLocks noChangeShapeType="1"/>
          </p:cNvSpPr>
          <p:nvPr/>
        </p:nvSpPr>
        <p:spPr bwMode="auto">
          <a:xfrm>
            <a:off x="4038600" y="3962400"/>
            <a:ext cx="522288" cy="6096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6152" name="Text Box 8"/>
          <p:cNvSpPr txBox="1">
            <a:spLocks noChangeArrowheads="1"/>
          </p:cNvSpPr>
          <p:nvPr/>
        </p:nvSpPr>
        <p:spPr bwMode="auto">
          <a:xfrm>
            <a:off x="2971800" y="4572000"/>
            <a:ext cx="609600" cy="369332"/>
          </a:xfrm>
          <a:prstGeom prst="rect">
            <a:avLst/>
          </a:prstGeom>
          <a:noFill/>
          <a:ln w="9525">
            <a:noFill/>
            <a:miter lim="800000"/>
            <a:headEnd/>
            <a:tailEnd/>
          </a:ln>
        </p:spPr>
        <p:txBody>
          <a:bodyPr>
            <a:prstTxWarp prst="textNoShape">
              <a:avLst/>
            </a:prstTxWarp>
            <a:spAutoFit/>
          </a:bodyPr>
          <a:lstStyle/>
          <a:p>
            <a:pPr>
              <a:spcBef>
                <a:spcPct val="50000"/>
              </a:spcBef>
            </a:pPr>
            <a:r>
              <a:rPr lang="en-US" sz="1400" dirty="0" err="1" smtClean="0">
                <a:latin typeface="SILDoulosIPA-Regular" pitchFamily="-12" charset="0"/>
              </a:rPr>
              <a:t>Ə</a:t>
            </a:r>
            <a:r>
              <a:rPr lang="en-US" altLang="ja-JP" dirty="0" err="1" smtClean="0">
                <a:latin typeface="SILDoulosIPA-Regular" pitchFamily="-12" charset="0"/>
              </a:rPr>
              <a:t>z</a:t>
            </a:r>
            <a:endParaRPr lang="en-US" dirty="0">
              <a:latin typeface="SILDoulosIPA-Regular" pitchFamily="-12" charset="0"/>
            </a:endParaRPr>
          </a:p>
        </p:txBody>
      </p:sp>
      <p:sp>
        <p:nvSpPr>
          <p:cNvPr id="6153" name="Text Box 9"/>
          <p:cNvSpPr txBox="1">
            <a:spLocks noChangeArrowheads="1"/>
          </p:cNvSpPr>
          <p:nvPr/>
        </p:nvSpPr>
        <p:spPr bwMode="auto">
          <a:xfrm>
            <a:off x="4343400" y="4572000"/>
            <a:ext cx="609600" cy="457200"/>
          </a:xfrm>
          <a:prstGeom prst="rect">
            <a:avLst/>
          </a:prstGeom>
          <a:noFill/>
          <a:ln w="9525">
            <a:noFill/>
            <a:miter lim="800000"/>
            <a:headEnd/>
            <a:tailEnd/>
          </a:ln>
        </p:spPr>
        <p:txBody>
          <a:bodyPr>
            <a:prstTxWarp prst="textNoShape">
              <a:avLst/>
            </a:prstTxWarp>
            <a:spAutoFit/>
          </a:bodyPr>
          <a:lstStyle/>
          <a:p>
            <a:pPr>
              <a:spcBef>
                <a:spcPct val="50000"/>
              </a:spcBef>
            </a:pPr>
            <a:r>
              <a:rPr lang="en-US" dirty="0">
                <a:latin typeface="SILDoulosIPA-Regular" pitchFamily="-12" charset="0"/>
              </a:rPr>
              <a:t> </a:t>
            </a:r>
            <a:r>
              <a:rPr lang="en-US" altLang="ja-JP" dirty="0" err="1">
                <a:latin typeface="SILDoulosIPA-Regular" pitchFamily="-12" charset="0"/>
              </a:rPr>
              <a:t>z</a:t>
            </a:r>
            <a:endParaRPr lang="en-US" dirty="0">
              <a:latin typeface="SILDoulosIPA-Regular" pitchFamily="-12" charset="0"/>
            </a:endParaRPr>
          </a:p>
        </p:txBody>
      </p:sp>
      <p:sp>
        <p:nvSpPr>
          <p:cNvPr id="6154" name="Line 10"/>
          <p:cNvSpPr>
            <a:spLocks noChangeShapeType="1"/>
          </p:cNvSpPr>
          <p:nvPr/>
        </p:nvSpPr>
        <p:spPr bwMode="auto">
          <a:xfrm flipH="1">
            <a:off x="4114800" y="5105400"/>
            <a:ext cx="45720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6155" name="Line 11"/>
          <p:cNvSpPr>
            <a:spLocks noChangeShapeType="1"/>
          </p:cNvSpPr>
          <p:nvPr/>
        </p:nvSpPr>
        <p:spPr bwMode="auto">
          <a:xfrm>
            <a:off x="4572000" y="5105400"/>
            <a:ext cx="45720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6156" name="Text Box 12"/>
          <p:cNvSpPr txBox="1">
            <a:spLocks noChangeArrowheads="1"/>
          </p:cNvSpPr>
          <p:nvPr/>
        </p:nvSpPr>
        <p:spPr bwMode="auto">
          <a:xfrm>
            <a:off x="4495800" y="5562600"/>
            <a:ext cx="609600" cy="457200"/>
          </a:xfrm>
          <a:prstGeom prst="rect">
            <a:avLst/>
          </a:prstGeom>
          <a:noFill/>
          <a:ln w="9525">
            <a:noFill/>
            <a:miter lim="800000"/>
            <a:headEnd/>
            <a:tailEnd/>
          </a:ln>
        </p:spPr>
        <p:txBody>
          <a:bodyPr>
            <a:prstTxWarp prst="textNoShape">
              <a:avLst/>
            </a:prstTxWarp>
            <a:spAutoFit/>
          </a:bodyPr>
          <a:lstStyle/>
          <a:p>
            <a:pPr>
              <a:spcBef>
                <a:spcPct val="50000"/>
              </a:spcBef>
            </a:pPr>
            <a:r>
              <a:rPr lang="en-US">
                <a:latin typeface="SILDoulosIPA-Regular" pitchFamily="-12" charset="0"/>
              </a:rPr>
              <a:t> </a:t>
            </a:r>
          </a:p>
        </p:txBody>
      </p:sp>
      <p:sp>
        <p:nvSpPr>
          <p:cNvPr id="6157" name="Text Box 13"/>
          <p:cNvSpPr txBox="1">
            <a:spLocks noChangeArrowheads="1"/>
          </p:cNvSpPr>
          <p:nvPr/>
        </p:nvSpPr>
        <p:spPr bwMode="auto">
          <a:xfrm>
            <a:off x="4876800" y="5562600"/>
            <a:ext cx="457200" cy="457200"/>
          </a:xfrm>
          <a:prstGeom prst="rect">
            <a:avLst/>
          </a:prstGeom>
          <a:noFill/>
          <a:ln w="9525">
            <a:noFill/>
            <a:miter lim="800000"/>
            <a:headEnd/>
            <a:tailEnd/>
          </a:ln>
        </p:spPr>
        <p:txBody>
          <a:bodyPr>
            <a:prstTxWarp prst="textNoShape">
              <a:avLst/>
            </a:prstTxWarp>
            <a:spAutoFit/>
          </a:bodyPr>
          <a:lstStyle/>
          <a:p>
            <a:pPr>
              <a:spcBef>
                <a:spcPct val="50000"/>
              </a:spcBef>
            </a:pPr>
            <a:r>
              <a:rPr lang="en-US" dirty="0"/>
              <a:t>0</a:t>
            </a:r>
          </a:p>
        </p:txBody>
      </p:sp>
      <p:sp>
        <p:nvSpPr>
          <p:cNvPr id="6158" name="Text Box 14"/>
          <p:cNvSpPr txBox="1">
            <a:spLocks noChangeArrowheads="1"/>
          </p:cNvSpPr>
          <p:nvPr/>
        </p:nvSpPr>
        <p:spPr bwMode="auto">
          <a:xfrm>
            <a:off x="4876800" y="4544457"/>
            <a:ext cx="1981200" cy="396875"/>
          </a:xfrm>
          <a:prstGeom prst="rect">
            <a:avLst/>
          </a:prstGeom>
          <a:noFill/>
          <a:ln w="9525">
            <a:noFill/>
            <a:miter lim="800000"/>
            <a:headEnd/>
            <a:tailEnd/>
          </a:ln>
        </p:spPr>
        <p:txBody>
          <a:bodyPr>
            <a:prstTxWarp prst="textNoShape">
              <a:avLst/>
            </a:prstTxWarp>
            <a:spAutoFit/>
          </a:bodyPr>
          <a:lstStyle/>
          <a:p>
            <a:pPr>
              <a:spcBef>
                <a:spcPct val="50000"/>
              </a:spcBef>
            </a:pPr>
            <a:r>
              <a:rPr lang="en-US" sz="2000" dirty="0"/>
              <a:t>Contraction</a:t>
            </a:r>
          </a:p>
        </p:txBody>
      </p:sp>
      <p:sp>
        <p:nvSpPr>
          <p:cNvPr id="6159" name="Text Box 15"/>
          <p:cNvSpPr txBox="1">
            <a:spLocks noChangeArrowheads="1"/>
          </p:cNvSpPr>
          <p:nvPr/>
        </p:nvSpPr>
        <p:spPr bwMode="auto">
          <a:xfrm>
            <a:off x="5334000" y="5562600"/>
            <a:ext cx="1981200" cy="396875"/>
          </a:xfrm>
          <a:prstGeom prst="rect">
            <a:avLst/>
          </a:prstGeom>
          <a:noFill/>
          <a:ln w="9525">
            <a:noFill/>
            <a:miter lim="800000"/>
            <a:headEnd/>
            <a:tailEnd/>
          </a:ln>
        </p:spPr>
        <p:txBody>
          <a:bodyPr>
            <a:prstTxWarp prst="textNoShape">
              <a:avLst/>
            </a:prstTxWarp>
            <a:spAutoFit/>
          </a:bodyPr>
          <a:lstStyle/>
          <a:p>
            <a:pPr>
              <a:spcBef>
                <a:spcPct val="50000"/>
              </a:spcBef>
            </a:pPr>
            <a:r>
              <a:rPr lang="en-US" sz="2000" dirty="0"/>
              <a:t>Deletion</a:t>
            </a:r>
          </a:p>
        </p:txBody>
      </p:sp>
      <p:sp>
        <p:nvSpPr>
          <p:cNvPr id="6160" name="Text Box 16"/>
          <p:cNvSpPr txBox="1">
            <a:spLocks noChangeArrowheads="1"/>
          </p:cNvSpPr>
          <p:nvPr/>
        </p:nvSpPr>
        <p:spPr bwMode="auto">
          <a:xfrm>
            <a:off x="3168650" y="4435475"/>
            <a:ext cx="184150" cy="457200"/>
          </a:xfrm>
          <a:prstGeom prst="rect">
            <a:avLst/>
          </a:prstGeom>
          <a:noFill/>
          <a:ln w="9525">
            <a:noFill/>
            <a:miter lim="800000"/>
            <a:headEnd/>
            <a:tailEnd/>
          </a:ln>
        </p:spPr>
        <p:txBody>
          <a:bodyPr wrap="none">
            <a:prstTxWarp prst="textNoShape">
              <a:avLst/>
            </a:prstTxWarp>
            <a:spAutoFit/>
          </a:bodyPr>
          <a:lstStyle/>
          <a:p>
            <a:endParaRPr lang="en-US"/>
          </a:p>
        </p:txBody>
      </p:sp>
      <p:sp>
        <p:nvSpPr>
          <p:cNvPr id="6161" name="Text Box 17"/>
          <p:cNvSpPr txBox="1">
            <a:spLocks noChangeArrowheads="1"/>
          </p:cNvSpPr>
          <p:nvPr/>
        </p:nvSpPr>
        <p:spPr bwMode="auto">
          <a:xfrm>
            <a:off x="3810000" y="5562600"/>
            <a:ext cx="609600" cy="457200"/>
          </a:xfrm>
          <a:prstGeom prst="rect">
            <a:avLst/>
          </a:prstGeom>
          <a:noFill/>
          <a:ln w="9525">
            <a:noFill/>
            <a:miter lim="800000"/>
            <a:headEnd/>
            <a:tailEnd/>
          </a:ln>
        </p:spPr>
        <p:txBody>
          <a:bodyPr>
            <a:prstTxWarp prst="textNoShape">
              <a:avLst/>
            </a:prstTxWarp>
            <a:spAutoFit/>
          </a:bodyPr>
          <a:lstStyle/>
          <a:p>
            <a:pPr>
              <a:spcBef>
                <a:spcPct val="50000"/>
              </a:spcBef>
            </a:pPr>
            <a:r>
              <a:rPr lang="en-US">
                <a:latin typeface="SILDoulosIPA-Regular" pitchFamily="-12" charset="0"/>
              </a:rPr>
              <a:t> </a:t>
            </a:r>
            <a:r>
              <a:rPr lang="en-US" altLang="ja-JP">
                <a:latin typeface="SILDoulosIPA-Regular" pitchFamily="-12" charset="0"/>
              </a:rPr>
              <a:t>z</a:t>
            </a:r>
            <a:endParaRPr lang="en-US">
              <a:latin typeface="SILDoulosIPA-Regular" pitchFamily="-1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59"/>
                                        </p:tgtEl>
                                        <p:attrNameLst>
                                          <p:attrName>style.visibility</p:attrName>
                                        </p:attrNameLst>
                                      </p:cBhvr>
                                      <p:to>
                                        <p:strVal val="visible"/>
                                      </p:to>
                                    </p:set>
                                  </p:childTnLst>
                                </p:cTn>
                              </p:par>
                              <p:par>
                                <p:cTn id="31" presetID="1" presetClass="entr" presetSubtype="0" fill="hold" grpId="0" nodeType="withEffect" nodePh="1">
                                  <p:stCondLst>
                                    <p:cond delay="0"/>
                                  </p:stCondLst>
                                  <p:endCondLst>
                                    <p:cond evt="begin" delay="0">
                                      <p:tn val="31"/>
                                    </p:cond>
                                  </p:endCondLst>
                                  <p:childTnLst>
                                    <p:set>
                                      <p:cBhvr>
                                        <p:cTn id="32" dur="1" fill="hold">
                                          <p:stCondLst>
                                            <p:cond delay="0"/>
                                          </p:stCondLst>
                                        </p:cTn>
                                        <p:tgtEl>
                                          <p:spTgt spid="616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16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15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15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49"/>
                                        </p:tgtEl>
                                        <p:attrNameLst>
                                          <p:attrName>style.visibility</p:attrName>
                                        </p:attrNameLst>
                                      </p:cBhvr>
                                      <p:to>
                                        <p:strVal val="visible"/>
                                      </p:to>
                                    </p:set>
                                  </p:childTnLst>
                                </p:cTn>
                              </p:par>
                              <p:par>
                                <p:cTn id="51" presetID="1" presetClass="entr" presetSubtype="0" fill="hold" grpId="0" nodeType="withEffect" nodePh="1">
                                  <p:stCondLst>
                                    <p:cond delay="0"/>
                                  </p:stCondLst>
                                  <p:endCondLst>
                                    <p:cond evt="begin" delay="0">
                                      <p:tn val="51"/>
                                    </p:cond>
                                  </p:endCondLst>
                                  <p:childTnLst>
                                    <p:set>
                                      <p:cBhvr>
                                        <p:cTn id="52"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P spid="6148" grpId="0"/>
      <p:bldP spid="6149" grpId="0"/>
      <p:bldP spid="6150" grpId="0" animBg="1"/>
      <p:bldP spid="6151" grpId="0" animBg="1"/>
      <p:bldP spid="6152" grpId="0"/>
      <p:bldP spid="6153" grpId="0"/>
      <p:bldP spid="6154" grpId="0" animBg="1"/>
      <p:bldP spid="6155" grpId="0" animBg="1"/>
      <p:bldP spid="6156" grpId="0"/>
      <p:bldP spid="6157" grpId="0"/>
      <p:bldP spid="6158" grpId="0"/>
      <p:bldP spid="6159" grpId="0"/>
      <p:bldP spid="6160" grpId="0"/>
      <p:bldP spid="6161" grpId="0"/>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a:xfrm>
            <a:off x="609600" y="228600"/>
            <a:ext cx="7772400" cy="1143000"/>
          </a:xfrm>
        </p:spPr>
        <p:txBody>
          <a:bodyPr/>
          <a:lstStyle/>
          <a:p>
            <a:r>
              <a:rPr lang="en-US" sz="2000" dirty="0">
                <a:ea typeface="ＭＳ Ｐゴシック" pitchFamily="-111" charset="-128"/>
                <a:cs typeface="ＭＳ Ｐゴシック" pitchFamily="-111" charset="-128"/>
              </a:rPr>
              <a:t>Absence of phonological conditioning of</a:t>
            </a:r>
            <a:r>
              <a:rPr lang="en-US" sz="2000" dirty="0" smtClean="0">
                <a:ea typeface="ＭＳ Ｐゴシック" pitchFamily="-111" charset="-128"/>
                <a:cs typeface="ＭＳ Ｐゴシック" pitchFamily="-111" charset="-128"/>
              </a:rPr>
              <a:t> word-</a:t>
            </a:r>
            <a:r>
              <a:rPr lang="en-US" sz="2000" dirty="0" smtClean="0">
                <a:ea typeface="ＭＳ Ｐゴシック" pitchFamily="-111" charset="-128"/>
                <a:cs typeface="ＭＳ Ｐゴシック" pitchFamily="-111" charset="-128"/>
              </a:rPr>
              <a:t>final</a:t>
            </a:r>
            <a:r>
              <a:rPr lang="en-US" sz="2000" dirty="0" smtClean="0">
                <a:ea typeface="ＭＳ Ｐゴシック" pitchFamily="-111" charset="-128"/>
                <a:cs typeface="ＭＳ Ｐゴシック" pitchFamily="-111" charset="-128"/>
              </a:rPr>
              <a:t> /</a:t>
            </a:r>
            <a:r>
              <a:rPr lang="en-US" sz="2000" dirty="0" err="1">
                <a:ea typeface="ＭＳ Ｐゴシック" pitchFamily="-111" charset="-128"/>
                <a:cs typeface="ＭＳ Ｐゴシック" pitchFamily="-111" charset="-128"/>
              </a:rPr>
              <a:t>s</a:t>
            </a:r>
            <a:r>
              <a:rPr lang="en-US" sz="2000" dirty="0">
                <a:ea typeface="ＭＳ Ｐゴシック" pitchFamily="-111" charset="-128"/>
                <a:cs typeface="ＭＳ Ｐゴシック" pitchFamily="-111" charset="-128"/>
              </a:rPr>
              <a:t>/ for AA groups in South Harlem  [from Labov, Cohen, Robins &amp; Lewis 1968]</a:t>
            </a:r>
          </a:p>
        </p:txBody>
      </p:sp>
      <p:graphicFrame>
        <p:nvGraphicFramePr>
          <p:cNvPr id="72706" name="Object 2"/>
          <p:cNvGraphicFramePr>
            <a:graphicFrameLocks noChangeAspect="1"/>
          </p:cNvGraphicFramePr>
          <p:nvPr/>
        </p:nvGraphicFramePr>
        <p:xfrm>
          <a:off x="0" y="1066800"/>
          <a:ext cx="9144000" cy="5065713"/>
        </p:xfrm>
        <a:graphic>
          <a:graphicData uri="http://schemas.openxmlformats.org/presentationml/2006/ole">
            <p:oleObj spid="_x0000_s79874" name="Worksheet" r:id="rId4" imgW="7226808" imgH="3669792" progId="Excel.Sheet.8">
              <p:embed/>
            </p:oleObj>
          </a:graphicData>
        </a:graphic>
      </p:graphicFrame>
      <p:sp>
        <p:nvSpPr>
          <p:cNvPr id="72708" name="Text Box 4"/>
          <p:cNvSpPr txBox="1">
            <a:spLocks noChangeArrowheads="1"/>
          </p:cNvSpPr>
          <p:nvPr/>
        </p:nvSpPr>
        <p:spPr bwMode="auto">
          <a:xfrm>
            <a:off x="1066800" y="5638800"/>
            <a:ext cx="6019800" cy="369332"/>
          </a:xfrm>
          <a:prstGeom prst="rect">
            <a:avLst/>
          </a:prstGeom>
          <a:noFill/>
          <a:ln w="9525">
            <a:noFill/>
            <a:miter lim="800000"/>
            <a:headEnd/>
            <a:tailEnd/>
          </a:ln>
        </p:spPr>
        <p:txBody>
          <a:bodyPr>
            <a:prstTxWarp prst="textNoShape">
              <a:avLst/>
            </a:prstTxWarp>
            <a:spAutoFit/>
          </a:bodyPr>
          <a:lstStyle/>
          <a:p>
            <a:pPr>
              <a:spcBef>
                <a:spcPct val="50000"/>
              </a:spcBef>
            </a:pPr>
            <a:r>
              <a:rPr lang="en-US" dirty="0"/>
              <a:t> </a:t>
            </a:r>
            <a:r>
              <a:rPr lang="en-US" sz="1600" dirty="0"/>
              <a:t>Group              </a:t>
            </a:r>
            <a:r>
              <a:rPr lang="en-US" sz="1600" dirty="0" smtClean="0"/>
              <a:t>         </a:t>
            </a:r>
            <a:r>
              <a:rPr lang="en-US" sz="1600" dirty="0"/>
              <a:t>Single                  </a:t>
            </a:r>
            <a:r>
              <a:rPr lang="en-US" sz="1600" dirty="0" smtClean="0"/>
              <a:t>          </a:t>
            </a:r>
            <a:r>
              <a:rPr lang="en-US" sz="1600" dirty="0"/>
              <a:t>Group              </a:t>
            </a:r>
            <a:r>
              <a:rPr lang="en-US" sz="1600" dirty="0" smtClean="0"/>
              <a:t>         </a:t>
            </a:r>
            <a:r>
              <a:rPr lang="en-US" sz="1600" dirty="0"/>
              <a:t>Single</a:t>
            </a:r>
          </a:p>
        </p:txBody>
      </p:sp>
      <p:sp>
        <p:nvSpPr>
          <p:cNvPr id="72709" name="Text Box 5"/>
          <p:cNvSpPr txBox="1">
            <a:spLocks noChangeArrowheads="1"/>
          </p:cNvSpPr>
          <p:nvPr/>
        </p:nvSpPr>
        <p:spPr bwMode="auto">
          <a:xfrm>
            <a:off x="7543800" y="4267200"/>
            <a:ext cx="990600" cy="304800"/>
          </a:xfrm>
          <a:prstGeom prst="rect">
            <a:avLst/>
          </a:prstGeom>
          <a:noFill/>
          <a:ln w="9525">
            <a:noFill/>
            <a:miter lim="800000"/>
            <a:headEnd/>
            <a:tailEnd/>
          </a:ln>
        </p:spPr>
        <p:txBody>
          <a:bodyPr>
            <a:prstTxWarp prst="textNoShape">
              <a:avLst/>
            </a:prstTxWarp>
            <a:spAutoFit/>
          </a:bodyPr>
          <a:lstStyle/>
          <a:p>
            <a:pPr>
              <a:spcBef>
                <a:spcPct val="50000"/>
              </a:spcBef>
            </a:pPr>
            <a:r>
              <a:rPr lang="en-US" sz="1400"/>
              <a:t>So. WC</a:t>
            </a:r>
          </a:p>
        </p:txBody>
      </p:sp>
      <p:sp>
        <p:nvSpPr>
          <p:cNvPr id="72710" name="Rectangle 5"/>
          <p:cNvSpPr>
            <a:spLocks noChangeArrowheads="1"/>
          </p:cNvSpPr>
          <p:nvPr/>
        </p:nvSpPr>
        <p:spPr bwMode="auto">
          <a:xfrm>
            <a:off x="990600" y="3048000"/>
            <a:ext cx="930751" cy="584776"/>
          </a:xfrm>
          <a:prstGeom prst="rect">
            <a:avLst/>
          </a:prstGeom>
          <a:noFill/>
          <a:ln w="9525">
            <a:noFill/>
            <a:miter lim="800000"/>
            <a:headEnd/>
            <a:tailEnd/>
          </a:ln>
        </p:spPr>
        <p:txBody>
          <a:bodyPr wrap="none">
            <a:prstTxWarp prst="textNoShape">
              <a:avLst/>
            </a:prstTxWarp>
            <a:spAutoFit/>
          </a:bodyPr>
          <a:lstStyle/>
          <a:p>
            <a:r>
              <a:rPr lang="en-US" sz="1600" i="1" dirty="0"/>
              <a:t>nice dog </a:t>
            </a:r>
          </a:p>
          <a:p>
            <a:r>
              <a:rPr lang="en-US" sz="1600" i="1" dirty="0"/>
              <a:t>(</a:t>
            </a:r>
            <a:r>
              <a:rPr lang="en-US" sz="1600" i="1" dirty="0" err="1"/>
              <a:t>ni</a:t>
            </a:r>
            <a:r>
              <a:rPr lang="en-US" sz="1600" i="1" dirty="0"/>
              <a:t>’ </a:t>
            </a:r>
            <a:r>
              <a:rPr lang="en-US" sz="1600" i="1" dirty="0" smtClean="0"/>
              <a:t>dog</a:t>
            </a:r>
            <a:r>
              <a:rPr lang="en-US" sz="1600" i="1" dirty="0"/>
              <a:t>)</a:t>
            </a:r>
          </a:p>
        </p:txBody>
      </p:sp>
      <p:sp>
        <p:nvSpPr>
          <p:cNvPr id="72711" name="Rectangle 6"/>
          <p:cNvSpPr>
            <a:spLocks noChangeArrowheads="1"/>
          </p:cNvSpPr>
          <p:nvPr/>
        </p:nvSpPr>
        <p:spPr bwMode="auto">
          <a:xfrm>
            <a:off x="1752600" y="4800600"/>
            <a:ext cx="1371600" cy="338554"/>
          </a:xfrm>
          <a:prstGeom prst="rect">
            <a:avLst/>
          </a:prstGeom>
          <a:noFill/>
          <a:ln w="9525">
            <a:noFill/>
            <a:miter lim="800000"/>
            <a:headEnd/>
            <a:tailEnd/>
          </a:ln>
        </p:spPr>
        <p:txBody>
          <a:bodyPr>
            <a:prstTxWarp prst="textNoShape">
              <a:avLst/>
            </a:prstTxWarp>
            <a:spAutoFit/>
          </a:bodyPr>
          <a:lstStyle/>
          <a:p>
            <a:r>
              <a:rPr lang="en-US" sz="1600" i="1" dirty="0"/>
              <a:t>nice apple</a:t>
            </a:r>
          </a:p>
        </p:txBody>
      </p:sp>
      <p:sp>
        <p:nvSpPr>
          <p:cNvPr id="72712" name="Rectangle 7"/>
          <p:cNvSpPr>
            <a:spLocks noChangeArrowheads="1"/>
          </p:cNvSpPr>
          <p:nvPr/>
        </p:nvSpPr>
        <p:spPr bwMode="auto">
          <a:xfrm>
            <a:off x="3962400" y="3505200"/>
            <a:ext cx="1143000" cy="381000"/>
          </a:xfrm>
          <a:prstGeom prst="rect">
            <a:avLst/>
          </a:prstGeom>
          <a:noFill/>
          <a:ln w="9525">
            <a:noFill/>
            <a:miter lim="800000"/>
            <a:headEnd/>
            <a:tailEnd/>
          </a:ln>
        </p:spPr>
        <p:txBody>
          <a:bodyPr>
            <a:prstTxWarp prst="textNoShape">
              <a:avLst/>
            </a:prstTxWarp>
            <a:spAutoFit/>
          </a:bodyPr>
          <a:lstStyle/>
          <a:p>
            <a:r>
              <a:rPr lang="en-US" sz="1800" i="1"/>
              <a:t>he’s cold</a:t>
            </a:r>
          </a:p>
        </p:txBody>
      </p:sp>
      <p:sp>
        <p:nvSpPr>
          <p:cNvPr id="72713" name="Rectangle 8"/>
          <p:cNvSpPr>
            <a:spLocks noChangeArrowheads="1"/>
          </p:cNvSpPr>
          <p:nvPr/>
        </p:nvSpPr>
        <p:spPr bwMode="auto">
          <a:xfrm>
            <a:off x="4876800" y="4572000"/>
            <a:ext cx="1143000" cy="381000"/>
          </a:xfrm>
          <a:prstGeom prst="rect">
            <a:avLst/>
          </a:prstGeom>
          <a:noFill/>
          <a:ln w="9525">
            <a:noFill/>
            <a:miter lim="800000"/>
            <a:headEnd/>
            <a:tailEnd/>
          </a:ln>
        </p:spPr>
        <p:txBody>
          <a:bodyPr>
            <a:prstTxWarp prst="textNoShape">
              <a:avLst/>
            </a:prstTxWarp>
            <a:spAutoFit/>
          </a:bodyPr>
          <a:lstStyle/>
          <a:p>
            <a:r>
              <a:rPr lang="en-US" sz="1800" i="1"/>
              <a:t>he’s out</a:t>
            </a:r>
          </a:p>
        </p:txBody>
      </p:sp>
      <p:sp>
        <p:nvSpPr>
          <p:cNvPr id="72714" name="Text Box 5"/>
          <p:cNvSpPr txBox="1">
            <a:spLocks noChangeArrowheads="1"/>
          </p:cNvSpPr>
          <p:nvPr/>
        </p:nvSpPr>
        <p:spPr bwMode="auto">
          <a:xfrm>
            <a:off x="7162800" y="5380038"/>
            <a:ext cx="1768475" cy="739775"/>
          </a:xfrm>
          <a:prstGeom prst="rect">
            <a:avLst/>
          </a:prstGeom>
          <a:noFill/>
          <a:ln w="9525">
            <a:solidFill>
              <a:schemeClr val="tx1"/>
            </a:solidFill>
            <a:miter lim="800000"/>
            <a:headEnd/>
            <a:tailEnd/>
          </a:ln>
        </p:spPr>
        <p:txBody>
          <a:bodyPr>
            <a:prstTxWarp prst="textNoShape">
              <a:avLst/>
            </a:prstTxWarp>
            <a:spAutoFit/>
          </a:bodyPr>
          <a:lstStyle/>
          <a:p>
            <a:r>
              <a:rPr lang="en-US" sz="1400">
                <a:latin typeface="Times New Roman" pitchFamily="-111" charset="0"/>
                <a:ea typeface="Times New Roman" pitchFamily="-111" charset="0"/>
                <a:cs typeface="Times New Roman" pitchFamily="-111" charset="0"/>
              </a:rPr>
              <a:t>Type of Recording:</a:t>
            </a:r>
          </a:p>
          <a:p>
            <a:r>
              <a:rPr lang="en-US" sz="1400">
                <a:latin typeface="Times New Roman" pitchFamily="-111" charset="0"/>
                <a:ea typeface="Times New Roman" pitchFamily="-111" charset="0"/>
                <a:cs typeface="Times New Roman" pitchFamily="-111" charset="0"/>
              </a:rPr>
              <a:t>Group Session vs Single Interviews</a:t>
            </a:r>
          </a:p>
        </p:txBody>
      </p:sp>
      <p:cxnSp>
        <p:nvCxnSpPr>
          <p:cNvPr id="72715" name="Straight Connector 13"/>
          <p:cNvCxnSpPr>
            <a:cxnSpLocks noChangeShapeType="1"/>
          </p:cNvCxnSpPr>
          <p:nvPr/>
        </p:nvCxnSpPr>
        <p:spPr bwMode="auto">
          <a:xfrm rot="5400000">
            <a:off x="1447801" y="3886200"/>
            <a:ext cx="4876800" cy="3175"/>
          </a:xfrm>
          <a:prstGeom prst="line">
            <a:avLst/>
          </a:prstGeom>
          <a:noFill/>
          <a:ln w="9525">
            <a:solidFill>
              <a:schemeClr val="tx1"/>
            </a:solidFill>
            <a:round/>
            <a:headEnd/>
            <a:tailEnd/>
          </a:ln>
        </p:spPr>
      </p:cxnSp>
      <p:sp>
        <p:nvSpPr>
          <p:cNvPr id="72716" name="Rectangle 14"/>
          <p:cNvSpPr>
            <a:spLocks noChangeArrowheads="1"/>
          </p:cNvSpPr>
          <p:nvPr/>
        </p:nvSpPr>
        <p:spPr bwMode="auto">
          <a:xfrm>
            <a:off x="1371600" y="1447800"/>
            <a:ext cx="1844675" cy="461963"/>
          </a:xfrm>
          <a:prstGeom prst="rect">
            <a:avLst/>
          </a:prstGeom>
          <a:noFill/>
          <a:ln w="9525">
            <a:solidFill>
              <a:schemeClr val="tx1"/>
            </a:solidFill>
            <a:miter lim="800000"/>
            <a:headEnd/>
            <a:tailEnd/>
          </a:ln>
        </p:spPr>
        <p:txBody>
          <a:bodyPr wrap="none">
            <a:prstTxWarp prst="textNoShape">
              <a:avLst/>
            </a:prstTxWarp>
            <a:spAutoFit/>
          </a:bodyPr>
          <a:lstStyle/>
          <a:p>
            <a:r>
              <a:rPr lang="en-US" sz="2000"/>
              <a:t>M</a:t>
            </a:r>
            <a:r>
              <a:rPr lang="en-US" sz="1800"/>
              <a:t>onomorphemi</a:t>
            </a:r>
            <a:r>
              <a:rPr lang="en-US" sz="2000"/>
              <a:t>c</a:t>
            </a:r>
            <a:r>
              <a:rPr lang="en-US"/>
              <a:t> </a:t>
            </a:r>
          </a:p>
        </p:txBody>
      </p:sp>
      <p:sp>
        <p:nvSpPr>
          <p:cNvPr id="72717" name="Rectangle 15"/>
          <p:cNvSpPr>
            <a:spLocks noChangeArrowheads="1"/>
          </p:cNvSpPr>
          <p:nvPr/>
        </p:nvSpPr>
        <p:spPr bwMode="auto">
          <a:xfrm>
            <a:off x="5181600" y="1447800"/>
            <a:ext cx="1066800" cy="369332"/>
          </a:xfrm>
          <a:prstGeom prst="rect">
            <a:avLst/>
          </a:prstGeom>
          <a:noFill/>
          <a:ln w="9525">
            <a:solidFill>
              <a:schemeClr val="tx1"/>
            </a:solidFill>
            <a:miter lim="800000"/>
            <a:headEnd/>
            <a:tailEnd/>
          </a:ln>
        </p:spPr>
        <p:txBody>
          <a:bodyPr wrap="square">
            <a:prstTxWarp prst="textNoShape">
              <a:avLst/>
            </a:prstTxWarp>
            <a:spAutoFit/>
          </a:bodyPr>
          <a:lstStyle/>
          <a:p>
            <a:pPr algn="ctr">
              <a:spcBef>
                <a:spcPct val="50000"/>
              </a:spcBef>
            </a:pPr>
            <a:r>
              <a:rPr lang="en-US" sz="1800" dirty="0"/>
              <a:t>Verbal</a:t>
            </a:r>
            <a:r>
              <a:rPr lang="en-US" sz="1800" dirty="0" smtClean="0"/>
              <a:t> {</a:t>
            </a:r>
            <a:r>
              <a:rPr lang="en-US" sz="1800" dirty="0" err="1" smtClean="0"/>
              <a:t>s</a:t>
            </a:r>
            <a:r>
              <a:rPr lang="en-US" sz="1800" dirty="0" smtClean="0"/>
              <a:t>}</a:t>
            </a:r>
            <a:endParaRPr lang="en-US" sz="1800" dirty="0"/>
          </a:p>
        </p:txBody>
      </p:sp>
      <p:sp>
        <p:nvSpPr>
          <p:cNvPr id="72718" name="Left Arrow 16"/>
          <p:cNvSpPr>
            <a:spLocks noChangeArrowheads="1"/>
          </p:cNvSpPr>
          <p:nvPr/>
        </p:nvSpPr>
        <p:spPr bwMode="auto">
          <a:xfrm>
            <a:off x="6858000" y="5715000"/>
            <a:ext cx="304800" cy="304800"/>
          </a:xfrm>
          <a:prstGeom prst="leftArrow">
            <a:avLst>
              <a:gd name="adj1" fmla="val 50000"/>
              <a:gd name="adj2" fmla="val 50000"/>
            </a:avLst>
          </a:prstGeom>
          <a:solidFill>
            <a:srgbClr val="0000FF"/>
          </a:solidFill>
          <a:ln w="9525">
            <a:solidFill>
              <a:schemeClr val="tx1"/>
            </a:solidFill>
            <a:round/>
            <a:headEnd/>
            <a:tailEnd/>
          </a:ln>
        </p:spPr>
        <p:txBody>
          <a:bodyPr>
            <a:prstTxWarp prst="textNoShape">
              <a:avLst/>
            </a:prstTxWarp>
          </a:bodyPr>
          <a:lstStyle/>
          <a:p>
            <a:endParaRPr lang="en-US"/>
          </a:p>
        </p:txBody>
      </p:sp>
      <p:sp>
        <p:nvSpPr>
          <p:cNvPr id="15" name="TextBox 14"/>
          <p:cNvSpPr txBox="1"/>
          <p:nvPr/>
        </p:nvSpPr>
        <p:spPr>
          <a:xfrm>
            <a:off x="5105400" y="3928646"/>
            <a:ext cx="651933" cy="307777"/>
          </a:xfrm>
          <a:prstGeom prst="rect">
            <a:avLst/>
          </a:prstGeom>
          <a:noFill/>
          <a:ln>
            <a:solidFill>
              <a:schemeClr val="tx1"/>
            </a:solidFill>
          </a:ln>
        </p:spPr>
        <p:txBody>
          <a:bodyPr wrap="square" rtlCol="0">
            <a:spAutoFit/>
          </a:bodyPr>
          <a:lstStyle/>
          <a:p>
            <a:r>
              <a:rPr lang="en-US" sz="1400" dirty="0" smtClean="0"/>
              <a:t>Adults</a:t>
            </a:r>
            <a:endParaRPr lang="en-US" sz="1400" dirty="0"/>
          </a:p>
        </p:txBody>
      </p:sp>
      <p:cxnSp>
        <p:nvCxnSpPr>
          <p:cNvPr id="24" name="Straight Arrow Connector 23"/>
          <p:cNvCxnSpPr/>
          <p:nvPr/>
        </p:nvCxnSpPr>
        <p:spPr>
          <a:xfrm rot="10800000">
            <a:off x="4800601" y="4113211"/>
            <a:ext cx="304800" cy="158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5" name="Rectangle 2"/>
          <p:cNvSpPr>
            <a:spLocks noGrp="1" noChangeArrowheads="1"/>
          </p:cNvSpPr>
          <p:nvPr>
            <p:ph type="ctrTitle"/>
          </p:nvPr>
        </p:nvSpPr>
        <p:spPr>
          <a:xfrm>
            <a:off x="609600" y="228600"/>
            <a:ext cx="8153400" cy="1143000"/>
          </a:xfrm>
        </p:spPr>
        <p:txBody>
          <a:bodyPr/>
          <a:lstStyle/>
          <a:p>
            <a:r>
              <a:rPr lang="en-US" sz="2000" dirty="0" smtClean="0">
                <a:ea typeface="ＭＳ Ｐゴシック" pitchFamily="-111" charset="-128"/>
                <a:cs typeface="ＭＳ Ｐゴシック" pitchFamily="-111" charset="-128"/>
              </a:rPr>
              <a:t>Logistic regression analysis of </a:t>
            </a:r>
            <a:r>
              <a:rPr lang="en-US" sz="2000" dirty="0" smtClean="0">
                <a:ea typeface="ＭＳ Ｐゴシック" pitchFamily="-111" charset="-128"/>
                <a:cs typeface="ＭＳ Ｐゴシック" pitchFamily="-111" charset="-128"/>
              </a:rPr>
              <a:t>verbal </a:t>
            </a:r>
            <a:r>
              <a:rPr lang="en-US" sz="2000" dirty="0">
                <a:ea typeface="ＭＳ Ｐゴシック" pitchFamily="-111" charset="-128"/>
                <a:cs typeface="ＭＳ Ｐゴシック" pitchFamily="-111" charset="-128"/>
              </a:rPr>
              <a:t>{</a:t>
            </a:r>
            <a:r>
              <a:rPr lang="en-US" sz="2000" dirty="0" err="1">
                <a:ea typeface="ＭＳ Ｐゴシック" pitchFamily="-111" charset="-128"/>
                <a:cs typeface="ＭＳ Ｐゴシック" pitchFamily="-111" charset="-128"/>
              </a:rPr>
              <a:t>s</a:t>
            </a:r>
            <a:r>
              <a:rPr lang="en-US" sz="2000" dirty="0">
                <a:ea typeface="ＭＳ Ｐゴシック" pitchFamily="-111" charset="-128"/>
                <a:cs typeface="ＭＳ Ｐゴシック" pitchFamily="-111" charset="-128"/>
              </a:rPr>
              <a:t>} in the spontaneous speech of 58 African-American struggling readers, Philadelphia, 2001</a:t>
            </a:r>
            <a:br>
              <a:rPr lang="en-US" sz="2000" dirty="0">
                <a:ea typeface="ＭＳ Ｐゴシック" pitchFamily="-111" charset="-128"/>
                <a:cs typeface="ＭＳ Ｐゴシック" pitchFamily="-111" charset="-128"/>
              </a:rPr>
            </a:br>
            <a:r>
              <a:rPr lang="en-US" sz="1800" dirty="0">
                <a:ea typeface="ＭＳ Ｐゴシック" pitchFamily="-111" charset="-128"/>
                <a:cs typeface="ＭＳ Ｐゴシック" pitchFamily="-111" charset="-128"/>
              </a:rPr>
              <a:t>(Note that all </a:t>
            </a:r>
            <a:r>
              <a:rPr lang="en-US" sz="1800" b="1" dirty="0">
                <a:solidFill>
                  <a:srgbClr val="3366FF"/>
                </a:solidFill>
                <a:ea typeface="ＭＳ Ｐゴシック" pitchFamily="-111" charset="-128"/>
                <a:cs typeface="ＭＳ Ｐゴシック" pitchFamily="-111" charset="-128"/>
              </a:rPr>
              <a:t>blue </a:t>
            </a:r>
            <a:r>
              <a:rPr lang="en-US" sz="1800" dirty="0">
                <a:ea typeface="ＭＳ Ｐゴシック" pitchFamily="-111" charset="-128"/>
                <a:cs typeface="ＭＳ Ｐゴシック" pitchFamily="-111" charset="-128"/>
              </a:rPr>
              <a:t>represent non-significant differences; only </a:t>
            </a:r>
            <a:r>
              <a:rPr lang="en-US" sz="1800" b="1" dirty="0">
                <a:solidFill>
                  <a:srgbClr val="FF0000"/>
                </a:solidFill>
                <a:ea typeface="ＭＳ Ｐゴシック" pitchFamily="-111" charset="-128"/>
                <a:cs typeface="ＭＳ Ｐゴシック" pitchFamily="-111" charset="-128"/>
              </a:rPr>
              <a:t>red </a:t>
            </a:r>
            <a:r>
              <a:rPr lang="en-US" sz="1800" dirty="0">
                <a:ea typeface="ＭＳ Ｐゴシック" pitchFamily="-111" charset="-128"/>
                <a:cs typeface="ＭＳ Ｐゴシック" pitchFamily="-111" charset="-128"/>
              </a:rPr>
              <a:t>are significant)</a:t>
            </a:r>
          </a:p>
        </p:txBody>
      </p:sp>
      <p:graphicFrame>
        <p:nvGraphicFramePr>
          <p:cNvPr id="74754" name="Object 2"/>
          <p:cNvGraphicFramePr>
            <a:graphicFrameLocks noChangeAspect="1"/>
          </p:cNvGraphicFramePr>
          <p:nvPr/>
        </p:nvGraphicFramePr>
        <p:xfrm>
          <a:off x="0" y="1295400"/>
          <a:ext cx="9144000" cy="5562600"/>
        </p:xfrm>
        <a:graphic>
          <a:graphicData uri="http://schemas.openxmlformats.org/presentationml/2006/ole">
            <p:oleObj spid="_x0000_s81922" name="Worksheet" r:id="rId4" imgW="7431024" imgH="4090416" progId="Excel.Sheet.8">
              <p:embed/>
            </p:oleObj>
          </a:graphicData>
        </a:graphic>
      </p:graphicFrame>
      <p:sp>
        <p:nvSpPr>
          <p:cNvPr id="74756" name="Text Box 4"/>
          <p:cNvSpPr txBox="1">
            <a:spLocks noChangeArrowheads="1"/>
          </p:cNvSpPr>
          <p:nvPr/>
        </p:nvSpPr>
        <p:spPr bwMode="auto">
          <a:xfrm>
            <a:off x="990600" y="4191000"/>
            <a:ext cx="914400" cy="457200"/>
          </a:xfrm>
          <a:prstGeom prst="rect">
            <a:avLst/>
          </a:prstGeom>
          <a:noFill/>
          <a:ln w="9525">
            <a:noFill/>
            <a:miter lim="800000"/>
            <a:headEnd/>
            <a:tailEnd/>
          </a:ln>
        </p:spPr>
        <p:txBody>
          <a:bodyPr>
            <a:prstTxWarp prst="textNoShape">
              <a:avLst/>
            </a:prstTxWarp>
            <a:spAutoFit/>
          </a:bodyPr>
          <a:lstStyle/>
          <a:p>
            <a:pPr>
              <a:spcBef>
                <a:spcPct val="50000"/>
              </a:spcBef>
            </a:pPr>
            <a:endParaRPr lang="en-US"/>
          </a:p>
        </p:txBody>
      </p:sp>
      <p:sp>
        <p:nvSpPr>
          <p:cNvPr id="16389" name="Text Box 5"/>
          <p:cNvSpPr txBox="1">
            <a:spLocks noChangeArrowheads="1"/>
          </p:cNvSpPr>
          <p:nvPr/>
        </p:nvSpPr>
        <p:spPr bwMode="auto">
          <a:xfrm>
            <a:off x="914400" y="1981200"/>
            <a:ext cx="1066800" cy="517525"/>
          </a:xfrm>
          <a:prstGeom prst="rect">
            <a:avLst/>
          </a:prstGeom>
          <a:noFill/>
          <a:ln w="9525">
            <a:noFill/>
            <a:miter lim="800000"/>
            <a:headEnd/>
            <a:tailEnd/>
          </a:ln>
        </p:spPr>
        <p:txBody>
          <a:bodyPr>
            <a:prstTxWarp prst="textNoShape">
              <a:avLst/>
            </a:prstTxWarp>
            <a:spAutoFit/>
          </a:bodyPr>
          <a:lstStyle/>
          <a:p>
            <a:pPr>
              <a:spcBef>
                <a:spcPct val="50000"/>
              </a:spcBef>
            </a:pPr>
            <a:r>
              <a:rPr lang="en-US" sz="1400"/>
              <a:t>Preceding segment</a:t>
            </a:r>
          </a:p>
        </p:txBody>
      </p:sp>
      <p:sp>
        <p:nvSpPr>
          <p:cNvPr id="16390" name="Text Box 6"/>
          <p:cNvSpPr txBox="1">
            <a:spLocks noChangeArrowheads="1"/>
          </p:cNvSpPr>
          <p:nvPr/>
        </p:nvSpPr>
        <p:spPr bwMode="auto">
          <a:xfrm>
            <a:off x="1676400" y="4038600"/>
            <a:ext cx="1066800" cy="517525"/>
          </a:xfrm>
          <a:prstGeom prst="rect">
            <a:avLst/>
          </a:prstGeom>
          <a:noFill/>
          <a:ln w="9525">
            <a:noFill/>
            <a:miter lim="800000"/>
            <a:headEnd/>
            <a:tailEnd/>
          </a:ln>
        </p:spPr>
        <p:txBody>
          <a:bodyPr>
            <a:prstTxWarp prst="textNoShape">
              <a:avLst/>
            </a:prstTxWarp>
            <a:spAutoFit/>
          </a:bodyPr>
          <a:lstStyle/>
          <a:p>
            <a:pPr>
              <a:spcBef>
                <a:spcPct val="50000"/>
              </a:spcBef>
            </a:pPr>
            <a:r>
              <a:rPr lang="en-US" sz="1400"/>
              <a:t>Following segment</a:t>
            </a:r>
          </a:p>
        </p:txBody>
      </p:sp>
      <p:sp>
        <p:nvSpPr>
          <p:cNvPr id="16391" name="Text Box 7"/>
          <p:cNvSpPr txBox="1">
            <a:spLocks noChangeArrowheads="1"/>
          </p:cNvSpPr>
          <p:nvPr/>
        </p:nvSpPr>
        <p:spPr bwMode="auto">
          <a:xfrm>
            <a:off x="2819400" y="1828800"/>
            <a:ext cx="685800" cy="304800"/>
          </a:xfrm>
          <a:prstGeom prst="rect">
            <a:avLst/>
          </a:prstGeom>
          <a:noFill/>
          <a:ln w="9525">
            <a:noFill/>
            <a:miter lim="800000"/>
            <a:headEnd/>
            <a:tailEnd/>
          </a:ln>
        </p:spPr>
        <p:txBody>
          <a:bodyPr>
            <a:prstTxWarp prst="textNoShape">
              <a:avLst/>
            </a:prstTxWarp>
            <a:spAutoFit/>
          </a:bodyPr>
          <a:lstStyle/>
          <a:p>
            <a:pPr>
              <a:spcBef>
                <a:spcPct val="50000"/>
              </a:spcBef>
            </a:pPr>
            <a:r>
              <a:rPr lang="en-US" sz="1400"/>
              <a:t>Verb</a:t>
            </a:r>
          </a:p>
        </p:txBody>
      </p:sp>
      <p:sp>
        <p:nvSpPr>
          <p:cNvPr id="16392" name="Text Box 8"/>
          <p:cNvSpPr txBox="1">
            <a:spLocks noChangeArrowheads="1"/>
          </p:cNvSpPr>
          <p:nvPr/>
        </p:nvSpPr>
        <p:spPr bwMode="auto">
          <a:xfrm>
            <a:off x="3505200" y="4114800"/>
            <a:ext cx="1219200" cy="738664"/>
          </a:xfrm>
          <a:prstGeom prst="rect">
            <a:avLst/>
          </a:prstGeom>
          <a:noFill/>
          <a:ln w="9525">
            <a:noFill/>
            <a:miter lim="800000"/>
            <a:headEnd/>
            <a:tailEnd/>
          </a:ln>
        </p:spPr>
        <p:txBody>
          <a:bodyPr>
            <a:prstTxWarp prst="textNoShape">
              <a:avLst/>
            </a:prstTxWarp>
            <a:spAutoFit/>
          </a:bodyPr>
          <a:lstStyle/>
          <a:p>
            <a:pPr>
              <a:spcBef>
                <a:spcPct val="50000"/>
              </a:spcBef>
            </a:pPr>
            <a:r>
              <a:rPr lang="en-US" sz="1400" dirty="0" smtClean="0"/>
              <a:t>Subject Pronoun</a:t>
            </a:r>
            <a:r>
              <a:rPr lang="en-US" sz="1400" dirty="0"/>
              <a:t>/ Noun phrase</a:t>
            </a:r>
          </a:p>
        </p:txBody>
      </p:sp>
      <p:sp>
        <p:nvSpPr>
          <p:cNvPr id="16393" name="Text Box 9"/>
          <p:cNvSpPr txBox="1">
            <a:spLocks noChangeArrowheads="1"/>
          </p:cNvSpPr>
          <p:nvPr/>
        </p:nvSpPr>
        <p:spPr bwMode="auto">
          <a:xfrm>
            <a:off x="4419600" y="1828800"/>
            <a:ext cx="1219200" cy="304800"/>
          </a:xfrm>
          <a:prstGeom prst="rect">
            <a:avLst/>
          </a:prstGeom>
          <a:noFill/>
          <a:ln w="9525">
            <a:noFill/>
            <a:miter lim="800000"/>
            <a:headEnd/>
            <a:tailEnd/>
          </a:ln>
        </p:spPr>
        <p:txBody>
          <a:bodyPr>
            <a:prstTxWarp prst="textNoShape">
              <a:avLst/>
            </a:prstTxWarp>
            <a:spAutoFit/>
          </a:bodyPr>
          <a:lstStyle/>
          <a:p>
            <a:pPr>
              <a:spcBef>
                <a:spcPct val="50000"/>
              </a:spcBef>
            </a:pPr>
            <a:r>
              <a:rPr lang="en-US" sz="1400"/>
              <a:t>Region</a:t>
            </a:r>
          </a:p>
        </p:txBody>
      </p:sp>
      <p:sp>
        <p:nvSpPr>
          <p:cNvPr id="16394" name="Text Box 10"/>
          <p:cNvSpPr txBox="1">
            <a:spLocks noChangeArrowheads="1"/>
          </p:cNvSpPr>
          <p:nvPr/>
        </p:nvSpPr>
        <p:spPr bwMode="auto">
          <a:xfrm>
            <a:off x="5715000" y="3429000"/>
            <a:ext cx="1219200" cy="304800"/>
          </a:xfrm>
          <a:prstGeom prst="rect">
            <a:avLst/>
          </a:prstGeom>
          <a:noFill/>
          <a:ln w="9525">
            <a:noFill/>
            <a:miter lim="800000"/>
            <a:headEnd/>
            <a:tailEnd/>
          </a:ln>
        </p:spPr>
        <p:txBody>
          <a:bodyPr>
            <a:prstTxWarp prst="textNoShape">
              <a:avLst/>
            </a:prstTxWarp>
            <a:spAutoFit/>
          </a:bodyPr>
          <a:lstStyle/>
          <a:p>
            <a:pPr>
              <a:spcBef>
                <a:spcPct val="50000"/>
              </a:spcBef>
            </a:pPr>
            <a:r>
              <a:rPr lang="en-US" sz="1400"/>
              <a:t>Grade</a:t>
            </a:r>
          </a:p>
        </p:txBody>
      </p:sp>
      <p:sp>
        <p:nvSpPr>
          <p:cNvPr id="16395" name="Text Box 11"/>
          <p:cNvSpPr txBox="1">
            <a:spLocks noChangeArrowheads="1"/>
          </p:cNvSpPr>
          <p:nvPr/>
        </p:nvSpPr>
        <p:spPr bwMode="auto">
          <a:xfrm>
            <a:off x="6705600" y="2057400"/>
            <a:ext cx="838200" cy="304800"/>
          </a:xfrm>
          <a:prstGeom prst="rect">
            <a:avLst/>
          </a:prstGeom>
          <a:noFill/>
          <a:ln w="9525">
            <a:noFill/>
            <a:miter lim="800000"/>
            <a:headEnd/>
            <a:tailEnd/>
          </a:ln>
        </p:spPr>
        <p:txBody>
          <a:bodyPr>
            <a:prstTxWarp prst="textNoShape">
              <a:avLst/>
            </a:prstTxWarp>
            <a:spAutoFit/>
          </a:bodyPr>
          <a:lstStyle/>
          <a:p>
            <a:pPr>
              <a:spcBef>
                <a:spcPct val="50000"/>
              </a:spcBef>
            </a:pPr>
            <a:r>
              <a:rPr lang="en-US" sz="1400"/>
              <a:t>Gender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p:bldP spid="16390" grpId="0"/>
      <p:bldP spid="16391" grpId="0"/>
      <p:bldP spid="16392" grpId="0"/>
      <p:bldP spid="16393" grpId="0"/>
      <p:bldP spid="16394" grpId="0"/>
      <p:bldP spid="16395" grpId="0"/>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dirty="0" smtClean="0"/>
              <a:t>Hypercorrection as evidence of morphological variation</a:t>
            </a:r>
            <a:endParaRPr lang="en-US" sz="2800" dirty="0"/>
          </a:p>
        </p:txBody>
      </p:sp>
      <p:sp>
        <p:nvSpPr>
          <p:cNvPr id="4" name="TextBox 3"/>
          <p:cNvSpPr txBox="1"/>
          <p:nvPr/>
        </p:nvSpPr>
        <p:spPr>
          <a:xfrm>
            <a:off x="685800" y="1676400"/>
            <a:ext cx="7391400" cy="1015663"/>
          </a:xfrm>
          <a:prstGeom prst="rect">
            <a:avLst/>
          </a:prstGeom>
          <a:noFill/>
        </p:spPr>
        <p:txBody>
          <a:bodyPr wrap="square" rtlCol="0">
            <a:spAutoFit/>
          </a:bodyPr>
          <a:lstStyle/>
          <a:p>
            <a:r>
              <a:rPr lang="en-US" sz="2000" dirty="0" smtClean="0"/>
              <a:t>He can goe</a:t>
            </a:r>
            <a:r>
              <a:rPr lang="en-US" sz="2000" dirty="0" smtClean="0">
                <a:solidFill>
                  <a:srgbClr val="FF0000"/>
                </a:solidFill>
              </a:rPr>
              <a:t>s</a:t>
            </a:r>
            <a:r>
              <a:rPr lang="en-US" sz="2000" dirty="0" smtClean="0"/>
              <a:t> out (13, T-birds)</a:t>
            </a:r>
          </a:p>
          <a:p>
            <a:r>
              <a:rPr lang="en-US" sz="2000" dirty="0" smtClean="0"/>
              <a:t>I don’t know how to get</a:t>
            </a:r>
            <a:r>
              <a:rPr lang="en-US" sz="2000" dirty="0" smtClean="0">
                <a:solidFill>
                  <a:srgbClr val="FF0000"/>
                </a:solidFill>
              </a:rPr>
              <a:t>s</a:t>
            </a:r>
            <a:r>
              <a:rPr lang="en-US" sz="2000" dirty="0" smtClean="0"/>
              <a:t> no girls. (13, Jets)</a:t>
            </a:r>
          </a:p>
          <a:p>
            <a:r>
              <a:rPr lang="en-US" sz="2000" dirty="0" smtClean="0"/>
              <a:t>He’d know</a:t>
            </a:r>
            <a:r>
              <a:rPr lang="en-US" sz="2000" dirty="0" smtClean="0">
                <a:solidFill>
                  <a:srgbClr val="FF0000"/>
                </a:solidFill>
              </a:rPr>
              <a:t>s</a:t>
            </a:r>
            <a:r>
              <a:rPr lang="en-US" sz="2000" dirty="0" smtClean="0"/>
              <a:t> that (15, NYC)</a:t>
            </a:r>
          </a:p>
        </p:txBody>
      </p:sp>
      <p:sp>
        <p:nvSpPr>
          <p:cNvPr id="5" name="TextBox 4"/>
          <p:cNvSpPr txBox="1"/>
          <p:nvPr/>
        </p:nvSpPr>
        <p:spPr>
          <a:xfrm>
            <a:off x="457200" y="1219200"/>
            <a:ext cx="3276600" cy="400110"/>
          </a:xfrm>
          <a:prstGeom prst="rect">
            <a:avLst/>
          </a:prstGeom>
          <a:noFill/>
        </p:spPr>
        <p:txBody>
          <a:bodyPr wrap="square" rtlCol="0">
            <a:spAutoFit/>
          </a:bodyPr>
          <a:lstStyle/>
          <a:p>
            <a:r>
              <a:rPr lang="en-US" sz="2000" dirty="0" smtClean="0"/>
              <a:t>Third singular {</a:t>
            </a:r>
            <a:r>
              <a:rPr lang="en-US" sz="2000" dirty="0" err="1" smtClean="0"/>
              <a:t>s</a:t>
            </a:r>
            <a:r>
              <a:rPr lang="en-US" sz="2000" dirty="0" smtClean="0"/>
              <a:t>}</a:t>
            </a:r>
            <a:endParaRPr lang="en-US" sz="2000" dirty="0"/>
          </a:p>
        </p:txBody>
      </p:sp>
      <p:sp>
        <p:nvSpPr>
          <p:cNvPr id="6" name="TextBox 5"/>
          <p:cNvSpPr txBox="1"/>
          <p:nvPr/>
        </p:nvSpPr>
        <p:spPr>
          <a:xfrm>
            <a:off x="533400" y="3124201"/>
            <a:ext cx="1600200" cy="707886"/>
          </a:xfrm>
          <a:prstGeom prst="rect">
            <a:avLst/>
          </a:prstGeom>
          <a:noFill/>
        </p:spPr>
        <p:txBody>
          <a:bodyPr wrap="square" rtlCol="0">
            <a:spAutoFit/>
          </a:bodyPr>
          <a:lstStyle/>
          <a:p>
            <a:r>
              <a:rPr lang="en-US" sz="2000" dirty="0" smtClean="0"/>
              <a:t>Past tense {</a:t>
            </a:r>
            <a:r>
              <a:rPr lang="en-US" sz="2000" dirty="0" err="1" smtClean="0"/>
              <a:t>d</a:t>
            </a:r>
            <a:r>
              <a:rPr lang="en-US" sz="2000" dirty="0" smtClean="0"/>
              <a:t>}</a:t>
            </a:r>
          </a:p>
          <a:p>
            <a:endParaRPr lang="en-US" sz="2000" dirty="0"/>
          </a:p>
        </p:txBody>
      </p:sp>
      <p:sp>
        <p:nvSpPr>
          <p:cNvPr id="8" name="TextBox 7"/>
          <p:cNvSpPr txBox="1"/>
          <p:nvPr/>
        </p:nvSpPr>
        <p:spPr>
          <a:xfrm>
            <a:off x="533400" y="3657600"/>
            <a:ext cx="2819400" cy="1015663"/>
          </a:xfrm>
          <a:prstGeom prst="rect">
            <a:avLst/>
          </a:prstGeom>
          <a:noFill/>
        </p:spPr>
        <p:txBody>
          <a:bodyPr wrap="square" rtlCol="0">
            <a:spAutoFit/>
          </a:bodyPr>
          <a:lstStyle/>
          <a:p>
            <a:r>
              <a:rPr lang="en-US" sz="2000" dirty="0" smtClean="0"/>
              <a:t>* He </a:t>
            </a:r>
            <a:r>
              <a:rPr lang="en-US" sz="2000" dirty="0" smtClean="0"/>
              <a:t>can tri</a:t>
            </a:r>
            <a:r>
              <a:rPr lang="en-US" sz="2000" dirty="0" smtClean="0">
                <a:solidFill>
                  <a:srgbClr val="3366FF"/>
                </a:solidFill>
              </a:rPr>
              <a:t>ed</a:t>
            </a:r>
            <a:r>
              <a:rPr lang="en-US" sz="2000" dirty="0" smtClean="0"/>
              <a:t> to do it.</a:t>
            </a:r>
            <a:endParaRPr lang="en-US" sz="2000" dirty="0" smtClean="0"/>
          </a:p>
          <a:p>
            <a:r>
              <a:rPr lang="en-US" sz="2000" dirty="0" smtClean="0"/>
              <a:t>* He will pass</a:t>
            </a:r>
            <a:r>
              <a:rPr lang="en-US" sz="2000" dirty="0" smtClean="0">
                <a:solidFill>
                  <a:srgbClr val="3366FF"/>
                </a:solidFill>
              </a:rPr>
              <a:t>ed</a:t>
            </a:r>
            <a:r>
              <a:rPr lang="en-US" sz="2000" dirty="0" smtClean="0"/>
              <a:t> me.</a:t>
            </a:r>
          </a:p>
          <a:p>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304800"/>
            <a:ext cx="7772400" cy="533400"/>
          </a:xfrm>
        </p:spPr>
        <p:txBody>
          <a:bodyPr>
            <a:normAutofit fontScale="90000"/>
          </a:bodyPr>
          <a:lstStyle/>
          <a:p>
            <a:r>
              <a:rPr lang="en-US" sz="3200"/>
              <a:t>Establishing the locus of variation</a:t>
            </a:r>
          </a:p>
        </p:txBody>
      </p:sp>
      <p:sp>
        <p:nvSpPr>
          <p:cNvPr id="36869" name="Text Box 5"/>
          <p:cNvSpPr txBox="1">
            <a:spLocks noChangeArrowheads="1"/>
          </p:cNvSpPr>
          <p:nvPr/>
        </p:nvSpPr>
        <p:spPr bwMode="auto">
          <a:xfrm>
            <a:off x="685800" y="1066800"/>
            <a:ext cx="7924800" cy="4081118"/>
          </a:xfrm>
          <a:prstGeom prst="rect">
            <a:avLst/>
          </a:prstGeom>
          <a:noFill/>
          <a:ln w="9525">
            <a:noFill/>
            <a:miter lim="800000"/>
            <a:headEnd/>
            <a:tailEnd/>
          </a:ln>
        </p:spPr>
        <p:txBody>
          <a:bodyPr>
            <a:prstTxWarp prst="textNoShape">
              <a:avLst/>
            </a:prstTxWarp>
            <a:spAutoFit/>
          </a:bodyPr>
          <a:lstStyle/>
          <a:p>
            <a:pPr>
              <a:spcBef>
                <a:spcPct val="50000"/>
              </a:spcBef>
            </a:pPr>
            <a:r>
              <a:rPr lang="en-US" sz="2000" i="1" dirty="0"/>
              <a:t>Systematic phonological conditioning of a variable implies invariance at the </a:t>
            </a:r>
            <a:r>
              <a:rPr lang="en-US" sz="2000" i="1" dirty="0" err="1"/>
              <a:t>morphosyntactic</a:t>
            </a:r>
            <a:r>
              <a:rPr lang="en-US" sz="2000" i="1" dirty="0"/>
              <a:t> level and absence of phonological conditioning implies variability at the </a:t>
            </a:r>
            <a:r>
              <a:rPr lang="en-US" sz="2000" i="1" dirty="0" err="1"/>
              <a:t>morphosyntactic</a:t>
            </a:r>
            <a:r>
              <a:rPr lang="en-US" sz="2000" i="1" dirty="0"/>
              <a:t> level</a:t>
            </a:r>
            <a:endParaRPr lang="en-US" sz="2000" dirty="0" smtClean="0"/>
          </a:p>
          <a:p>
            <a:pPr>
              <a:spcBef>
                <a:spcPct val="50000"/>
              </a:spcBef>
            </a:pPr>
            <a:r>
              <a:rPr lang="en-US" dirty="0" smtClean="0"/>
              <a:t>			</a:t>
            </a:r>
            <a:r>
              <a:rPr lang="en-US" dirty="0" smtClean="0">
                <a:latin typeface="Arial"/>
                <a:cs typeface="Arial"/>
              </a:rPr>
              <a:t>				Effect of</a:t>
            </a:r>
          </a:p>
          <a:p>
            <a:pPr>
              <a:lnSpc>
                <a:spcPct val="120000"/>
              </a:lnSpc>
            </a:pPr>
            <a:r>
              <a:rPr lang="en-US" sz="1800" dirty="0">
                <a:latin typeface="Arial"/>
                <a:cs typeface="Arial"/>
              </a:rPr>
              <a:t>		        </a:t>
            </a:r>
            <a:r>
              <a:rPr lang="en-US" sz="1800" dirty="0" smtClean="0">
                <a:latin typeface="Arial"/>
                <a:cs typeface="Arial"/>
              </a:rPr>
              <a:t> 				following  		Morphological</a:t>
            </a:r>
            <a:endParaRPr lang="en-US" sz="1800" dirty="0">
              <a:latin typeface="Arial"/>
              <a:cs typeface="Arial"/>
            </a:endParaRPr>
          </a:p>
          <a:p>
            <a:pPr>
              <a:lnSpc>
                <a:spcPct val="120000"/>
              </a:lnSpc>
            </a:pPr>
            <a:r>
              <a:rPr lang="en-US" sz="1800" dirty="0">
                <a:latin typeface="Arial"/>
                <a:cs typeface="Arial"/>
              </a:rPr>
              <a:t>		        </a:t>
            </a:r>
            <a:r>
              <a:rPr lang="en-US" sz="1800" dirty="0" smtClean="0">
                <a:latin typeface="Arial"/>
                <a:cs typeface="Arial"/>
              </a:rPr>
              <a:t> 				segment  		 variation</a:t>
            </a:r>
            <a:r>
              <a:rPr lang="en-US" sz="1800" dirty="0">
                <a:latin typeface="Arial"/>
                <a:cs typeface="Arial"/>
              </a:rPr>
              <a:t>	</a:t>
            </a:r>
          </a:p>
          <a:p>
            <a:pPr>
              <a:lnSpc>
                <a:spcPct val="120000"/>
              </a:lnSpc>
            </a:pPr>
            <a:r>
              <a:rPr lang="en-US" sz="1800" dirty="0">
                <a:latin typeface="Arial"/>
                <a:cs typeface="Arial"/>
              </a:rPr>
              <a:t>English </a:t>
            </a:r>
            <a:r>
              <a:rPr lang="en-US" sz="1800" i="1" dirty="0">
                <a:latin typeface="Arial"/>
                <a:cs typeface="Arial"/>
              </a:rPr>
              <a:t>-</a:t>
            </a:r>
            <a:r>
              <a:rPr lang="en-US" sz="1800" i="1" dirty="0" err="1">
                <a:latin typeface="Arial"/>
                <a:cs typeface="Arial"/>
              </a:rPr>
              <a:t>t,d</a:t>
            </a:r>
            <a:r>
              <a:rPr lang="en-US" sz="1800" dirty="0">
                <a:latin typeface="Arial"/>
                <a:cs typeface="Arial"/>
              </a:rPr>
              <a:t> deletion	</a:t>
            </a:r>
            <a:r>
              <a:rPr lang="en-US" sz="1800" dirty="0" smtClean="0">
                <a:latin typeface="Arial"/>
                <a:cs typeface="Arial"/>
              </a:rPr>
              <a:t> 			+</a:t>
            </a:r>
            <a:r>
              <a:rPr lang="en-US" sz="1800" dirty="0">
                <a:latin typeface="Arial"/>
                <a:cs typeface="Arial"/>
              </a:rPr>
              <a:t>		</a:t>
            </a:r>
            <a:r>
              <a:rPr lang="en-US" sz="1800" dirty="0" smtClean="0">
                <a:latin typeface="Arial"/>
                <a:cs typeface="Arial"/>
              </a:rPr>
              <a:t>		-</a:t>
            </a:r>
            <a:endParaRPr lang="en-US" sz="1800" dirty="0">
              <a:latin typeface="Arial"/>
              <a:cs typeface="Arial"/>
            </a:endParaRPr>
          </a:p>
          <a:p>
            <a:pPr>
              <a:lnSpc>
                <a:spcPct val="120000"/>
              </a:lnSpc>
            </a:pPr>
            <a:r>
              <a:rPr lang="en-US" sz="1800" dirty="0">
                <a:latin typeface="Arial"/>
                <a:cs typeface="Arial"/>
              </a:rPr>
              <a:t>AAVE copula	      	   </a:t>
            </a:r>
            <a:r>
              <a:rPr lang="en-US" sz="1800" dirty="0" smtClean="0">
                <a:latin typeface="Arial"/>
                <a:cs typeface="Arial"/>
              </a:rPr>
              <a:t>			+</a:t>
            </a:r>
            <a:r>
              <a:rPr lang="en-US" sz="1800" dirty="0">
                <a:latin typeface="Arial"/>
                <a:cs typeface="Arial"/>
              </a:rPr>
              <a:t>		</a:t>
            </a:r>
            <a:r>
              <a:rPr lang="en-US" sz="1800" dirty="0" smtClean="0">
                <a:latin typeface="Arial"/>
                <a:cs typeface="Arial"/>
              </a:rPr>
              <a:t>		-</a:t>
            </a:r>
            <a:endParaRPr lang="en-US" sz="1800" dirty="0">
              <a:latin typeface="Arial"/>
              <a:cs typeface="Arial"/>
            </a:endParaRPr>
          </a:p>
          <a:p>
            <a:pPr>
              <a:lnSpc>
                <a:spcPct val="120000"/>
              </a:lnSpc>
            </a:pPr>
            <a:r>
              <a:rPr lang="en-US" sz="1800" dirty="0">
                <a:latin typeface="Arial"/>
                <a:cs typeface="Arial"/>
              </a:rPr>
              <a:t>Spanish (</a:t>
            </a:r>
            <a:r>
              <a:rPr lang="en-US" sz="1800" dirty="0" err="1">
                <a:latin typeface="Arial"/>
                <a:cs typeface="Arial"/>
              </a:rPr>
              <a:t>s</a:t>
            </a:r>
            <a:r>
              <a:rPr lang="en-US" sz="1800" dirty="0">
                <a:latin typeface="Arial"/>
                <a:cs typeface="Arial"/>
              </a:rPr>
              <a:t>)	     	   	</a:t>
            </a:r>
            <a:r>
              <a:rPr lang="en-US" sz="1800" dirty="0" smtClean="0">
                <a:latin typeface="Arial"/>
                <a:cs typeface="Arial"/>
              </a:rPr>
              <a:t> 			+</a:t>
            </a:r>
            <a:r>
              <a:rPr lang="en-US" sz="1800" dirty="0">
                <a:latin typeface="Arial"/>
                <a:cs typeface="Arial"/>
              </a:rPr>
              <a:t>		</a:t>
            </a:r>
            <a:r>
              <a:rPr lang="en-US" sz="1800" dirty="0" smtClean="0">
                <a:latin typeface="Arial"/>
                <a:cs typeface="Arial"/>
              </a:rPr>
              <a:t>		-</a:t>
            </a:r>
          </a:p>
          <a:p>
            <a:pPr>
              <a:lnSpc>
                <a:spcPct val="120000"/>
              </a:lnSpc>
            </a:pPr>
            <a:r>
              <a:rPr lang="en-US" sz="1800" dirty="0" smtClean="0">
                <a:latin typeface="Arial"/>
                <a:cs typeface="Arial"/>
              </a:rPr>
              <a:t>English </a:t>
            </a:r>
            <a:r>
              <a:rPr lang="en-US" sz="1800" dirty="0">
                <a:latin typeface="Arial"/>
                <a:cs typeface="Arial"/>
              </a:rPr>
              <a:t>(REL)			 </a:t>
            </a:r>
            <a:r>
              <a:rPr lang="en-US" sz="1800" dirty="0" smtClean="0">
                <a:latin typeface="Arial"/>
                <a:cs typeface="Arial"/>
              </a:rPr>
              <a:t> 		-</a:t>
            </a:r>
            <a:r>
              <a:rPr lang="en-US" sz="1800" dirty="0">
                <a:latin typeface="Arial"/>
                <a:cs typeface="Arial"/>
              </a:rPr>
              <a:t>		</a:t>
            </a:r>
            <a:r>
              <a:rPr lang="en-US" sz="1800" dirty="0" smtClean="0">
                <a:latin typeface="Arial"/>
                <a:cs typeface="Arial"/>
              </a:rPr>
              <a:t>		+</a:t>
            </a:r>
            <a:endParaRPr lang="en-US" sz="1800" dirty="0">
              <a:latin typeface="Arial"/>
              <a:cs typeface="Arial"/>
            </a:endParaRPr>
          </a:p>
          <a:p>
            <a:pPr>
              <a:lnSpc>
                <a:spcPct val="120000"/>
              </a:lnSpc>
            </a:pPr>
            <a:r>
              <a:rPr lang="en-US" sz="1800" dirty="0">
                <a:latin typeface="Arial"/>
                <a:cs typeface="Arial"/>
              </a:rPr>
              <a:t>AAVE verbal {</a:t>
            </a:r>
            <a:r>
              <a:rPr lang="en-US" sz="1800" dirty="0" err="1">
                <a:latin typeface="Arial"/>
                <a:cs typeface="Arial"/>
              </a:rPr>
              <a:t>s</a:t>
            </a:r>
            <a:r>
              <a:rPr lang="en-US" sz="1800" dirty="0">
                <a:latin typeface="Arial"/>
                <a:cs typeface="Arial"/>
              </a:rPr>
              <a:t>}		 </a:t>
            </a:r>
            <a:r>
              <a:rPr lang="en-US" sz="1800" dirty="0" smtClean="0">
                <a:latin typeface="Arial"/>
                <a:cs typeface="Arial"/>
              </a:rPr>
              <a:t> 			-</a:t>
            </a:r>
            <a:r>
              <a:rPr lang="en-US" sz="1800" dirty="0">
                <a:latin typeface="Arial"/>
                <a:cs typeface="Arial"/>
              </a:rPr>
              <a:t>		</a:t>
            </a:r>
            <a:r>
              <a:rPr lang="en-US" sz="1800" dirty="0" smtClean="0">
                <a:latin typeface="Arial"/>
                <a:cs typeface="Arial"/>
              </a:rPr>
              <a:t>		+</a:t>
            </a:r>
            <a:endParaRPr lang="en-US" dirty="0" smtClean="0">
              <a:latin typeface="Arial"/>
              <a:cs typeface="Arial"/>
            </a:endParaRPr>
          </a:p>
          <a:p>
            <a:pPr>
              <a:lnSpc>
                <a:spcPct val="120000"/>
              </a:lnSpc>
            </a:pPr>
            <a:r>
              <a:rPr lang="en-US" dirty="0" smtClean="0">
                <a:latin typeface="Arial"/>
                <a:cs typeface="Arial"/>
              </a:rPr>
              <a:t>AAVE possessive				-				+  </a:t>
            </a:r>
            <a:endParaRPr lang="en-US" dirty="0">
              <a:latin typeface="Arial"/>
              <a:cs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057"/>
            <a:ext cx="8229600" cy="411162"/>
          </a:xfrm>
        </p:spPr>
        <p:txBody>
          <a:bodyPr>
            <a:noAutofit/>
          </a:bodyPr>
          <a:lstStyle/>
          <a:p>
            <a:r>
              <a:rPr lang="en-US" sz="2800" dirty="0" smtClean="0"/>
              <a:t>Convergent evidence from the study of reading errors</a:t>
            </a:r>
            <a:endParaRPr lang="en-US" sz="2800" dirty="0"/>
          </a:p>
        </p:txBody>
      </p:sp>
      <p:pic>
        <p:nvPicPr>
          <p:cNvPr id="5" name="Picture 4"/>
          <p:cNvPicPr>
            <a:picLocks noChangeAspect="1"/>
          </p:cNvPicPr>
          <p:nvPr/>
        </p:nvPicPr>
        <p:blipFill>
          <a:blip r:embed="rId2"/>
          <a:stretch>
            <a:fillRect/>
          </a:stretch>
        </p:blipFill>
        <p:spPr>
          <a:xfrm>
            <a:off x="190500" y="533400"/>
            <a:ext cx="8763000" cy="635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A study of reading errors in an Individualized Reading Program, 2001-2</a:t>
            </a:r>
            <a:endParaRPr lang="en-US" sz="2000" dirty="0"/>
          </a:p>
        </p:txBody>
      </p:sp>
      <p:graphicFrame>
        <p:nvGraphicFramePr>
          <p:cNvPr id="194563" name="Object 3"/>
          <p:cNvGraphicFramePr>
            <a:graphicFrameLocks noChangeAspect="1"/>
          </p:cNvGraphicFramePr>
          <p:nvPr/>
        </p:nvGraphicFramePr>
        <p:xfrm>
          <a:off x="0" y="1905000"/>
          <a:ext cx="9138424" cy="3352800"/>
        </p:xfrm>
        <a:graphic>
          <a:graphicData uri="http://schemas.openxmlformats.org/presentationml/2006/ole">
            <p:oleObj spid="_x0000_s194563" name="Document" r:id="rId3" imgW="5676900" imgH="2082800" progId="Word.Document.12">
              <p:link updateAutomatic="1"/>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When to </a:t>
            </a:r>
            <a:r>
              <a:rPr lang="en-US" sz="2800" dirty="0" smtClean="0"/>
              <a:t>intervene in oral reading?</a:t>
            </a:r>
            <a:endParaRPr lang="en-US" sz="2800" dirty="0"/>
          </a:p>
        </p:txBody>
      </p:sp>
      <p:sp>
        <p:nvSpPr>
          <p:cNvPr id="4" name="TextBox 3"/>
          <p:cNvSpPr txBox="1"/>
          <p:nvPr/>
        </p:nvSpPr>
        <p:spPr>
          <a:xfrm>
            <a:off x="990600" y="1676400"/>
            <a:ext cx="6477000" cy="1569660"/>
          </a:xfrm>
          <a:prstGeom prst="rect">
            <a:avLst/>
          </a:prstGeom>
          <a:noFill/>
        </p:spPr>
        <p:txBody>
          <a:bodyPr wrap="square" rtlCol="0">
            <a:spAutoFit/>
          </a:bodyPr>
          <a:lstStyle/>
          <a:p>
            <a:r>
              <a:rPr lang="en-US" sz="2400" dirty="0" smtClean="0"/>
              <a:t>To decide when to correct an oral reading, the tutor should distinguish between deviations from standard pronunciation, and failure to identify the meaningful elements in the text.</a:t>
            </a:r>
            <a:endParaRPr lang="en-US" sz="2400" dirty="0"/>
          </a:p>
        </p:txBody>
      </p:sp>
      <p:sp>
        <p:nvSpPr>
          <p:cNvPr id="5" name="TextBox 4"/>
          <p:cNvSpPr txBox="1"/>
          <p:nvPr/>
        </p:nvSpPr>
        <p:spPr>
          <a:xfrm>
            <a:off x="2209800" y="3883967"/>
            <a:ext cx="3657600" cy="461665"/>
          </a:xfrm>
          <a:prstGeom prst="rect">
            <a:avLst/>
          </a:prstGeom>
          <a:noFill/>
        </p:spPr>
        <p:txBody>
          <a:bodyPr wrap="square" rtlCol="0">
            <a:spAutoFit/>
          </a:bodyPr>
          <a:lstStyle/>
          <a:p>
            <a:r>
              <a:rPr lang="en-US" sz="2400" dirty="0" smtClean="0"/>
              <a:t>How can this be done?</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6262"/>
          </a:xfrm>
        </p:spPr>
        <p:txBody>
          <a:bodyPr>
            <a:normAutofit/>
          </a:bodyPr>
          <a:lstStyle/>
          <a:p>
            <a:r>
              <a:rPr lang="en-US" sz="2400" dirty="0" smtClean="0"/>
              <a:t>Absence of verbal /</a:t>
            </a:r>
            <a:r>
              <a:rPr lang="en-US" sz="2400" dirty="0" err="1" smtClean="0"/>
              <a:t>s</a:t>
            </a:r>
            <a:r>
              <a:rPr lang="en-US" sz="2400" dirty="0" smtClean="0"/>
              <a:t>/ in oral reading: Jason P., age 7</a:t>
            </a:r>
            <a:endParaRPr lang="en-US" sz="2400" dirty="0"/>
          </a:p>
        </p:txBody>
      </p:sp>
      <p:pic>
        <p:nvPicPr>
          <p:cNvPr id="3" name="Picture 2"/>
          <p:cNvPicPr>
            <a:picLocks noChangeAspect="1"/>
          </p:cNvPicPr>
          <p:nvPr/>
        </p:nvPicPr>
        <p:blipFill>
          <a:blip r:embed="rId2"/>
          <a:stretch>
            <a:fillRect/>
          </a:stretch>
        </p:blipFill>
        <p:spPr>
          <a:xfrm>
            <a:off x="1765300" y="850900"/>
            <a:ext cx="4254500" cy="3907980"/>
          </a:xfrm>
          <a:prstGeom prst="rect">
            <a:avLst/>
          </a:prstGeom>
        </p:spPr>
      </p:pic>
      <p:sp>
        <p:nvSpPr>
          <p:cNvPr id="5" name="TextBox 4"/>
          <p:cNvSpPr txBox="1"/>
          <p:nvPr/>
        </p:nvSpPr>
        <p:spPr>
          <a:xfrm>
            <a:off x="1765300" y="4791670"/>
            <a:ext cx="5168900" cy="923330"/>
          </a:xfrm>
          <a:prstGeom prst="rect">
            <a:avLst/>
          </a:prstGeom>
          <a:noFill/>
        </p:spPr>
        <p:txBody>
          <a:bodyPr wrap="square" rtlCol="0">
            <a:spAutoFit/>
          </a:bodyPr>
          <a:lstStyle/>
          <a:p>
            <a:r>
              <a:rPr lang="en-US" dirty="0" smtClean="0">
                <a:latin typeface="Century Schoolbook"/>
              </a:rPr>
              <a:t>Hey Black doesn’t eat cats, not even one</a:t>
            </a:r>
          </a:p>
          <a:p>
            <a:endParaRPr lang="en-US" dirty="0" smtClean="0">
              <a:latin typeface="Century Schoolbook"/>
            </a:endParaRPr>
          </a:p>
          <a:p>
            <a:r>
              <a:rPr lang="en-US" dirty="0" smtClean="0">
                <a:latin typeface="Century Schoolbook"/>
              </a:rPr>
              <a:t>He just likes to growl and watch them run.</a:t>
            </a:r>
            <a:endParaRPr lang="en-US" dirty="0">
              <a:latin typeface="Century Schoolbook"/>
            </a:endParaRPr>
          </a:p>
        </p:txBody>
      </p:sp>
      <p:sp>
        <p:nvSpPr>
          <p:cNvPr id="7" name="TextBox 6"/>
          <p:cNvSpPr txBox="1"/>
          <p:nvPr/>
        </p:nvSpPr>
        <p:spPr>
          <a:xfrm>
            <a:off x="3352800" y="5105400"/>
            <a:ext cx="1905000" cy="369332"/>
          </a:xfrm>
          <a:prstGeom prst="rect">
            <a:avLst/>
          </a:prstGeom>
          <a:noFill/>
        </p:spPr>
        <p:txBody>
          <a:bodyPr wrap="square" rtlCol="0">
            <a:spAutoFit/>
          </a:bodyPr>
          <a:lstStyle/>
          <a:p>
            <a:r>
              <a:rPr lang="en-US" dirty="0" smtClean="0">
                <a:latin typeface="Lucida Handwriting"/>
              </a:rPr>
              <a:t>grow</a:t>
            </a:r>
            <a:endParaRPr lang="en-US" dirty="0">
              <a:latin typeface="Lucida Handwriting"/>
            </a:endParaRPr>
          </a:p>
        </p:txBody>
      </p:sp>
      <p:sp>
        <p:nvSpPr>
          <p:cNvPr id="8" name="TextBox 7"/>
          <p:cNvSpPr txBox="1"/>
          <p:nvPr/>
        </p:nvSpPr>
        <p:spPr>
          <a:xfrm>
            <a:off x="4495800" y="5105400"/>
            <a:ext cx="1905000" cy="369332"/>
          </a:xfrm>
          <a:prstGeom prst="rect">
            <a:avLst/>
          </a:prstGeom>
          <a:noFill/>
        </p:spPr>
        <p:txBody>
          <a:bodyPr wrap="square" rtlCol="0">
            <a:spAutoFit/>
          </a:bodyPr>
          <a:lstStyle/>
          <a:p>
            <a:r>
              <a:rPr lang="en-US" dirty="0" smtClean="0">
                <a:latin typeface="Lucida Handwriting"/>
              </a:rPr>
              <a:t>which</a:t>
            </a:r>
            <a:endParaRPr lang="en-US" dirty="0">
              <a:latin typeface="Lucida Handwriting"/>
            </a:endParaRPr>
          </a:p>
        </p:txBody>
      </p:sp>
      <p:sp>
        <p:nvSpPr>
          <p:cNvPr id="17" name="TextBox 16"/>
          <p:cNvSpPr txBox="1"/>
          <p:nvPr/>
        </p:nvSpPr>
        <p:spPr>
          <a:xfrm>
            <a:off x="3429000" y="5830669"/>
            <a:ext cx="1295400" cy="646331"/>
          </a:xfrm>
          <a:prstGeom prst="rect">
            <a:avLst/>
          </a:prstGeom>
          <a:noFill/>
          <a:ln>
            <a:noFill/>
          </a:ln>
        </p:spPr>
        <p:txBody>
          <a:bodyPr wrap="square" rtlCol="0">
            <a:spAutoFit/>
          </a:bodyPr>
          <a:lstStyle/>
          <a:p>
            <a:r>
              <a:rPr lang="en-US" dirty="0" smtClean="0"/>
              <a:t>True</a:t>
            </a:r>
          </a:p>
          <a:p>
            <a:r>
              <a:rPr lang="en-US" dirty="0" smtClean="0"/>
              <a:t> error</a:t>
            </a:r>
            <a:endParaRPr lang="en-US" dirty="0"/>
          </a:p>
        </p:txBody>
      </p:sp>
      <p:sp>
        <p:nvSpPr>
          <p:cNvPr id="18" name="TextBox 17"/>
          <p:cNvSpPr txBox="1"/>
          <p:nvPr/>
        </p:nvSpPr>
        <p:spPr>
          <a:xfrm>
            <a:off x="4724400" y="5879068"/>
            <a:ext cx="1295400" cy="646331"/>
          </a:xfrm>
          <a:prstGeom prst="rect">
            <a:avLst/>
          </a:prstGeom>
          <a:noFill/>
          <a:ln>
            <a:noFill/>
          </a:ln>
        </p:spPr>
        <p:txBody>
          <a:bodyPr wrap="square" rtlCol="0">
            <a:spAutoFit/>
          </a:bodyPr>
          <a:lstStyle/>
          <a:p>
            <a:r>
              <a:rPr lang="en-US" dirty="0" smtClean="0"/>
              <a:t>True</a:t>
            </a:r>
          </a:p>
          <a:p>
            <a:r>
              <a:rPr lang="en-US" dirty="0" smtClean="0"/>
              <a:t> error</a:t>
            </a:r>
            <a:endParaRPr lang="en-US" dirty="0"/>
          </a:p>
        </p:txBody>
      </p:sp>
      <p:cxnSp>
        <p:nvCxnSpPr>
          <p:cNvPr id="19" name="Straight Arrow Connector 18"/>
          <p:cNvCxnSpPr/>
          <p:nvPr/>
        </p:nvCxnSpPr>
        <p:spPr>
          <a:xfrm rot="16200000" flipV="1">
            <a:off x="4895996" y="5760789"/>
            <a:ext cx="255192" cy="1121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rot="16200000" flipV="1">
            <a:off x="3600596" y="5760789"/>
            <a:ext cx="255192" cy="1121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438400" y="5838461"/>
            <a:ext cx="990600" cy="923330"/>
          </a:xfrm>
          <a:prstGeom prst="rect">
            <a:avLst/>
          </a:prstGeom>
          <a:noFill/>
          <a:ln>
            <a:noFill/>
          </a:ln>
        </p:spPr>
        <p:txBody>
          <a:bodyPr wrap="square" rtlCol="0">
            <a:spAutoFit/>
          </a:bodyPr>
          <a:lstStyle/>
          <a:p>
            <a:r>
              <a:rPr lang="en-US" dirty="0" smtClean="0"/>
              <a:t>Correct</a:t>
            </a:r>
          </a:p>
          <a:p>
            <a:r>
              <a:rPr lang="en-US" dirty="0" smtClean="0"/>
              <a:t>Reading</a:t>
            </a:r>
          </a:p>
          <a:p>
            <a:endParaRPr lang="en-US" dirty="0"/>
          </a:p>
        </p:txBody>
      </p:sp>
      <p:cxnSp>
        <p:nvCxnSpPr>
          <p:cNvPr id="13" name="Straight Arrow Connector 12"/>
          <p:cNvCxnSpPr/>
          <p:nvPr/>
        </p:nvCxnSpPr>
        <p:spPr>
          <a:xfrm rot="16200000" flipV="1">
            <a:off x="2748591" y="5753619"/>
            <a:ext cx="255192" cy="1121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7" grpId="0"/>
      <p:bldP spid="18" grpId="0"/>
      <p:bldP spid="12" grpId="0"/>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914400" y="1448812"/>
            <a:ext cx="7162800" cy="3046988"/>
          </a:xfrm>
          <a:prstGeom prst="rect">
            <a:avLst/>
          </a:prstGeom>
          <a:noFill/>
        </p:spPr>
        <p:txBody>
          <a:bodyPr wrap="square" rtlCol="0">
            <a:spAutoFit/>
          </a:bodyPr>
          <a:lstStyle/>
          <a:p>
            <a:r>
              <a:rPr lang="en-US" sz="2400" dirty="0" smtClean="0"/>
              <a:t>• The implications of phonological conditioning for the identification of underlying forms and the feed-forward model</a:t>
            </a:r>
          </a:p>
          <a:p>
            <a:endParaRPr lang="en-US" sz="2400" dirty="0" smtClean="0"/>
          </a:p>
          <a:p>
            <a:r>
              <a:rPr lang="en-US" sz="2400" dirty="0" smtClean="0"/>
              <a:t>• </a:t>
            </a:r>
            <a:r>
              <a:rPr lang="en-US" sz="2400" dirty="0" smtClean="0">
                <a:solidFill>
                  <a:srgbClr val="7F7F7F"/>
                </a:solidFill>
              </a:rPr>
              <a:t>The implications of the regularity of sound change for phonological models of perception and production</a:t>
            </a:r>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6262"/>
          </a:xfrm>
        </p:spPr>
        <p:txBody>
          <a:bodyPr>
            <a:normAutofit/>
          </a:bodyPr>
          <a:lstStyle/>
          <a:p>
            <a:r>
              <a:rPr lang="en-US" sz="2400" dirty="0" smtClean="0"/>
              <a:t>Absence of verbal /</a:t>
            </a:r>
            <a:r>
              <a:rPr lang="en-US" sz="2400" dirty="0" err="1" smtClean="0"/>
              <a:t>s</a:t>
            </a:r>
            <a:r>
              <a:rPr lang="en-US" sz="2400" dirty="0" smtClean="0"/>
              <a:t>/ in oral reading: Jason P., age 7</a:t>
            </a:r>
            <a:endParaRPr lang="en-US" sz="2400" dirty="0"/>
          </a:p>
        </p:txBody>
      </p:sp>
      <p:pic>
        <p:nvPicPr>
          <p:cNvPr id="3" name="Picture 2"/>
          <p:cNvPicPr>
            <a:picLocks noChangeAspect="1"/>
          </p:cNvPicPr>
          <p:nvPr/>
        </p:nvPicPr>
        <p:blipFill>
          <a:blip r:embed="rId2"/>
          <a:stretch>
            <a:fillRect/>
          </a:stretch>
        </p:blipFill>
        <p:spPr>
          <a:xfrm>
            <a:off x="1765300" y="850900"/>
            <a:ext cx="4254500" cy="3907980"/>
          </a:xfrm>
          <a:prstGeom prst="rect">
            <a:avLst/>
          </a:prstGeom>
        </p:spPr>
      </p:pic>
      <p:sp>
        <p:nvSpPr>
          <p:cNvPr id="5" name="TextBox 4"/>
          <p:cNvSpPr txBox="1"/>
          <p:nvPr/>
        </p:nvSpPr>
        <p:spPr>
          <a:xfrm>
            <a:off x="1765300" y="4791670"/>
            <a:ext cx="5168900" cy="923330"/>
          </a:xfrm>
          <a:prstGeom prst="rect">
            <a:avLst/>
          </a:prstGeom>
          <a:noFill/>
        </p:spPr>
        <p:txBody>
          <a:bodyPr wrap="square" rtlCol="0">
            <a:spAutoFit/>
          </a:bodyPr>
          <a:lstStyle/>
          <a:p>
            <a:r>
              <a:rPr lang="en-US" dirty="0" smtClean="0">
                <a:latin typeface="Century Schoolbook"/>
              </a:rPr>
              <a:t>Hey Black doesn’t eat cats, not even one</a:t>
            </a:r>
          </a:p>
          <a:p>
            <a:endParaRPr lang="en-US" dirty="0" smtClean="0">
              <a:latin typeface="Century Schoolbook"/>
            </a:endParaRPr>
          </a:p>
          <a:p>
            <a:r>
              <a:rPr lang="en-US" dirty="0" smtClean="0">
                <a:latin typeface="Century Schoolbook"/>
              </a:rPr>
              <a:t>He just likes to growl and watch them run.</a:t>
            </a:r>
            <a:endParaRPr lang="en-US" dirty="0">
              <a:latin typeface="Century Schoolbook"/>
            </a:endParaRPr>
          </a:p>
        </p:txBody>
      </p:sp>
      <p:sp>
        <p:nvSpPr>
          <p:cNvPr id="6" name="TextBox 5"/>
          <p:cNvSpPr txBox="1"/>
          <p:nvPr/>
        </p:nvSpPr>
        <p:spPr>
          <a:xfrm>
            <a:off x="2590800" y="5105400"/>
            <a:ext cx="1905000" cy="369332"/>
          </a:xfrm>
          <a:prstGeom prst="rect">
            <a:avLst/>
          </a:prstGeom>
          <a:noFill/>
        </p:spPr>
        <p:txBody>
          <a:bodyPr wrap="square" rtlCol="0">
            <a:spAutoFit/>
          </a:bodyPr>
          <a:lstStyle/>
          <a:p>
            <a:r>
              <a:rPr lang="en-US" dirty="0" smtClean="0">
                <a:latin typeface="Lucida Handwriting"/>
              </a:rPr>
              <a:t>lose</a:t>
            </a:r>
            <a:endParaRPr lang="en-US" dirty="0">
              <a:latin typeface="Lucida Handwriting"/>
            </a:endParaRPr>
          </a:p>
        </p:txBody>
      </p:sp>
      <p:sp>
        <p:nvSpPr>
          <p:cNvPr id="9" name="TextBox 8"/>
          <p:cNvSpPr txBox="1"/>
          <p:nvPr/>
        </p:nvSpPr>
        <p:spPr>
          <a:xfrm>
            <a:off x="2590800" y="5846424"/>
            <a:ext cx="838200" cy="646331"/>
          </a:xfrm>
          <a:prstGeom prst="rect">
            <a:avLst/>
          </a:prstGeom>
          <a:noFill/>
          <a:ln>
            <a:noFill/>
          </a:ln>
        </p:spPr>
        <p:txBody>
          <a:bodyPr wrap="square" rtlCol="0">
            <a:spAutoFit/>
          </a:bodyPr>
          <a:lstStyle/>
          <a:p>
            <a:r>
              <a:rPr lang="en-US" dirty="0" smtClean="0"/>
              <a:t>Clear</a:t>
            </a:r>
          </a:p>
          <a:p>
            <a:r>
              <a:rPr lang="en-US" dirty="0" smtClean="0"/>
              <a:t>error</a:t>
            </a:r>
            <a:endParaRPr lang="en-US" dirty="0"/>
          </a:p>
        </p:txBody>
      </p:sp>
      <p:cxnSp>
        <p:nvCxnSpPr>
          <p:cNvPr id="10" name="Straight Arrow Connector 9"/>
          <p:cNvCxnSpPr/>
          <p:nvPr/>
        </p:nvCxnSpPr>
        <p:spPr>
          <a:xfrm rot="16200000" flipV="1">
            <a:off x="2762396" y="5761582"/>
            <a:ext cx="255192" cy="1121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6262"/>
          </a:xfrm>
        </p:spPr>
        <p:txBody>
          <a:bodyPr>
            <a:normAutofit/>
          </a:bodyPr>
          <a:lstStyle/>
          <a:p>
            <a:r>
              <a:rPr lang="en-US" sz="2400" dirty="0" smtClean="0"/>
              <a:t>Absence of verbal /</a:t>
            </a:r>
            <a:r>
              <a:rPr lang="en-US" sz="2400" dirty="0" err="1" smtClean="0"/>
              <a:t>s</a:t>
            </a:r>
            <a:r>
              <a:rPr lang="en-US" sz="2400" dirty="0" smtClean="0"/>
              <a:t>/ in oral reading: Jason P., age 7</a:t>
            </a:r>
            <a:endParaRPr lang="en-US" sz="2400" dirty="0"/>
          </a:p>
        </p:txBody>
      </p:sp>
      <p:pic>
        <p:nvPicPr>
          <p:cNvPr id="3" name="Picture 2"/>
          <p:cNvPicPr>
            <a:picLocks noChangeAspect="1"/>
          </p:cNvPicPr>
          <p:nvPr/>
        </p:nvPicPr>
        <p:blipFill>
          <a:blip r:embed="rId2"/>
          <a:stretch>
            <a:fillRect/>
          </a:stretch>
        </p:blipFill>
        <p:spPr>
          <a:xfrm>
            <a:off x="1765300" y="850900"/>
            <a:ext cx="4254500" cy="3907980"/>
          </a:xfrm>
          <a:prstGeom prst="rect">
            <a:avLst/>
          </a:prstGeom>
        </p:spPr>
      </p:pic>
      <p:sp>
        <p:nvSpPr>
          <p:cNvPr id="5" name="TextBox 4"/>
          <p:cNvSpPr txBox="1"/>
          <p:nvPr/>
        </p:nvSpPr>
        <p:spPr>
          <a:xfrm>
            <a:off x="1765300" y="4791670"/>
            <a:ext cx="5168900" cy="923330"/>
          </a:xfrm>
          <a:prstGeom prst="rect">
            <a:avLst/>
          </a:prstGeom>
          <a:noFill/>
        </p:spPr>
        <p:txBody>
          <a:bodyPr wrap="square" rtlCol="0">
            <a:spAutoFit/>
          </a:bodyPr>
          <a:lstStyle/>
          <a:p>
            <a:r>
              <a:rPr lang="en-US" dirty="0" smtClean="0">
                <a:latin typeface="Century Schoolbook"/>
              </a:rPr>
              <a:t>Hey Black doesn’t eat cats, not even one</a:t>
            </a:r>
          </a:p>
          <a:p>
            <a:endParaRPr lang="en-US" dirty="0" smtClean="0">
              <a:latin typeface="Century Schoolbook"/>
            </a:endParaRPr>
          </a:p>
          <a:p>
            <a:r>
              <a:rPr lang="en-US" dirty="0" smtClean="0">
                <a:latin typeface="Century Schoolbook"/>
              </a:rPr>
              <a:t>He just likes to growl and watch them run.</a:t>
            </a:r>
            <a:endParaRPr lang="en-US" dirty="0">
              <a:latin typeface="Century Schoolbook"/>
            </a:endParaRPr>
          </a:p>
        </p:txBody>
      </p:sp>
      <p:sp>
        <p:nvSpPr>
          <p:cNvPr id="6" name="TextBox 5"/>
          <p:cNvSpPr txBox="1"/>
          <p:nvPr/>
        </p:nvSpPr>
        <p:spPr>
          <a:xfrm>
            <a:off x="2438400" y="5105400"/>
            <a:ext cx="1905000" cy="369332"/>
          </a:xfrm>
          <a:prstGeom prst="rect">
            <a:avLst/>
          </a:prstGeom>
          <a:noFill/>
        </p:spPr>
        <p:txBody>
          <a:bodyPr wrap="square" rtlCol="0">
            <a:spAutoFit/>
          </a:bodyPr>
          <a:lstStyle/>
          <a:p>
            <a:r>
              <a:rPr lang="en-US" dirty="0" smtClean="0">
                <a:latin typeface="Lucida Handwriting"/>
              </a:rPr>
              <a:t>licked</a:t>
            </a:r>
            <a:endParaRPr lang="en-US" dirty="0">
              <a:latin typeface="Lucida Handwriting"/>
            </a:endParaRPr>
          </a:p>
        </p:txBody>
      </p:sp>
      <p:sp>
        <p:nvSpPr>
          <p:cNvPr id="9" name="TextBox 8"/>
          <p:cNvSpPr txBox="1"/>
          <p:nvPr/>
        </p:nvSpPr>
        <p:spPr>
          <a:xfrm>
            <a:off x="2590800" y="5846424"/>
            <a:ext cx="838200" cy="646331"/>
          </a:xfrm>
          <a:prstGeom prst="rect">
            <a:avLst/>
          </a:prstGeom>
          <a:noFill/>
          <a:ln>
            <a:noFill/>
          </a:ln>
        </p:spPr>
        <p:txBody>
          <a:bodyPr wrap="square" rtlCol="0">
            <a:spAutoFit/>
          </a:bodyPr>
          <a:lstStyle/>
          <a:p>
            <a:r>
              <a:rPr lang="en-US" dirty="0" smtClean="0"/>
              <a:t>Clear</a:t>
            </a:r>
          </a:p>
          <a:p>
            <a:r>
              <a:rPr lang="en-US" dirty="0" smtClean="0"/>
              <a:t>error</a:t>
            </a:r>
            <a:endParaRPr lang="en-US" dirty="0"/>
          </a:p>
        </p:txBody>
      </p:sp>
      <p:cxnSp>
        <p:nvCxnSpPr>
          <p:cNvPr id="10" name="Straight Arrow Connector 9"/>
          <p:cNvCxnSpPr/>
          <p:nvPr/>
        </p:nvCxnSpPr>
        <p:spPr>
          <a:xfrm rot="16200000" flipV="1">
            <a:off x="2762396" y="5761582"/>
            <a:ext cx="255192" cy="1121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6262"/>
          </a:xfrm>
        </p:spPr>
        <p:txBody>
          <a:bodyPr>
            <a:normAutofit/>
          </a:bodyPr>
          <a:lstStyle/>
          <a:p>
            <a:r>
              <a:rPr lang="en-US" sz="2400" dirty="0" smtClean="0"/>
              <a:t>Absence of verbal /</a:t>
            </a:r>
            <a:r>
              <a:rPr lang="en-US" sz="2400" dirty="0" err="1" smtClean="0"/>
              <a:t>s</a:t>
            </a:r>
            <a:r>
              <a:rPr lang="en-US" sz="2400" dirty="0" smtClean="0"/>
              <a:t>/ in oral reading: Jason P., age 7</a:t>
            </a:r>
            <a:endParaRPr lang="en-US" sz="2400" dirty="0"/>
          </a:p>
        </p:txBody>
      </p:sp>
      <p:pic>
        <p:nvPicPr>
          <p:cNvPr id="3" name="Picture 2"/>
          <p:cNvPicPr>
            <a:picLocks noChangeAspect="1"/>
          </p:cNvPicPr>
          <p:nvPr/>
        </p:nvPicPr>
        <p:blipFill>
          <a:blip r:embed="rId2"/>
          <a:stretch>
            <a:fillRect/>
          </a:stretch>
        </p:blipFill>
        <p:spPr>
          <a:xfrm>
            <a:off x="1765300" y="850900"/>
            <a:ext cx="4254500" cy="3907980"/>
          </a:xfrm>
          <a:prstGeom prst="rect">
            <a:avLst/>
          </a:prstGeom>
        </p:spPr>
      </p:pic>
      <p:sp>
        <p:nvSpPr>
          <p:cNvPr id="5" name="TextBox 4"/>
          <p:cNvSpPr txBox="1"/>
          <p:nvPr/>
        </p:nvSpPr>
        <p:spPr>
          <a:xfrm>
            <a:off x="1765300" y="4791670"/>
            <a:ext cx="5168900" cy="923330"/>
          </a:xfrm>
          <a:prstGeom prst="rect">
            <a:avLst/>
          </a:prstGeom>
          <a:noFill/>
        </p:spPr>
        <p:txBody>
          <a:bodyPr wrap="square" rtlCol="0">
            <a:spAutoFit/>
          </a:bodyPr>
          <a:lstStyle/>
          <a:p>
            <a:r>
              <a:rPr lang="en-US" dirty="0" smtClean="0">
                <a:latin typeface="Century Schoolbook"/>
              </a:rPr>
              <a:t>Hey Black doesn’t eat cats, not even one</a:t>
            </a:r>
          </a:p>
          <a:p>
            <a:endParaRPr lang="en-US" dirty="0" smtClean="0">
              <a:latin typeface="Century Schoolbook"/>
            </a:endParaRPr>
          </a:p>
          <a:p>
            <a:r>
              <a:rPr lang="en-US" dirty="0" smtClean="0">
                <a:latin typeface="Century Schoolbook"/>
              </a:rPr>
              <a:t>He just likes to growl and watch them run.</a:t>
            </a:r>
            <a:endParaRPr lang="en-US" dirty="0">
              <a:latin typeface="Century Schoolbook"/>
            </a:endParaRPr>
          </a:p>
        </p:txBody>
      </p:sp>
      <p:sp>
        <p:nvSpPr>
          <p:cNvPr id="6" name="TextBox 5"/>
          <p:cNvSpPr txBox="1"/>
          <p:nvPr/>
        </p:nvSpPr>
        <p:spPr>
          <a:xfrm>
            <a:off x="2590800" y="5105400"/>
            <a:ext cx="1905000" cy="369332"/>
          </a:xfrm>
          <a:prstGeom prst="rect">
            <a:avLst/>
          </a:prstGeom>
          <a:noFill/>
        </p:spPr>
        <p:txBody>
          <a:bodyPr wrap="square" rtlCol="0">
            <a:spAutoFit/>
          </a:bodyPr>
          <a:lstStyle/>
          <a:p>
            <a:r>
              <a:rPr lang="en-US" dirty="0" smtClean="0">
                <a:latin typeface="Lucida Handwriting"/>
              </a:rPr>
              <a:t>like</a:t>
            </a:r>
            <a:endParaRPr lang="en-US" dirty="0">
              <a:latin typeface="Lucida Handwriting"/>
            </a:endParaRPr>
          </a:p>
        </p:txBody>
      </p:sp>
      <p:sp>
        <p:nvSpPr>
          <p:cNvPr id="9" name="TextBox 8"/>
          <p:cNvSpPr txBox="1"/>
          <p:nvPr/>
        </p:nvSpPr>
        <p:spPr>
          <a:xfrm>
            <a:off x="2362200" y="5867400"/>
            <a:ext cx="1295400" cy="646331"/>
          </a:xfrm>
          <a:prstGeom prst="rect">
            <a:avLst/>
          </a:prstGeom>
          <a:noFill/>
          <a:ln>
            <a:noFill/>
          </a:ln>
        </p:spPr>
        <p:txBody>
          <a:bodyPr wrap="square" rtlCol="0">
            <a:spAutoFit/>
          </a:bodyPr>
          <a:lstStyle/>
          <a:p>
            <a:r>
              <a:rPr lang="en-US" dirty="0" smtClean="0"/>
              <a:t>Potential error</a:t>
            </a:r>
            <a:endParaRPr lang="en-US" dirty="0"/>
          </a:p>
        </p:txBody>
      </p:sp>
      <p:cxnSp>
        <p:nvCxnSpPr>
          <p:cNvPr id="10" name="Straight Arrow Connector 9"/>
          <p:cNvCxnSpPr/>
          <p:nvPr/>
        </p:nvCxnSpPr>
        <p:spPr>
          <a:xfrm rot="16200000" flipV="1">
            <a:off x="2762396" y="5761582"/>
            <a:ext cx="255192" cy="1121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352800" y="5105400"/>
            <a:ext cx="1905000" cy="369332"/>
          </a:xfrm>
          <a:prstGeom prst="rect">
            <a:avLst/>
          </a:prstGeom>
          <a:noFill/>
        </p:spPr>
        <p:txBody>
          <a:bodyPr wrap="square" rtlCol="0">
            <a:spAutoFit/>
          </a:bodyPr>
          <a:lstStyle/>
          <a:p>
            <a:r>
              <a:rPr lang="en-US" dirty="0" smtClean="0">
                <a:latin typeface="Lucida Handwriting"/>
              </a:rPr>
              <a:t>grow</a:t>
            </a:r>
            <a:endParaRPr lang="en-US" dirty="0">
              <a:latin typeface="Lucida Handwriting"/>
            </a:endParaRPr>
          </a:p>
        </p:txBody>
      </p:sp>
      <p:sp>
        <p:nvSpPr>
          <p:cNvPr id="21" name="TextBox 20"/>
          <p:cNvSpPr txBox="1"/>
          <p:nvPr/>
        </p:nvSpPr>
        <p:spPr>
          <a:xfrm>
            <a:off x="4495800" y="5105400"/>
            <a:ext cx="1905000" cy="369332"/>
          </a:xfrm>
          <a:prstGeom prst="rect">
            <a:avLst/>
          </a:prstGeom>
          <a:noFill/>
        </p:spPr>
        <p:txBody>
          <a:bodyPr wrap="square" rtlCol="0">
            <a:spAutoFit/>
          </a:bodyPr>
          <a:lstStyle/>
          <a:p>
            <a:r>
              <a:rPr lang="en-US" dirty="0" smtClean="0">
                <a:latin typeface="Lucida Handwriting"/>
              </a:rPr>
              <a:t>which</a:t>
            </a:r>
            <a:endParaRPr lang="en-US" dirty="0">
              <a:latin typeface="Lucida Handwriting"/>
            </a:endParaRPr>
          </a:p>
        </p:txBody>
      </p:sp>
      <p:sp>
        <p:nvSpPr>
          <p:cNvPr id="22" name="TextBox 21"/>
          <p:cNvSpPr txBox="1"/>
          <p:nvPr/>
        </p:nvSpPr>
        <p:spPr>
          <a:xfrm>
            <a:off x="3429000" y="5830669"/>
            <a:ext cx="1295400" cy="646331"/>
          </a:xfrm>
          <a:prstGeom prst="rect">
            <a:avLst/>
          </a:prstGeom>
          <a:noFill/>
          <a:ln>
            <a:noFill/>
          </a:ln>
        </p:spPr>
        <p:txBody>
          <a:bodyPr wrap="square" rtlCol="0">
            <a:spAutoFit/>
          </a:bodyPr>
          <a:lstStyle/>
          <a:p>
            <a:r>
              <a:rPr lang="en-US" dirty="0" smtClean="0"/>
              <a:t>True</a:t>
            </a:r>
          </a:p>
          <a:p>
            <a:r>
              <a:rPr lang="en-US" dirty="0" smtClean="0"/>
              <a:t> error</a:t>
            </a:r>
            <a:endParaRPr lang="en-US" dirty="0"/>
          </a:p>
        </p:txBody>
      </p:sp>
      <p:sp>
        <p:nvSpPr>
          <p:cNvPr id="23" name="TextBox 22"/>
          <p:cNvSpPr txBox="1"/>
          <p:nvPr/>
        </p:nvSpPr>
        <p:spPr>
          <a:xfrm>
            <a:off x="4724400" y="5879068"/>
            <a:ext cx="1295400" cy="646331"/>
          </a:xfrm>
          <a:prstGeom prst="rect">
            <a:avLst/>
          </a:prstGeom>
          <a:noFill/>
          <a:ln>
            <a:noFill/>
          </a:ln>
        </p:spPr>
        <p:txBody>
          <a:bodyPr wrap="square" rtlCol="0">
            <a:spAutoFit/>
          </a:bodyPr>
          <a:lstStyle/>
          <a:p>
            <a:r>
              <a:rPr lang="en-US" dirty="0" smtClean="0"/>
              <a:t>True</a:t>
            </a:r>
          </a:p>
          <a:p>
            <a:r>
              <a:rPr lang="en-US" dirty="0" smtClean="0"/>
              <a:t> error</a:t>
            </a:r>
            <a:endParaRPr lang="en-US" dirty="0"/>
          </a:p>
        </p:txBody>
      </p:sp>
      <p:cxnSp>
        <p:nvCxnSpPr>
          <p:cNvPr id="24" name="Straight Arrow Connector 23"/>
          <p:cNvCxnSpPr/>
          <p:nvPr/>
        </p:nvCxnSpPr>
        <p:spPr>
          <a:xfrm rot="16200000" flipV="1">
            <a:off x="4895996" y="5760789"/>
            <a:ext cx="255192" cy="1121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16200000" flipV="1">
            <a:off x="3600596" y="5760789"/>
            <a:ext cx="255192" cy="1121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P spid="22" grpId="0"/>
      <p:bldP spid="23" grpId="0"/>
    </p:bld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1219200" y="1752600"/>
            <a:ext cx="6934200" cy="1938992"/>
          </a:xfrm>
          <a:prstGeom prst="rect">
            <a:avLst/>
          </a:prstGeom>
          <a:noFill/>
        </p:spPr>
        <p:txBody>
          <a:bodyPr wrap="square" rtlCol="0">
            <a:spAutoFit/>
          </a:bodyPr>
          <a:lstStyle/>
          <a:p>
            <a:r>
              <a:rPr lang="en-US" sz="2400" dirty="0" smtClean="0"/>
              <a:t>The Semantic Shadow Hypothesis: An error in the identification of a given</a:t>
            </a:r>
            <a:r>
              <a:rPr lang="en-US" sz="2400" dirty="0" smtClean="0"/>
              <a:t> </a:t>
            </a:r>
            <a:r>
              <a:rPr lang="en-US" sz="2400" dirty="0" smtClean="0"/>
              <a:t>morpheme </a:t>
            </a:r>
            <a:r>
              <a:rPr lang="en-US" sz="2400" dirty="0" smtClean="0"/>
              <a:t>increases </a:t>
            </a:r>
            <a:r>
              <a:rPr lang="en-US" sz="2400" dirty="0" smtClean="0"/>
              <a:t>the probability of errors in the decoding of the following text.</a:t>
            </a:r>
          </a:p>
          <a:p>
            <a:endParaRPr lang="en-US" sz="2400" dirty="0" smtClean="0"/>
          </a:p>
        </p:txBody>
      </p:sp>
      <p:sp>
        <p:nvSpPr>
          <p:cNvPr id="4" name="Title 3"/>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0"/>
            <a:ext cx="8763000" cy="609600"/>
          </a:xfrm>
        </p:spPr>
        <p:txBody>
          <a:bodyPr/>
          <a:lstStyle/>
          <a:p>
            <a:r>
              <a:rPr lang="en-US" sz="2000" dirty="0"/>
              <a:t>Frequency of following errors for clear errors and correct reading by dialect</a:t>
            </a:r>
            <a:r>
              <a:rPr lang="en-US" sz="2000" dirty="0" smtClean="0"/>
              <a:t> feature</a:t>
            </a:r>
            <a:endParaRPr lang="en-US" sz="2000" dirty="0"/>
          </a:p>
        </p:txBody>
      </p:sp>
      <p:graphicFrame>
        <p:nvGraphicFramePr>
          <p:cNvPr id="6154" name="Object 10"/>
          <p:cNvGraphicFramePr>
            <a:graphicFrameLocks noChangeAspect="1"/>
          </p:cNvGraphicFramePr>
          <p:nvPr/>
        </p:nvGraphicFramePr>
        <p:xfrm>
          <a:off x="152400" y="762000"/>
          <a:ext cx="8991600" cy="6096000"/>
        </p:xfrm>
        <a:graphic>
          <a:graphicData uri="http://schemas.openxmlformats.org/presentationml/2006/ole">
            <p:oleObj spid="_x0000_s86018" name="Worksheet" r:id="rId4" imgW="5981700" imgH="3467100" progId="Excel.Sheet.8">
              <p:embed/>
            </p:oleObj>
          </a:graphicData>
        </a:graphic>
      </p:graphicFrame>
      <p:sp>
        <p:nvSpPr>
          <p:cNvPr id="4" name="TextBox 3"/>
          <p:cNvSpPr txBox="1"/>
          <p:nvPr/>
        </p:nvSpPr>
        <p:spPr>
          <a:xfrm>
            <a:off x="2971800" y="6477000"/>
            <a:ext cx="2057400" cy="381000"/>
          </a:xfrm>
          <a:prstGeom prst="rect">
            <a:avLst/>
          </a:prstGeom>
          <a:noFill/>
        </p:spPr>
        <p:txBody>
          <a:bodyPr wrap="square" rtlCol="0">
            <a:spAutoFit/>
          </a:bodyPr>
          <a:lstStyle/>
          <a:p>
            <a:r>
              <a:rPr lang="en-US" dirty="0" smtClean="0"/>
              <a:t>Dialect feature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Rectangle 2"/>
          <p:cNvSpPr/>
          <p:nvPr/>
        </p:nvSpPr>
        <p:spPr>
          <a:xfrm>
            <a:off x="1295400" y="2362200"/>
            <a:ext cx="6477000" cy="1569660"/>
          </a:xfrm>
          <a:prstGeom prst="rect">
            <a:avLst/>
          </a:prstGeom>
        </p:spPr>
        <p:txBody>
          <a:bodyPr wrap="square">
            <a:spAutoFit/>
          </a:bodyPr>
          <a:lstStyle/>
          <a:p>
            <a:r>
              <a:rPr lang="en-US" sz="2400" dirty="0" smtClean="0"/>
              <a:t>A potential error type</a:t>
            </a:r>
            <a:r>
              <a:rPr lang="en-US" sz="2400" dirty="0" smtClean="0"/>
              <a:t> (e.g., </a:t>
            </a:r>
            <a:r>
              <a:rPr lang="en-US" sz="2400" dirty="0" smtClean="0"/>
              <a:t>omission of verbal {</a:t>
            </a:r>
            <a:r>
              <a:rPr lang="en-US" sz="2400" dirty="0" err="1" smtClean="0"/>
              <a:t>s</a:t>
            </a:r>
            <a:r>
              <a:rPr lang="en-US" sz="2400" dirty="0" smtClean="0"/>
              <a:t>}) </a:t>
            </a:r>
            <a:r>
              <a:rPr lang="en-US" sz="2400" dirty="0" smtClean="0"/>
              <a:t>may </a:t>
            </a:r>
            <a:r>
              <a:rPr lang="en-US" sz="2400" dirty="0" smtClean="0"/>
              <a:t>be treated as a true reading error if the rate of following errors is significantly greater than the rate for correct readings. </a:t>
            </a:r>
            <a:endParaRPr lang="en-US" sz="2400" dirty="0"/>
          </a:p>
        </p:txBody>
      </p:sp>
      <p:sp>
        <p:nvSpPr>
          <p:cNvPr id="4" name="Title 3"/>
          <p:cNvSpPr>
            <a:spLocks noGrp="1"/>
          </p:cNvSpPr>
          <p:nvPr>
            <p:ph type="title"/>
          </p:nvPr>
        </p:nvSpPr>
        <p:spPr/>
        <p:txBody>
          <a:bodyPr>
            <a:normAutofit/>
          </a:bodyPr>
          <a:lstStyle/>
          <a:p>
            <a:r>
              <a:rPr lang="en-US" sz="3200" dirty="0" smtClean="0"/>
              <a:t>Interpreting potential errors</a:t>
            </a:r>
            <a:endParaRPr lang="en-US" sz="3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0"/>
            <a:ext cx="7620000" cy="914400"/>
          </a:xfrm>
        </p:spPr>
        <p:txBody>
          <a:bodyPr/>
          <a:lstStyle/>
          <a:p>
            <a:r>
              <a:rPr lang="en-US" sz="1800" b="1">
                <a:latin typeface="Geneva" pitchFamily="-65" charset="0"/>
              </a:rPr>
              <a:t>Frequency of following errors for clear errors, potential errors and correct reading by dialect type [N=567]</a:t>
            </a:r>
          </a:p>
        </p:txBody>
      </p:sp>
      <p:graphicFrame>
        <p:nvGraphicFramePr>
          <p:cNvPr id="7174" name="Object 6"/>
          <p:cNvGraphicFramePr>
            <a:graphicFrameLocks noChangeAspect="1"/>
          </p:cNvGraphicFramePr>
          <p:nvPr/>
        </p:nvGraphicFramePr>
        <p:xfrm>
          <a:off x="0" y="895350"/>
          <a:ext cx="9144000" cy="6002338"/>
        </p:xfrm>
        <a:graphic>
          <a:graphicData uri="http://schemas.openxmlformats.org/presentationml/2006/ole">
            <p:oleObj spid="_x0000_s88066" name="Worksheet" r:id="rId4" imgW="6959600" imgH="3797300" progId="Excel.Sheet.8">
              <p:embed/>
            </p:oleObj>
          </a:graphicData>
        </a:graphic>
      </p:graphicFrame>
      <p:sp>
        <p:nvSpPr>
          <p:cNvPr id="4" name="TextBox 3"/>
          <p:cNvSpPr txBox="1"/>
          <p:nvPr/>
        </p:nvSpPr>
        <p:spPr>
          <a:xfrm>
            <a:off x="2971800" y="6477000"/>
            <a:ext cx="2057400" cy="381000"/>
          </a:xfrm>
          <a:prstGeom prst="rect">
            <a:avLst/>
          </a:prstGeom>
          <a:noFill/>
        </p:spPr>
        <p:txBody>
          <a:bodyPr wrap="square" rtlCol="0">
            <a:spAutoFit/>
          </a:bodyPr>
          <a:lstStyle/>
          <a:p>
            <a:r>
              <a:rPr lang="en-US" dirty="0" smtClean="0"/>
              <a:t>Potential errors</a:t>
            </a:r>
            <a:endParaRPr lang="en-US" dirty="0"/>
          </a:p>
        </p:txBody>
      </p:sp>
      <p:sp>
        <p:nvSpPr>
          <p:cNvPr id="5" name="Oval 4"/>
          <p:cNvSpPr/>
          <p:nvPr/>
        </p:nvSpPr>
        <p:spPr>
          <a:xfrm>
            <a:off x="5105400" y="3276600"/>
            <a:ext cx="1676400" cy="990600"/>
          </a:xfrm>
          <a:prstGeom prst="ellipse">
            <a:avLst/>
          </a:prstGeom>
          <a:noFill/>
          <a:ln w="254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0"/>
            <a:ext cx="7772400" cy="609600"/>
          </a:xfrm>
        </p:spPr>
        <p:txBody>
          <a:bodyPr>
            <a:normAutofit fontScale="90000"/>
          </a:bodyPr>
          <a:lstStyle/>
          <a:p>
            <a:r>
              <a:rPr lang="en-US" sz="2000" dirty="0"/>
              <a:t>Frequency of following errors for clear errors, potential errors and correct readings by dialect type for African American readers [N=238]</a:t>
            </a:r>
          </a:p>
        </p:txBody>
      </p:sp>
      <p:graphicFrame>
        <p:nvGraphicFramePr>
          <p:cNvPr id="11267" name="Object 3"/>
          <p:cNvGraphicFramePr>
            <a:graphicFrameLocks noChangeAspect="1"/>
          </p:cNvGraphicFramePr>
          <p:nvPr/>
        </p:nvGraphicFramePr>
        <p:xfrm>
          <a:off x="-457200" y="634471"/>
          <a:ext cx="9785350" cy="6138862"/>
        </p:xfrm>
        <a:graphic>
          <a:graphicData uri="http://schemas.openxmlformats.org/presentationml/2006/ole">
            <p:oleObj spid="_x0000_s119810" name="Worksheet" r:id="rId4" imgW="12320016" imgH="7379208" progId="Excel.Sheet.8">
              <p:embed/>
            </p:oleObj>
          </a:graphicData>
        </a:graphic>
      </p:graphicFrame>
      <p:sp>
        <p:nvSpPr>
          <p:cNvPr id="4" name="Oval 3"/>
          <p:cNvSpPr/>
          <p:nvPr/>
        </p:nvSpPr>
        <p:spPr>
          <a:xfrm>
            <a:off x="1710266" y="3666067"/>
            <a:ext cx="1371600" cy="4572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2785533" y="2336800"/>
            <a:ext cx="1227667" cy="4572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828800" y="1905000"/>
            <a:ext cx="5410200" cy="830997"/>
          </a:xfrm>
          <a:prstGeom prst="rect">
            <a:avLst/>
          </a:prstGeom>
          <a:noFill/>
        </p:spPr>
        <p:txBody>
          <a:bodyPr wrap="square" rtlCol="0">
            <a:spAutoFit/>
          </a:bodyPr>
          <a:lstStyle/>
          <a:p>
            <a:r>
              <a:rPr lang="en-US" sz="2400" dirty="0" smtClean="0"/>
              <a:t>W. Labov and B. Baker. What is a reading error? In press. </a:t>
            </a:r>
            <a:r>
              <a:rPr lang="en-US" sz="2400" i="1" dirty="0" smtClean="0"/>
              <a:t>Applied Psycholinguistics</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914400" y="1448812"/>
            <a:ext cx="7162800" cy="3046988"/>
          </a:xfrm>
          <a:prstGeom prst="rect">
            <a:avLst/>
          </a:prstGeom>
          <a:noFill/>
        </p:spPr>
        <p:txBody>
          <a:bodyPr wrap="square" rtlCol="0">
            <a:spAutoFit/>
          </a:bodyPr>
          <a:lstStyle/>
          <a:p>
            <a:r>
              <a:rPr lang="en-US" sz="2400" dirty="0" smtClean="0">
                <a:solidFill>
                  <a:schemeClr val="bg1">
                    <a:lumMod val="50000"/>
                  </a:schemeClr>
                </a:solidFill>
              </a:rPr>
              <a:t>• The implications of phonological conditioning for the identification of underlying forms and the feed-forward model</a:t>
            </a:r>
          </a:p>
          <a:p>
            <a:endParaRPr lang="en-US" sz="2400" dirty="0" smtClean="0"/>
          </a:p>
          <a:p>
            <a:r>
              <a:rPr lang="en-US" sz="2400" dirty="0" smtClean="0"/>
              <a:t>• The implications of the regularity of sound change for phonological models of perception and production</a:t>
            </a:r>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46038"/>
            <a:ext cx="8229600" cy="487362"/>
          </a:xfrm>
        </p:spPr>
        <p:txBody>
          <a:bodyPr>
            <a:normAutofit fontScale="90000"/>
          </a:bodyPr>
          <a:lstStyle/>
          <a:p>
            <a:r>
              <a:rPr lang="en-US" sz="2000" dirty="0" smtClean="0"/>
              <a:t>The first study of internal factors governing linguistic variation</a:t>
            </a:r>
            <a:br>
              <a:rPr lang="en-US" sz="2000" dirty="0" smtClean="0"/>
            </a:br>
            <a:r>
              <a:rPr lang="en-US" sz="2000" dirty="0" smtClean="0"/>
              <a:t>Proportion of –</a:t>
            </a:r>
            <a:r>
              <a:rPr lang="en-US" sz="2000" dirty="0" err="1" smtClean="0"/>
              <a:t>t,d</a:t>
            </a:r>
            <a:r>
              <a:rPr lang="en-US" sz="2000" dirty="0" smtClean="0"/>
              <a:t> clusters deleted for </a:t>
            </a:r>
            <a:r>
              <a:rPr lang="en-US" sz="2000" dirty="0" smtClean="0"/>
              <a:t>11 members </a:t>
            </a:r>
            <a:r>
              <a:rPr lang="en-US" sz="2000" dirty="0" smtClean="0"/>
              <a:t>of the Jets in single interviews </a:t>
            </a:r>
          </a:p>
        </p:txBody>
      </p:sp>
      <p:graphicFrame>
        <p:nvGraphicFramePr>
          <p:cNvPr id="16386" name="Object 2"/>
          <p:cNvGraphicFramePr>
            <a:graphicFrameLocks noChangeAspect="1"/>
          </p:cNvGraphicFramePr>
          <p:nvPr/>
        </p:nvGraphicFramePr>
        <p:xfrm>
          <a:off x="631825" y="685800"/>
          <a:ext cx="8054975" cy="6172200"/>
        </p:xfrm>
        <a:graphic>
          <a:graphicData uri="http://schemas.openxmlformats.org/presentationml/2006/ole">
            <p:oleObj spid="_x0000_s115714" name="Document" r:id="rId3" imgW="5486400" imgH="4203700" progId="Word.Document.12">
              <p:link updateAutomatic="1"/>
            </p:oleObj>
          </a:graphicData>
        </a:graphic>
      </p:graphicFrame>
      <p:sp>
        <p:nvSpPr>
          <p:cNvPr id="16388" name="TextBox 3"/>
          <p:cNvSpPr txBox="1">
            <a:spLocks noChangeArrowheads="1"/>
          </p:cNvSpPr>
          <p:nvPr/>
        </p:nvSpPr>
        <p:spPr bwMode="auto">
          <a:xfrm>
            <a:off x="4343400" y="6477000"/>
            <a:ext cx="4114800" cy="381000"/>
          </a:xfrm>
          <a:prstGeom prst="rect">
            <a:avLst/>
          </a:prstGeom>
          <a:noFill/>
          <a:ln w="9525">
            <a:noFill/>
            <a:miter lim="800000"/>
            <a:headEnd/>
            <a:tailEnd/>
          </a:ln>
        </p:spPr>
        <p:txBody>
          <a:bodyPr>
            <a:prstTxWarp prst="textNoShape">
              <a:avLst/>
            </a:prstTxWarp>
            <a:spAutoFit/>
          </a:bodyPr>
          <a:lstStyle/>
          <a:p>
            <a:r>
              <a:rPr lang="en-US"/>
              <a:t>Labov, Cohen, Robins and Lewis 1968</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914400" y="1448812"/>
            <a:ext cx="7162800" cy="3046988"/>
          </a:xfrm>
          <a:prstGeom prst="rect">
            <a:avLst/>
          </a:prstGeom>
          <a:noFill/>
        </p:spPr>
        <p:txBody>
          <a:bodyPr wrap="square" rtlCol="0">
            <a:spAutoFit/>
          </a:bodyPr>
          <a:lstStyle/>
          <a:p>
            <a:r>
              <a:rPr lang="en-US" sz="2400" dirty="0" smtClean="0">
                <a:solidFill>
                  <a:schemeClr val="bg1">
                    <a:lumMod val="50000"/>
                  </a:schemeClr>
                </a:solidFill>
              </a:rPr>
              <a:t>• The implications of phonological conditioning for the identification of underlying forms and the feed-forward model</a:t>
            </a:r>
          </a:p>
          <a:p>
            <a:endParaRPr lang="en-US" sz="2400" dirty="0" smtClean="0"/>
          </a:p>
          <a:p>
            <a:r>
              <a:rPr lang="en-US" sz="2400" dirty="0" smtClean="0"/>
              <a:t>• The implications of the regularity of sound change for phonological models of perception and production</a:t>
            </a:r>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609600"/>
            <a:ext cx="7772400" cy="685800"/>
          </a:xfrm>
        </p:spPr>
        <p:txBody>
          <a:bodyPr/>
          <a:lstStyle/>
          <a:p>
            <a:r>
              <a:rPr lang="en-US" sz="2800"/>
              <a:t>The Neogrammarian viewpoint</a:t>
            </a:r>
          </a:p>
        </p:txBody>
      </p:sp>
      <p:sp>
        <p:nvSpPr>
          <p:cNvPr id="16387" name="Text Box 3"/>
          <p:cNvSpPr txBox="1">
            <a:spLocks noChangeArrowheads="1"/>
          </p:cNvSpPr>
          <p:nvPr/>
        </p:nvSpPr>
        <p:spPr bwMode="auto">
          <a:xfrm>
            <a:off x="533400" y="1600200"/>
            <a:ext cx="7924800" cy="707886"/>
          </a:xfrm>
          <a:prstGeom prst="rect">
            <a:avLst/>
          </a:prstGeom>
          <a:noFill/>
          <a:ln w="9525">
            <a:noFill/>
            <a:miter lim="800000"/>
            <a:headEnd/>
            <a:tailEnd/>
          </a:ln>
          <a:effectLst/>
        </p:spPr>
        <p:txBody>
          <a:bodyPr wrap="square">
            <a:prstTxWarp prst="textNoShape">
              <a:avLst/>
            </a:prstTxWarp>
            <a:spAutoFit/>
          </a:bodyPr>
          <a:lstStyle/>
          <a:p>
            <a:pPr>
              <a:spcBef>
                <a:spcPct val="50000"/>
              </a:spcBef>
            </a:pPr>
            <a:r>
              <a:rPr lang="en-US" sz="2000" dirty="0"/>
              <a:t>Every sound change, inasmuch as it occurs mechanically, takes place according to laws that admit no exception</a:t>
            </a:r>
            <a:r>
              <a:rPr lang="en-US" sz="2000" dirty="0" smtClean="0"/>
              <a:t>.  -</a:t>
            </a:r>
            <a:r>
              <a:rPr lang="en-US" sz="2000" dirty="0"/>
              <a:t>-</a:t>
            </a:r>
            <a:r>
              <a:rPr lang="en-US" sz="2000" dirty="0" err="1"/>
              <a:t>Ostoff</a:t>
            </a:r>
            <a:r>
              <a:rPr lang="en-US" sz="2000" dirty="0"/>
              <a:t> and </a:t>
            </a:r>
            <a:r>
              <a:rPr lang="en-US" sz="2000" dirty="0" err="1"/>
              <a:t>Brugmann</a:t>
            </a:r>
            <a:r>
              <a:rPr lang="en-US" sz="2000" dirty="0"/>
              <a:t> 1878</a:t>
            </a:r>
          </a:p>
        </p:txBody>
      </p:sp>
      <p:sp>
        <p:nvSpPr>
          <p:cNvPr id="16389" name="Text Box 5"/>
          <p:cNvSpPr txBox="1">
            <a:spLocks noChangeArrowheads="1"/>
          </p:cNvSpPr>
          <p:nvPr/>
        </p:nvSpPr>
        <p:spPr bwMode="auto">
          <a:xfrm>
            <a:off x="609600" y="3124200"/>
            <a:ext cx="7467600" cy="193899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dirty="0"/>
              <a:t>Sound-change is merely a change in the speakers’ manner of producing phonemes and accordingly, affects a phoneme at every occurrence, regardless of the nature of any particular linguistic form in which the phoneme happens to occur. . . The whole assumption can be briefly put into the words:  </a:t>
            </a:r>
            <a:r>
              <a:rPr lang="en-US" sz="2000" i="1" dirty="0"/>
              <a:t>phonemes change</a:t>
            </a:r>
            <a:r>
              <a:rPr lang="en-US" sz="2000" dirty="0"/>
              <a:t>.  	</a:t>
            </a:r>
            <a:r>
              <a:rPr lang="en-US" sz="2000" dirty="0" smtClean="0"/>
              <a:t>	                            </a:t>
            </a:r>
            <a:r>
              <a:rPr lang="en-US" sz="2000" dirty="0" smtClean="0"/>
              <a:t> 									-</a:t>
            </a:r>
            <a:r>
              <a:rPr lang="en-US" sz="2000" dirty="0"/>
              <a:t>-Bloomfield 1933:353-4</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09600" y="304800"/>
            <a:ext cx="7772400" cy="457200"/>
          </a:xfrm>
        </p:spPr>
        <p:txBody>
          <a:bodyPr>
            <a:normAutofit fontScale="90000"/>
          </a:bodyPr>
          <a:lstStyle/>
          <a:p>
            <a:r>
              <a:rPr lang="en-US" sz="2800"/>
              <a:t>The lexical diffusion viewpoint</a:t>
            </a:r>
          </a:p>
        </p:txBody>
      </p:sp>
      <p:sp>
        <p:nvSpPr>
          <p:cNvPr id="17411" name="Text Box 3"/>
          <p:cNvSpPr txBox="1">
            <a:spLocks noChangeArrowheads="1"/>
          </p:cNvSpPr>
          <p:nvPr/>
        </p:nvSpPr>
        <p:spPr bwMode="auto">
          <a:xfrm>
            <a:off x="457200" y="1219200"/>
            <a:ext cx="8001000" cy="15525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The phonetic </a:t>
            </a:r>
            <a:r>
              <a:rPr lang="en-US" i="1"/>
              <a:t>law </a:t>
            </a:r>
            <a:r>
              <a:rPr lang="en-US"/>
              <a:t>does not affect all items at the same time: some are designed to develop quickly, others remain behind, some offer strong resistance and succeed in turning back any effort at transformation.     --Gauchat (cited in Dauzat 1922)</a:t>
            </a:r>
          </a:p>
        </p:txBody>
      </p:sp>
      <p:sp>
        <p:nvSpPr>
          <p:cNvPr id="17413" name="Text Box 5"/>
          <p:cNvSpPr txBox="1">
            <a:spLocks noChangeArrowheads="1"/>
          </p:cNvSpPr>
          <p:nvPr/>
        </p:nvSpPr>
        <p:spPr bwMode="auto">
          <a:xfrm>
            <a:off x="533400" y="2682875"/>
            <a:ext cx="7848600" cy="92333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dirty="0"/>
              <a:t>We hold that words change their pronunciations by discrete, perceptual increments (i.e., phonetically abrupt) but severally at a time (i.e., lexically gradual)  </a:t>
            </a:r>
            <a:r>
              <a:rPr lang="en-US" dirty="0" smtClean="0"/>
              <a:t> 										-</a:t>
            </a:r>
            <a:r>
              <a:rPr lang="en-US" dirty="0"/>
              <a:t>-Wang and Chen 1977:150.</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609600"/>
            <a:ext cx="7772400" cy="533400"/>
          </a:xfrm>
        </p:spPr>
        <p:txBody>
          <a:bodyPr/>
          <a:lstStyle/>
          <a:p>
            <a:r>
              <a:rPr lang="en-US" sz="2800"/>
              <a:t> A proposed resolution</a:t>
            </a:r>
          </a:p>
        </p:txBody>
      </p:sp>
      <p:sp>
        <p:nvSpPr>
          <p:cNvPr id="18435" name="Text Box 3"/>
          <p:cNvSpPr txBox="1">
            <a:spLocks noChangeArrowheads="1"/>
          </p:cNvSpPr>
          <p:nvPr/>
        </p:nvSpPr>
        <p:spPr bwMode="auto">
          <a:xfrm>
            <a:off x="457200" y="1703457"/>
            <a:ext cx="8001000" cy="707886"/>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dirty="0"/>
              <a:t>Regular sound change is the result of a gradual transformation of a single phonetic feature of a phoneme in a continuous phonetic space.</a:t>
            </a:r>
          </a:p>
        </p:txBody>
      </p:sp>
      <p:sp>
        <p:nvSpPr>
          <p:cNvPr id="18436" name="Text Box 4"/>
          <p:cNvSpPr txBox="1">
            <a:spLocks noChangeArrowheads="1"/>
          </p:cNvSpPr>
          <p:nvPr/>
        </p:nvSpPr>
        <p:spPr bwMode="auto">
          <a:xfrm>
            <a:off x="457200" y="2890907"/>
            <a:ext cx="8382000" cy="707886"/>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dirty="0"/>
              <a:t>Lexical diffusion is the result of the abrupt substitution of one phoneme for another in words that contain that phoneme.</a:t>
            </a:r>
          </a:p>
        </p:txBody>
      </p:sp>
      <p:sp>
        <p:nvSpPr>
          <p:cNvPr id="5" name="Text Box 4"/>
          <p:cNvSpPr txBox="1">
            <a:spLocks noChangeArrowheads="1"/>
          </p:cNvSpPr>
          <p:nvPr/>
        </p:nvSpPr>
        <p:spPr bwMode="auto">
          <a:xfrm>
            <a:off x="457200" y="4343400"/>
            <a:ext cx="7620000" cy="1169551"/>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dirty="0" smtClean="0"/>
              <a:t>The </a:t>
            </a:r>
            <a:r>
              <a:rPr lang="en-US" sz="2000" dirty="0"/>
              <a:t>lexically gradual view of sound change is incompatible, in principle, with the </a:t>
            </a:r>
            <a:r>
              <a:rPr lang="en-US" sz="2000" dirty="0" err="1"/>
              <a:t>structuralist</a:t>
            </a:r>
            <a:r>
              <a:rPr lang="en-US" sz="2000" dirty="0"/>
              <a:t> way of looking at sound change</a:t>
            </a:r>
            <a:r>
              <a:rPr lang="en-US" sz="2000" dirty="0" smtClean="0"/>
              <a:t>.</a:t>
            </a:r>
          </a:p>
          <a:p>
            <a:pPr>
              <a:spcBef>
                <a:spcPct val="50000"/>
              </a:spcBef>
            </a:pPr>
            <a:r>
              <a:rPr lang="en-US" sz="2000" dirty="0" smtClean="0"/>
              <a:t>									</a:t>
            </a:r>
            <a:r>
              <a:rPr lang="en-US" sz="2000" dirty="0" smtClean="0"/>
              <a:t> </a:t>
            </a:r>
            <a:r>
              <a:rPr lang="en-US" sz="2000" dirty="0"/>
              <a:t>--Chen and Wang 1957:257.</a:t>
            </a:r>
          </a:p>
        </p:txBody>
      </p:sp>
      <p:sp>
        <p:nvSpPr>
          <p:cNvPr id="6" name="TextBox 5"/>
          <p:cNvSpPr txBox="1"/>
          <p:nvPr/>
        </p:nvSpPr>
        <p:spPr>
          <a:xfrm>
            <a:off x="457200" y="3810000"/>
            <a:ext cx="1066800" cy="369332"/>
          </a:xfrm>
          <a:prstGeom prst="rect">
            <a:avLst/>
          </a:prstGeom>
          <a:noFill/>
        </p:spPr>
        <p:txBody>
          <a:bodyPr wrap="square" rtlCol="0">
            <a:spAutoFit/>
          </a:bodyPr>
          <a:lstStyle/>
          <a:p>
            <a:r>
              <a:rPr lang="en-US" dirty="0" smtClean="0"/>
              <a:t>But--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The feed-forward model</a:t>
            </a:r>
            <a:endParaRPr lang="en-US" sz="2800" dirty="0"/>
          </a:p>
        </p:txBody>
      </p:sp>
      <p:sp>
        <p:nvSpPr>
          <p:cNvPr id="4" name="TextBox 3"/>
          <p:cNvSpPr txBox="1"/>
          <p:nvPr/>
        </p:nvSpPr>
        <p:spPr>
          <a:xfrm>
            <a:off x="838200" y="1905000"/>
            <a:ext cx="7162800" cy="3170099"/>
          </a:xfrm>
          <a:prstGeom prst="rect">
            <a:avLst/>
          </a:prstGeom>
          <a:noFill/>
        </p:spPr>
        <p:txBody>
          <a:bodyPr wrap="square" rtlCol="0">
            <a:spAutoFit/>
          </a:bodyPr>
          <a:lstStyle/>
          <a:p>
            <a:r>
              <a:rPr lang="en-US" sz="2000" dirty="0"/>
              <a:t>In fluent, mature speakers, the phonetic implementation system is a modular, feed-forward system, reflecting its nature as an extremely practiced and automatic behavior. . . The model is </a:t>
            </a:r>
            <a:r>
              <a:rPr lang="en-US" sz="2000" dirty="0" smtClean="0"/>
              <a:t>feed-forward </a:t>
            </a:r>
            <a:r>
              <a:rPr lang="en-US" sz="2000" dirty="0"/>
              <a:t>because no arrows go backwards, from articulatory to phonological encoding, or from the phonological encoding to the lexical level. It is modular because no lexeme information can influence the phonetic implementation directly, bypassing the level of phonological buffering.</a:t>
            </a:r>
            <a:r>
              <a:rPr lang="en-US" sz="2000" dirty="0" smtClean="0"/>
              <a:t> </a:t>
            </a:r>
          </a:p>
          <a:p>
            <a:r>
              <a:rPr lang="en-US" sz="2000" dirty="0" smtClean="0"/>
              <a:t>				--</a:t>
            </a:r>
            <a:r>
              <a:rPr lang="en-US" sz="2000" dirty="0" err="1" smtClean="0"/>
              <a:t>Pierrehumbert</a:t>
            </a:r>
            <a:r>
              <a:rPr lang="en-US" sz="2000" dirty="0" smtClean="0"/>
              <a:t> 2002, “Word-specific phonetics”</a:t>
            </a:r>
          </a:p>
          <a:p>
            <a:endParaRPr lang="en-US"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The intersection of the exemplar model and the lexical diffusion view of sound change</a:t>
            </a:r>
            <a:endParaRPr lang="en-US" sz="2400" dirty="0"/>
          </a:p>
        </p:txBody>
      </p:sp>
      <p:sp>
        <p:nvSpPr>
          <p:cNvPr id="3" name="TextBox 2"/>
          <p:cNvSpPr txBox="1"/>
          <p:nvPr/>
        </p:nvSpPr>
        <p:spPr>
          <a:xfrm>
            <a:off x="838200" y="2057400"/>
            <a:ext cx="7467600" cy="2862322"/>
          </a:xfrm>
          <a:prstGeom prst="rect">
            <a:avLst/>
          </a:prstGeom>
          <a:noFill/>
        </p:spPr>
        <p:txBody>
          <a:bodyPr wrap="square" rtlCol="0">
            <a:spAutoFit/>
          </a:bodyPr>
          <a:lstStyle/>
          <a:p>
            <a:r>
              <a:rPr lang="en-US" sz="2000" dirty="0"/>
              <a:t>Obviously, this treatment is not confined to lenition;  any systematic bias on the allophonic outcome would incrementally impact high frequency words at a greater rate than low frequency words. In short the model is applicable to any </a:t>
            </a:r>
            <a:r>
              <a:rPr lang="en-US" sz="2000" dirty="0" err="1"/>
              <a:t>Neogrammarian</a:t>
            </a:r>
            <a:r>
              <a:rPr lang="en-US" sz="2000" dirty="0"/>
              <a:t> sound change, by which I mean sound changes which get started in the phonetic implementation and eventually sweep through the vocabulary</a:t>
            </a:r>
            <a:r>
              <a:rPr lang="en-US" sz="2000" dirty="0" smtClean="0"/>
              <a:t>.</a:t>
            </a:r>
          </a:p>
          <a:p>
            <a:endParaRPr lang="en-US" sz="2000" dirty="0" smtClean="0"/>
          </a:p>
          <a:p>
            <a:r>
              <a:rPr lang="en-US" sz="2000" dirty="0" smtClean="0"/>
              <a:t>						--</a:t>
            </a:r>
            <a:r>
              <a:rPr lang="en-US" sz="2000" dirty="0" err="1" smtClean="0"/>
              <a:t>Pierrehumbert</a:t>
            </a:r>
            <a:r>
              <a:rPr lang="en-US" sz="2000" dirty="0" smtClean="0"/>
              <a:t> 2002</a:t>
            </a:r>
          </a:p>
          <a:p>
            <a:endParaRPr lang="en-US" sz="2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1507" name="Picture 3"/>
          <p:cNvPicPr>
            <a:picLocks noChangeAspect="1" noChangeArrowheads="1"/>
          </p:cNvPicPr>
          <p:nvPr/>
        </p:nvPicPr>
        <p:blipFill>
          <a:blip r:embed="rId2"/>
          <a:srcRect/>
          <a:stretch>
            <a:fillRect/>
          </a:stretch>
        </p:blipFill>
        <p:spPr bwMode="auto">
          <a:xfrm>
            <a:off x="0" y="365125"/>
            <a:ext cx="9118600" cy="6492875"/>
          </a:xfrm>
          <a:prstGeom prst="rect">
            <a:avLst/>
          </a:prstGeom>
          <a:noFill/>
        </p:spPr>
      </p:pic>
      <p:sp>
        <p:nvSpPr>
          <p:cNvPr id="21508" name="Rectangle 4"/>
          <p:cNvSpPr>
            <a:spLocks noGrp="1" noChangeArrowheads="1"/>
          </p:cNvSpPr>
          <p:nvPr>
            <p:ph type="title"/>
          </p:nvPr>
        </p:nvSpPr>
        <p:spPr>
          <a:xfrm>
            <a:off x="685800" y="0"/>
            <a:ext cx="7772400" cy="358949"/>
          </a:xfrm>
        </p:spPr>
        <p:txBody>
          <a:bodyPr>
            <a:normAutofit fontScale="90000"/>
          </a:bodyPr>
          <a:lstStyle/>
          <a:p>
            <a:r>
              <a:rPr lang="en-US" sz="2400" dirty="0" smtClean="0"/>
              <a:t>The f</a:t>
            </a:r>
            <a:r>
              <a:rPr lang="en-US" sz="2400" dirty="0" smtClean="0"/>
              <a:t>ronting </a:t>
            </a:r>
            <a:r>
              <a:rPr lang="en-US" sz="2400" dirty="0"/>
              <a:t>of /</a:t>
            </a:r>
            <a:r>
              <a:rPr lang="en-US" sz="2400" dirty="0" err="1"/>
              <a:t>ow</a:t>
            </a:r>
            <a:r>
              <a:rPr lang="en-US" sz="2400" dirty="0"/>
              <a:t>/ in North </a:t>
            </a:r>
            <a:r>
              <a:rPr lang="en-US" sz="2400" dirty="0" smtClean="0"/>
              <a:t>America (from ANAE Ch. 12)</a:t>
            </a:r>
            <a:endParaRPr 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304800"/>
            <a:ext cx="7772400" cy="762000"/>
          </a:xfrm>
        </p:spPr>
        <p:txBody>
          <a:bodyPr/>
          <a:lstStyle/>
          <a:p>
            <a:r>
              <a:rPr lang="en-US" sz="2000">
                <a:solidFill>
                  <a:schemeClr val="tx1"/>
                </a:solidFill>
              </a:rPr>
              <a:t>Distribution of /ow/ vowels for all of North America. [N=8313].Vowels before /l/ are shown in black [N=1577].</a:t>
            </a:r>
          </a:p>
        </p:txBody>
      </p:sp>
      <p:graphicFrame>
        <p:nvGraphicFramePr>
          <p:cNvPr id="23555" name="Object 3"/>
          <p:cNvGraphicFramePr>
            <a:graphicFrameLocks noChangeAspect="1"/>
          </p:cNvGraphicFramePr>
          <p:nvPr/>
        </p:nvGraphicFramePr>
        <p:xfrm>
          <a:off x="838200" y="1143000"/>
          <a:ext cx="7010400" cy="4881563"/>
        </p:xfrm>
        <a:graphic>
          <a:graphicData uri="http://schemas.openxmlformats.org/presentationml/2006/ole">
            <p:oleObj spid="_x0000_s95234" name="Document" r:id="rId3" imgW="3300984" imgH="2298192" progId="Word.Document.8">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09600" y="228600"/>
            <a:ext cx="7772400" cy="609600"/>
          </a:xfrm>
        </p:spPr>
        <p:txBody>
          <a:bodyPr>
            <a:normAutofit fontScale="90000"/>
          </a:bodyPr>
          <a:lstStyle/>
          <a:p>
            <a:r>
              <a:rPr lang="en-US" sz="2400"/>
              <a:t> Absence of fronting of Vw in vowel system of Alex S., 42, Providence, RI TS 474.</a:t>
            </a:r>
          </a:p>
        </p:txBody>
      </p:sp>
      <p:pic>
        <p:nvPicPr>
          <p:cNvPr id="29699" name="Picture 3"/>
          <p:cNvPicPr>
            <a:picLocks noChangeAspect="1" noChangeArrowheads="1"/>
          </p:cNvPicPr>
          <p:nvPr/>
        </p:nvPicPr>
        <p:blipFill>
          <a:blip r:embed="rId2"/>
          <a:srcRect/>
          <a:stretch>
            <a:fillRect/>
          </a:stretch>
        </p:blipFill>
        <p:spPr bwMode="auto">
          <a:xfrm>
            <a:off x="304800" y="942975"/>
            <a:ext cx="8458200" cy="5915025"/>
          </a:xfrm>
          <a:prstGeom prst="rect">
            <a:avLst/>
          </a:prstGeom>
          <a:noFill/>
        </p:spPr>
      </p:pic>
      <p:sp>
        <p:nvSpPr>
          <p:cNvPr id="4" name="Oval 3"/>
          <p:cNvSpPr/>
          <p:nvPr/>
        </p:nvSpPr>
        <p:spPr>
          <a:xfrm>
            <a:off x="7448000" y="3429000"/>
            <a:ext cx="1010200" cy="1002642"/>
          </a:xfrm>
          <a:prstGeom prst="ellipse">
            <a:avLst/>
          </a:prstGeom>
          <a:noFill/>
          <a:ln w="381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295400" y="152400"/>
            <a:ext cx="6705600" cy="609600"/>
          </a:xfrm>
        </p:spPr>
        <p:txBody>
          <a:bodyPr>
            <a:normAutofit fontScale="90000"/>
          </a:bodyPr>
          <a:lstStyle/>
          <a:p>
            <a:r>
              <a:rPr lang="en-US" sz="2400">
                <a:solidFill>
                  <a:schemeClr val="tx1"/>
                </a:solidFill>
              </a:rPr>
              <a:t/>
            </a:r>
            <a:br>
              <a:rPr lang="en-US" sz="2400">
                <a:solidFill>
                  <a:schemeClr val="tx1"/>
                </a:solidFill>
              </a:rPr>
            </a:br>
            <a:r>
              <a:rPr lang="en-US" sz="2400"/>
              <a:t>Fronting of all Vw in the vowel system of Danica L., 37, Columbus, OH, TS 737.</a:t>
            </a:r>
            <a:br>
              <a:rPr lang="en-US" sz="2400"/>
            </a:br>
            <a:endParaRPr lang="en-US" sz="2400"/>
          </a:p>
        </p:txBody>
      </p:sp>
      <p:pic>
        <p:nvPicPr>
          <p:cNvPr id="27651" name="Picture 3"/>
          <p:cNvPicPr>
            <a:picLocks noChangeAspect="1" noChangeArrowheads="1"/>
          </p:cNvPicPr>
          <p:nvPr/>
        </p:nvPicPr>
        <p:blipFill>
          <a:blip r:embed="rId2"/>
          <a:srcRect/>
          <a:stretch>
            <a:fillRect/>
          </a:stretch>
        </p:blipFill>
        <p:spPr bwMode="auto">
          <a:xfrm>
            <a:off x="304800" y="914400"/>
            <a:ext cx="8077200" cy="5943600"/>
          </a:xfrm>
          <a:prstGeom prst="rect">
            <a:avLst/>
          </a:prstGeom>
          <a:noFill/>
        </p:spPr>
      </p:pic>
      <p:sp>
        <p:nvSpPr>
          <p:cNvPr id="4" name="Oval 3"/>
          <p:cNvSpPr/>
          <p:nvPr/>
        </p:nvSpPr>
        <p:spPr>
          <a:xfrm>
            <a:off x="6096000" y="4267200"/>
            <a:ext cx="685800" cy="6858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Text Box 3"/>
          <p:cNvSpPr txBox="1">
            <a:spLocks noChangeArrowheads="1"/>
          </p:cNvSpPr>
          <p:nvPr/>
        </p:nvSpPr>
        <p:spPr bwMode="auto">
          <a:xfrm>
            <a:off x="304800" y="152400"/>
            <a:ext cx="8534400" cy="1190625"/>
          </a:xfrm>
          <a:prstGeom prst="rect">
            <a:avLst/>
          </a:prstGeom>
          <a:noFill/>
          <a:ln w="9525">
            <a:noFill/>
            <a:miter lim="800000"/>
            <a:headEnd/>
            <a:tailEnd/>
          </a:ln>
        </p:spPr>
        <p:txBody>
          <a:bodyPr>
            <a:prstTxWarp prst="textNoShape">
              <a:avLst/>
            </a:prstTxWarp>
            <a:spAutoFit/>
          </a:bodyPr>
          <a:lstStyle/>
          <a:p>
            <a:pPr>
              <a:spcBef>
                <a:spcPct val="50000"/>
              </a:spcBef>
            </a:pPr>
            <a:r>
              <a:rPr lang="en-US" sz="1800">
                <a:latin typeface="Geneva" pitchFamily="-109" charset="0"/>
              </a:rPr>
              <a:t>         Lexically regular variation: coronal stop deletion in English.                    Two basic constraints on the simplification of /t,d/ clusters in English:  the effect of a following consonant vs. a following vowel (a vs. b) and the effect of grammatical boundary (c vs. d)</a:t>
            </a:r>
            <a:endParaRPr lang="en-US">
              <a:latin typeface="Times" pitchFamily="-109" charset="0"/>
            </a:endParaRPr>
          </a:p>
        </p:txBody>
      </p:sp>
      <p:pic>
        <p:nvPicPr>
          <p:cNvPr id="19459" name="Picture 4" descr="t,d basic relations.tiff"/>
          <p:cNvPicPr>
            <a:picLocks noChangeAspect="1"/>
          </p:cNvPicPr>
          <p:nvPr/>
        </p:nvPicPr>
        <p:blipFill>
          <a:blip r:embed="rId2"/>
          <a:srcRect/>
          <a:stretch>
            <a:fillRect/>
          </a:stretch>
        </p:blipFill>
        <p:spPr bwMode="auto">
          <a:xfrm>
            <a:off x="1231900" y="1612900"/>
            <a:ext cx="6680200" cy="3632200"/>
          </a:xfrm>
          <a:prstGeom prst="rect">
            <a:avLst/>
          </a:prstGeom>
          <a:noFill/>
          <a:ln w="9525">
            <a:noFill/>
            <a:miter lim="800000"/>
            <a:headEnd/>
            <a:tailEnd/>
          </a:ln>
        </p:spPr>
      </p:pic>
      <p:sp>
        <p:nvSpPr>
          <p:cNvPr id="19460" name="TextBox 5"/>
          <p:cNvSpPr txBox="1">
            <a:spLocks noChangeArrowheads="1"/>
          </p:cNvSpPr>
          <p:nvPr/>
        </p:nvSpPr>
        <p:spPr bwMode="auto">
          <a:xfrm>
            <a:off x="1219200" y="5486400"/>
            <a:ext cx="7010400" cy="369332"/>
          </a:xfrm>
          <a:prstGeom prst="rect">
            <a:avLst/>
          </a:prstGeom>
          <a:noFill/>
          <a:ln w="9525">
            <a:noFill/>
            <a:miter lim="800000"/>
            <a:headEnd/>
            <a:tailEnd/>
          </a:ln>
        </p:spPr>
        <p:txBody>
          <a:bodyPr>
            <a:prstTxWarp prst="textNoShape">
              <a:avLst/>
            </a:prstTxWarp>
            <a:spAutoFit/>
          </a:bodyPr>
          <a:lstStyle/>
          <a:p>
            <a:r>
              <a:rPr lang="en-US" dirty="0" smtClean="0"/>
              <a:t>               Monomorphemic</a:t>
            </a:r>
            <a:r>
              <a:rPr lang="en-US" dirty="0"/>
              <a:t>	</a:t>
            </a:r>
            <a:r>
              <a:rPr lang="en-US" dirty="0" smtClean="0"/>
              <a:t>				Past </a:t>
            </a:r>
            <a:r>
              <a:rPr lang="en-US" dirty="0"/>
              <a:t>tense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0"/>
            <a:ext cx="7772400" cy="381000"/>
          </a:xfrm>
        </p:spPr>
        <p:txBody>
          <a:bodyPr>
            <a:normAutofit fontScale="90000"/>
          </a:bodyPr>
          <a:lstStyle/>
          <a:p>
            <a:r>
              <a:rPr lang="en-US" sz="2000" dirty="0"/>
              <a:t>34 most frequent /</a:t>
            </a:r>
            <a:r>
              <a:rPr lang="en-US" sz="2000" dirty="0" err="1"/>
              <a:t>ow</a:t>
            </a:r>
            <a:r>
              <a:rPr lang="en-US" sz="2000" dirty="0"/>
              <a:t>/ words in the Brown</a:t>
            </a:r>
            <a:r>
              <a:rPr lang="en-US" sz="2000" dirty="0" smtClean="0"/>
              <a:t> corpus with </a:t>
            </a:r>
            <a:r>
              <a:rPr lang="en-US" sz="2000" dirty="0" err="1" smtClean="0"/>
              <a:t>Telsur</a:t>
            </a:r>
            <a:r>
              <a:rPr lang="en-US" sz="2000" dirty="0" smtClean="0"/>
              <a:t> frequencies</a:t>
            </a:r>
            <a:endParaRPr lang="en-US" sz="2000" dirty="0"/>
          </a:p>
        </p:txBody>
      </p:sp>
      <p:sp>
        <p:nvSpPr>
          <p:cNvPr id="5123" name="Text Box 3"/>
          <p:cNvSpPr txBox="1">
            <a:spLocks noChangeArrowheads="1"/>
          </p:cNvSpPr>
          <p:nvPr/>
        </p:nvSpPr>
        <p:spPr bwMode="auto">
          <a:xfrm>
            <a:off x="457200" y="1905000"/>
            <a:ext cx="7467600" cy="457200"/>
          </a:xfrm>
          <a:prstGeom prst="rect">
            <a:avLst/>
          </a:prstGeom>
          <a:noFill/>
          <a:ln w="9525">
            <a:noFill/>
            <a:miter lim="800000"/>
            <a:headEnd/>
            <a:tailEnd/>
          </a:ln>
          <a:effectLst/>
        </p:spPr>
        <p:txBody>
          <a:bodyPr>
            <a:prstTxWarp prst="textNoShape">
              <a:avLst/>
            </a:prstTxWarp>
            <a:spAutoFit/>
          </a:bodyPr>
          <a:lstStyle/>
          <a:p>
            <a:pPr>
              <a:spcBef>
                <a:spcPct val="50000"/>
              </a:spcBef>
            </a:pPr>
            <a:endParaRPr lang="en-US"/>
          </a:p>
        </p:txBody>
      </p:sp>
      <p:graphicFrame>
        <p:nvGraphicFramePr>
          <p:cNvPr id="5355" name="Object 235"/>
          <p:cNvGraphicFramePr>
            <a:graphicFrameLocks noChangeAspect="1"/>
          </p:cNvGraphicFramePr>
          <p:nvPr/>
        </p:nvGraphicFramePr>
        <p:xfrm>
          <a:off x="1600200" y="381000"/>
          <a:ext cx="5332413" cy="6477000"/>
        </p:xfrm>
        <a:graphic>
          <a:graphicData uri="http://schemas.openxmlformats.org/presentationml/2006/ole">
            <p:oleObj spid="_x0000_s99330" name="Worksheet" r:id="rId3" imgW="4751832" imgH="5772912" progId="Excel.Sheet.8">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152400"/>
            <a:ext cx="7772400" cy="533400"/>
          </a:xfrm>
        </p:spPr>
        <p:txBody>
          <a:bodyPr>
            <a:normAutofit fontScale="90000"/>
          </a:bodyPr>
          <a:lstStyle/>
          <a:p>
            <a:r>
              <a:rPr lang="en-US" sz="1800" dirty="0"/>
              <a:t>Fronting of /</a:t>
            </a:r>
            <a:r>
              <a:rPr lang="en-US" sz="1800" dirty="0" err="1"/>
              <a:t>ow</a:t>
            </a:r>
            <a:r>
              <a:rPr lang="en-US" sz="1800" dirty="0"/>
              <a:t>/ for words before /</a:t>
            </a:r>
            <a:r>
              <a:rPr lang="en-US" sz="1800" dirty="0" err="1"/>
              <a:t>l</a:t>
            </a:r>
            <a:r>
              <a:rPr lang="en-US" sz="1800" dirty="0"/>
              <a:t>/ and others for all of North America and for the Southeast (South and Midland). Words selected by</a:t>
            </a:r>
            <a:r>
              <a:rPr lang="en-US" sz="1800" dirty="0" smtClean="0"/>
              <a:t> stepwise regression </a:t>
            </a:r>
            <a:r>
              <a:rPr lang="en-US" sz="1800" dirty="0"/>
              <a:t>analysis at </a:t>
            </a:r>
            <a:r>
              <a:rPr lang="en-US" sz="1800" dirty="0" err="1"/>
              <a:t>p</a:t>
            </a:r>
            <a:r>
              <a:rPr lang="en-US" sz="1800" dirty="0"/>
              <a:t> &lt;.001 level as ahead of phonological prediction, light blue;  behind, yellow.</a:t>
            </a:r>
          </a:p>
        </p:txBody>
      </p:sp>
      <p:graphicFrame>
        <p:nvGraphicFramePr>
          <p:cNvPr id="11274" name="Object 10"/>
          <p:cNvGraphicFramePr>
            <a:graphicFrameLocks noChangeAspect="1"/>
          </p:cNvGraphicFramePr>
          <p:nvPr/>
        </p:nvGraphicFramePr>
        <p:xfrm>
          <a:off x="0" y="925513"/>
          <a:ext cx="9144000" cy="5627687"/>
        </p:xfrm>
        <a:graphic>
          <a:graphicData uri="http://schemas.openxmlformats.org/presentationml/2006/ole">
            <p:oleObj spid="_x0000_s106498" name="Worksheet" r:id="rId3" imgW="6769608" imgH="4166616" progId="Excel.Sheet.8">
              <p:embed/>
            </p:oleObj>
          </a:graphicData>
        </a:graphic>
      </p:graphicFrame>
      <p:sp>
        <p:nvSpPr>
          <p:cNvPr id="4" name="Oval 3"/>
          <p:cNvSpPr/>
          <p:nvPr/>
        </p:nvSpPr>
        <p:spPr>
          <a:xfrm>
            <a:off x="4066210" y="4156218"/>
            <a:ext cx="381000" cy="381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200" y="609600"/>
            <a:ext cx="7772400" cy="685800"/>
          </a:xfrm>
        </p:spPr>
        <p:txBody>
          <a:bodyPr/>
          <a:lstStyle/>
          <a:p>
            <a:r>
              <a:rPr lang="en-US" sz="2400">
                <a:latin typeface="Arial" pitchFamily="-109" charset="0"/>
              </a:rPr>
              <a:t>Is </a:t>
            </a:r>
            <a:r>
              <a:rPr lang="en-US" sz="2400" i="1">
                <a:latin typeface="Arial" pitchFamily="-109" charset="0"/>
              </a:rPr>
              <a:t>home </a:t>
            </a:r>
            <a:r>
              <a:rPr lang="en-US" sz="2400">
                <a:latin typeface="Arial" pitchFamily="-109" charset="0"/>
              </a:rPr>
              <a:t>a lexical exception to the fronting of /ow/?</a:t>
            </a:r>
          </a:p>
        </p:txBody>
      </p:sp>
      <p:sp>
        <p:nvSpPr>
          <p:cNvPr id="36867" name="Text Box 3"/>
          <p:cNvSpPr txBox="1">
            <a:spLocks noChangeArrowheads="1"/>
          </p:cNvSpPr>
          <p:nvPr/>
        </p:nvSpPr>
        <p:spPr bwMode="auto">
          <a:xfrm>
            <a:off x="1143000" y="2286000"/>
            <a:ext cx="7315200" cy="457200"/>
          </a:xfrm>
          <a:prstGeom prst="rect">
            <a:avLst/>
          </a:prstGeom>
          <a:noFill/>
          <a:ln w="9525">
            <a:noFill/>
            <a:miter lim="800000"/>
            <a:headEnd/>
            <a:tailEnd/>
          </a:ln>
          <a:effectLst/>
        </p:spPr>
        <p:txBody>
          <a:bodyPr>
            <a:prstTxWarp prst="textNoShape">
              <a:avLst/>
            </a:prstTxWarp>
            <a:spAutoFit/>
          </a:bodyPr>
          <a:lstStyle/>
          <a:p>
            <a:pPr>
              <a:spcBef>
                <a:spcPct val="50000"/>
              </a:spcBef>
            </a:pPr>
            <a:endParaRPr lang="en-US"/>
          </a:p>
        </p:txBody>
      </p:sp>
      <p:sp>
        <p:nvSpPr>
          <p:cNvPr id="36912" name="Text Box 48"/>
          <p:cNvSpPr txBox="1">
            <a:spLocks noChangeArrowheads="1"/>
          </p:cNvSpPr>
          <p:nvPr/>
        </p:nvSpPr>
        <p:spPr bwMode="auto">
          <a:xfrm>
            <a:off x="990600" y="1905000"/>
            <a:ext cx="7391400" cy="457200"/>
          </a:xfrm>
          <a:prstGeom prst="rect">
            <a:avLst/>
          </a:prstGeom>
          <a:noFill/>
          <a:ln w="9525">
            <a:noFill/>
            <a:miter lim="800000"/>
            <a:headEnd/>
            <a:tailEnd/>
          </a:ln>
          <a:effectLst/>
        </p:spPr>
        <p:txBody>
          <a:bodyPr>
            <a:prstTxWarp prst="textNoShape">
              <a:avLst/>
            </a:prstTxWarp>
            <a:spAutoFit/>
          </a:bodyPr>
          <a:lstStyle/>
          <a:p>
            <a:pPr>
              <a:spcBef>
                <a:spcPct val="50000"/>
              </a:spcBef>
            </a:pPr>
            <a:endParaRPr lang="en-US"/>
          </a:p>
        </p:txBody>
      </p:sp>
      <p:graphicFrame>
        <p:nvGraphicFramePr>
          <p:cNvPr id="36979" name="Group 115"/>
          <p:cNvGraphicFramePr>
            <a:graphicFrameLocks noGrp="1"/>
          </p:cNvGraphicFramePr>
          <p:nvPr/>
        </p:nvGraphicFramePr>
        <p:xfrm>
          <a:off x="1524000" y="1905000"/>
          <a:ext cx="6934200" cy="3243580"/>
        </p:xfrm>
        <a:graphic>
          <a:graphicData uri="http://schemas.openxmlformats.org/drawingml/2006/table">
            <a:tbl>
              <a:tblPr/>
              <a:tblGrid>
                <a:gridCol w="2209800"/>
                <a:gridCol w="1143000"/>
                <a:gridCol w="1524000"/>
                <a:gridCol w="2057400"/>
              </a:tblGrid>
              <a:tr h="469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Verdana" pitchFamily="-109" charset="0"/>
                        </a:rPr>
                        <a:t>N</a:t>
                      </a:r>
                      <a:endParaRPr kumimoji="0" lang="en-US" sz="2000" b="0" i="0" u="none" strike="noStrike" cap="none" normalizeH="0" baseline="0">
                        <a:ln>
                          <a:noFill/>
                        </a:ln>
                        <a:solidFill>
                          <a:schemeClr val="tx1"/>
                        </a:solidFill>
                        <a:effectLst/>
                        <a:latin typeface="Times"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Verdana" pitchFamily="-109" charset="0"/>
                        </a:rPr>
                        <a:t>F1</a:t>
                      </a:r>
                      <a:endParaRPr kumimoji="0" lang="en-US" sz="2000" b="0" i="0" u="none" strike="noStrike" cap="none" normalizeH="0" baseline="0">
                        <a:ln>
                          <a:noFill/>
                        </a:ln>
                        <a:solidFill>
                          <a:schemeClr val="tx1"/>
                        </a:solidFill>
                        <a:effectLst/>
                        <a:latin typeface="Times"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Verdana" pitchFamily="-109" charset="0"/>
                        </a:rPr>
                        <a:t>F2</a:t>
                      </a:r>
                      <a:endParaRPr kumimoji="0" lang="en-US" sz="2000" b="0" i="0" u="none" strike="noStrike" cap="none" normalizeH="0" baseline="0">
                        <a:ln>
                          <a:noFill/>
                        </a:ln>
                        <a:solidFill>
                          <a:schemeClr val="tx1"/>
                        </a:solidFill>
                        <a:effectLst/>
                        <a:latin typeface="Times" pitchFamily="-10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Verdana" pitchFamily="-109" charset="0"/>
                        </a:rPr>
                        <a:t>/ow/</a:t>
                      </a:r>
                      <a:endParaRPr kumimoji="0" lang="en-US" sz="2000" b="0" i="0" u="none" strike="noStrike" cap="none" normalizeH="0" baseline="0">
                        <a:ln>
                          <a:noFill/>
                        </a:ln>
                        <a:solidFill>
                          <a:schemeClr val="tx1"/>
                        </a:solidFill>
                        <a:effectLst/>
                        <a:latin typeface="Times"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Verdana" pitchFamily="-109" charset="0"/>
                        </a:rPr>
                        <a:t>5950</a:t>
                      </a:r>
                      <a:endParaRPr kumimoji="0" lang="en-US" sz="2000" b="0" i="0" u="none" strike="noStrike" cap="none" normalizeH="0" baseline="0">
                        <a:ln>
                          <a:noFill/>
                        </a:ln>
                        <a:solidFill>
                          <a:schemeClr val="tx1"/>
                        </a:solidFill>
                        <a:effectLst/>
                        <a:latin typeface="Times"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Verdana" pitchFamily="-109" charset="0"/>
                        </a:rPr>
                        <a:t>616</a:t>
                      </a:r>
                      <a:endParaRPr kumimoji="0" lang="en-US" sz="2000" b="0" i="0" u="none" strike="noStrike" cap="none" normalizeH="0" baseline="0">
                        <a:ln>
                          <a:noFill/>
                        </a:ln>
                        <a:solidFill>
                          <a:schemeClr val="tx1"/>
                        </a:solidFill>
                        <a:effectLst/>
                        <a:latin typeface="Times"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Verdana" pitchFamily="-109" charset="0"/>
                        </a:rPr>
                        <a:t>1304</a:t>
                      </a:r>
                      <a:endParaRPr kumimoji="0" lang="en-US" sz="2000" b="0" i="0" u="none" strike="noStrike" cap="none" normalizeH="0" baseline="0" dirty="0">
                        <a:ln>
                          <a:noFill/>
                        </a:ln>
                        <a:solidFill>
                          <a:schemeClr val="tx1"/>
                        </a:solidFill>
                        <a:effectLst/>
                        <a:latin typeface="Times" pitchFamily="-10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Verdana" pitchFamily="-109" charset="0"/>
                        </a:rPr>
                        <a:t>/owl/</a:t>
                      </a:r>
                      <a:endParaRPr kumimoji="0" lang="en-US" sz="2000" b="0" i="0" u="none" strike="noStrike" cap="none" normalizeH="0" baseline="0">
                        <a:ln>
                          <a:noFill/>
                        </a:ln>
                        <a:solidFill>
                          <a:schemeClr val="tx1"/>
                        </a:solidFill>
                        <a:effectLst/>
                        <a:latin typeface="Times"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Verdana" pitchFamily="-109" charset="0"/>
                        </a:rPr>
                        <a:t>2576</a:t>
                      </a:r>
                      <a:endParaRPr kumimoji="0" lang="en-US" sz="2000" b="0" i="0" u="none" strike="noStrike" cap="none" normalizeH="0" baseline="0">
                        <a:ln>
                          <a:noFill/>
                        </a:ln>
                        <a:solidFill>
                          <a:schemeClr val="tx1"/>
                        </a:solidFill>
                        <a:effectLst/>
                        <a:latin typeface="Times"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Verdana" pitchFamily="-109" charset="0"/>
                        </a:rPr>
                        <a:t>575</a:t>
                      </a:r>
                      <a:endParaRPr kumimoji="0" lang="en-US" sz="2000" b="0" i="0" u="none" strike="noStrike" cap="none" normalizeH="0" baseline="0">
                        <a:ln>
                          <a:noFill/>
                        </a:ln>
                        <a:solidFill>
                          <a:schemeClr val="tx1"/>
                        </a:solidFill>
                        <a:effectLst/>
                        <a:latin typeface="Times"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Verdana" pitchFamily="-109" charset="0"/>
                        </a:rPr>
                        <a:t>1010</a:t>
                      </a:r>
                      <a:endParaRPr kumimoji="0" lang="en-US" sz="2000" b="0" i="0" u="none" strike="noStrike" cap="none" normalizeH="0" baseline="0">
                        <a:ln>
                          <a:noFill/>
                        </a:ln>
                        <a:solidFill>
                          <a:schemeClr val="accent2"/>
                        </a:solidFill>
                        <a:effectLst/>
                        <a:latin typeface="Times" pitchFamily="-10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Verdana" pitchFamily="-109" charset="0"/>
                        </a:rPr>
                        <a:t>home</a:t>
                      </a:r>
                      <a:endParaRPr kumimoji="0" lang="en-US" sz="2000" b="0" i="0" u="none" strike="noStrike" cap="none" normalizeH="0" baseline="0">
                        <a:ln>
                          <a:noFill/>
                        </a:ln>
                        <a:solidFill>
                          <a:schemeClr val="tx1"/>
                        </a:solidFill>
                        <a:effectLst/>
                        <a:latin typeface="Times"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Verdana" pitchFamily="-109" charset="0"/>
                        </a:rPr>
                        <a:t>775</a:t>
                      </a:r>
                      <a:endParaRPr kumimoji="0" lang="en-US" sz="2000" b="0" i="0" u="none" strike="noStrike" cap="none" normalizeH="0" baseline="0">
                        <a:ln>
                          <a:noFill/>
                        </a:ln>
                        <a:solidFill>
                          <a:schemeClr val="tx1"/>
                        </a:solidFill>
                        <a:effectLst/>
                        <a:latin typeface="Times"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Verdana" pitchFamily="-109" charset="0"/>
                        </a:rPr>
                        <a:t>669</a:t>
                      </a:r>
                      <a:endParaRPr kumimoji="0" lang="en-US" sz="2000" b="0" i="0" u="none" strike="noStrike" cap="none" normalizeH="0" baseline="0">
                        <a:ln>
                          <a:noFill/>
                        </a:ln>
                        <a:solidFill>
                          <a:schemeClr val="tx1"/>
                        </a:solidFill>
                        <a:effectLst/>
                        <a:latin typeface="Times"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Verdana" pitchFamily="-109" charset="0"/>
                        </a:rPr>
                        <a:t>1068</a:t>
                      </a:r>
                      <a:endParaRPr kumimoji="0" lang="en-US" sz="2000" b="0" i="0" u="none" strike="noStrike" cap="none" normalizeH="0" baseline="0">
                        <a:ln>
                          <a:noFill/>
                        </a:ln>
                        <a:solidFill>
                          <a:schemeClr val="accent2"/>
                        </a:solidFill>
                        <a:effectLst/>
                        <a:latin typeface="Times" pitchFamily="-10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Verdana" pitchFamily="-109" charset="0"/>
                        </a:rPr>
                        <a:t>Oklahoma</a:t>
                      </a:r>
                      <a:endParaRPr kumimoji="0" lang="en-US" sz="2000" b="0" i="0" u="none" strike="noStrike" cap="none" normalizeH="0" baseline="0">
                        <a:ln>
                          <a:noFill/>
                        </a:ln>
                        <a:solidFill>
                          <a:schemeClr val="tx1"/>
                        </a:solidFill>
                        <a:effectLst/>
                        <a:latin typeface="Times"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Verdana" pitchFamily="-109" charset="0"/>
                        </a:rPr>
                        <a:t>14</a:t>
                      </a:r>
                      <a:endParaRPr kumimoji="0" lang="en-US" sz="2000" b="0" i="0" u="none" strike="noStrike" cap="none" normalizeH="0" baseline="0">
                        <a:ln>
                          <a:noFill/>
                        </a:ln>
                        <a:solidFill>
                          <a:schemeClr val="tx1"/>
                        </a:solidFill>
                        <a:effectLst/>
                        <a:latin typeface="Times"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Verdana" pitchFamily="-109" charset="0"/>
                        </a:rPr>
                        <a:t>589</a:t>
                      </a:r>
                      <a:endParaRPr kumimoji="0" lang="en-US" sz="2000" b="0" i="0" u="none" strike="noStrike" cap="none" normalizeH="0" baseline="0">
                        <a:ln>
                          <a:noFill/>
                        </a:ln>
                        <a:solidFill>
                          <a:schemeClr val="tx1"/>
                        </a:solidFill>
                        <a:effectLst/>
                        <a:latin typeface="Times"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Verdana" pitchFamily="-109" charset="0"/>
                        </a:rPr>
                        <a:t>1045</a:t>
                      </a:r>
                      <a:endParaRPr kumimoji="0" lang="en-US" sz="2000" b="0" i="0" u="none" strike="noStrike" cap="none" normalizeH="0" baseline="0">
                        <a:ln>
                          <a:noFill/>
                        </a:ln>
                        <a:solidFill>
                          <a:schemeClr val="accent2"/>
                        </a:solidFill>
                        <a:effectLst/>
                        <a:latin typeface="Times" pitchFamily="-10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Verdana" pitchFamily="-109" charset="0"/>
                        </a:rPr>
                        <a:t>homebody, etc.</a:t>
                      </a:r>
                      <a:endParaRPr kumimoji="0" lang="en-US" sz="2000" b="0" i="0" u="none" strike="noStrike" cap="none" normalizeH="0" baseline="0">
                        <a:ln>
                          <a:noFill/>
                        </a:ln>
                        <a:solidFill>
                          <a:schemeClr val="tx1"/>
                        </a:solidFill>
                        <a:effectLst/>
                        <a:latin typeface="Times"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Verdana" pitchFamily="-109" charset="0"/>
                        </a:rPr>
                        <a:t>28</a:t>
                      </a:r>
                      <a:endParaRPr kumimoji="0" lang="en-US" sz="2000" b="0" i="0" u="none" strike="noStrike" cap="none" normalizeH="0" baseline="0">
                        <a:ln>
                          <a:noFill/>
                        </a:ln>
                        <a:solidFill>
                          <a:schemeClr val="tx1"/>
                        </a:solidFill>
                        <a:effectLst/>
                        <a:latin typeface="Times"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Verdana" pitchFamily="-109" charset="0"/>
                        </a:rPr>
                        <a:t>641</a:t>
                      </a:r>
                      <a:endParaRPr kumimoji="0" lang="en-US" sz="2000" b="0" i="0" u="none" strike="noStrike" cap="none" normalizeH="0" baseline="0">
                        <a:ln>
                          <a:noFill/>
                        </a:ln>
                        <a:solidFill>
                          <a:schemeClr val="tx1"/>
                        </a:solidFill>
                        <a:effectLst/>
                        <a:latin typeface="Times"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Verdana" pitchFamily="-109" charset="0"/>
                        </a:rPr>
                        <a:t>1037</a:t>
                      </a:r>
                      <a:endParaRPr kumimoji="0" lang="en-US" sz="2000" b="0" i="0" u="none" strike="noStrike" cap="none" normalizeH="0" baseline="0">
                        <a:ln>
                          <a:noFill/>
                        </a:ln>
                        <a:solidFill>
                          <a:schemeClr val="accent2"/>
                        </a:solidFill>
                        <a:effectLst/>
                        <a:latin typeface="Times" pitchFamily="-10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Verdana" pitchFamily="-109" charset="0"/>
                        </a:rPr>
                        <a:t>Omaha</a:t>
                      </a:r>
                      <a:endParaRPr kumimoji="0" lang="en-US" sz="2000" b="0" i="0" u="none" strike="noStrike" cap="none" normalizeH="0" baseline="0">
                        <a:ln>
                          <a:noFill/>
                        </a:ln>
                        <a:solidFill>
                          <a:schemeClr val="tx1"/>
                        </a:solidFill>
                        <a:effectLst/>
                        <a:latin typeface="Times"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Verdana" pitchFamily="-109" charset="0"/>
                        </a:rPr>
                        <a:t>10</a:t>
                      </a:r>
                      <a:endParaRPr kumimoji="0" lang="en-US" sz="2000" b="0" i="0" u="none" strike="noStrike" cap="none" normalizeH="0" baseline="0">
                        <a:ln>
                          <a:noFill/>
                        </a:ln>
                        <a:solidFill>
                          <a:schemeClr val="tx1"/>
                        </a:solidFill>
                        <a:effectLst/>
                        <a:latin typeface="Times"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Verdana" pitchFamily="-109" charset="0"/>
                        </a:rPr>
                        <a:t>655</a:t>
                      </a:r>
                      <a:endParaRPr kumimoji="0" lang="en-US" sz="2000" b="0" i="0" u="none" strike="noStrike" cap="none" normalizeH="0" baseline="0">
                        <a:ln>
                          <a:noFill/>
                        </a:ln>
                        <a:solidFill>
                          <a:schemeClr val="tx1"/>
                        </a:solidFill>
                        <a:effectLst/>
                        <a:latin typeface="Times"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Verdana" pitchFamily="-109" charset="0"/>
                        </a:rPr>
                        <a:t>1119</a:t>
                      </a:r>
                      <a:endParaRPr kumimoji="0" lang="en-US" sz="2000" b="0" i="0" u="none" strike="noStrike" cap="none" normalizeH="0" baseline="0">
                        <a:ln>
                          <a:noFill/>
                        </a:ln>
                        <a:solidFill>
                          <a:schemeClr val="tx1"/>
                        </a:solidFill>
                        <a:effectLst/>
                        <a:latin typeface="Times" pitchFamily="-10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Verdana" pitchFamily="-109" charset="0"/>
                        </a:rPr>
                        <a:t>hoe</a:t>
                      </a:r>
                      <a:endParaRPr kumimoji="0" lang="en-US" sz="2000" b="0" i="0" u="none" strike="noStrike" cap="none" normalizeH="0" baseline="0">
                        <a:ln>
                          <a:noFill/>
                        </a:ln>
                        <a:solidFill>
                          <a:schemeClr val="tx1"/>
                        </a:solidFill>
                        <a:effectLst/>
                        <a:latin typeface="Times"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Verdana" pitchFamily="-109" charset="0"/>
                        </a:rPr>
                        <a:t>26</a:t>
                      </a:r>
                      <a:endParaRPr kumimoji="0" lang="en-US" sz="2000" b="0" i="0" u="none" strike="noStrike" cap="none" normalizeH="0" baseline="0">
                        <a:ln>
                          <a:noFill/>
                        </a:ln>
                        <a:solidFill>
                          <a:schemeClr val="tx1"/>
                        </a:solidFill>
                        <a:effectLst/>
                        <a:latin typeface="Times"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Verdana" pitchFamily="-109" charset="0"/>
                        </a:rPr>
                        <a:t>621</a:t>
                      </a:r>
                      <a:endParaRPr kumimoji="0" lang="en-US" sz="2000" b="0" i="0" u="none" strike="noStrike" cap="none" normalizeH="0" baseline="0">
                        <a:ln>
                          <a:noFill/>
                        </a:ln>
                        <a:solidFill>
                          <a:schemeClr val="tx1"/>
                        </a:solidFill>
                        <a:effectLst/>
                        <a:latin typeface="Times"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Verdana" pitchFamily="-109" charset="0"/>
                        </a:rPr>
                        <a:t>1233</a:t>
                      </a:r>
                      <a:endParaRPr kumimoji="0" lang="en-US" sz="2000" b="0" i="0" u="none" strike="noStrike" cap="none" normalizeH="0" baseline="0" dirty="0">
                        <a:ln>
                          <a:noFill/>
                        </a:ln>
                        <a:solidFill>
                          <a:schemeClr val="tx1"/>
                        </a:solidFill>
                        <a:effectLst/>
                        <a:latin typeface="Times" pitchFamily="-10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9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US" sz="2400" dirty="0" smtClean="0"/>
              <a:t>Phonetic effects of onset /</a:t>
            </a:r>
            <a:r>
              <a:rPr lang="en-US" sz="2400" dirty="0" err="1" smtClean="0"/>
              <a:t>h</a:t>
            </a:r>
            <a:r>
              <a:rPr lang="en-US" sz="2400" dirty="0" smtClean="0"/>
              <a:t>/ and coda /</a:t>
            </a:r>
            <a:r>
              <a:rPr lang="en-US" sz="2400" dirty="0" err="1" smtClean="0"/>
              <a:t>m</a:t>
            </a:r>
            <a:r>
              <a:rPr lang="en-US" sz="2400" dirty="0" smtClean="0"/>
              <a:t>/ on fronting of /</a:t>
            </a:r>
            <a:r>
              <a:rPr lang="en-US" sz="2400" dirty="0" err="1" smtClean="0"/>
              <a:t>ow</a:t>
            </a:r>
            <a:r>
              <a:rPr lang="en-US" sz="2400" dirty="0" smtClean="0"/>
              <a:t>/</a:t>
            </a:r>
            <a:endParaRPr lang="en-US" sz="2400" dirty="0"/>
          </a:p>
        </p:txBody>
      </p:sp>
      <p:graphicFrame>
        <p:nvGraphicFramePr>
          <p:cNvPr id="3" name="Chart 2"/>
          <p:cNvGraphicFramePr>
            <a:graphicFrameLocks/>
          </p:cNvGraphicFramePr>
          <p:nvPr/>
        </p:nvGraphicFramePr>
        <p:xfrm>
          <a:off x="457200" y="1066800"/>
          <a:ext cx="8229600" cy="5410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noAutofit/>
          </a:bodyPr>
          <a:lstStyle/>
          <a:p>
            <a:r>
              <a:rPr lang="en-US" sz="2000" dirty="0"/>
              <a:t>Significant regression coefficients (</a:t>
            </a:r>
            <a:r>
              <a:rPr lang="en-US" sz="2000" dirty="0" err="1"/>
              <a:t>p</a:t>
            </a:r>
            <a:r>
              <a:rPr lang="en-US" sz="2000" dirty="0"/>
              <a:t> &lt; .01) of F2 of /</a:t>
            </a:r>
            <a:r>
              <a:rPr lang="en-US" sz="2000" dirty="0" err="1"/>
              <a:t>ow</a:t>
            </a:r>
            <a:r>
              <a:rPr lang="en-US" sz="2000" dirty="0"/>
              <a:t>/ in the Southeastern</a:t>
            </a:r>
            <a:r>
              <a:rPr lang="en-US" sz="2000" dirty="0" smtClean="0"/>
              <a:t> region</a:t>
            </a:r>
            <a:r>
              <a:rPr lang="en-US" sz="2000" dirty="0"/>
              <a:t>.</a:t>
            </a:r>
            <a:r>
              <a:rPr lang="en-US" sz="2000" dirty="0" smtClean="0"/>
              <a:t> </a:t>
            </a:r>
            <a:endParaRPr lang="en-US" sz="2000" dirty="0"/>
          </a:p>
        </p:txBody>
      </p:sp>
      <p:graphicFrame>
        <p:nvGraphicFramePr>
          <p:cNvPr id="124931" name="Object 3"/>
          <p:cNvGraphicFramePr>
            <a:graphicFrameLocks noChangeAspect="1"/>
          </p:cNvGraphicFramePr>
          <p:nvPr/>
        </p:nvGraphicFramePr>
        <p:xfrm>
          <a:off x="1600200" y="457200"/>
          <a:ext cx="6375346" cy="6705600"/>
        </p:xfrm>
        <a:graphic>
          <a:graphicData uri="http://schemas.openxmlformats.org/presentationml/2006/ole">
            <p:oleObj spid="_x0000_s124931" name="Document" r:id="rId3" imgW="5638800" imgH="5930900" progId="Word.Document.12">
              <p:link updateAutomatic="1"/>
            </p:oleObj>
          </a:graphicData>
        </a:graphic>
      </p:graphicFrame>
      <p:sp>
        <p:nvSpPr>
          <p:cNvPr id="7" name="Rectangle 6"/>
          <p:cNvSpPr/>
          <p:nvPr/>
        </p:nvSpPr>
        <p:spPr>
          <a:xfrm>
            <a:off x="3733800" y="457200"/>
            <a:ext cx="4724400" cy="6172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600200" y="3948441"/>
            <a:ext cx="1295400" cy="29095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3161315" y="2438400"/>
            <a:ext cx="496975" cy="239913"/>
          </a:xfrm>
          <a:prstGeom prst="ellipse">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noAutofit/>
          </a:bodyPr>
          <a:lstStyle/>
          <a:p>
            <a:r>
              <a:rPr lang="en-US" sz="2000" dirty="0"/>
              <a:t>Significant regression coefficients (</a:t>
            </a:r>
            <a:r>
              <a:rPr lang="en-US" sz="2000" dirty="0" err="1"/>
              <a:t>p</a:t>
            </a:r>
            <a:r>
              <a:rPr lang="en-US" sz="2000" dirty="0"/>
              <a:t> &lt; .01) of F2 of /</a:t>
            </a:r>
            <a:r>
              <a:rPr lang="en-US" sz="2000" dirty="0" err="1"/>
              <a:t>ow</a:t>
            </a:r>
            <a:r>
              <a:rPr lang="en-US" sz="2000" dirty="0"/>
              <a:t>/ in the Southeastern</a:t>
            </a:r>
            <a:r>
              <a:rPr lang="en-US" sz="2000" dirty="0" smtClean="0"/>
              <a:t> region</a:t>
            </a:r>
            <a:r>
              <a:rPr lang="en-US" sz="2000" dirty="0"/>
              <a:t>.</a:t>
            </a:r>
            <a:r>
              <a:rPr lang="en-US" sz="2000" dirty="0" smtClean="0"/>
              <a:t> </a:t>
            </a:r>
            <a:endParaRPr lang="en-US" sz="2000" dirty="0"/>
          </a:p>
        </p:txBody>
      </p:sp>
      <p:graphicFrame>
        <p:nvGraphicFramePr>
          <p:cNvPr id="124931" name="Object 3"/>
          <p:cNvGraphicFramePr>
            <a:graphicFrameLocks noChangeAspect="1"/>
          </p:cNvGraphicFramePr>
          <p:nvPr/>
        </p:nvGraphicFramePr>
        <p:xfrm>
          <a:off x="1600200" y="457200"/>
          <a:ext cx="6375346" cy="6705600"/>
        </p:xfrm>
        <a:graphic>
          <a:graphicData uri="http://schemas.openxmlformats.org/presentationml/2006/ole">
            <p:oleObj spid="_x0000_s132098" name="Document" r:id="rId3" imgW="5638800" imgH="5930900" progId="Word.Document.12">
              <p:link updateAutomatic="1"/>
            </p:oleObj>
          </a:graphicData>
        </a:graphic>
      </p:graphicFrame>
      <p:sp>
        <p:nvSpPr>
          <p:cNvPr id="7" name="Rectangle 6"/>
          <p:cNvSpPr/>
          <p:nvPr/>
        </p:nvSpPr>
        <p:spPr>
          <a:xfrm>
            <a:off x="4555067" y="457200"/>
            <a:ext cx="3903132" cy="6172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600200" y="4724400"/>
            <a:ext cx="1447800" cy="2133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noAutofit/>
          </a:bodyPr>
          <a:lstStyle/>
          <a:p>
            <a:r>
              <a:rPr lang="en-US" sz="2000" dirty="0"/>
              <a:t>Significant regression coefficients (</a:t>
            </a:r>
            <a:r>
              <a:rPr lang="en-US" sz="2000" dirty="0" err="1"/>
              <a:t>p</a:t>
            </a:r>
            <a:r>
              <a:rPr lang="en-US" sz="2000" dirty="0"/>
              <a:t> &lt; .01) of F2 of /</a:t>
            </a:r>
            <a:r>
              <a:rPr lang="en-US" sz="2000" dirty="0" err="1"/>
              <a:t>ow</a:t>
            </a:r>
            <a:r>
              <a:rPr lang="en-US" sz="2000" dirty="0"/>
              <a:t>/ in the Southeastern</a:t>
            </a:r>
            <a:r>
              <a:rPr lang="en-US" sz="2000" dirty="0" smtClean="0"/>
              <a:t> region</a:t>
            </a:r>
            <a:r>
              <a:rPr lang="en-US" sz="2000" dirty="0"/>
              <a:t>.</a:t>
            </a:r>
            <a:r>
              <a:rPr lang="en-US" sz="2000" dirty="0" smtClean="0"/>
              <a:t> </a:t>
            </a:r>
            <a:endParaRPr lang="en-US" sz="2000" dirty="0"/>
          </a:p>
        </p:txBody>
      </p:sp>
      <p:graphicFrame>
        <p:nvGraphicFramePr>
          <p:cNvPr id="124931" name="Object 3"/>
          <p:cNvGraphicFramePr>
            <a:graphicFrameLocks noChangeAspect="1"/>
          </p:cNvGraphicFramePr>
          <p:nvPr/>
        </p:nvGraphicFramePr>
        <p:xfrm>
          <a:off x="1600200" y="498617"/>
          <a:ext cx="6375346" cy="6705600"/>
        </p:xfrm>
        <a:graphic>
          <a:graphicData uri="http://schemas.openxmlformats.org/presentationml/2006/ole">
            <p:oleObj spid="_x0000_s133122" name="Document" r:id="rId3" imgW="5638800" imgH="5930900" progId="Word.Document.12">
              <p:link updateAutomatic="1"/>
            </p:oleObj>
          </a:graphicData>
        </a:graphic>
      </p:graphicFrame>
      <p:sp>
        <p:nvSpPr>
          <p:cNvPr id="7" name="Rectangle 6"/>
          <p:cNvSpPr/>
          <p:nvPr/>
        </p:nvSpPr>
        <p:spPr>
          <a:xfrm>
            <a:off x="5486400" y="457200"/>
            <a:ext cx="2971800" cy="6172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600200" y="5204764"/>
            <a:ext cx="567164" cy="142463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800600" y="5133011"/>
            <a:ext cx="609600" cy="19600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noAutofit/>
          </a:bodyPr>
          <a:lstStyle/>
          <a:p>
            <a:r>
              <a:rPr lang="en-US" sz="2000" dirty="0"/>
              <a:t>Significant regression coefficients (</a:t>
            </a:r>
            <a:r>
              <a:rPr lang="en-US" sz="2000" dirty="0" err="1"/>
              <a:t>p</a:t>
            </a:r>
            <a:r>
              <a:rPr lang="en-US" sz="2000" dirty="0"/>
              <a:t> &lt; .01) of F2 of /</a:t>
            </a:r>
            <a:r>
              <a:rPr lang="en-US" sz="2000" dirty="0" err="1"/>
              <a:t>ow</a:t>
            </a:r>
            <a:r>
              <a:rPr lang="en-US" sz="2000" dirty="0"/>
              <a:t>/ in the Southeastern</a:t>
            </a:r>
            <a:r>
              <a:rPr lang="en-US" sz="2000" dirty="0" smtClean="0"/>
              <a:t> region</a:t>
            </a:r>
            <a:r>
              <a:rPr lang="en-US" sz="2000" dirty="0"/>
              <a:t>.</a:t>
            </a:r>
            <a:r>
              <a:rPr lang="en-US" sz="2000" dirty="0" smtClean="0"/>
              <a:t> </a:t>
            </a:r>
            <a:endParaRPr lang="en-US" sz="2000" dirty="0"/>
          </a:p>
        </p:txBody>
      </p:sp>
      <p:graphicFrame>
        <p:nvGraphicFramePr>
          <p:cNvPr id="124931" name="Object 3"/>
          <p:cNvGraphicFramePr>
            <a:graphicFrameLocks noChangeAspect="1"/>
          </p:cNvGraphicFramePr>
          <p:nvPr/>
        </p:nvGraphicFramePr>
        <p:xfrm>
          <a:off x="1600200" y="457200"/>
          <a:ext cx="6375346" cy="6705600"/>
        </p:xfrm>
        <a:graphic>
          <a:graphicData uri="http://schemas.openxmlformats.org/presentationml/2006/ole">
            <p:oleObj spid="_x0000_s134146" name="Document" r:id="rId3" imgW="5638800" imgH="5930900" progId="Word.Document.12">
              <p:link updateAutomatic="1"/>
            </p:oleObj>
          </a:graphicData>
        </a:graphic>
      </p:graphicFrame>
      <p:sp>
        <p:nvSpPr>
          <p:cNvPr id="7" name="Rectangle 6"/>
          <p:cNvSpPr/>
          <p:nvPr/>
        </p:nvSpPr>
        <p:spPr>
          <a:xfrm>
            <a:off x="6197600" y="457200"/>
            <a:ext cx="2260599" cy="6172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800600" y="5105400"/>
            <a:ext cx="609600" cy="152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noAutofit/>
          </a:bodyPr>
          <a:lstStyle/>
          <a:p>
            <a:r>
              <a:rPr lang="en-US" sz="2000" dirty="0"/>
              <a:t>Significant regression coefficients (</a:t>
            </a:r>
            <a:r>
              <a:rPr lang="en-US" sz="2000" dirty="0" err="1"/>
              <a:t>p</a:t>
            </a:r>
            <a:r>
              <a:rPr lang="en-US" sz="2000" dirty="0"/>
              <a:t> &lt; .01) of F2 of /</a:t>
            </a:r>
            <a:r>
              <a:rPr lang="en-US" sz="2000" dirty="0" err="1"/>
              <a:t>ow</a:t>
            </a:r>
            <a:r>
              <a:rPr lang="en-US" sz="2000" dirty="0"/>
              <a:t>/ in the Southeastern</a:t>
            </a:r>
            <a:r>
              <a:rPr lang="en-US" sz="2000" dirty="0" smtClean="0"/>
              <a:t> region</a:t>
            </a:r>
            <a:r>
              <a:rPr lang="en-US" sz="2000" dirty="0"/>
              <a:t>.</a:t>
            </a:r>
            <a:r>
              <a:rPr lang="en-US" sz="2000" dirty="0" smtClean="0"/>
              <a:t> </a:t>
            </a:r>
            <a:endParaRPr lang="en-US" sz="2000" dirty="0"/>
          </a:p>
        </p:txBody>
      </p:sp>
      <p:graphicFrame>
        <p:nvGraphicFramePr>
          <p:cNvPr id="124931" name="Object 3"/>
          <p:cNvGraphicFramePr>
            <a:graphicFrameLocks noChangeAspect="1"/>
          </p:cNvGraphicFramePr>
          <p:nvPr/>
        </p:nvGraphicFramePr>
        <p:xfrm>
          <a:off x="1600200" y="457200"/>
          <a:ext cx="6375346" cy="6705600"/>
        </p:xfrm>
        <a:graphic>
          <a:graphicData uri="http://schemas.openxmlformats.org/presentationml/2006/ole">
            <p:oleObj spid="_x0000_s135170" name="Document" r:id="rId3" imgW="5638800" imgH="5930900" progId="Word.Document.12">
              <p:link updateAutomatic="1"/>
            </p:oleObj>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229600" cy="1143000"/>
          </a:xfrm>
        </p:spPr>
        <p:txBody>
          <a:bodyPr>
            <a:normAutofit/>
          </a:bodyPr>
          <a:lstStyle/>
          <a:p>
            <a:r>
              <a:rPr lang="en-US" sz="2800" dirty="0" smtClean="0"/>
              <a:t>Conclusion</a:t>
            </a:r>
            <a:endParaRPr lang="en-US" sz="2800" dirty="0"/>
          </a:p>
        </p:txBody>
      </p:sp>
      <p:sp>
        <p:nvSpPr>
          <p:cNvPr id="5" name="TextBox 4"/>
          <p:cNvSpPr txBox="1"/>
          <p:nvPr/>
        </p:nvSpPr>
        <p:spPr>
          <a:xfrm>
            <a:off x="1371600" y="2133600"/>
            <a:ext cx="5410200" cy="1477328"/>
          </a:xfrm>
          <a:prstGeom prst="rect">
            <a:avLst/>
          </a:prstGeom>
          <a:noFill/>
        </p:spPr>
        <p:txBody>
          <a:bodyPr wrap="square" rtlCol="0">
            <a:spAutoFit/>
          </a:bodyPr>
          <a:lstStyle/>
          <a:p>
            <a:r>
              <a:rPr lang="en-US" dirty="0" smtClean="0"/>
              <a:t>R</a:t>
            </a:r>
            <a:r>
              <a:rPr lang="en-US" dirty="0" smtClean="0"/>
              <a:t>egular sound change is governed by persistent, stable and predictable phonetic effects  on all members of a phonemic category, but may be accompanied by minor, unstable and unpredictable lexical effects on individual lexical items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2000" dirty="0" smtClean="0"/>
              <a:t>Proportion deleted of </a:t>
            </a:r>
            <a:r>
              <a:rPr lang="en-US" sz="2000" u="sng" dirty="0" smtClean="0"/>
              <a:t> monomorphemic </a:t>
            </a:r>
            <a:r>
              <a:rPr lang="en-US" sz="2000" dirty="0" smtClean="0"/>
              <a:t>–</a:t>
            </a:r>
            <a:r>
              <a:rPr lang="en-US" sz="2000" dirty="0" err="1" smtClean="0"/>
              <a:t>t,d</a:t>
            </a:r>
            <a:r>
              <a:rPr lang="en-US" sz="2000" dirty="0" smtClean="0"/>
              <a:t> clusters before consonants and vowels for eleven members of the Jets. </a:t>
            </a:r>
            <a:endParaRPr lang="en-US" sz="2000" dirty="0"/>
          </a:p>
        </p:txBody>
      </p:sp>
      <p:graphicFrame>
        <p:nvGraphicFramePr>
          <p:cNvPr id="4" name="C 6"/>
          <p:cNvGraphicFramePr/>
          <p:nvPr/>
        </p:nvGraphicFramePr>
        <p:xfrm>
          <a:off x="914400" y="1417638"/>
          <a:ext cx="6858000" cy="4830762"/>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p:cNvCxnSpPr/>
          <p:nvPr/>
        </p:nvCxnSpPr>
        <p:spPr>
          <a:xfrm>
            <a:off x="2057400" y="1906588"/>
            <a:ext cx="4648200" cy="1588"/>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438400" y="3505200"/>
            <a:ext cx="1905000" cy="1588"/>
          </a:xfrm>
          <a:prstGeom prst="straightConnector1">
            <a:avLst/>
          </a:prstGeom>
          <a:ln w="50800">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3293533" y="2971800"/>
            <a:ext cx="381000" cy="381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1676400" y="5257800"/>
            <a:ext cx="381000" cy="381000"/>
          </a:xfrm>
          <a:prstGeom prst="ellipse">
            <a:avLst/>
          </a:pr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1752600" y="1371600"/>
            <a:ext cx="381000" cy="381000"/>
          </a:xfrm>
          <a:prstGeom prst="ellipse">
            <a:avLst/>
          </a:pr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5" grpId="0" animBg="1"/>
    </p:bld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400" dirty="0" smtClean="0"/>
              <a:t>What kind of phonological theory is consistent with studies of linguistic change and variation?</a:t>
            </a:r>
            <a:endParaRPr lang="en-US" sz="2400" dirty="0"/>
          </a:p>
        </p:txBody>
      </p:sp>
      <p:sp>
        <p:nvSpPr>
          <p:cNvPr id="5" name="TextBox 4"/>
          <p:cNvSpPr txBox="1"/>
          <p:nvPr/>
        </p:nvSpPr>
        <p:spPr>
          <a:xfrm>
            <a:off x="990600" y="1371600"/>
            <a:ext cx="6629400" cy="4401205"/>
          </a:xfrm>
          <a:prstGeom prst="rect">
            <a:avLst/>
          </a:prstGeom>
          <a:noFill/>
        </p:spPr>
        <p:txBody>
          <a:bodyPr wrap="square" rtlCol="0">
            <a:spAutoFit/>
          </a:bodyPr>
          <a:lstStyle/>
          <a:p>
            <a:r>
              <a:rPr lang="en-US" sz="2000" dirty="0" smtClean="0"/>
              <a:t>A  theory that describes speech production as the</a:t>
            </a:r>
            <a:r>
              <a:rPr lang="en-US" sz="2000" dirty="0" smtClean="0"/>
              <a:t> selection and </a:t>
            </a:r>
            <a:r>
              <a:rPr lang="en-US" sz="2000" dirty="0" smtClean="0"/>
              <a:t>linearization of abstract categories.</a:t>
            </a:r>
          </a:p>
          <a:p>
            <a:endParaRPr lang="en-US" sz="2000" dirty="0" smtClean="0"/>
          </a:p>
          <a:p>
            <a:r>
              <a:rPr lang="en-US" sz="2000" dirty="0" smtClean="0"/>
              <a:t>A theory that can incorporate probabilities into the rules and constraints governing production and perception.</a:t>
            </a:r>
          </a:p>
          <a:p>
            <a:endParaRPr lang="en-US" sz="2000" dirty="0" smtClean="0"/>
          </a:p>
          <a:p>
            <a:r>
              <a:rPr lang="en-US" sz="2000" dirty="0" smtClean="0"/>
              <a:t>A hierarchical system in which decisions made at a given level are independent of decisions made at a lower level.</a:t>
            </a:r>
          </a:p>
          <a:p>
            <a:endParaRPr lang="en-US" sz="2000" dirty="0" smtClean="0"/>
          </a:p>
          <a:p>
            <a:r>
              <a:rPr lang="en-US" sz="2000" dirty="0" smtClean="0"/>
              <a:t>A theory which predicts when the unit of</a:t>
            </a:r>
            <a:r>
              <a:rPr lang="en-US" sz="2000" dirty="0" smtClean="0"/>
              <a:t> sound change is the </a:t>
            </a:r>
            <a:r>
              <a:rPr lang="en-US" sz="2000" dirty="0" smtClean="0"/>
              <a:t>phoneme and when</a:t>
            </a:r>
            <a:r>
              <a:rPr lang="en-US" sz="2000" dirty="0" smtClean="0"/>
              <a:t> it is the word stem</a:t>
            </a:r>
            <a:r>
              <a:rPr lang="en-US" sz="2000" dirty="0" smtClean="0"/>
              <a:t>.</a:t>
            </a:r>
          </a:p>
          <a:p>
            <a:endParaRPr lang="en-US" sz="2000" dirty="0" smtClean="0"/>
          </a:p>
          <a:p>
            <a:r>
              <a:rPr lang="en-US" sz="2000" dirty="0" smtClean="0"/>
              <a:t>An architecture that</a:t>
            </a:r>
            <a:r>
              <a:rPr lang="en-US" sz="2000" dirty="0" smtClean="0"/>
              <a:t> </a:t>
            </a:r>
            <a:r>
              <a:rPr lang="en-US" sz="2000" dirty="0" smtClean="0"/>
              <a:t>accesses and uses </a:t>
            </a:r>
            <a:r>
              <a:rPr lang="en-US" sz="2000" dirty="0" smtClean="0"/>
              <a:t>lexical </a:t>
            </a:r>
            <a:r>
              <a:rPr lang="en-US" sz="2000" dirty="0" smtClean="0"/>
              <a:t>information at the final stages of</a:t>
            </a:r>
            <a:r>
              <a:rPr lang="en-US" sz="2000" dirty="0" smtClean="0"/>
              <a:t> speech production.</a:t>
            </a: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066800"/>
          </a:xfrm>
        </p:spPr>
        <p:txBody>
          <a:bodyPr>
            <a:noAutofit/>
          </a:bodyPr>
          <a:lstStyle/>
          <a:p>
            <a:r>
              <a:rPr lang="en-US" sz="2000" dirty="0" smtClean="0"/>
              <a:t>Absence of </a:t>
            </a:r>
            <a:r>
              <a:rPr lang="en-US" sz="2000" dirty="0" err="1" smtClean="0"/>
              <a:t>morphosyntactic</a:t>
            </a:r>
            <a:r>
              <a:rPr lang="en-US" sz="2000" dirty="0" smtClean="0"/>
              <a:t> segments in the spontaneous speech of 399 struggling readers, grades 2-4, by ethnicity/language, 2001</a:t>
            </a:r>
            <a:endParaRPr lang="en-US" sz="2000" dirty="0"/>
          </a:p>
        </p:txBody>
      </p:sp>
      <p:graphicFrame>
        <p:nvGraphicFramePr>
          <p:cNvPr id="5" name="Chart 4"/>
          <p:cNvGraphicFramePr/>
          <p:nvPr/>
        </p:nvGraphicFramePr>
        <p:xfrm>
          <a:off x="0" y="1219200"/>
          <a:ext cx="8991600" cy="5181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1600200" y="2013466"/>
            <a:ext cx="5257800" cy="369332"/>
          </a:xfrm>
          <a:prstGeom prst="rect">
            <a:avLst/>
          </a:prstGeom>
          <a:noFill/>
        </p:spPr>
        <p:txBody>
          <a:bodyPr wrap="square" rtlCol="0">
            <a:spAutoFit/>
          </a:bodyPr>
          <a:lstStyle/>
          <a:p>
            <a:r>
              <a:rPr lang="en-US" dirty="0" err="1" smtClean="0"/>
              <a:t>www.ling.upenn.edu//~labov</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0" y="609600"/>
            <a:ext cx="9144000" cy="6248400"/>
          </a:xfrm>
          <a:prstGeom prst="rect">
            <a:avLst/>
          </a:prstGeom>
          <a:solidFill>
            <a:schemeClr val="tx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0243" name="Rectangle 3"/>
          <p:cNvSpPr>
            <a:spLocks noGrp="1" noChangeArrowheads="1"/>
          </p:cNvSpPr>
          <p:nvPr>
            <p:ph type="title"/>
          </p:nvPr>
        </p:nvSpPr>
        <p:spPr>
          <a:xfrm>
            <a:off x="0" y="0"/>
            <a:ext cx="9144000" cy="609600"/>
          </a:xfrm>
        </p:spPr>
        <p:txBody>
          <a:bodyPr/>
          <a:lstStyle/>
          <a:p>
            <a:r>
              <a:rPr lang="en-US" sz="1800"/>
              <a:t>Distribution of </a:t>
            </a:r>
            <a:r>
              <a:rPr lang="en-US" sz="1800" i="1"/>
              <a:t>no </a:t>
            </a:r>
            <a:r>
              <a:rPr lang="en-US" sz="1800"/>
              <a:t>[N=348, yellow]</a:t>
            </a:r>
            <a:r>
              <a:rPr lang="en-US" sz="1800" i="1"/>
              <a:t>  </a:t>
            </a:r>
            <a:r>
              <a:rPr lang="en-US" sz="1800"/>
              <a:t>and </a:t>
            </a:r>
            <a:r>
              <a:rPr lang="en-US" sz="1800" i="1"/>
              <a:t>know [N=630, blue] </a:t>
            </a:r>
            <a:r>
              <a:rPr lang="en-US" sz="1800"/>
              <a:t>in F1/F2  space </a:t>
            </a:r>
          </a:p>
        </p:txBody>
      </p:sp>
      <p:pic>
        <p:nvPicPr>
          <p:cNvPr id="10245" name="Picture 5"/>
          <p:cNvPicPr>
            <a:picLocks noChangeAspect="1" noChangeArrowheads="1"/>
          </p:cNvPicPr>
          <p:nvPr/>
        </p:nvPicPr>
        <mc:AlternateContent>
          <mc:Choice xmlns:ma="http://schemas.microsoft.com/office/mac/drawingml/2008/main" Requires="ma">
            <p:blipFill>
              <a:blip r:embed="rId2"/>
              <a:srcRect/>
              <a:stretch>
                <a:fillRect/>
              </a:stretch>
            </p:blipFill>
          </mc:Choice>
          <mc:Fallback>
            <p:blipFill>
              <a:blip r:embed="rId3"/>
              <a:srcRect/>
              <a:stretch>
                <a:fillRect/>
              </a:stretch>
            </p:blipFill>
          </mc:Fallback>
        </mc:AlternateContent>
        <p:spPr bwMode="auto">
          <a:xfrm>
            <a:off x="0" y="609600"/>
            <a:ext cx="9144000" cy="6248400"/>
          </a:xfrm>
          <a:prstGeom prst="rect">
            <a:avLst/>
          </a:prstGeom>
          <a:noFill/>
          <a:ln w="9525">
            <a:noFill/>
            <a:miter lim="800000"/>
            <a:headEnd/>
            <a:tailEnd/>
          </a:ln>
          <a:effectLst/>
        </p:spPr>
      </p:pic>
      <p:sp>
        <p:nvSpPr>
          <p:cNvPr id="5" name="Oval 4"/>
          <p:cNvSpPr/>
          <p:nvPr/>
        </p:nvSpPr>
        <p:spPr>
          <a:xfrm>
            <a:off x="2133600" y="609600"/>
            <a:ext cx="2209800" cy="1524000"/>
          </a:xfrm>
          <a:prstGeom prst="ellipse">
            <a:avLst/>
          </a:prstGeom>
          <a:no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066800"/>
          </a:xfrm>
        </p:spPr>
        <p:txBody>
          <a:bodyPr>
            <a:noAutofit/>
          </a:bodyPr>
          <a:lstStyle/>
          <a:p>
            <a:r>
              <a:rPr lang="en-US" sz="2000" dirty="0" smtClean="0"/>
              <a:t>Absence of </a:t>
            </a:r>
            <a:r>
              <a:rPr lang="en-US" sz="2000" dirty="0" err="1" smtClean="0"/>
              <a:t>morphosyntactic</a:t>
            </a:r>
            <a:r>
              <a:rPr lang="en-US" sz="2000" dirty="0" smtClean="0"/>
              <a:t> segments in the spontaneous speech of 399 struggling readers, grades 2-4, by ethnicity/language, 2001</a:t>
            </a:r>
            <a:endParaRPr lang="en-US" sz="2000" dirty="0"/>
          </a:p>
        </p:txBody>
      </p:sp>
      <p:graphicFrame>
        <p:nvGraphicFramePr>
          <p:cNvPr id="5" name="Chart 4"/>
          <p:cNvGraphicFramePr/>
          <p:nvPr/>
        </p:nvGraphicFramePr>
        <p:xfrm>
          <a:off x="0" y="1219200"/>
          <a:ext cx="89916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Oval 6"/>
          <p:cNvSpPr/>
          <p:nvPr/>
        </p:nvSpPr>
        <p:spPr>
          <a:xfrm>
            <a:off x="457200" y="1371600"/>
            <a:ext cx="2971800" cy="5029200"/>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Autofit/>
          </a:bodyPr>
          <a:lstStyle/>
          <a:p>
            <a:r>
              <a:rPr lang="en-US" sz="1800" dirty="0" smtClean="0"/>
              <a:t>Effect of following consonant on realization of past tense –</a:t>
            </a:r>
            <a:r>
              <a:rPr lang="en-US" sz="1800" dirty="0" err="1" smtClean="0"/>
              <a:t>ed</a:t>
            </a:r>
            <a:r>
              <a:rPr lang="en-US" sz="1800" dirty="0" smtClean="0"/>
              <a:t> in spontaneous speech of 112 African American struggling readers [N=722]</a:t>
            </a:r>
            <a:endParaRPr lang="en-US" sz="1800" dirty="0"/>
          </a:p>
        </p:txBody>
      </p:sp>
      <p:graphicFrame>
        <p:nvGraphicFramePr>
          <p:cNvPr id="5" name="Chart 4"/>
          <p:cNvGraphicFramePr/>
          <p:nvPr/>
        </p:nvGraphicFramePr>
        <p:xfrm>
          <a:off x="1295400" y="1143000"/>
          <a:ext cx="6553200" cy="41910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3657600" y="5334000"/>
            <a:ext cx="2895600" cy="369332"/>
          </a:xfrm>
          <a:prstGeom prst="rect">
            <a:avLst/>
          </a:prstGeom>
          <a:noFill/>
        </p:spPr>
        <p:txBody>
          <a:bodyPr wrap="square" rtlCol="0">
            <a:spAutoFit/>
          </a:bodyPr>
          <a:lstStyle/>
          <a:p>
            <a:r>
              <a:rPr lang="en-US" dirty="0" smtClean="0"/>
              <a:t>Following segment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400" dirty="0" smtClean="0"/>
              <a:t>Where is variation located?</a:t>
            </a:r>
            <a:endParaRPr lang="en-US" sz="2400" dirty="0"/>
          </a:p>
        </p:txBody>
      </p:sp>
      <p:sp>
        <p:nvSpPr>
          <p:cNvPr id="3" name="TextBox 2"/>
          <p:cNvSpPr txBox="1"/>
          <p:nvPr/>
        </p:nvSpPr>
        <p:spPr>
          <a:xfrm>
            <a:off x="762000" y="1066800"/>
            <a:ext cx="6477000" cy="1477328"/>
          </a:xfrm>
          <a:prstGeom prst="rect">
            <a:avLst/>
          </a:prstGeom>
          <a:noFill/>
        </p:spPr>
        <p:txBody>
          <a:bodyPr wrap="square" rtlCol="0">
            <a:spAutoFit/>
          </a:bodyPr>
          <a:lstStyle/>
          <a:p>
            <a:r>
              <a:rPr lang="en-US" dirty="0" smtClean="0"/>
              <a:t>Variable morphological insertion of the past tense morpheme {</a:t>
            </a:r>
            <a:r>
              <a:rPr lang="en-US" dirty="0" err="1" smtClean="0"/>
              <a:t>d</a:t>
            </a:r>
            <a:r>
              <a:rPr lang="en-US" dirty="0" smtClean="0"/>
              <a:t>}</a:t>
            </a:r>
          </a:p>
          <a:p>
            <a:r>
              <a:rPr lang="en-US" dirty="0" smtClean="0"/>
              <a:t>                                       vs.</a:t>
            </a:r>
          </a:p>
          <a:p>
            <a:r>
              <a:rPr lang="en-US" dirty="0" smtClean="0"/>
              <a:t>Invariant morphological insertion of the past tense morpheme {</a:t>
            </a:r>
            <a:r>
              <a:rPr lang="en-US" dirty="0" err="1" smtClean="0"/>
              <a:t>d</a:t>
            </a:r>
            <a:r>
              <a:rPr lang="en-US" dirty="0" smtClean="0"/>
              <a:t>}</a:t>
            </a:r>
          </a:p>
          <a:p>
            <a:r>
              <a:rPr lang="en-US" dirty="0" smtClean="0"/>
              <a:t>Regressive assimilation to /</a:t>
            </a:r>
            <a:r>
              <a:rPr lang="en-US" dirty="0" err="1" smtClean="0"/>
              <a:t>t</a:t>
            </a:r>
            <a:r>
              <a:rPr lang="en-US" dirty="0" err="1" smtClean="0"/>
              <a:t>,</a:t>
            </a:r>
            <a:r>
              <a:rPr lang="en-US" dirty="0" err="1" smtClean="0"/>
              <a:t>d</a:t>
            </a:r>
            <a:r>
              <a:rPr lang="en-US" dirty="0" smtClean="0"/>
              <a:t>/</a:t>
            </a:r>
          </a:p>
          <a:p>
            <a:r>
              <a:rPr lang="en-US" dirty="0" smtClean="0"/>
              <a:t>Variable deletion of /</a:t>
            </a:r>
            <a:r>
              <a:rPr lang="en-US" dirty="0" err="1" smtClean="0"/>
              <a:t>t,d</a:t>
            </a:r>
            <a:r>
              <a:rPr lang="en-US" dirty="0" smtClean="0"/>
              <a:t>/</a:t>
            </a:r>
            <a:endParaRPr lang="en-US" dirty="0"/>
          </a:p>
        </p:txBody>
      </p:sp>
      <p:sp>
        <p:nvSpPr>
          <p:cNvPr id="4" name="TextBox 3"/>
          <p:cNvSpPr txBox="1"/>
          <p:nvPr/>
        </p:nvSpPr>
        <p:spPr>
          <a:xfrm>
            <a:off x="762000" y="2819400"/>
            <a:ext cx="7696200" cy="1200329"/>
          </a:xfrm>
          <a:prstGeom prst="rect">
            <a:avLst/>
          </a:prstGeom>
          <a:noFill/>
        </p:spPr>
        <p:txBody>
          <a:bodyPr wrap="square" rtlCol="0">
            <a:spAutoFit/>
          </a:bodyPr>
          <a:lstStyle/>
          <a:p>
            <a:r>
              <a:rPr lang="en-US" dirty="0" smtClean="0"/>
              <a:t>Proposal: </a:t>
            </a:r>
          </a:p>
          <a:p>
            <a:r>
              <a:rPr lang="en-US" dirty="0" err="1" smtClean="0"/>
              <a:t>Postlexical</a:t>
            </a:r>
            <a:r>
              <a:rPr lang="en-US" dirty="0" smtClean="0"/>
              <a:t> phonetic conditioning implies morphological invariance. </a:t>
            </a:r>
          </a:p>
          <a:p>
            <a:r>
              <a:rPr lang="en-US" dirty="0" smtClean="0"/>
              <a:t>Conversely, variable morphological insertion implies the absence of </a:t>
            </a:r>
            <a:r>
              <a:rPr lang="en-US" dirty="0" err="1" smtClean="0"/>
              <a:t>postlexical</a:t>
            </a:r>
            <a:r>
              <a:rPr lang="en-US" dirty="0" smtClean="0"/>
              <a:t> 	conditioning</a:t>
            </a:r>
          </a:p>
        </p:txBody>
      </p:sp>
      <p:sp>
        <p:nvSpPr>
          <p:cNvPr id="6" name="TextBox 5"/>
          <p:cNvSpPr txBox="1"/>
          <p:nvPr/>
        </p:nvSpPr>
        <p:spPr>
          <a:xfrm>
            <a:off x="762000" y="4362271"/>
            <a:ext cx="5562600" cy="1477328"/>
          </a:xfrm>
          <a:prstGeom prst="rect">
            <a:avLst/>
          </a:prstGeom>
          <a:noFill/>
        </p:spPr>
        <p:txBody>
          <a:bodyPr wrap="square" rtlCol="0">
            <a:spAutoFit/>
          </a:bodyPr>
          <a:lstStyle/>
          <a:p>
            <a:r>
              <a:rPr lang="en-US" dirty="0" smtClean="0"/>
              <a:t>Question:</a:t>
            </a:r>
          </a:p>
          <a:p>
            <a:r>
              <a:rPr lang="en-US" dirty="0" smtClean="0"/>
              <a:t>If linguistic variation can look up a derivation, why not look down?</a:t>
            </a:r>
          </a:p>
          <a:p>
            <a:r>
              <a:rPr lang="en-US" dirty="0" smtClean="0"/>
              <a:t>	“do not insert segment X if by so doing we create an 	impermissible cluster at the post-lexical level?”</a:t>
            </a:r>
            <a:endParaRPr lang="en-US" dirty="0"/>
          </a:p>
        </p:txBody>
      </p:sp>
      <p:sp>
        <p:nvSpPr>
          <p:cNvPr id="7" name="Left Brace 6"/>
          <p:cNvSpPr/>
          <p:nvPr/>
        </p:nvSpPr>
        <p:spPr>
          <a:xfrm>
            <a:off x="457200" y="1676400"/>
            <a:ext cx="350519" cy="791528"/>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304800"/>
            <a:ext cx="8001000" cy="1143000"/>
          </a:xfrm>
        </p:spPr>
        <p:txBody>
          <a:bodyPr>
            <a:normAutofit/>
          </a:bodyPr>
          <a:lstStyle/>
          <a:p>
            <a:r>
              <a:rPr lang="en-US" sz="2000" dirty="0" smtClean="0">
                <a:ea typeface="ＭＳ Ｐゴシック" pitchFamily="-111" charset="-128"/>
                <a:cs typeface="ＭＳ Ｐゴシック" pitchFamily="-111" charset="-128"/>
              </a:rPr>
              <a:t>AAVE c</a:t>
            </a:r>
            <a:r>
              <a:rPr lang="en-US" sz="2000" dirty="0" smtClean="0">
                <a:ea typeface="ＭＳ Ｐゴシック" pitchFamily="-111" charset="-128"/>
                <a:cs typeface="ＭＳ Ｐゴシック" pitchFamily="-111" charset="-128"/>
              </a:rPr>
              <a:t>opula</a:t>
            </a:r>
            <a:r>
              <a:rPr lang="en-US" sz="2000" dirty="0" smtClean="0">
                <a:ea typeface="ＭＳ Ｐゴシック" pitchFamily="-111" charset="-128"/>
                <a:cs typeface="ＭＳ Ｐゴシック" pitchFamily="-111" charset="-128"/>
              </a:rPr>
              <a:t>: </a:t>
            </a:r>
            <a:r>
              <a:rPr lang="en-US" sz="2000" dirty="0" smtClean="0">
                <a:ea typeface="ＭＳ Ｐゴシック" pitchFamily="-111" charset="-128"/>
                <a:cs typeface="ＭＳ Ｐゴシック" pitchFamily="-111" charset="-128"/>
              </a:rPr>
              <a:t>Variable insertion vs. </a:t>
            </a:r>
            <a:r>
              <a:rPr lang="en-US" sz="2000" dirty="0" smtClean="0">
                <a:ea typeface="ＭＳ Ｐゴシック" pitchFamily="-111" charset="-128"/>
                <a:cs typeface="ＭＳ Ｐゴシック" pitchFamily="-111" charset="-128"/>
              </a:rPr>
              <a:t>variable contraction and deletion</a:t>
            </a:r>
            <a:r>
              <a:rPr lang="en-US" sz="2000" dirty="0" smtClean="0">
                <a:ea typeface="ＭＳ Ｐゴシック" pitchFamily="-111" charset="-128"/>
                <a:cs typeface="ＭＳ Ｐゴシック" pitchFamily="-111" charset="-128"/>
              </a:rPr>
              <a:t> </a:t>
            </a:r>
            <a:endParaRPr lang="en-US" sz="2000" dirty="0">
              <a:ea typeface="ＭＳ Ｐゴシック" pitchFamily="-111" charset="-128"/>
              <a:cs typeface="ＭＳ Ｐゴシック" pitchFamily="-111" charset="-128"/>
            </a:endParaRPr>
          </a:p>
        </p:txBody>
      </p:sp>
      <p:sp>
        <p:nvSpPr>
          <p:cNvPr id="6" name="Text Box 5"/>
          <p:cNvSpPr txBox="1">
            <a:spLocks noChangeArrowheads="1"/>
          </p:cNvSpPr>
          <p:nvPr/>
        </p:nvSpPr>
        <p:spPr bwMode="auto">
          <a:xfrm>
            <a:off x="5486400" y="1295400"/>
            <a:ext cx="609600" cy="369332"/>
          </a:xfrm>
          <a:prstGeom prst="rect">
            <a:avLst/>
          </a:prstGeom>
          <a:noFill/>
          <a:ln w="9525">
            <a:noFill/>
            <a:miter lim="800000"/>
            <a:headEnd/>
            <a:tailEnd/>
          </a:ln>
        </p:spPr>
        <p:txBody>
          <a:bodyPr>
            <a:prstTxWarp prst="textNoShape">
              <a:avLst/>
            </a:prstTxWarp>
            <a:spAutoFit/>
          </a:bodyPr>
          <a:lstStyle/>
          <a:p>
            <a:pPr>
              <a:spcBef>
                <a:spcPct val="50000"/>
              </a:spcBef>
            </a:pPr>
            <a:r>
              <a:rPr lang="en-US" dirty="0" smtClean="0">
                <a:latin typeface="SILDoulosIPA-Regular" pitchFamily="-12" charset="0"/>
              </a:rPr>
              <a:t> </a:t>
            </a:r>
            <a:r>
              <a:rPr lang="en-US" altLang="ja-JP" dirty="0" err="1" smtClean="0">
                <a:latin typeface="SILDoulosIPA-Regular" pitchFamily="-12" charset="0"/>
              </a:rPr>
              <a:t>əz</a:t>
            </a:r>
            <a:endParaRPr lang="en-US" dirty="0"/>
          </a:p>
        </p:txBody>
      </p:sp>
      <p:sp>
        <p:nvSpPr>
          <p:cNvPr id="7" name="Line 6"/>
          <p:cNvSpPr>
            <a:spLocks noChangeShapeType="1"/>
          </p:cNvSpPr>
          <p:nvPr/>
        </p:nvSpPr>
        <p:spPr bwMode="auto">
          <a:xfrm flipH="1">
            <a:off x="5181600" y="1676400"/>
            <a:ext cx="609600" cy="6096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8" name="Line 7"/>
          <p:cNvSpPr>
            <a:spLocks noChangeShapeType="1"/>
          </p:cNvSpPr>
          <p:nvPr/>
        </p:nvSpPr>
        <p:spPr bwMode="auto">
          <a:xfrm>
            <a:off x="5791200" y="1676400"/>
            <a:ext cx="522288" cy="6096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 name="Text Box 9"/>
          <p:cNvSpPr txBox="1">
            <a:spLocks noChangeArrowheads="1"/>
          </p:cNvSpPr>
          <p:nvPr/>
        </p:nvSpPr>
        <p:spPr bwMode="auto">
          <a:xfrm>
            <a:off x="6019800" y="2286000"/>
            <a:ext cx="609600" cy="457200"/>
          </a:xfrm>
          <a:prstGeom prst="rect">
            <a:avLst/>
          </a:prstGeom>
          <a:noFill/>
          <a:ln w="9525">
            <a:noFill/>
            <a:miter lim="800000"/>
            <a:headEnd/>
            <a:tailEnd/>
          </a:ln>
        </p:spPr>
        <p:txBody>
          <a:bodyPr>
            <a:prstTxWarp prst="textNoShape">
              <a:avLst/>
            </a:prstTxWarp>
            <a:spAutoFit/>
          </a:bodyPr>
          <a:lstStyle/>
          <a:p>
            <a:pPr>
              <a:spcBef>
                <a:spcPct val="50000"/>
              </a:spcBef>
            </a:pPr>
            <a:r>
              <a:rPr lang="en-US" dirty="0">
                <a:latin typeface="SILDoulosIPA-Regular" pitchFamily="-12" charset="0"/>
              </a:rPr>
              <a:t> </a:t>
            </a:r>
            <a:r>
              <a:rPr lang="en-US" altLang="ja-JP" dirty="0" err="1">
                <a:latin typeface="SILDoulosIPA-Regular" pitchFamily="-12" charset="0"/>
              </a:rPr>
              <a:t>z</a:t>
            </a:r>
            <a:endParaRPr lang="en-US" dirty="0">
              <a:latin typeface="SILDoulosIPA-Regular" pitchFamily="-12" charset="0"/>
            </a:endParaRPr>
          </a:p>
        </p:txBody>
      </p:sp>
      <p:sp>
        <p:nvSpPr>
          <p:cNvPr id="10" name="Line 10"/>
          <p:cNvSpPr>
            <a:spLocks noChangeShapeType="1"/>
          </p:cNvSpPr>
          <p:nvPr/>
        </p:nvSpPr>
        <p:spPr bwMode="auto">
          <a:xfrm flipH="1">
            <a:off x="5715000" y="2819400"/>
            <a:ext cx="45720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 name="Line 11"/>
          <p:cNvSpPr>
            <a:spLocks noChangeShapeType="1"/>
          </p:cNvSpPr>
          <p:nvPr/>
        </p:nvSpPr>
        <p:spPr bwMode="auto">
          <a:xfrm>
            <a:off x="6172200" y="2819400"/>
            <a:ext cx="45720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2" name="Text Box 14"/>
          <p:cNvSpPr txBox="1">
            <a:spLocks noChangeArrowheads="1"/>
          </p:cNvSpPr>
          <p:nvPr/>
        </p:nvSpPr>
        <p:spPr bwMode="auto">
          <a:xfrm>
            <a:off x="6629400" y="2270125"/>
            <a:ext cx="1981200" cy="396875"/>
          </a:xfrm>
          <a:prstGeom prst="rect">
            <a:avLst/>
          </a:prstGeom>
          <a:noFill/>
          <a:ln w="9525">
            <a:noFill/>
            <a:miter lim="800000"/>
            <a:headEnd/>
            <a:tailEnd/>
          </a:ln>
        </p:spPr>
        <p:txBody>
          <a:bodyPr>
            <a:prstTxWarp prst="textNoShape">
              <a:avLst/>
            </a:prstTxWarp>
            <a:spAutoFit/>
          </a:bodyPr>
          <a:lstStyle/>
          <a:p>
            <a:pPr>
              <a:spcBef>
                <a:spcPct val="50000"/>
              </a:spcBef>
            </a:pPr>
            <a:r>
              <a:rPr lang="en-US" sz="2000" dirty="0"/>
              <a:t>Contraction</a:t>
            </a:r>
          </a:p>
        </p:txBody>
      </p:sp>
      <p:sp>
        <p:nvSpPr>
          <p:cNvPr id="13" name="Text Box 15"/>
          <p:cNvSpPr txBox="1">
            <a:spLocks noChangeArrowheads="1"/>
          </p:cNvSpPr>
          <p:nvPr/>
        </p:nvSpPr>
        <p:spPr bwMode="auto">
          <a:xfrm>
            <a:off x="6934200" y="3260725"/>
            <a:ext cx="1981200" cy="396875"/>
          </a:xfrm>
          <a:prstGeom prst="rect">
            <a:avLst/>
          </a:prstGeom>
          <a:noFill/>
          <a:ln w="9525">
            <a:noFill/>
            <a:miter lim="800000"/>
            <a:headEnd/>
            <a:tailEnd/>
          </a:ln>
        </p:spPr>
        <p:txBody>
          <a:bodyPr>
            <a:prstTxWarp prst="textNoShape">
              <a:avLst/>
            </a:prstTxWarp>
            <a:spAutoFit/>
          </a:bodyPr>
          <a:lstStyle/>
          <a:p>
            <a:pPr>
              <a:spcBef>
                <a:spcPct val="50000"/>
              </a:spcBef>
            </a:pPr>
            <a:r>
              <a:rPr lang="en-US" sz="2000" dirty="0"/>
              <a:t>Deletion</a:t>
            </a:r>
          </a:p>
        </p:txBody>
      </p:sp>
      <p:sp>
        <p:nvSpPr>
          <p:cNvPr id="14" name="Text Box 16"/>
          <p:cNvSpPr txBox="1">
            <a:spLocks noChangeArrowheads="1"/>
          </p:cNvSpPr>
          <p:nvPr/>
        </p:nvSpPr>
        <p:spPr bwMode="auto">
          <a:xfrm>
            <a:off x="4921250" y="2149475"/>
            <a:ext cx="184150" cy="457200"/>
          </a:xfrm>
          <a:prstGeom prst="rect">
            <a:avLst/>
          </a:prstGeom>
          <a:noFill/>
          <a:ln w="9525">
            <a:noFill/>
            <a:miter lim="800000"/>
            <a:headEnd/>
            <a:tailEnd/>
          </a:ln>
        </p:spPr>
        <p:txBody>
          <a:bodyPr wrap="none">
            <a:prstTxWarp prst="textNoShape">
              <a:avLst/>
            </a:prstTxWarp>
            <a:spAutoFit/>
          </a:bodyPr>
          <a:lstStyle/>
          <a:p>
            <a:endParaRPr lang="en-US"/>
          </a:p>
        </p:txBody>
      </p:sp>
      <p:sp>
        <p:nvSpPr>
          <p:cNvPr id="15" name="Text Box 17"/>
          <p:cNvSpPr txBox="1">
            <a:spLocks noChangeArrowheads="1"/>
          </p:cNvSpPr>
          <p:nvPr/>
        </p:nvSpPr>
        <p:spPr bwMode="auto">
          <a:xfrm>
            <a:off x="5410200" y="3276600"/>
            <a:ext cx="609600" cy="457200"/>
          </a:xfrm>
          <a:prstGeom prst="rect">
            <a:avLst/>
          </a:prstGeom>
          <a:noFill/>
          <a:ln w="9525">
            <a:noFill/>
            <a:miter lim="800000"/>
            <a:headEnd/>
            <a:tailEnd/>
          </a:ln>
        </p:spPr>
        <p:txBody>
          <a:bodyPr>
            <a:prstTxWarp prst="textNoShape">
              <a:avLst/>
            </a:prstTxWarp>
            <a:spAutoFit/>
          </a:bodyPr>
          <a:lstStyle/>
          <a:p>
            <a:pPr>
              <a:spcBef>
                <a:spcPct val="50000"/>
              </a:spcBef>
            </a:pPr>
            <a:r>
              <a:rPr lang="en-US">
                <a:latin typeface="SILDoulosIPA-Regular" pitchFamily="-12" charset="0"/>
              </a:rPr>
              <a:t> </a:t>
            </a:r>
            <a:r>
              <a:rPr lang="en-US" altLang="ja-JP">
                <a:latin typeface="SILDoulosIPA-Regular" pitchFamily="-12" charset="0"/>
              </a:rPr>
              <a:t>z</a:t>
            </a:r>
            <a:endParaRPr lang="en-US">
              <a:latin typeface="SILDoulosIPA-Regular" pitchFamily="-12" charset="0"/>
            </a:endParaRPr>
          </a:p>
        </p:txBody>
      </p:sp>
      <p:sp>
        <p:nvSpPr>
          <p:cNvPr id="17" name="Text Box 13"/>
          <p:cNvSpPr txBox="1">
            <a:spLocks noChangeArrowheads="1"/>
          </p:cNvSpPr>
          <p:nvPr/>
        </p:nvSpPr>
        <p:spPr bwMode="auto">
          <a:xfrm>
            <a:off x="1905000" y="2350532"/>
            <a:ext cx="457200" cy="457200"/>
          </a:xfrm>
          <a:prstGeom prst="rect">
            <a:avLst/>
          </a:prstGeom>
          <a:noFill/>
          <a:ln w="9525">
            <a:noFill/>
            <a:miter lim="800000"/>
            <a:headEnd/>
            <a:tailEnd/>
          </a:ln>
        </p:spPr>
        <p:txBody>
          <a:bodyPr>
            <a:prstTxWarp prst="textNoShape">
              <a:avLst/>
            </a:prstTxWarp>
            <a:spAutoFit/>
          </a:bodyPr>
          <a:lstStyle/>
          <a:p>
            <a:pPr>
              <a:spcBef>
                <a:spcPct val="50000"/>
              </a:spcBef>
            </a:pPr>
            <a:r>
              <a:rPr lang="en-US" dirty="0"/>
              <a:t>0</a:t>
            </a:r>
          </a:p>
        </p:txBody>
      </p:sp>
      <p:sp>
        <p:nvSpPr>
          <p:cNvPr id="18" name="Text Box 5"/>
          <p:cNvSpPr txBox="1">
            <a:spLocks noChangeArrowheads="1"/>
          </p:cNvSpPr>
          <p:nvPr/>
        </p:nvSpPr>
        <p:spPr bwMode="auto">
          <a:xfrm>
            <a:off x="4953000" y="2221468"/>
            <a:ext cx="609600" cy="369332"/>
          </a:xfrm>
          <a:prstGeom prst="rect">
            <a:avLst/>
          </a:prstGeom>
          <a:noFill/>
          <a:ln w="9525">
            <a:noFill/>
            <a:miter lim="800000"/>
            <a:headEnd/>
            <a:tailEnd/>
          </a:ln>
        </p:spPr>
        <p:txBody>
          <a:bodyPr>
            <a:prstTxWarp prst="textNoShape">
              <a:avLst/>
            </a:prstTxWarp>
            <a:spAutoFit/>
          </a:bodyPr>
          <a:lstStyle/>
          <a:p>
            <a:pPr>
              <a:spcBef>
                <a:spcPct val="50000"/>
              </a:spcBef>
            </a:pPr>
            <a:r>
              <a:rPr lang="en-US" dirty="0" smtClean="0">
                <a:latin typeface="SILDoulosIPA-Regular" pitchFamily="-12" charset="0"/>
              </a:rPr>
              <a:t> </a:t>
            </a:r>
            <a:r>
              <a:rPr lang="en-US" altLang="ja-JP" dirty="0" err="1" smtClean="0">
                <a:latin typeface="SILDoulosIPA-Regular" pitchFamily="-12" charset="0"/>
              </a:rPr>
              <a:t>əz</a:t>
            </a:r>
            <a:endParaRPr lang="en-US" dirty="0"/>
          </a:p>
        </p:txBody>
      </p:sp>
      <p:sp>
        <p:nvSpPr>
          <p:cNvPr id="19" name="Text Box 5"/>
          <p:cNvSpPr txBox="1">
            <a:spLocks noChangeArrowheads="1"/>
          </p:cNvSpPr>
          <p:nvPr/>
        </p:nvSpPr>
        <p:spPr bwMode="auto">
          <a:xfrm>
            <a:off x="1905000" y="1295400"/>
            <a:ext cx="609600" cy="369332"/>
          </a:xfrm>
          <a:prstGeom prst="rect">
            <a:avLst/>
          </a:prstGeom>
          <a:noFill/>
          <a:ln w="9525">
            <a:noFill/>
            <a:miter lim="800000"/>
            <a:headEnd/>
            <a:tailEnd/>
          </a:ln>
        </p:spPr>
        <p:txBody>
          <a:bodyPr>
            <a:prstTxWarp prst="textNoShape">
              <a:avLst/>
            </a:prstTxWarp>
            <a:spAutoFit/>
          </a:bodyPr>
          <a:lstStyle/>
          <a:p>
            <a:pPr>
              <a:spcBef>
                <a:spcPct val="50000"/>
              </a:spcBef>
            </a:pPr>
            <a:r>
              <a:rPr lang="en-US" dirty="0" smtClean="0">
                <a:latin typeface="SILDoulosIPA-Regular" pitchFamily="-12" charset="0"/>
              </a:rPr>
              <a:t>0</a:t>
            </a:r>
            <a:endParaRPr lang="en-US" dirty="0"/>
          </a:p>
        </p:txBody>
      </p:sp>
      <p:sp>
        <p:nvSpPr>
          <p:cNvPr id="20" name="Text Box 5"/>
          <p:cNvSpPr txBox="1">
            <a:spLocks noChangeArrowheads="1"/>
          </p:cNvSpPr>
          <p:nvPr/>
        </p:nvSpPr>
        <p:spPr bwMode="auto">
          <a:xfrm>
            <a:off x="1219200" y="2362200"/>
            <a:ext cx="609600" cy="369332"/>
          </a:xfrm>
          <a:prstGeom prst="rect">
            <a:avLst/>
          </a:prstGeom>
          <a:noFill/>
          <a:ln w="9525">
            <a:noFill/>
            <a:miter lim="800000"/>
            <a:headEnd/>
            <a:tailEnd/>
          </a:ln>
        </p:spPr>
        <p:txBody>
          <a:bodyPr>
            <a:prstTxWarp prst="textNoShape">
              <a:avLst/>
            </a:prstTxWarp>
            <a:spAutoFit/>
          </a:bodyPr>
          <a:lstStyle/>
          <a:p>
            <a:pPr>
              <a:spcBef>
                <a:spcPct val="50000"/>
              </a:spcBef>
            </a:pPr>
            <a:r>
              <a:rPr lang="en-US" dirty="0" smtClean="0">
                <a:latin typeface="SILDoulosIPA-Regular" pitchFamily="-12" charset="0"/>
              </a:rPr>
              <a:t> </a:t>
            </a:r>
            <a:r>
              <a:rPr lang="en-US" altLang="ja-JP" dirty="0" err="1" smtClean="0">
                <a:latin typeface="SILDoulosIPA-Regular" pitchFamily="-12" charset="0"/>
              </a:rPr>
              <a:t>əz</a:t>
            </a:r>
            <a:endParaRPr lang="en-US" dirty="0"/>
          </a:p>
        </p:txBody>
      </p:sp>
      <p:sp>
        <p:nvSpPr>
          <p:cNvPr id="21" name="Text Box 9"/>
          <p:cNvSpPr txBox="1">
            <a:spLocks noChangeArrowheads="1"/>
          </p:cNvSpPr>
          <p:nvPr/>
        </p:nvSpPr>
        <p:spPr bwMode="auto">
          <a:xfrm>
            <a:off x="2362200" y="2362200"/>
            <a:ext cx="609600" cy="457200"/>
          </a:xfrm>
          <a:prstGeom prst="rect">
            <a:avLst/>
          </a:prstGeom>
          <a:noFill/>
          <a:ln w="9525">
            <a:noFill/>
            <a:miter lim="800000"/>
            <a:headEnd/>
            <a:tailEnd/>
          </a:ln>
        </p:spPr>
        <p:txBody>
          <a:bodyPr>
            <a:prstTxWarp prst="textNoShape">
              <a:avLst/>
            </a:prstTxWarp>
            <a:spAutoFit/>
          </a:bodyPr>
          <a:lstStyle/>
          <a:p>
            <a:pPr>
              <a:spcBef>
                <a:spcPct val="50000"/>
              </a:spcBef>
            </a:pPr>
            <a:r>
              <a:rPr lang="en-US" dirty="0">
                <a:latin typeface="SILDoulosIPA-Regular" pitchFamily="-12" charset="0"/>
              </a:rPr>
              <a:t> </a:t>
            </a:r>
            <a:r>
              <a:rPr lang="en-US" altLang="ja-JP" dirty="0" err="1">
                <a:latin typeface="SILDoulosIPA-Regular" pitchFamily="-12" charset="0"/>
              </a:rPr>
              <a:t>z</a:t>
            </a:r>
            <a:endParaRPr lang="en-US" dirty="0">
              <a:latin typeface="SILDoulosIPA-Regular" pitchFamily="-12" charset="0"/>
            </a:endParaRPr>
          </a:p>
        </p:txBody>
      </p:sp>
      <p:sp>
        <p:nvSpPr>
          <p:cNvPr id="22" name="Line 10"/>
          <p:cNvSpPr>
            <a:spLocks noChangeShapeType="1"/>
          </p:cNvSpPr>
          <p:nvPr/>
        </p:nvSpPr>
        <p:spPr bwMode="auto">
          <a:xfrm flipH="1">
            <a:off x="1600200" y="1740932"/>
            <a:ext cx="457200" cy="62126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3" name="Line 11"/>
          <p:cNvSpPr>
            <a:spLocks noChangeShapeType="1"/>
          </p:cNvSpPr>
          <p:nvPr/>
        </p:nvSpPr>
        <p:spPr bwMode="auto">
          <a:xfrm>
            <a:off x="2057399" y="1740932"/>
            <a:ext cx="532515" cy="621268"/>
          </a:xfrm>
          <a:prstGeom prst="line">
            <a:avLst/>
          </a:prstGeom>
          <a:noFill/>
          <a:ln w="9525">
            <a:solidFill>
              <a:schemeClr val="tx1"/>
            </a:solidFill>
            <a:round/>
            <a:headEnd/>
            <a:tailEnd/>
          </a:ln>
        </p:spPr>
        <p:txBody>
          <a:bodyPr wrap="none" anchor="ctr">
            <a:prstTxWarp prst="textNoShape">
              <a:avLst/>
            </a:prstTxWarp>
          </a:bodyPr>
          <a:lstStyle/>
          <a:p>
            <a:endParaRPr lang="en-US"/>
          </a:p>
        </p:txBody>
      </p:sp>
      <p:cxnSp>
        <p:nvCxnSpPr>
          <p:cNvPr id="25" name="Straight Connector 24"/>
          <p:cNvCxnSpPr>
            <a:stCxn id="23" idx="0"/>
          </p:cNvCxnSpPr>
          <p:nvPr/>
        </p:nvCxnSpPr>
        <p:spPr>
          <a:xfrm rot="5400000">
            <a:off x="1746368" y="2051171"/>
            <a:ext cx="621270" cy="792"/>
          </a:xfrm>
          <a:prstGeom prst="line">
            <a:avLst/>
          </a:prstGeom>
          <a:ln w="12700">
            <a:solidFill>
              <a:schemeClr val="tx1"/>
            </a:solidFill>
          </a:ln>
          <a:effectLst>
            <a:outerShdw blurRad="40000" dist="20000" dir="5400000" rotWithShape="0">
              <a:schemeClr val="tx1">
                <a:alpha val="38000"/>
              </a:schemeClr>
            </a:outerShdw>
          </a:effectLst>
        </p:spPr>
        <p:style>
          <a:lnRef idx="2">
            <a:schemeClr val="accent1"/>
          </a:lnRef>
          <a:fillRef idx="0">
            <a:schemeClr val="accent1"/>
          </a:fillRef>
          <a:effectRef idx="1">
            <a:schemeClr val="accent1"/>
          </a:effectRef>
          <a:fontRef idx="minor">
            <a:schemeClr val="tx1"/>
          </a:fontRef>
        </p:style>
      </p:cxnSp>
      <p:sp>
        <p:nvSpPr>
          <p:cNvPr id="26" name="Text Box 13"/>
          <p:cNvSpPr txBox="1">
            <a:spLocks noChangeArrowheads="1"/>
          </p:cNvSpPr>
          <p:nvPr/>
        </p:nvSpPr>
        <p:spPr bwMode="auto">
          <a:xfrm>
            <a:off x="6477000" y="3276600"/>
            <a:ext cx="457200" cy="457200"/>
          </a:xfrm>
          <a:prstGeom prst="rect">
            <a:avLst/>
          </a:prstGeom>
          <a:noFill/>
          <a:ln w="9525">
            <a:noFill/>
            <a:miter lim="800000"/>
            <a:headEnd/>
            <a:tailEnd/>
          </a:ln>
        </p:spPr>
        <p:txBody>
          <a:bodyPr>
            <a:prstTxWarp prst="textNoShape">
              <a:avLst/>
            </a:prstTxWarp>
            <a:spAutoFit/>
          </a:bodyPr>
          <a:lstStyle/>
          <a:p>
            <a:pPr>
              <a:spcBef>
                <a:spcPct val="50000"/>
              </a:spcBef>
            </a:pPr>
            <a:r>
              <a:rPr lang="en-US" dirty="0"/>
              <a:t>0</a:t>
            </a:r>
          </a:p>
        </p:txBody>
      </p:sp>
      <p:sp>
        <p:nvSpPr>
          <p:cNvPr id="28" name="Text Box 14"/>
          <p:cNvSpPr txBox="1">
            <a:spLocks noChangeArrowheads="1"/>
          </p:cNvSpPr>
          <p:nvPr/>
        </p:nvSpPr>
        <p:spPr bwMode="auto">
          <a:xfrm>
            <a:off x="152400" y="2362200"/>
            <a:ext cx="1219200" cy="396875"/>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sz="2000" dirty="0" smtClean="0"/>
              <a:t>Insertion</a:t>
            </a:r>
            <a:r>
              <a:rPr lang="en-US" sz="2000" baseline="-25000" dirty="0" smtClean="0"/>
              <a:t>1</a:t>
            </a:r>
            <a:endParaRPr lang="en-US" sz="2000" baseline="-25000" dirty="0"/>
          </a:p>
        </p:txBody>
      </p:sp>
      <p:sp>
        <p:nvSpPr>
          <p:cNvPr id="29" name="Text Box 14"/>
          <p:cNvSpPr txBox="1">
            <a:spLocks noChangeArrowheads="1"/>
          </p:cNvSpPr>
          <p:nvPr/>
        </p:nvSpPr>
        <p:spPr bwMode="auto">
          <a:xfrm>
            <a:off x="2743200" y="2362200"/>
            <a:ext cx="1219200" cy="396875"/>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sz="2000" dirty="0" smtClean="0"/>
              <a:t>Insertion</a:t>
            </a:r>
            <a:r>
              <a:rPr lang="en-US" sz="2000" baseline="-25000" dirty="0" smtClean="0"/>
              <a:t>2</a:t>
            </a:r>
            <a:endParaRPr lang="en-US" sz="2000" baseline="-25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p:bldP spid="10" grpId="0" animBg="1"/>
      <p:bldP spid="11" grpId="0" animBg="1"/>
      <p:bldP spid="12" grpId="0"/>
      <p:bldP spid="13" grpId="0"/>
      <p:bldP spid="15" grpId="0"/>
      <p:bldP spid="18" grpId="0"/>
      <p:bldP spid="26" grpId="0"/>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228600" y="152400"/>
            <a:ext cx="8382000" cy="762000"/>
          </a:xfrm>
        </p:spPr>
        <p:txBody>
          <a:bodyPr/>
          <a:lstStyle/>
          <a:p>
            <a:r>
              <a:rPr lang="en-US" sz="2000">
                <a:ea typeface="ＭＳ Ｐゴシック" pitchFamily="-111" charset="-128"/>
                <a:cs typeface="ＭＳ Ｐゴシック" pitchFamily="-111" charset="-128"/>
              </a:rPr>
              <a:t>Phonetic conditioning of contraction and deletion for two adolescent groups in South Harlem [from Labov, Cohen Robins and Lewis 1968]</a:t>
            </a:r>
          </a:p>
        </p:txBody>
      </p:sp>
      <p:graphicFrame>
        <p:nvGraphicFramePr>
          <p:cNvPr id="62466" name="Object 2"/>
          <p:cNvGraphicFramePr>
            <a:graphicFrameLocks noChangeAspect="1"/>
          </p:cNvGraphicFramePr>
          <p:nvPr/>
        </p:nvGraphicFramePr>
        <p:xfrm>
          <a:off x="0" y="869950"/>
          <a:ext cx="9144000" cy="5988050"/>
        </p:xfrm>
        <a:graphic>
          <a:graphicData uri="http://schemas.openxmlformats.org/presentationml/2006/ole">
            <p:oleObj spid="_x0000_s71682" name="Worksheet" r:id="rId4" imgW="13169900" imgH="8623300" progId="Excel.Sheet.8">
              <p:embed/>
            </p:oleObj>
          </a:graphicData>
        </a:graphic>
      </p:graphicFrame>
      <p:sp>
        <p:nvSpPr>
          <p:cNvPr id="62468" name="Text Box 4"/>
          <p:cNvSpPr txBox="1">
            <a:spLocks noChangeArrowheads="1"/>
          </p:cNvSpPr>
          <p:nvPr/>
        </p:nvSpPr>
        <p:spPr bwMode="auto">
          <a:xfrm>
            <a:off x="1828800" y="4800600"/>
            <a:ext cx="1371600" cy="457200"/>
          </a:xfrm>
          <a:prstGeom prst="rect">
            <a:avLst/>
          </a:prstGeom>
          <a:noFill/>
          <a:ln w="9525">
            <a:noFill/>
            <a:miter lim="800000"/>
            <a:headEnd/>
            <a:tailEnd/>
          </a:ln>
        </p:spPr>
        <p:txBody>
          <a:bodyPr>
            <a:prstTxWarp prst="textNoShape">
              <a:avLst/>
            </a:prstTxWarp>
            <a:spAutoFit/>
          </a:bodyPr>
          <a:lstStyle/>
          <a:p>
            <a:pPr>
              <a:spcBef>
                <a:spcPct val="50000"/>
              </a:spcBef>
            </a:pPr>
            <a:r>
              <a:rPr lang="en-US"/>
              <a:t>Cobras</a:t>
            </a:r>
          </a:p>
        </p:txBody>
      </p:sp>
      <p:sp>
        <p:nvSpPr>
          <p:cNvPr id="62469" name="Text Box 5"/>
          <p:cNvSpPr txBox="1">
            <a:spLocks noChangeArrowheads="1"/>
          </p:cNvSpPr>
          <p:nvPr/>
        </p:nvSpPr>
        <p:spPr bwMode="auto">
          <a:xfrm>
            <a:off x="5486400" y="4800600"/>
            <a:ext cx="1371600" cy="457200"/>
          </a:xfrm>
          <a:prstGeom prst="rect">
            <a:avLst/>
          </a:prstGeom>
          <a:noFill/>
          <a:ln w="9525">
            <a:noFill/>
            <a:miter lim="800000"/>
            <a:headEnd/>
            <a:tailEnd/>
          </a:ln>
        </p:spPr>
        <p:txBody>
          <a:bodyPr>
            <a:prstTxWarp prst="textNoShape">
              <a:avLst/>
            </a:prstTxWarp>
            <a:spAutoFit/>
          </a:bodyPr>
          <a:lstStyle/>
          <a:p>
            <a:pPr>
              <a:spcBef>
                <a:spcPct val="50000"/>
              </a:spcBef>
            </a:pPr>
            <a:r>
              <a:rPr lang="en-US"/>
              <a:t>Jets</a:t>
            </a:r>
          </a:p>
        </p:txBody>
      </p:sp>
      <p:sp>
        <p:nvSpPr>
          <p:cNvPr id="62470" name="Text Box 6"/>
          <p:cNvSpPr txBox="1">
            <a:spLocks noChangeArrowheads="1"/>
          </p:cNvSpPr>
          <p:nvPr/>
        </p:nvSpPr>
        <p:spPr bwMode="auto">
          <a:xfrm>
            <a:off x="1524000" y="6324600"/>
            <a:ext cx="5638800" cy="396875"/>
          </a:xfrm>
          <a:prstGeom prst="rect">
            <a:avLst/>
          </a:prstGeom>
          <a:solidFill>
            <a:schemeClr val="bg1"/>
          </a:solidFill>
          <a:ln w="9525">
            <a:noFill/>
            <a:miter lim="800000"/>
            <a:headEnd/>
            <a:tailEnd/>
          </a:ln>
        </p:spPr>
        <p:txBody>
          <a:bodyPr>
            <a:prstTxWarp prst="textNoShape">
              <a:avLst/>
            </a:prstTxWarp>
            <a:spAutoFit/>
          </a:bodyPr>
          <a:lstStyle/>
          <a:p>
            <a:pPr>
              <a:spcBef>
                <a:spcPct val="50000"/>
              </a:spcBef>
            </a:pPr>
            <a:r>
              <a:rPr lang="en-US" sz="2000" dirty="0"/>
              <a:t>K__	    </a:t>
            </a:r>
            <a:r>
              <a:rPr lang="en-US" sz="2000" dirty="0" smtClean="0"/>
              <a:t>   V__</a:t>
            </a:r>
            <a:r>
              <a:rPr lang="en-US" sz="2000" dirty="0"/>
              <a:t>		         </a:t>
            </a:r>
            <a:r>
              <a:rPr lang="en-US" sz="2000" dirty="0" smtClean="0"/>
              <a:t> 			   </a:t>
            </a:r>
            <a:r>
              <a:rPr lang="en-US" sz="2000" dirty="0"/>
              <a:t>K__	     V__</a:t>
            </a:r>
          </a:p>
        </p:txBody>
      </p:sp>
      <p:sp>
        <p:nvSpPr>
          <p:cNvPr id="62471" name="Rectangle 8"/>
          <p:cNvSpPr>
            <a:spLocks noChangeArrowheads="1"/>
          </p:cNvSpPr>
          <p:nvPr/>
        </p:nvSpPr>
        <p:spPr bwMode="auto">
          <a:xfrm>
            <a:off x="3048000" y="1295400"/>
            <a:ext cx="1511300" cy="400050"/>
          </a:xfrm>
          <a:prstGeom prst="rect">
            <a:avLst/>
          </a:prstGeom>
          <a:noFill/>
          <a:ln w="9525">
            <a:noFill/>
            <a:miter lim="800000"/>
            <a:headEnd/>
            <a:tailEnd/>
          </a:ln>
        </p:spPr>
        <p:txBody>
          <a:bodyPr wrap="none">
            <a:prstTxWarp prst="textNoShape">
              <a:avLst/>
            </a:prstTxWarp>
            <a:spAutoFit/>
          </a:bodyPr>
          <a:lstStyle/>
          <a:p>
            <a:r>
              <a:rPr lang="en-US" sz="2000" i="1"/>
              <a:t>Jo’s talking</a:t>
            </a:r>
          </a:p>
        </p:txBody>
      </p:sp>
      <p:sp>
        <p:nvSpPr>
          <p:cNvPr id="62472" name="Rectangle 9"/>
          <p:cNvSpPr>
            <a:spLocks noChangeArrowheads="1"/>
          </p:cNvSpPr>
          <p:nvPr/>
        </p:nvSpPr>
        <p:spPr bwMode="auto">
          <a:xfrm>
            <a:off x="990600" y="1600200"/>
            <a:ext cx="1428750" cy="400050"/>
          </a:xfrm>
          <a:prstGeom prst="rect">
            <a:avLst/>
          </a:prstGeom>
          <a:noFill/>
          <a:ln w="9525">
            <a:noFill/>
            <a:miter lim="800000"/>
            <a:headEnd/>
            <a:tailEnd/>
          </a:ln>
        </p:spPr>
        <p:txBody>
          <a:bodyPr wrap="none">
            <a:prstTxWarp prst="textNoShape">
              <a:avLst/>
            </a:prstTxWarp>
            <a:spAutoFit/>
          </a:bodyPr>
          <a:lstStyle/>
          <a:p>
            <a:r>
              <a:rPr lang="en-US" sz="2000" i="1"/>
              <a:t>Jen talking</a:t>
            </a:r>
            <a:endParaRPr lang="en-US" sz="2000"/>
          </a:p>
        </p:txBody>
      </p:sp>
      <p:sp>
        <p:nvSpPr>
          <p:cNvPr id="62473" name="Rectangle 10"/>
          <p:cNvSpPr>
            <a:spLocks noChangeArrowheads="1"/>
          </p:cNvSpPr>
          <p:nvPr/>
        </p:nvSpPr>
        <p:spPr bwMode="auto">
          <a:xfrm>
            <a:off x="3886200" y="2362200"/>
            <a:ext cx="1428750" cy="400050"/>
          </a:xfrm>
          <a:prstGeom prst="rect">
            <a:avLst/>
          </a:prstGeom>
          <a:noFill/>
          <a:ln w="9525">
            <a:noFill/>
            <a:miter lim="800000"/>
            <a:headEnd/>
            <a:tailEnd/>
          </a:ln>
        </p:spPr>
        <p:txBody>
          <a:bodyPr wrap="none">
            <a:prstTxWarp prst="textNoShape">
              <a:avLst/>
            </a:prstTxWarp>
            <a:spAutoFit/>
          </a:bodyPr>
          <a:lstStyle/>
          <a:p>
            <a:r>
              <a:rPr lang="en-US" sz="2000" i="1"/>
              <a:t>Jen talking</a:t>
            </a:r>
            <a:endParaRPr lang="en-US" sz="2000"/>
          </a:p>
        </p:txBody>
      </p:sp>
      <p:sp>
        <p:nvSpPr>
          <p:cNvPr id="62474" name="Rectangle 11"/>
          <p:cNvSpPr>
            <a:spLocks noChangeArrowheads="1"/>
          </p:cNvSpPr>
          <p:nvPr/>
        </p:nvSpPr>
        <p:spPr bwMode="auto">
          <a:xfrm>
            <a:off x="5791200" y="1219200"/>
            <a:ext cx="1511300" cy="400050"/>
          </a:xfrm>
          <a:prstGeom prst="rect">
            <a:avLst/>
          </a:prstGeom>
          <a:noFill/>
          <a:ln w="9525">
            <a:noFill/>
            <a:miter lim="800000"/>
            <a:headEnd/>
            <a:tailEnd/>
          </a:ln>
        </p:spPr>
        <p:txBody>
          <a:bodyPr wrap="none">
            <a:prstTxWarp prst="textNoShape">
              <a:avLst/>
            </a:prstTxWarp>
            <a:spAutoFit/>
          </a:bodyPr>
          <a:lstStyle/>
          <a:p>
            <a:r>
              <a:rPr lang="en-US" sz="2000" i="1"/>
              <a:t>Jo’s talking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4396</TotalTime>
  <Words>2425</Words>
  <Application>Microsoft Macintosh PowerPoint</Application>
  <PresentationFormat>On-screen Show (4:3)</PresentationFormat>
  <Paragraphs>279</Paragraphs>
  <Slides>54</Slides>
  <Notes>10</Notes>
  <HiddenSlides>0</HiddenSlides>
  <MMClips>0</MMClips>
  <ScaleCrop>false</ScaleCrop>
  <HeadingPairs>
    <vt:vector size="8" baseType="variant">
      <vt:variant>
        <vt:lpstr>Design Template</vt:lpstr>
      </vt:variant>
      <vt:variant>
        <vt:i4>2</vt:i4>
      </vt:variant>
      <vt:variant>
        <vt:lpstr>Links</vt:lpstr>
      </vt:variant>
      <vt:variant>
        <vt:i4>7</vt:i4>
      </vt:variant>
      <vt:variant>
        <vt:lpstr>Embedded OLE Servers</vt:lpstr>
      </vt:variant>
      <vt:variant>
        <vt:i4>2</vt:i4>
      </vt:variant>
      <vt:variant>
        <vt:lpstr>Slide Titles</vt:lpstr>
      </vt:variant>
      <vt:variant>
        <vt:i4>54</vt:i4>
      </vt:variant>
    </vt:vector>
  </HeadingPairs>
  <TitlesOfParts>
    <vt:vector size="65" baseType="lpstr">
      <vt:lpstr>Office Theme</vt:lpstr>
      <vt:lpstr>1_Office Theme</vt:lpstr>
      <vt:lpstr>???</vt:lpstr>
      <vt:lpstr>Max:Users:wlabov:Desktop:PLC:PLC%20III:Ch%2013%20Words%20floating:Ch%2013%20Words%20floating.doc!OLE_LINK4</vt:lpstr>
      <vt:lpstr>Max:Users:wlabov:Desktop:PLC:PLC%20III:Ch%2013%20Words%20floating:Ch%2013%20Words%20floating.doc!OLE_LINK4</vt:lpstr>
      <vt:lpstr>Max:Users:wlabov:Desktop:PLC:PLC%20III:Ch%2013%20Words%20floating:Ch%2013%20Words%20floating.doc!OLE_LINK4</vt:lpstr>
      <vt:lpstr>Max:Users:wlabov:Desktop:PLC:PLC%20III:Ch%2013%20Words%20floating:Ch%2013%20Words%20floating.doc!OLE_LINK4</vt:lpstr>
      <vt:lpstr>Max:Users:wlabov:Desktop:PLC:PLC%20III:Ch%2013%20Words%20floating:Ch%2013%20Words%20floating.doc!OLE_LINK4</vt:lpstr>
      <vt:lpstr>Max:Users:wlabov:Desktop:Papers:Papers in progress:WRE:WRE.Revised.3.24.08!OLE_LINK4</vt:lpstr>
      <vt:lpstr>Worksheet</vt:lpstr>
      <vt:lpstr>Document</vt:lpstr>
      <vt:lpstr>Implications of sociolinguistic findings for phonological theory</vt:lpstr>
      <vt:lpstr>Slide 2</vt:lpstr>
      <vt:lpstr>The first study of internal factors governing linguistic variation Proportion of –t,d clusters deleted for 11 members of the Jets in single interviews </vt:lpstr>
      <vt:lpstr>Slide 4</vt:lpstr>
      <vt:lpstr>Proportion deleted of  monomorphemic –t,d clusters before consonants and vowels for eleven members of the Jets. </vt:lpstr>
      <vt:lpstr>Effect of following consonant on realization of past tense –ed in spontaneous speech of 112 African American struggling readers [N=722]</vt:lpstr>
      <vt:lpstr>Where is variation located?</vt:lpstr>
      <vt:lpstr>AAVE copula: Variable insertion vs. variable contraction and deletion </vt:lpstr>
      <vt:lpstr>Phonetic conditioning of contraction and deletion for two adolescent groups in South Harlem [from Labov, Cohen Robins and Lewis 1968]</vt:lpstr>
      <vt:lpstr>Phonotactic effects on contraction and deletion</vt:lpstr>
      <vt:lpstr>Variable AAVE copula and auxiliary is  the result of successive contraction and deletion of an underlying form /iz/</vt:lpstr>
      <vt:lpstr>Absence of phonological conditioning of word-final /s/ for AA groups in South Harlem  [from Labov, Cohen, Robins &amp; Lewis 1968]</vt:lpstr>
      <vt:lpstr>Logistic regression analysis of verbal {s} in the spontaneous speech of 58 African-American struggling readers, Philadelphia, 2001 (Note that all blue represent non-significant differences; only red are significant)</vt:lpstr>
      <vt:lpstr>Hypercorrection as evidence of morphological variation</vt:lpstr>
      <vt:lpstr>Establishing the locus of variation</vt:lpstr>
      <vt:lpstr>Convergent evidence from the study of reading errors</vt:lpstr>
      <vt:lpstr>A study of reading errors in an Individualized Reading Program, 2001-2</vt:lpstr>
      <vt:lpstr>When to intervene in oral reading?</vt:lpstr>
      <vt:lpstr>Absence of verbal /s/ in oral reading: Jason P., age 7</vt:lpstr>
      <vt:lpstr>Absence of verbal /s/ in oral reading: Jason P., age 7</vt:lpstr>
      <vt:lpstr>Absence of verbal /s/ in oral reading: Jason P., age 7</vt:lpstr>
      <vt:lpstr>Absence of verbal /s/ in oral reading: Jason P., age 7</vt:lpstr>
      <vt:lpstr>Slide 23</vt:lpstr>
      <vt:lpstr>Frequency of following errors for clear errors and correct reading by dialect feature</vt:lpstr>
      <vt:lpstr>Interpreting potential errors</vt:lpstr>
      <vt:lpstr>Frequency of following errors for clear errors, potential errors and correct reading by dialect type [N=567]</vt:lpstr>
      <vt:lpstr>Frequency of following errors for clear errors, potential errors and correct readings by dialect type for African American readers [N=238]</vt:lpstr>
      <vt:lpstr>Slide 28</vt:lpstr>
      <vt:lpstr>Slide 29</vt:lpstr>
      <vt:lpstr>Slide 30</vt:lpstr>
      <vt:lpstr>The Neogrammarian viewpoint</vt:lpstr>
      <vt:lpstr>The lexical diffusion viewpoint</vt:lpstr>
      <vt:lpstr> A proposed resolution</vt:lpstr>
      <vt:lpstr>The feed-forward model</vt:lpstr>
      <vt:lpstr>The intersection of the exemplar model and the lexical diffusion view of sound change</vt:lpstr>
      <vt:lpstr>The fronting of /ow/ in North America (from ANAE Ch. 12)</vt:lpstr>
      <vt:lpstr>Distribution of /ow/ vowels for all of North America. [N=8313].Vowels before /l/ are shown in black [N=1577].</vt:lpstr>
      <vt:lpstr> Absence of fronting of Vw in vowel system of Alex S., 42, Providence, RI TS 474.</vt:lpstr>
      <vt:lpstr> Fronting of all Vw in the vowel system of Danica L., 37, Columbus, OH, TS 737. </vt:lpstr>
      <vt:lpstr>34 most frequent /ow/ words in the Brown corpus with Telsur frequencies</vt:lpstr>
      <vt:lpstr>Fronting of /ow/ for words before /l/ and others for all of North America and for the Southeast (South and Midland). Words selected by stepwise regression analysis at p &lt;.001 level as ahead of phonological prediction, light blue;  behind, yellow.</vt:lpstr>
      <vt:lpstr>Is home a lexical exception to the fronting of /ow/?</vt:lpstr>
      <vt:lpstr>Phonetic effects of onset /h/ and coda /m/ on fronting of /ow/</vt:lpstr>
      <vt:lpstr>Significant regression coefficients (p &lt; .01) of F2 of /ow/ in the Southeastern region. </vt:lpstr>
      <vt:lpstr>Significant regression coefficients (p &lt; .01) of F2 of /ow/ in the Southeastern region. </vt:lpstr>
      <vt:lpstr>Significant regression coefficients (p &lt; .01) of F2 of /ow/ in the Southeastern region. </vt:lpstr>
      <vt:lpstr>Significant regression coefficients (p &lt; .01) of F2 of /ow/ in the Southeastern region. </vt:lpstr>
      <vt:lpstr>Significant regression coefficients (p &lt; .01) of F2 of /ow/ in the Southeastern region. </vt:lpstr>
      <vt:lpstr>Conclusion</vt:lpstr>
      <vt:lpstr>What kind of phonological theory is consistent with studies of linguistic change and variation?</vt:lpstr>
      <vt:lpstr>Absence of morphosyntactic segments in the spontaneous speech of 399 struggling readers, grades 2-4, by ethnicity/language, 2001</vt:lpstr>
      <vt:lpstr>Slide 52</vt:lpstr>
      <vt:lpstr>Distribution of no [N=348, yellow]  and know [N=630, blue] in F1/F2  space </vt:lpstr>
      <vt:lpstr>Absence of morphosyntactic segments in the spontaneous speech of 399 struggling readers, grades 2-4, by ethnicity/language, 2001</vt:lpstr>
    </vt:vector>
  </TitlesOfParts>
  <Company>Universitiy of Pennsylvania</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William Labov</dc:creator>
  <cp:lastModifiedBy>William Labov</cp:lastModifiedBy>
  <cp:revision>5</cp:revision>
  <dcterms:created xsi:type="dcterms:W3CDTF">2010-05-19T16:07:20Z</dcterms:created>
  <dcterms:modified xsi:type="dcterms:W3CDTF">2010-05-20T22:52:57Z</dcterms:modified>
</cp:coreProperties>
</file>