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8" r:id="rId2"/>
    <p:sldId id="299" r:id="rId3"/>
    <p:sldId id="279" r:id="rId4"/>
    <p:sldId id="280" r:id="rId5"/>
    <p:sldId id="263" r:id="rId6"/>
    <p:sldId id="264" r:id="rId7"/>
    <p:sldId id="265" r:id="rId8"/>
    <p:sldId id="266" r:id="rId9"/>
    <p:sldId id="267" r:id="rId10"/>
    <p:sldId id="268" r:id="rId11"/>
    <p:sldId id="293" r:id="rId12"/>
    <p:sldId id="269" r:id="rId13"/>
    <p:sldId id="270" r:id="rId14"/>
    <p:sldId id="296" r:id="rId15"/>
    <p:sldId id="282" r:id="rId16"/>
    <p:sldId id="283" r:id="rId17"/>
    <p:sldId id="284" r:id="rId18"/>
    <p:sldId id="294" r:id="rId19"/>
    <p:sldId id="272" r:id="rId20"/>
    <p:sldId id="273" r:id="rId21"/>
    <p:sldId id="286" r:id="rId22"/>
    <p:sldId id="292" r:id="rId23"/>
    <p:sldId id="298" r:id="rId24"/>
    <p:sldId id="289" r:id="rId25"/>
    <p:sldId id="287" r:id="rId26"/>
    <p:sldId id="256" r:id="rId27"/>
    <p:sldId id="257" r:id="rId28"/>
    <p:sldId id="275" r:id="rId29"/>
    <p:sldId id="276" r:id="rId30"/>
    <p:sldId id="277" r:id="rId31"/>
    <p:sldId id="290" r:id="rId32"/>
    <p:sldId id="291" r:id="rId33"/>
    <p:sldId id="278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79" d="100"/>
          <a:sy n="79" d="100"/>
        </p:scale>
        <p:origin x="-8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wlabov:Desktop:FAVE:wordcomparis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wlabov:Desktop:FAVE:wordcompariso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Workbook5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Workbook5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Workbook5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Coda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Sheet1!$B$15</c:f>
              <c:strCache>
                <c:ptCount val="1"/>
                <c:pt idx="0">
                  <c:v>- Lexicon</c:v>
                </c:pt>
              </c:strCache>
            </c:strRef>
          </c:tx>
          <c:marker>
            <c:symbol val="none"/>
          </c:marker>
          <c:cat>
            <c:strRef>
              <c:f>Sheet1!$A$16:$A$22</c:f>
              <c:strCache>
                <c:ptCount val="7"/>
                <c:pt idx="0">
                  <c:v>interdental</c:v>
                </c:pt>
                <c:pt idx="1">
                  <c:v>labiodental</c:v>
                </c:pt>
                <c:pt idx="2">
                  <c:v>apical</c:v>
                </c:pt>
                <c:pt idx="3">
                  <c:v>palatal</c:v>
                </c:pt>
                <c:pt idx="4">
                  <c:v>labial</c:v>
                </c:pt>
                <c:pt idx="5">
                  <c:v>velar</c:v>
                </c:pt>
                <c:pt idx="6">
                  <c:v>final</c:v>
                </c:pt>
              </c:strCache>
            </c:strRef>
          </c:cat>
          <c:val>
            <c:numRef>
              <c:f>Sheet1!$B$16:$B$22</c:f>
              <c:numCache>
                <c:formatCode>General</c:formatCode>
                <c:ptCount val="7"/>
                <c:pt idx="0">
                  <c:v>98.0</c:v>
                </c:pt>
                <c:pt idx="1">
                  <c:v>76.0</c:v>
                </c:pt>
                <c:pt idx="2">
                  <c:v>56.0</c:v>
                </c:pt>
                <c:pt idx="3">
                  <c:v>54.0</c:v>
                </c:pt>
                <c:pt idx="4">
                  <c:v>10.0</c:v>
                </c:pt>
                <c:pt idx="5">
                  <c:v>-31.0</c:v>
                </c:pt>
                <c:pt idx="6">
                  <c:v>-272.0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Sheet1!$C$15</c:f>
              <c:strCache>
                <c:ptCount val="1"/>
                <c:pt idx="0">
                  <c:v>+ Lexicon</c:v>
                </c:pt>
              </c:strCache>
            </c:strRef>
          </c:tx>
          <c:marker>
            <c:symbol val="none"/>
          </c:marker>
          <c:cat>
            <c:strRef>
              <c:f>Sheet1!$A$16:$A$22</c:f>
              <c:strCache>
                <c:ptCount val="7"/>
                <c:pt idx="0">
                  <c:v>interdental</c:v>
                </c:pt>
                <c:pt idx="1">
                  <c:v>labiodental</c:v>
                </c:pt>
                <c:pt idx="2">
                  <c:v>apical</c:v>
                </c:pt>
                <c:pt idx="3">
                  <c:v>palatal</c:v>
                </c:pt>
                <c:pt idx="4">
                  <c:v>labial</c:v>
                </c:pt>
                <c:pt idx="5">
                  <c:v>velar</c:v>
                </c:pt>
                <c:pt idx="6">
                  <c:v>final</c:v>
                </c:pt>
              </c:strCache>
            </c:strRef>
          </c:cat>
          <c:val>
            <c:numRef>
              <c:f>Sheet1!$C$16:$C$22</c:f>
              <c:numCache>
                <c:formatCode>General</c:formatCode>
                <c:ptCount val="7"/>
                <c:pt idx="0">
                  <c:v>162.0</c:v>
                </c:pt>
                <c:pt idx="1">
                  <c:v>47.0</c:v>
                </c:pt>
                <c:pt idx="2">
                  <c:v>37.0</c:v>
                </c:pt>
                <c:pt idx="3">
                  <c:v>32.0</c:v>
                </c:pt>
                <c:pt idx="4">
                  <c:v>32.0</c:v>
                </c:pt>
                <c:pt idx="5">
                  <c:v>-45.0</c:v>
                </c:pt>
                <c:pt idx="6">
                  <c:v>-267.0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75001000"/>
        <c:axId val="1875881512"/>
      </c:lineChart>
      <c:catAx>
        <c:axId val="1875001000"/>
        <c:scaling>
          <c:orientation val="minMax"/>
        </c:scaling>
        <c:delete val="0"/>
        <c:axPos val="b"/>
        <c:majorTickMark val="out"/>
        <c:minorTickMark val="none"/>
        <c:tickLblPos val="nextTo"/>
        <c:crossAx val="1875881512"/>
        <c:crosses val="autoZero"/>
        <c:auto val="1"/>
        <c:lblAlgn val="ctr"/>
        <c:lblOffset val="100"/>
        <c:noMultiLvlLbl val="0"/>
      </c:catAx>
      <c:valAx>
        <c:axId val="18758815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Regression coefficient</a:t>
                </a:r>
              </a:p>
              <a:p>
                <a:pPr>
                  <a:defRPr/>
                </a:pP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7500100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55555555555555"/>
          <c:y val="0.436190215806357"/>
          <c:w val="0.222222222222222"/>
          <c:h val="0.23224919801691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Onset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Sheet1!$B$24</c:f>
              <c:strCache>
                <c:ptCount val="1"/>
                <c:pt idx="0">
                  <c:v>- Lexicon</c:v>
                </c:pt>
              </c:strCache>
            </c:strRef>
          </c:tx>
          <c:marker>
            <c:symbol val="none"/>
          </c:marker>
          <c:cat>
            <c:strRef>
              <c:f>Sheet1!$A$25:$A$32</c:f>
              <c:strCache>
                <c:ptCount val="8"/>
                <c:pt idx="0">
                  <c:v>velar</c:v>
                </c:pt>
                <c:pt idx="1">
                  <c:v>/h/, zero</c:v>
                </c:pt>
                <c:pt idx="2">
                  <c:v>palatal</c:v>
                </c:pt>
                <c:pt idx="3">
                  <c:v>apical</c:v>
                </c:pt>
                <c:pt idx="4">
                  <c:v>labial</c:v>
                </c:pt>
                <c:pt idx="5">
                  <c:v>/w/</c:v>
                </c:pt>
                <c:pt idx="6">
                  <c:v>_</c:v>
                </c:pt>
                <c:pt idx="7">
                  <c:v>stop/liquid</c:v>
                </c:pt>
              </c:strCache>
            </c:strRef>
          </c:cat>
          <c:val>
            <c:numRef>
              <c:f>Sheet1!$B$25:$B$32</c:f>
              <c:numCache>
                <c:formatCode>General</c:formatCode>
                <c:ptCount val="8"/>
                <c:pt idx="0">
                  <c:v>231.0</c:v>
                </c:pt>
                <c:pt idx="1">
                  <c:v>118.0</c:v>
                </c:pt>
                <c:pt idx="2">
                  <c:v>99.0</c:v>
                </c:pt>
                <c:pt idx="3">
                  <c:v>11.0</c:v>
                </c:pt>
                <c:pt idx="4">
                  <c:v>-30.0</c:v>
                </c:pt>
                <c:pt idx="5">
                  <c:v>-77.0</c:v>
                </c:pt>
                <c:pt idx="6">
                  <c:v>-166.0</c:v>
                </c:pt>
                <c:pt idx="7">
                  <c:v>-185.0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Sheet1!$C$24</c:f>
              <c:strCache>
                <c:ptCount val="1"/>
                <c:pt idx="0">
                  <c:v>+ Lexicon</c:v>
                </c:pt>
              </c:strCache>
            </c:strRef>
          </c:tx>
          <c:marker>
            <c:symbol val="none"/>
          </c:marker>
          <c:cat>
            <c:strRef>
              <c:f>Sheet1!$A$25:$A$32</c:f>
              <c:strCache>
                <c:ptCount val="8"/>
                <c:pt idx="0">
                  <c:v>velar</c:v>
                </c:pt>
                <c:pt idx="1">
                  <c:v>/h/, zero</c:v>
                </c:pt>
                <c:pt idx="2">
                  <c:v>palatal</c:v>
                </c:pt>
                <c:pt idx="3">
                  <c:v>apical</c:v>
                </c:pt>
                <c:pt idx="4">
                  <c:v>labial</c:v>
                </c:pt>
                <c:pt idx="5">
                  <c:v>/w/</c:v>
                </c:pt>
                <c:pt idx="6">
                  <c:v>_</c:v>
                </c:pt>
                <c:pt idx="7">
                  <c:v>stop/liquid</c:v>
                </c:pt>
              </c:strCache>
            </c:strRef>
          </c:cat>
          <c:val>
            <c:numRef>
              <c:f>Sheet1!$C$25:$C$32</c:f>
              <c:numCache>
                <c:formatCode>General</c:formatCode>
                <c:ptCount val="8"/>
                <c:pt idx="0">
                  <c:v>158.0</c:v>
                </c:pt>
                <c:pt idx="1">
                  <c:v>140.0</c:v>
                </c:pt>
                <c:pt idx="2">
                  <c:v>104.0</c:v>
                </c:pt>
                <c:pt idx="3">
                  <c:v>15.0</c:v>
                </c:pt>
                <c:pt idx="4">
                  <c:v>8.0</c:v>
                </c:pt>
                <c:pt idx="5">
                  <c:v>-177.0</c:v>
                </c:pt>
                <c:pt idx="6">
                  <c:v>-135.0</c:v>
                </c:pt>
                <c:pt idx="7">
                  <c:v>-172.0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75575864"/>
        <c:axId val="-2142079192"/>
      </c:lineChart>
      <c:catAx>
        <c:axId val="1875575864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2079192"/>
        <c:crosses val="autoZero"/>
        <c:auto val="1"/>
        <c:lblAlgn val="ctr"/>
        <c:lblOffset val="100"/>
        <c:noMultiLvlLbl val="0"/>
      </c:catAx>
      <c:valAx>
        <c:axId val="-21420791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Regression</a:t>
                </a:r>
                <a:r>
                  <a:rPr lang="en-US" baseline="0"/>
                  <a:t> coefficient</a:t>
                </a:r>
              </a:p>
              <a:p>
                <a:pPr>
                  <a:defRPr/>
                </a:pP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755758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5"/>
          <c:y val="0.445449475065617"/>
          <c:w val="0.227777777777778"/>
          <c:h val="0.22298993875765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word 1</c:v>
                </c:pt>
              </c:strCache>
            </c:strRef>
          </c:tx>
          <c:val>
            <c:numRef>
              <c:f>Sheet1!$B$2:$AE$2</c:f>
              <c:numCache>
                <c:formatCode>0.00</c:formatCode>
                <c:ptCount val="30"/>
                <c:pt idx="0">
                  <c:v>0.27109128034469</c:v>
                </c:pt>
                <c:pt idx="1">
                  <c:v>0.733485841859792</c:v>
                </c:pt>
                <c:pt idx="2">
                  <c:v>1.969005166348134</c:v>
                </c:pt>
                <c:pt idx="3">
                  <c:v>5.17715207744564</c:v>
                </c:pt>
                <c:pt idx="4">
                  <c:v>12.92332449573754</c:v>
                </c:pt>
                <c:pt idx="5">
                  <c:v>28.74593961327497</c:v>
                </c:pt>
                <c:pt idx="6">
                  <c:v>52.30448416882068</c:v>
                </c:pt>
                <c:pt idx="7">
                  <c:v>74.88041814922278</c:v>
                </c:pt>
                <c:pt idx="8">
                  <c:v>89.01471184978571</c:v>
                </c:pt>
                <c:pt idx="9">
                  <c:v>95.65717114857659</c:v>
                </c:pt>
                <c:pt idx="10">
                  <c:v>98.35726636659858</c:v>
                </c:pt>
                <c:pt idx="11">
                  <c:v>99.3893308456292</c:v>
                </c:pt>
                <c:pt idx="12">
                  <c:v>99.77447681598663</c:v>
                </c:pt>
                <c:pt idx="13">
                  <c:v>99.91691621464326</c:v>
                </c:pt>
                <c:pt idx="14">
                  <c:v>99.96941912271114</c:v>
                </c:pt>
                <c:pt idx="15">
                  <c:v>99.98874774880213</c:v>
                </c:pt>
                <c:pt idx="16">
                  <c:v>99.99586023366493</c:v>
                </c:pt>
                <c:pt idx="17">
                  <c:v>99.99586023366493</c:v>
                </c:pt>
                <c:pt idx="18">
                  <c:v>99.99586023366493</c:v>
                </c:pt>
                <c:pt idx="19">
                  <c:v>99.99586023366493</c:v>
                </c:pt>
                <c:pt idx="20">
                  <c:v>99.99586023366493</c:v>
                </c:pt>
                <c:pt idx="21">
                  <c:v>99.99586023366493</c:v>
                </c:pt>
                <c:pt idx="22">
                  <c:v>99.99586023366493</c:v>
                </c:pt>
                <c:pt idx="23">
                  <c:v>99.99586023366493</c:v>
                </c:pt>
                <c:pt idx="24">
                  <c:v>99.99586023366493</c:v>
                </c:pt>
                <c:pt idx="25">
                  <c:v>99.99586023366493</c:v>
                </c:pt>
                <c:pt idx="26">
                  <c:v>99.99586023366493</c:v>
                </c:pt>
                <c:pt idx="27">
                  <c:v>99.99586023366493</c:v>
                </c:pt>
                <c:pt idx="28">
                  <c:v>99.99586023366493</c:v>
                </c:pt>
                <c:pt idx="29">
                  <c:v>99.99586023366493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word 2</c:v>
                </c:pt>
              </c:strCache>
            </c:strRef>
          </c:tx>
          <c:val>
            <c:numRef>
              <c:f>Sheet1!$B$3:$AE$3</c:f>
              <c:numCache>
                <c:formatCode>General</c:formatCode>
                <c:ptCount val="30"/>
                <c:pt idx="3" formatCode="0.00">
                  <c:v>0.27109128034469</c:v>
                </c:pt>
                <c:pt idx="4" formatCode="0.00">
                  <c:v>0.733485841859792</c:v>
                </c:pt>
                <c:pt idx="5" formatCode="0.00">
                  <c:v>1.969005166348134</c:v>
                </c:pt>
                <c:pt idx="6" formatCode="0.00">
                  <c:v>5.17715207744564</c:v>
                </c:pt>
                <c:pt idx="7" formatCode="0.00">
                  <c:v>12.92332449573754</c:v>
                </c:pt>
                <c:pt idx="8" formatCode="0.00">
                  <c:v>28.74593961327497</c:v>
                </c:pt>
                <c:pt idx="9" formatCode="0.00">
                  <c:v>52.30448416882068</c:v>
                </c:pt>
                <c:pt idx="10" formatCode="0.00">
                  <c:v>74.88041814922278</c:v>
                </c:pt>
                <c:pt idx="11" formatCode="0.00">
                  <c:v>89.01471184978571</c:v>
                </c:pt>
                <c:pt idx="12" formatCode="0.00">
                  <c:v>95.65717114857659</c:v>
                </c:pt>
                <c:pt idx="13" formatCode="0.00">
                  <c:v>98.35726636659858</c:v>
                </c:pt>
                <c:pt idx="14" formatCode="0.00">
                  <c:v>99.3893308456292</c:v>
                </c:pt>
                <c:pt idx="15" formatCode="0.00">
                  <c:v>99.77447681598663</c:v>
                </c:pt>
                <c:pt idx="16" formatCode="0.00">
                  <c:v>99.91691621464326</c:v>
                </c:pt>
                <c:pt idx="17" formatCode="0.00">
                  <c:v>99.96941912271114</c:v>
                </c:pt>
                <c:pt idx="18" formatCode="0.00">
                  <c:v>99.98874774880213</c:v>
                </c:pt>
                <c:pt idx="19" formatCode="0.00">
                  <c:v>99.99586023366493</c:v>
                </c:pt>
                <c:pt idx="20" formatCode="0.00">
                  <c:v>99.99586023366493</c:v>
                </c:pt>
                <c:pt idx="21" formatCode="0.00">
                  <c:v>99.99586023366493</c:v>
                </c:pt>
                <c:pt idx="22" formatCode="0.00">
                  <c:v>99.99586023366493</c:v>
                </c:pt>
                <c:pt idx="23" formatCode="0.00">
                  <c:v>99.99586023366493</c:v>
                </c:pt>
                <c:pt idx="24" formatCode="0.00">
                  <c:v>99.99586023366493</c:v>
                </c:pt>
                <c:pt idx="25" formatCode="0.00">
                  <c:v>99.99586023366493</c:v>
                </c:pt>
                <c:pt idx="26" formatCode="0.00">
                  <c:v>99.99586023366493</c:v>
                </c:pt>
                <c:pt idx="27" formatCode="0.00">
                  <c:v>99.99586023366493</c:v>
                </c:pt>
                <c:pt idx="28" formatCode="0.00">
                  <c:v>99.99586023366493</c:v>
                </c:pt>
                <c:pt idx="29" formatCode="0.00">
                  <c:v>99.99586023366493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word 3</c:v>
                </c:pt>
              </c:strCache>
            </c:strRef>
          </c:tx>
          <c:val>
            <c:numRef>
              <c:f>Sheet1!$B$4:$AE$4</c:f>
              <c:numCache>
                <c:formatCode>General</c:formatCode>
                <c:ptCount val="30"/>
                <c:pt idx="4">
                  <c:v>0.0</c:v>
                </c:pt>
                <c:pt idx="5" formatCode="0.00">
                  <c:v>0.27</c:v>
                </c:pt>
                <c:pt idx="6" formatCode="0.00">
                  <c:v>0.73</c:v>
                </c:pt>
                <c:pt idx="7" formatCode="0.00">
                  <c:v>1.97</c:v>
                </c:pt>
                <c:pt idx="8" formatCode="0.00">
                  <c:v>5.18</c:v>
                </c:pt>
                <c:pt idx="9" formatCode="0.00">
                  <c:v>12.92</c:v>
                </c:pt>
                <c:pt idx="10" formatCode="0.00">
                  <c:v>28.75</c:v>
                </c:pt>
                <c:pt idx="11" formatCode="0.00">
                  <c:v>52.3</c:v>
                </c:pt>
                <c:pt idx="12" formatCode="0.00">
                  <c:v>74.88</c:v>
                </c:pt>
                <c:pt idx="13" formatCode="0.00">
                  <c:v>89.01</c:v>
                </c:pt>
                <c:pt idx="14" formatCode="0.00">
                  <c:v>95.66</c:v>
                </c:pt>
                <c:pt idx="15" formatCode="0.00">
                  <c:v>98.36</c:v>
                </c:pt>
                <c:pt idx="16" formatCode="0.00">
                  <c:v>99.39</c:v>
                </c:pt>
                <c:pt idx="17" formatCode="0.00">
                  <c:v>99.77</c:v>
                </c:pt>
                <c:pt idx="18" formatCode="0.00">
                  <c:v>99.92</c:v>
                </c:pt>
                <c:pt idx="19" formatCode="0.00">
                  <c:v>99.97</c:v>
                </c:pt>
                <c:pt idx="20" formatCode="0.00">
                  <c:v>99.99</c:v>
                </c:pt>
                <c:pt idx="21" formatCode="0.00">
                  <c:v>100.0</c:v>
                </c:pt>
                <c:pt idx="22" formatCode="0.00">
                  <c:v>100.0</c:v>
                </c:pt>
                <c:pt idx="23" formatCode="0.00">
                  <c:v>100.0</c:v>
                </c:pt>
                <c:pt idx="24" formatCode="0.00">
                  <c:v>100.0</c:v>
                </c:pt>
                <c:pt idx="25" formatCode="0.00">
                  <c:v>100.0</c:v>
                </c:pt>
                <c:pt idx="26" formatCode="0.00">
                  <c:v>100.0</c:v>
                </c:pt>
                <c:pt idx="27" formatCode="0.00">
                  <c:v>100.0</c:v>
                </c:pt>
                <c:pt idx="28" formatCode="0.00">
                  <c:v>100.0</c:v>
                </c:pt>
                <c:pt idx="29" formatCode="0.00">
                  <c:v>100.0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word 4</c:v>
                </c:pt>
              </c:strCache>
            </c:strRef>
          </c:tx>
          <c:val>
            <c:numRef>
              <c:f>Sheet1!$B$5:$AE$5</c:f>
              <c:numCache>
                <c:formatCode>General</c:formatCode>
                <c:ptCount val="30"/>
                <c:pt idx="6" formatCode="0.00">
                  <c:v>0.27</c:v>
                </c:pt>
                <c:pt idx="7" formatCode="0.00">
                  <c:v>0.73</c:v>
                </c:pt>
                <c:pt idx="8" formatCode="0.00">
                  <c:v>1.97</c:v>
                </c:pt>
                <c:pt idx="9" formatCode="0.00">
                  <c:v>5.18</c:v>
                </c:pt>
                <c:pt idx="10" formatCode="0.00">
                  <c:v>12.92</c:v>
                </c:pt>
                <c:pt idx="11" formatCode="0.00">
                  <c:v>28.75</c:v>
                </c:pt>
                <c:pt idx="12" formatCode="0.00">
                  <c:v>52.3</c:v>
                </c:pt>
                <c:pt idx="13" formatCode="0.00">
                  <c:v>74.88</c:v>
                </c:pt>
                <c:pt idx="14" formatCode="0.00">
                  <c:v>89.01</c:v>
                </c:pt>
                <c:pt idx="15" formatCode="0.00">
                  <c:v>95.66</c:v>
                </c:pt>
                <c:pt idx="16" formatCode="0.00">
                  <c:v>98.36</c:v>
                </c:pt>
                <c:pt idx="17" formatCode="0.00">
                  <c:v>99.39</c:v>
                </c:pt>
                <c:pt idx="18" formatCode="0.00">
                  <c:v>99.77</c:v>
                </c:pt>
                <c:pt idx="19" formatCode="0.00">
                  <c:v>99.92</c:v>
                </c:pt>
                <c:pt idx="20" formatCode="0.00">
                  <c:v>99.97</c:v>
                </c:pt>
                <c:pt idx="21" formatCode="0.00">
                  <c:v>99.99</c:v>
                </c:pt>
                <c:pt idx="22" formatCode="0.00">
                  <c:v>100.0</c:v>
                </c:pt>
                <c:pt idx="23" formatCode="0.00">
                  <c:v>100.0</c:v>
                </c:pt>
                <c:pt idx="24" formatCode="0.00">
                  <c:v>100.0</c:v>
                </c:pt>
                <c:pt idx="25" formatCode="0.00">
                  <c:v>100.0</c:v>
                </c:pt>
                <c:pt idx="26" formatCode="0.00">
                  <c:v>100.0</c:v>
                </c:pt>
                <c:pt idx="27" formatCode="0.00">
                  <c:v>100.0</c:v>
                </c:pt>
                <c:pt idx="28" formatCode="0.00">
                  <c:v>100.0</c:v>
                </c:pt>
                <c:pt idx="29" formatCode="0.00">
                  <c:v>100.0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word 5</c:v>
                </c:pt>
              </c:strCache>
            </c:strRef>
          </c:tx>
          <c:val>
            <c:numRef>
              <c:f>Sheet1!$B$6:$AE$6</c:f>
              <c:numCache>
                <c:formatCode>General</c:formatCode>
                <c:ptCount val="30"/>
                <c:pt idx="10" formatCode="0.00">
                  <c:v>0.27</c:v>
                </c:pt>
                <c:pt idx="11" formatCode="0.00">
                  <c:v>0.73</c:v>
                </c:pt>
                <c:pt idx="12" formatCode="0.00">
                  <c:v>1.97</c:v>
                </c:pt>
                <c:pt idx="13" formatCode="0.00">
                  <c:v>5.18</c:v>
                </c:pt>
                <c:pt idx="14" formatCode="0.00">
                  <c:v>12.92</c:v>
                </c:pt>
                <c:pt idx="15" formatCode="0.00">
                  <c:v>28.75</c:v>
                </c:pt>
                <c:pt idx="16" formatCode="0.00">
                  <c:v>52.3</c:v>
                </c:pt>
                <c:pt idx="17" formatCode="0.00">
                  <c:v>74.88</c:v>
                </c:pt>
                <c:pt idx="18" formatCode="0.00">
                  <c:v>89.01</c:v>
                </c:pt>
                <c:pt idx="19" formatCode="0.00">
                  <c:v>95.66</c:v>
                </c:pt>
                <c:pt idx="20" formatCode="0.00">
                  <c:v>98.36</c:v>
                </c:pt>
                <c:pt idx="21" formatCode="0.00">
                  <c:v>99.39</c:v>
                </c:pt>
                <c:pt idx="22" formatCode="0.00">
                  <c:v>99.77</c:v>
                </c:pt>
                <c:pt idx="23" formatCode="0.00">
                  <c:v>99.92</c:v>
                </c:pt>
                <c:pt idx="24" formatCode="0.00">
                  <c:v>99.97</c:v>
                </c:pt>
                <c:pt idx="25" formatCode="0.00">
                  <c:v>99.99</c:v>
                </c:pt>
                <c:pt idx="26" formatCode="0.00">
                  <c:v>100.0</c:v>
                </c:pt>
                <c:pt idx="27" formatCode="0.00">
                  <c:v>100.0</c:v>
                </c:pt>
                <c:pt idx="28" formatCode="0.00">
                  <c:v>100.0</c:v>
                </c:pt>
                <c:pt idx="29" formatCode="0.00">
                  <c:v>100.0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word 6</c:v>
                </c:pt>
              </c:strCache>
            </c:strRef>
          </c:tx>
          <c:val>
            <c:numRef>
              <c:f>Sheet1!$B$7:$AE$7</c:f>
              <c:numCache>
                <c:formatCode>General</c:formatCode>
                <c:ptCount val="30"/>
                <c:pt idx="13" formatCode="0.00">
                  <c:v>0.27</c:v>
                </c:pt>
                <c:pt idx="14" formatCode="0.00">
                  <c:v>0.73</c:v>
                </c:pt>
                <c:pt idx="15" formatCode="0.00">
                  <c:v>1.97</c:v>
                </c:pt>
                <c:pt idx="16" formatCode="0.00">
                  <c:v>5.18</c:v>
                </c:pt>
                <c:pt idx="17" formatCode="0.00">
                  <c:v>12.92</c:v>
                </c:pt>
                <c:pt idx="18" formatCode="0.00">
                  <c:v>28.75</c:v>
                </c:pt>
                <c:pt idx="19" formatCode="0.00">
                  <c:v>52.3</c:v>
                </c:pt>
                <c:pt idx="20" formatCode="0.00">
                  <c:v>74.88</c:v>
                </c:pt>
                <c:pt idx="21" formatCode="0.00">
                  <c:v>89.01</c:v>
                </c:pt>
                <c:pt idx="22" formatCode="0.00">
                  <c:v>95.66</c:v>
                </c:pt>
                <c:pt idx="23" formatCode="0.00">
                  <c:v>98.36</c:v>
                </c:pt>
                <c:pt idx="24" formatCode="0.00">
                  <c:v>99.39</c:v>
                </c:pt>
                <c:pt idx="25" formatCode="0.00">
                  <c:v>99.77</c:v>
                </c:pt>
                <c:pt idx="26" formatCode="0.00">
                  <c:v>99.92</c:v>
                </c:pt>
                <c:pt idx="27" formatCode="0.00">
                  <c:v>99.97</c:v>
                </c:pt>
                <c:pt idx="28" formatCode="0.00">
                  <c:v>99.99</c:v>
                </c:pt>
                <c:pt idx="29" formatCode="0.00">
                  <c:v>100.0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word 7</c:v>
                </c:pt>
              </c:strCache>
            </c:strRef>
          </c:tx>
          <c:val>
            <c:numRef>
              <c:f>Sheet1!$B$8:$AE$8</c:f>
              <c:numCache>
                <c:formatCode>General</c:formatCode>
                <c:ptCount val="30"/>
                <c:pt idx="15" formatCode="0.00">
                  <c:v>0.27</c:v>
                </c:pt>
                <c:pt idx="16" formatCode="0.00">
                  <c:v>0.73</c:v>
                </c:pt>
                <c:pt idx="17" formatCode="0.00">
                  <c:v>1.97</c:v>
                </c:pt>
                <c:pt idx="18" formatCode="0.00">
                  <c:v>5.18</c:v>
                </c:pt>
                <c:pt idx="19" formatCode="0.00">
                  <c:v>12.92</c:v>
                </c:pt>
                <c:pt idx="20" formatCode="0.00">
                  <c:v>28.75</c:v>
                </c:pt>
                <c:pt idx="21" formatCode="0.00">
                  <c:v>52.3</c:v>
                </c:pt>
                <c:pt idx="22" formatCode="0.00">
                  <c:v>74.88</c:v>
                </c:pt>
                <c:pt idx="23" formatCode="0.00">
                  <c:v>89.01</c:v>
                </c:pt>
                <c:pt idx="24" formatCode="0.00">
                  <c:v>95.66</c:v>
                </c:pt>
                <c:pt idx="25" formatCode="0.00">
                  <c:v>98.36</c:v>
                </c:pt>
                <c:pt idx="26" formatCode="0.00">
                  <c:v>99.39</c:v>
                </c:pt>
                <c:pt idx="27" formatCode="0.00">
                  <c:v>99.77</c:v>
                </c:pt>
                <c:pt idx="28" formatCode="0.00">
                  <c:v>99.92</c:v>
                </c:pt>
                <c:pt idx="29" formatCode="0.00">
                  <c:v>99.97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word 8</c:v>
                </c:pt>
              </c:strCache>
            </c:strRef>
          </c:tx>
          <c:val>
            <c:numRef>
              <c:f>Sheet1!$B$9:$AE$9</c:f>
              <c:numCache>
                <c:formatCode>General</c:formatCode>
                <c:ptCount val="30"/>
                <c:pt idx="18" formatCode="0.00">
                  <c:v>0.27</c:v>
                </c:pt>
                <c:pt idx="19" formatCode="0.00">
                  <c:v>0.73</c:v>
                </c:pt>
                <c:pt idx="20" formatCode="0.00">
                  <c:v>1.97</c:v>
                </c:pt>
                <c:pt idx="21" formatCode="0.00">
                  <c:v>5.18</c:v>
                </c:pt>
                <c:pt idx="22" formatCode="0.00">
                  <c:v>12.92</c:v>
                </c:pt>
                <c:pt idx="23" formatCode="0.00">
                  <c:v>28.75</c:v>
                </c:pt>
                <c:pt idx="24" formatCode="0.00">
                  <c:v>52.3</c:v>
                </c:pt>
                <c:pt idx="25" formatCode="0.00">
                  <c:v>74.88</c:v>
                </c:pt>
                <c:pt idx="26" formatCode="0.00">
                  <c:v>89.01</c:v>
                </c:pt>
                <c:pt idx="27" formatCode="0.00">
                  <c:v>95.66</c:v>
                </c:pt>
                <c:pt idx="28" formatCode="0.00">
                  <c:v>98.36</c:v>
                </c:pt>
                <c:pt idx="29" formatCode="0.00">
                  <c:v>99.39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75701064"/>
        <c:axId val="1875668712"/>
      </c:lineChart>
      <c:catAx>
        <c:axId val="18757010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1875668712"/>
        <c:crossesAt val="0.0"/>
        <c:auto val="1"/>
        <c:lblAlgn val="ctr"/>
        <c:lblOffset val="100"/>
        <c:noMultiLvlLbl val="0"/>
      </c:catAx>
      <c:valAx>
        <c:axId val="1875668712"/>
        <c:scaling>
          <c:orientation val="minMax"/>
          <c:max val="100.0"/>
          <c:min val="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Advance of chang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crossAx val="1875701064"/>
        <c:crosses val="autoZero"/>
        <c:crossBetween val="between"/>
        <c:majorUnit val="10.0"/>
        <c:minorUnit val="2.0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Sheet1!$B$30</c:f>
              <c:strCache>
                <c:ptCount val="1"/>
                <c:pt idx="0">
                  <c:v>word 1</c:v>
                </c:pt>
              </c:strCache>
            </c:strRef>
          </c:tx>
          <c:cat>
            <c:numRef>
              <c:f>Sheet1!$C$29:$Q$29</c:f>
              <c:numCache>
                <c:formatCode>0</c:formatCode>
                <c:ptCount val="1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</c:numCache>
            </c:numRef>
          </c:cat>
          <c:val>
            <c:numRef>
              <c:f>Sheet1!$C$30:$Q$30</c:f>
              <c:numCache>
                <c:formatCode>0.00</c:formatCode>
                <c:ptCount val="15"/>
                <c:pt idx="0">
                  <c:v>0.27109128034469</c:v>
                </c:pt>
                <c:pt idx="1">
                  <c:v>0.733485841859792</c:v>
                </c:pt>
                <c:pt idx="2">
                  <c:v>1.969005166348134</c:v>
                </c:pt>
                <c:pt idx="3">
                  <c:v>5.17715207744564</c:v>
                </c:pt>
                <c:pt idx="4">
                  <c:v>12.92332449573754</c:v>
                </c:pt>
                <c:pt idx="5">
                  <c:v>28.74593961327497</c:v>
                </c:pt>
                <c:pt idx="6">
                  <c:v>52.30448416882068</c:v>
                </c:pt>
                <c:pt idx="7">
                  <c:v>74.88041814922278</c:v>
                </c:pt>
                <c:pt idx="8">
                  <c:v>89.01471184978571</c:v>
                </c:pt>
                <c:pt idx="9">
                  <c:v>95.65717114857659</c:v>
                </c:pt>
                <c:pt idx="10">
                  <c:v>98.35726636659858</c:v>
                </c:pt>
                <c:pt idx="11">
                  <c:v>99.3893308456292</c:v>
                </c:pt>
                <c:pt idx="12">
                  <c:v>99.77447681598663</c:v>
                </c:pt>
                <c:pt idx="13">
                  <c:v>99.91691621464326</c:v>
                </c:pt>
                <c:pt idx="14">
                  <c:v>99.96941912271114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Sheet1!$B$31</c:f>
              <c:strCache>
                <c:ptCount val="1"/>
                <c:pt idx="0">
                  <c:v>word 2</c:v>
                </c:pt>
              </c:strCache>
            </c:strRef>
          </c:tx>
          <c:cat>
            <c:numRef>
              <c:f>Sheet1!$C$29:$Q$29</c:f>
              <c:numCache>
                <c:formatCode>0</c:formatCode>
                <c:ptCount val="1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</c:numCache>
            </c:numRef>
          </c:cat>
          <c:val>
            <c:numRef>
              <c:f>Sheet1!$C$31:$Q$31</c:f>
              <c:numCache>
                <c:formatCode>General</c:formatCode>
                <c:ptCount val="1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 formatCode="0.00">
                  <c:v>0.27109128034469</c:v>
                </c:pt>
                <c:pt idx="4" formatCode="0.00">
                  <c:v>0.733485841859792</c:v>
                </c:pt>
                <c:pt idx="5" formatCode="0.00">
                  <c:v>1.969005166348134</c:v>
                </c:pt>
                <c:pt idx="6" formatCode="0.00">
                  <c:v>5.17715207744564</c:v>
                </c:pt>
                <c:pt idx="7" formatCode="0.00">
                  <c:v>12.92332449573754</c:v>
                </c:pt>
                <c:pt idx="8" formatCode="0.00">
                  <c:v>28.74593961327497</c:v>
                </c:pt>
                <c:pt idx="9" formatCode="0.00">
                  <c:v>52.30448416882068</c:v>
                </c:pt>
                <c:pt idx="10" formatCode="0.00">
                  <c:v>74.88041814922278</c:v>
                </c:pt>
                <c:pt idx="11" formatCode="0.00">
                  <c:v>89.01471184978571</c:v>
                </c:pt>
                <c:pt idx="12" formatCode="0.00">
                  <c:v>95.65717114857659</c:v>
                </c:pt>
                <c:pt idx="13" formatCode="0.00">
                  <c:v>98.35726636659858</c:v>
                </c:pt>
                <c:pt idx="14" formatCode="0.00">
                  <c:v>99.3893308456292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Sheet1!$B$32</c:f>
              <c:strCache>
                <c:ptCount val="1"/>
                <c:pt idx="0">
                  <c:v>word 3</c:v>
                </c:pt>
              </c:strCache>
            </c:strRef>
          </c:tx>
          <c:cat>
            <c:numRef>
              <c:f>Sheet1!$C$29:$Q$29</c:f>
              <c:numCache>
                <c:formatCode>0</c:formatCode>
                <c:ptCount val="1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</c:numCache>
            </c:numRef>
          </c:cat>
          <c:val>
            <c:numRef>
              <c:f>Sheet1!$C$32:$Q$32</c:f>
              <c:numCache>
                <c:formatCode>General</c:formatCode>
                <c:ptCount val="1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4">
                  <c:v>0.0</c:v>
                </c:pt>
                <c:pt idx="5" formatCode="0.00">
                  <c:v>0.27</c:v>
                </c:pt>
                <c:pt idx="6" formatCode="0.00">
                  <c:v>0.73</c:v>
                </c:pt>
                <c:pt idx="7" formatCode="0.00">
                  <c:v>1.97</c:v>
                </c:pt>
                <c:pt idx="8" formatCode="0.00">
                  <c:v>5.18</c:v>
                </c:pt>
                <c:pt idx="9" formatCode="0.00">
                  <c:v>12.92</c:v>
                </c:pt>
                <c:pt idx="10" formatCode="0.00">
                  <c:v>28.75</c:v>
                </c:pt>
                <c:pt idx="11" formatCode="0.00">
                  <c:v>52.3</c:v>
                </c:pt>
                <c:pt idx="12" formatCode="0.00">
                  <c:v>74.88</c:v>
                </c:pt>
                <c:pt idx="13" formatCode="0.00">
                  <c:v>89.01</c:v>
                </c:pt>
                <c:pt idx="14" formatCode="0.00">
                  <c:v>95.66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Sheet1!$B$33</c:f>
              <c:strCache>
                <c:ptCount val="1"/>
                <c:pt idx="0">
                  <c:v>word 4</c:v>
                </c:pt>
              </c:strCache>
            </c:strRef>
          </c:tx>
          <c:cat>
            <c:numRef>
              <c:f>Sheet1!$C$29:$Q$29</c:f>
              <c:numCache>
                <c:formatCode>0</c:formatCode>
                <c:ptCount val="1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</c:numCache>
            </c:numRef>
          </c:cat>
          <c:val>
            <c:numRef>
              <c:f>Sheet1!$C$33:$Q$33</c:f>
              <c:numCache>
                <c:formatCode>General</c:formatCode>
                <c:ptCount val="1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 formatCode="0.00">
                  <c:v>0.27</c:v>
                </c:pt>
                <c:pt idx="7" formatCode="0.00">
                  <c:v>0.73</c:v>
                </c:pt>
                <c:pt idx="8" formatCode="0.00">
                  <c:v>1.97</c:v>
                </c:pt>
                <c:pt idx="9" formatCode="0.00">
                  <c:v>5.18</c:v>
                </c:pt>
                <c:pt idx="10" formatCode="0.00">
                  <c:v>12.92</c:v>
                </c:pt>
                <c:pt idx="11" formatCode="0.00">
                  <c:v>28.75</c:v>
                </c:pt>
                <c:pt idx="12" formatCode="0.00">
                  <c:v>52.3</c:v>
                </c:pt>
                <c:pt idx="13" formatCode="0.00">
                  <c:v>74.88</c:v>
                </c:pt>
                <c:pt idx="14" formatCode="0.00">
                  <c:v>89.01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Sheet1!$B$34</c:f>
              <c:strCache>
                <c:ptCount val="1"/>
                <c:pt idx="0">
                  <c:v>word 5</c:v>
                </c:pt>
              </c:strCache>
            </c:strRef>
          </c:tx>
          <c:cat>
            <c:numRef>
              <c:f>Sheet1!$C$29:$Q$29</c:f>
              <c:numCache>
                <c:formatCode>0</c:formatCode>
                <c:ptCount val="1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</c:numCache>
            </c:numRef>
          </c:cat>
          <c:val>
            <c:numRef>
              <c:f>Sheet1!$C$34:$Q$34</c:f>
              <c:numCache>
                <c:formatCode>General</c:formatCode>
                <c:ptCount val="1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 formatCode="0.00">
                  <c:v>0.27</c:v>
                </c:pt>
                <c:pt idx="11" formatCode="0.00">
                  <c:v>0.73</c:v>
                </c:pt>
                <c:pt idx="12" formatCode="0.00">
                  <c:v>1.97</c:v>
                </c:pt>
                <c:pt idx="13" formatCode="0.00">
                  <c:v>5.18</c:v>
                </c:pt>
                <c:pt idx="14" formatCode="0.00">
                  <c:v>12.92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Sheet1!$B$35</c:f>
              <c:strCache>
                <c:ptCount val="1"/>
                <c:pt idx="0">
                  <c:v>word 6</c:v>
                </c:pt>
              </c:strCache>
            </c:strRef>
          </c:tx>
          <c:trendline>
            <c:trendlineType val="linear"/>
            <c:dispRSqr val="0"/>
            <c:dispEq val="0"/>
          </c:trendline>
          <c:trendline>
            <c:spPr>
              <a:ln w="38100">
                <a:solidFill>
                  <a:srgbClr val="FF6600"/>
                </a:solidFill>
                <a:prstDash val="dash"/>
              </a:ln>
            </c:spPr>
            <c:trendlineType val="linear"/>
            <c:dispRSqr val="0"/>
            <c:dispEq val="1"/>
            <c:trendlineLbl>
              <c:layout>
                <c:manualLayout>
                  <c:x val="0.309988407699038"/>
                  <c:y val="0.175968941382327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 baseline="0"/>
                      <a:t>Word 6</a:t>
                    </a:r>
                  </a:p>
                  <a:p>
                    <a:pPr>
                      <a:defRPr/>
                    </a:pPr>
                    <a:r>
                      <a:rPr lang="en-US" baseline="0"/>
                      <a:t>mean = 0</a:t>
                    </a:r>
                  </a:p>
                  <a:p>
                    <a:pPr>
                      <a:defRPr/>
                    </a:pPr>
                    <a:r>
                      <a:rPr lang="en-US" baseline="0"/>
                      <a:t>y = 0.02x - 0.12</a:t>
                    </a:r>
                    <a:endParaRPr lang="en-US"/>
                  </a:p>
                </c:rich>
              </c:tx>
              <c:numFmt formatCode="General" sourceLinked="0"/>
              <c:spPr>
                <a:ln>
                  <a:solidFill>
                    <a:schemeClr val="tx1"/>
                  </a:solidFill>
                </a:ln>
              </c:spPr>
            </c:trendlineLbl>
          </c:trendline>
          <c:cat>
            <c:numRef>
              <c:f>Sheet1!$C$29:$Q$29</c:f>
              <c:numCache>
                <c:formatCode>0</c:formatCode>
                <c:ptCount val="1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</c:numCache>
            </c:numRef>
          </c:cat>
          <c:val>
            <c:numRef>
              <c:f>Sheet1!$C$35:$Q$35</c:f>
              <c:numCache>
                <c:formatCode>General</c:formatCode>
                <c:ptCount val="1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 formatCode="0.00">
                  <c:v>0.27</c:v>
                </c:pt>
                <c:pt idx="14" formatCode="0.00">
                  <c:v>0.73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75831208"/>
        <c:axId val="1875824728"/>
      </c:lineChart>
      <c:catAx>
        <c:axId val="18758312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</a:t>
                </a:r>
              </a:p>
            </c:rich>
          </c:tx>
          <c:layout/>
          <c:overlay val="0"/>
        </c:title>
        <c:numFmt formatCode="0" sourceLinked="1"/>
        <c:majorTickMark val="out"/>
        <c:minorTickMark val="none"/>
        <c:tickLblPos val="nextTo"/>
        <c:crossAx val="1875824728"/>
        <c:crosses val="autoZero"/>
        <c:auto val="1"/>
        <c:lblAlgn val="ctr"/>
        <c:lblOffset val="100"/>
        <c:noMultiLvlLbl val="0"/>
      </c:catAx>
      <c:valAx>
        <c:axId val="1875824728"/>
        <c:scaling>
          <c:orientation val="minMax"/>
          <c:max val="100.0"/>
        </c:scaling>
        <c:delete val="0"/>
        <c:axPos val="l"/>
        <c:majorGridlines/>
        <c:numFmt formatCode="0" sourceLinked="0"/>
        <c:majorTickMark val="out"/>
        <c:minorTickMark val="none"/>
        <c:tickLblPos val="nextTo"/>
        <c:crossAx val="1875831208"/>
        <c:crosses val="autoZero"/>
        <c:crossBetween val="between"/>
      </c:valAx>
    </c:plotArea>
    <c:legend>
      <c:legendPos val="r"/>
      <c:legendEntry>
        <c:idx val="6"/>
        <c:delete val="1"/>
      </c:legendEntry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Sheet1!$A$44</c:f>
              <c:strCache>
                <c:ptCount val="1"/>
                <c:pt idx="0">
                  <c:v>word 1</c:v>
                </c:pt>
              </c:strCache>
            </c:strRef>
          </c:tx>
          <c:cat>
            <c:numRef>
              <c:f>Sheet1!$B$43:$P$43</c:f>
              <c:numCache>
                <c:formatCode>0</c:formatCode>
                <c:ptCount val="15"/>
                <c:pt idx="0">
                  <c:v>16.0</c:v>
                </c:pt>
                <c:pt idx="1">
                  <c:v>17.0</c:v>
                </c:pt>
                <c:pt idx="2">
                  <c:v>18.0</c:v>
                </c:pt>
                <c:pt idx="3">
                  <c:v>19.0</c:v>
                </c:pt>
                <c:pt idx="4">
                  <c:v>20.0</c:v>
                </c:pt>
                <c:pt idx="5">
                  <c:v>21.0</c:v>
                </c:pt>
                <c:pt idx="6">
                  <c:v>22.0</c:v>
                </c:pt>
                <c:pt idx="7">
                  <c:v>23.0</c:v>
                </c:pt>
                <c:pt idx="8">
                  <c:v>24.0</c:v>
                </c:pt>
                <c:pt idx="9">
                  <c:v>25.0</c:v>
                </c:pt>
                <c:pt idx="10">
                  <c:v>26.0</c:v>
                </c:pt>
                <c:pt idx="11">
                  <c:v>27.0</c:v>
                </c:pt>
                <c:pt idx="12">
                  <c:v>28.0</c:v>
                </c:pt>
                <c:pt idx="13">
                  <c:v>29.0</c:v>
                </c:pt>
                <c:pt idx="14">
                  <c:v>30.0</c:v>
                </c:pt>
              </c:numCache>
            </c:numRef>
          </c:cat>
          <c:val>
            <c:numRef>
              <c:f>Sheet1!$B$44:$P$44</c:f>
              <c:numCache>
                <c:formatCode>0.00</c:formatCode>
                <c:ptCount val="15"/>
                <c:pt idx="0">
                  <c:v>99.98874774880213</c:v>
                </c:pt>
                <c:pt idx="1">
                  <c:v>99.99586023366493</c:v>
                </c:pt>
                <c:pt idx="2">
                  <c:v>99.99586023366493</c:v>
                </c:pt>
                <c:pt idx="3">
                  <c:v>99.99586023366493</c:v>
                </c:pt>
                <c:pt idx="4">
                  <c:v>99.99586023366493</c:v>
                </c:pt>
                <c:pt idx="5">
                  <c:v>99.99586023366493</c:v>
                </c:pt>
                <c:pt idx="6">
                  <c:v>99.99586023366493</c:v>
                </c:pt>
                <c:pt idx="7">
                  <c:v>99.99586023366493</c:v>
                </c:pt>
                <c:pt idx="8">
                  <c:v>99.99586023366493</c:v>
                </c:pt>
                <c:pt idx="9">
                  <c:v>99.99586023366493</c:v>
                </c:pt>
                <c:pt idx="10">
                  <c:v>99.99586023366493</c:v>
                </c:pt>
                <c:pt idx="11">
                  <c:v>99.99586023366493</c:v>
                </c:pt>
                <c:pt idx="12">
                  <c:v>99.99586023366493</c:v>
                </c:pt>
                <c:pt idx="13">
                  <c:v>99.99586023366493</c:v>
                </c:pt>
                <c:pt idx="14">
                  <c:v>99.99586023366493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Sheet1!$A$45</c:f>
              <c:strCache>
                <c:ptCount val="1"/>
                <c:pt idx="0">
                  <c:v>word 2</c:v>
                </c:pt>
              </c:strCache>
            </c:strRef>
          </c:tx>
          <c:cat>
            <c:numRef>
              <c:f>Sheet1!$B$43:$P$43</c:f>
              <c:numCache>
                <c:formatCode>0</c:formatCode>
                <c:ptCount val="15"/>
                <c:pt idx="0">
                  <c:v>16.0</c:v>
                </c:pt>
                <c:pt idx="1">
                  <c:v>17.0</c:v>
                </c:pt>
                <c:pt idx="2">
                  <c:v>18.0</c:v>
                </c:pt>
                <c:pt idx="3">
                  <c:v>19.0</c:v>
                </c:pt>
                <c:pt idx="4">
                  <c:v>20.0</c:v>
                </c:pt>
                <c:pt idx="5">
                  <c:v>21.0</c:v>
                </c:pt>
                <c:pt idx="6">
                  <c:v>22.0</c:v>
                </c:pt>
                <c:pt idx="7">
                  <c:v>23.0</c:v>
                </c:pt>
                <c:pt idx="8">
                  <c:v>24.0</c:v>
                </c:pt>
                <c:pt idx="9">
                  <c:v>25.0</c:v>
                </c:pt>
                <c:pt idx="10">
                  <c:v>26.0</c:v>
                </c:pt>
                <c:pt idx="11">
                  <c:v>27.0</c:v>
                </c:pt>
                <c:pt idx="12">
                  <c:v>28.0</c:v>
                </c:pt>
                <c:pt idx="13">
                  <c:v>29.0</c:v>
                </c:pt>
                <c:pt idx="14">
                  <c:v>30.0</c:v>
                </c:pt>
              </c:numCache>
            </c:numRef>
          </c:cat>
          <c:val>
            <c:numRef>
              <c:f>Sheet1!$B$45:$P$45</c:f>
              <c:numCache>
                <c:formatCode>0.00</c:formatCode>
                <c:ptCount val="15"/>
                <c:pt idx="0">
                  <c:v>99.77447681598663</c:v>
                </c:pt>
                <c:pt idx="1">
                  <c:v>99.91691621464326</c:v>
                </c:pt>
                <c:pt idx="2">
                  <c:v>99.96941912271114</c:v>
                </c:pt>
                <c:pt idx="3">
                  <c:v>99.98874774880213</c:v>
                </c:pt>
                <c:pt idx="4">
                  <c:v>99.99586023366493</c:v>
                </c:pt>
                <c:pt idx="5">
                  <c:v>99.99586023366493</c:v>
                </c:pt>
                <c:pt idx="6">
                  <c:v>99.99586023366493</c:v>
                </c:pt>
                <c:pt idx="7">
                  <c:v>99.99586023366493</c:v>
                </c:pt>
                <c:pt idx="8">
                  <c:v>99.99586023366493</c:v>
                </c:pt>
                <c:pt idx="9">
                  <c:v>99.99586023366493</c:v>
                </c:pt>
                <c:pt idx="10">
                  <c:v>99.99586023366493</c:v>
                </c:pt>
                <c:pt idx="11">
                  <c:v>99.99586023366493</c:v>
                </c:pt>
                <c:pt idx="12">
                  <c:v>99.99586023366493</c:v>
                </c:pt>
                <c:pt idx="13">
                  <c:v>99.99586023366493</c:v>
                </c:pt>
                <c:pt idx="14">
                  <c:v>99.99586023366493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Sheet1!$A$46</c:f>
              <c:strCache>
                <c:ptCount val="1"/>
                <c:pt idx="0">
                  <c:v>word 3</c:v>
                </c:pt>
              </c:strCache>
            </c:strRef>
          </c:tx>
          <c:cat>
            <c:numRef>
              <c:f>Sheet1!$B$43:$P$43</c:f>
              <c:numCache>
                <c:formatCode>0</c:formatCode>
                <c:ptCount val="15"/>
                <c:pt idx="0">
                  <c:v>16.0</c:v>
                </c:pt>
                <c:pt idx="1">
                  <c:v>17.0</c:v>
                </c:pt>
                <c:pt idx="2">
                  <c:v>18.0</c:v>
                </c:pt>
                <c:pt idx="3">
                  <c:v>19.0</c:v>
                </c:pt>
                <c:pt idx="4">
                  <c:v>20.0</c:v>
                </c:pt>
                <c:pt idx="5">
                  <c:v>21.0</c:v>
                </c:pt>
                <c:pt idx="6">
                  <c:v>22.0</c:v>
                </c:pt>
                <c:pt idx="7">
                  <c:v>23.0</c:v>
                </c:pt>
                <c:pt idx="8">
                  <c:v>24.0</c:v>
                </c:pt>
                <c:pt idx="9">
                  <c:v>25.0</c:v>
                </c:pt>
                <c:pt idx="10">
                  <c:v>26.0</c:v>
                </c:pt>
                <c:pt idx="11">
                  <c:v>27.0</c:v>
                </c:pt>
                <c:pt idx="12">
                  <c:v>28.0</c:v>
                </c:pt>
                <c:pt idx="13">
                  <c:v>29.0</c:v>
                </c:pt>
                <c:pt idx="14">
                  <c:v>30.0</c:v>
                </c:pt>
              </c:numCache>
            </c:numRef>
          </c:cat>
          <c:val>
            <c:numRef>
              <c:f>Sheet1!$B$46:$P$46</c:f>
              <c:numCache>
                <c:formatCode>0.00</c:formatCode>
                <c:ptCount val="15"/>
                <c:pt idx="0">
                  <c:v>98.36</c:v>
                </c:pt>
                <c:pt idx="1">
                  <c:v>99.39</c:v>
                </c:pt>
                <c:pt idx="2">
                  <c:v>99.77</c:v>
                </c:pt>
                <c:pt idx="3">
                  <c:v>99.92</c:v>
                </c:pt>
                <c:pt idx="4">
                  <c:v>99.97</c:v>
                </c:pt>
                <c:pt idx="5">
                  <c:v>99.99</c:v>
                </c:pt>
                <c:pt idx="6">
                  <c:v>100.0</c:v>
                </c:pt>
                <c:pt idx="7">
                  <c:v>100.0</c:v>
                </c:pt>
                <c:pt idx="8">
                  <c:v>100.0</c:v>
                </c:pt>
                <c:pt idx="9">
                  <c:v>100.0</c:v>
                </c:pt>
                <c:pt idx="10">
                  <c:v>100.0</c:v>
                </c:pt>
                <c:pt idx="11">
                  <c:v>100.0</c:v>
                </c:pt>
                <c:pt idx="12">
                  <c:v>100.0</c:v>
                </c:pt>
                <c:pt idx="13">
                  <c:v>100.0</c:v>
                </c:pt>
                <c:pt idx="14">
                  <c:v>100.0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Sheet1!$A$47</c:f>
              <c:strCache>
                <c:ptCount val="1"/>
                <c:pt idx="0">
                  <c:v>word 4</c:v>
                </c:pt>
              </c:strCache>
            </c:strRef>
          </c:tx>
          <c:cat>
            <c:numRef>
              <c:f>Sheet1!$B$43:$P$43</c:f>
              <c:numCache>
                <c:formatCode>0</c:formatCode>
                <c:ptCount val="15"/>
                <c:pt idx="0">
                  <c:v>16.0</c:v>
                </c:pt>
                <c:pt idx="1">
                  <c:v>17.0</c:v>
                </c:pt>
                <c:pt idx="2">
                  <c:v>18.0</c:v>
                </c:pt>
                <c:pt idx="3">
                  <c:v>19.0</c:v>
                </c:pt>
                <c:pt idx="4">
                  <c:v>20.0</c:v>
                </c:pt>
                <c:pt idx="5">
                  <c:v>21.0</c:v>
                </c:pt>
                <c:pt idx="6">
                  <c:v>22.0</c:v>
                </c:pt>
                <c:pt idx="7">
                  <c:v>23.0</c:v>
                </c:pt>
                <c:pt idx="8">
                  <c:v>24.0</c:v>
                </c:pt>
                <c:pt idx="9">
                  <c:v>25.0</c:v>
                </c:pt>
                <c:pt idx="10">
                  <c:v>26.0</c:v>
                </c:pt>
                <c:pt idx="11">
                  <c:v>27.0</c:v>
                </c:pt>
                <c:pt idx="12">
                  <c:v>28.0</c:v>
                </c:pt>
                <c:pt idx="13">
                  <c:v>29.0</c:v>
                </c:pt>
                <c:pt idx="14">
                  <c:v>30.0</c:v>
                </c:pt>
              </c:numCache>
            </c:numRef>
          </c:cat>
          <c:val>
            <c:numRef>
              <c:f>Sheet1!$B$47:$P$47</c:f>
              <c:numCache>
                <c:formatCode>0.00</c:formatCode>
                <c:ptCount val="15"/>
                <c:pt idx="0">
                  <c:v>95.66</c:v>
                </c:pt>
                <c:pt idx="1">
                  <c:v>98.36</c:v>
                </c:pt>
                <c:pt idx="2">
                  <c:v>99.39</c:v>
                </c:pt>
                <c:pt idx="3">
                  <c:v>99.77</c:v>
                </c:pt>
                <c:pt idx="4">
                  <c:v>99.92</c:v>
                </c:pt>
                <c:pt idx="5">
                  <c:v>99.97</c:v>
                </c:pt>
                <c:pt idx="6">
                  <c:v>99.99</c:v>
                </c:pt>
                <c:pt idx="7">
                  <c:v>100.0</c:v>
                </c:pt>
                <c:pt idx="8">
                  <c:v>100.0</c:v>
                </c:pt>
                <c:pt idx="9">
                  <c:v>100.0</c:v>
                </c:pt>
                <c:pt idx="10">
                  <c:v>100.0</c:v>
                </c:pt>
                <c:pt idx="11">
                  <c:v>100.0</c:v>
                </c:pt>
                <c:pt idx="12">
                  <c:v>100.0</c:v>
                </c:pt>
                <c:pt idx="13">
                  <c:v>100.0</c:v>
                </c:pt>
                <c:pt idx="14">
                  <c:v>100.0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Sheet1!$A$48</c:f>
              <c:strCache>
                <c:ptCount val="1"/>
                <c:pt idx="0">
                  <c:v>word 5</c:v>
                </c:pt>
              </c:strCache>
            </c:strRef>
          </c:tx>
          <c:cat>
            <c:numRef>
              <c:f>Sheet1!$B$43:$P$43</c:f>
              <c:numCache>
                <c:formatCode>0</c:formatCode>
                <c:ptCount val="15"/>
                <c:pt idx="0">
                  <c:v>16.0</c:v>
                </c:pt>
                <c:pt idx="1">
                  <c:v>17.0</c:v>
                </c:pt>
                <c:pt idx="2">
                  <c:v>18.0</c:v>
                </c:pt>
                <c:pt idx="3">
                  <c:v>19.0</c:v>
                </c:pt>
                <c:pt idx="4">
                  <c:v>20.0</c:v>
                </c:pt>
                <c:pt idx="5">
                  <c:v>21.0</c:v>
                </c:pt>
                <c:pt idx="6">
                  <c:v>22.0</c:v>
                </c:pt>
                <c:pt idx="7">
                  <c:v>23.0</c:v>
                </c:pt>
                <c:pt idx="8">
                  <c:v>24.0</c:v>
                </c:pt>
                <c:pt idx="9">
                  <c:v>25.0</c:v>
                </c:pt>
                <c:pt idx="10">
                  <c:v>26.0</c:v>
                </c:pt>
                <c:pt idx="11">
                  <c:v>27.0</c:v>
                </c:pt>
                <c:pt idx="12">
                  <c:v>28.0</c:v>
                </c:pt>
                <c:pt idx="13">
                  <c:v>29.0</c:v>
                </c:pt>
                <c:pt idx="14">
                  <c:v>30.0</c:v>
                </c:pt>
              </c:numCache>
            </c:numRef>
          </c:cat>
          <c:val>
            <c:numRef>
              <c:f>Sheet1!$B$48:$P$48</c:f>
              <c:numCache>
                <c:formatCode>0.00</c:formatCode>
                <c:ptCount val="15"/>
                <c:pt idx="0">
                  <c:v>28.75</c:v>
                </c:pt>
                <c:pt idx="1">
                  <c:v>52.3</c:v>
                </c:pt>
                <c:pt idx="2">
                  <c:v>74.88</c:v>
                </c:pt>
                <c:pt idx="3">
                  <c:v>89.01</c:v>
                </c:pt>
                <c:pt idx="4">
                  <c:v>95.66</c:v>
                </c:pt>
                <c:pt idx="5">
                  <c:v>98.36</c:v>
                </c:pt>
                <c:pt idx="6">
                  <c:v>99.39</c:v>
                </c:pt>
                <c:pt idx="7">
                  <c:v>99.77</c:v>
                </c:pt>
                <c:pt idx="8">
                  <c:v>99.92</c:v>
                </c:pt>
                <c:pt idx="9">
                  <c:v>99.97</c:v>
                </c:pt>
                <c:pt idx="10">
                  <c:v>99.99</c:v>
                </c:pt>
                <c:pt idx="11">
                  <c:v>100.0</c:v>
                </c:pt>
                <c:pt idx="12">
                  <c:v>100.0</c:v>
                </c:pt>
                <c:pt idx="13">
                  <c:v>100.0</c:v>
                </c:pt>
                <c:pt idx="14">
                  <c:v>100.0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Sheet1!$A$49</c:f>
              <c:strCache>
                <c:ptCount val="1"/>
                <c:pt idx="0">
                  <c:v>word 6</c:v>
                </c:pt>
              </c:strCache>
            </c:strRef>
          </c:tx>
          <c:trendline>
            <c:spPr>
              <a:ln w="38100">
                <a:solidFill>
                  <a:srgbClr val="FF6600"/>
                </a:solidFill>
                <a:prstDash val="dash"/>
              </a:ln>
            </c:spPr>
            <c:trendlineType val="linear"/>
            <c:dispRSqr val="0"/>
            <c:dispEq val="1"/>
            <c:trendlineLbl>
              <c:layout>
                <c:manualLayout>
                  <c:x val="0.0610417760279965"/>
                  <c:y val="0.481481481481481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 baseline="0" dirty="0"/>
                      <a:t>word 6</a:t>
                    </a:r>
                  </a:p>
                  <a:p>
                    <a:pPr>
                      <a:defRPr/>
                    </a:pPr>
                    <a:r>
                      <a:rPr lang="en-US" baseline="0" dirty="0" smtClean="0"/>
                      <a:t>mean </a:t>
                    </a:r>
                    <a:r>
                      <a:rPr lang="en-US" baseline="0" dirty="0"/>
                      <a:t>= 70.54</a:t>
                    </a:r>
                  </a:p>
                  <a:p>
                    <a:pPr>
                      <a:defRPr/>
                    </a:pPr>
                    <a:r>
                      <a:rPr lang="en-US" baseline="0" dirty="0"/>
                      <a:t>y = 7.77x + 8.37</a:t>
                    </a:r>
                    <a:endParaRPr lang="en-US" dirty="0"/>
                  </a:p>
                </c:rich>
              </c:tx>
              <c:numFmt formatCode="General" sourceLinked="0"/>
              <c:spPr>
                <a:solidFill>
                  <a:schemeClr val="bg1"/>
                </a:solidFill>
                <a:ln>
                  <a:solidFill>
                    <a:schemeClr val="tx1"/>
                  </a:solidFill>
                </a:ln>
              </c:spPr>
            </c:trendlineLbl>
          </c:trendline>
          <c:cat>
            <c:numRef>
              <c:f>Sheet1!$B$43:$P$43</c:f>
              <c:numCache>
                <c:formatCode>0</c:formatCode>
                <c:ptCount val="15"/>
                <c:pt idx="0">
                  <c:v>16.0</c:v>
                </c:pt>
                <c:pt idx="1">
                  <c:v>17.0</c:v>
                </c:pt>
                <c:pt idx="2">
                  <c:v>18.0</c:v>
                </c:pt>
                <c:pt idx="3">
                  <c:v>19.0</c:v>
                </c:pt>
                <c:pt idx="4">
                  <c:v>20.0</c:v>
                </c:pt>
                <c:pt idx="5">
                  <c:v>21.0</c:v>
                </c:pt>
                <c:pt idx="6">
                  <c:v>22.0</c:v>
                </c:pt>
                <c:pt idx="7">
                  <c:v>23.0</c:v>
                </c:pt>
                <c:pt idx="8">
                  <c:v>24.0</c:v>
                </c:pt>
                <c:pt idx="9">
                  <c:v>25.0</c:v>
                </c:pt>
                <c:pt idx="10">
                  <c:v>26.0</c:v>
                </c:pt>
                <c:pt idx="11">
                  <c:v>27.0</c:v>
                </c:pt>
                <c:pt idx="12">
                  <c:v>28.0</c:v>
                </c:pt>
                <c:pt idx="13">
                  <c:v>29.0</c:v>
                </c:pt>
                <c:pt idx="14">
                  <c:v>30.0</c:v>
                </c:pt>
              </c:numCache>
            </c:numRef>
          </c:cat>
          <c:val>
            <c:numRef>
              <c:f>Sheet1!$B$49:$P$49</c:f>
              <c:numCache>
                <c:formatCode>0.00</c:formatCode>
                <c:ptCount val="15"/>
                <c:pt idx="0">
                  <c:v>1.97</c:v>
                </c:pt>
                <c:pt idx="1">
                  <c:v>5.18</c:v>
                </c:pt>
                <c:pt idx="2">
                  <c:v>12.92</c:v>
                </c:pt>
                <c:pt idx="3">
                  <c:v>28.75</c:v>
                </c:pt>
                <c:pt idx="4">
                  <c:v>52.3</c:v>
                </c:pt>
                <c:pt idx="5">
                  <c:v>74.88</c:v>
                </c:pt>
                <c:pt idx="6">
                  <c:v>89.01</c:v>
                </c:pt>
                <c:pt idx="7">
                  <c:v>95.66</c:v>
                </c:pt>
                <c:pt idx="8">
                  <c:v>98.36</c:v>
                </c:pt>
                <c:pt idx="9">
                  <c:v>99.39</c:v>
                </c:pt>
                <c:pt idx="10">
                  <c:v>99.77</c:v>
                </c:pt>
                <c:pt idx="11">
                  <c:v>99.92</c:v>
                </c:pt>
                <c:pt idx="12">
                  <c:v>99.97</c:v>
                </c:pt>
                <c:pt idx="13">
                  <c:v>99.99</c:v>
                </c:pt>
                <c:pt idx="14">
                  <c:v>100.0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Sheet1!$A$50</c:f>
              <c:strCache>
                <c:ptCount val="1"/>
                <c:pt idx="0">
                  <c:v>word 7</c:v>
                </c:pt>
              </c:strCache>
            </c:strRef>
          </c:tx>
          <c:cat>
            <c:numRef>
              <c:f>Sheet1!$B$43:$P$43</c:f>
              <c:numCache>
                <c:formatCode>0</c:formatCode>
                <c:ptCount val="15"/>
                <c:pt idx="0">
                  <c:v>16.0</c:v>
                </c:pt>
                <c:pt idx="1">
                  <c:v>17.0</c:v>
                </c:pt>
                <c:pt idx="2">
                  <c:v>18.0</c:v>
                </c:pt>
                <c:pt idx="3">
                  <c:v>19.0</c:v>
                </c:pt>
                <c:pt idx="4">
                  <c:v>20.0</c:v>
                </c:pt>
                <c:pt idx="5">
                  <c:v>21.0</c:v>
                </c:pt>
                <c:pt idx="6">
                  <c:v>22.0</c:v>
                </c:pt>
                <c:pt idx="7">
                  <c:v>23.0</c:v>
                </c:pt>
                <c:pt idx="8">
                  <c:v>24.0</c:v>
                </c:pt>
                <c:pt idx="9">
                  <c:v>25.0</c:v>
                </c:pt>
                <c:pt idx="10">
                  <c:v>26.0</c:v>
                </c:pt>
                <c:pt idx="11">
                  <c:v>27.0</c:v>
                </c:pt>
                <c:pt idx="12">
                  <c:v>28.0</c:v>
                </c:pt>
                <c:pt idx="13">
                  <c:v>29.0</c:v>
                </c:pt>
                <c:pt idx="14">
                  <c:v>30.0</c:v>
                </c:pt>
              </c:numCache>
            </c:numRef>
          </c:cat>
          <c:val>
            <c:numRef>
              <c:f>Sheet1!$B$50:$P$50</c:f>
              <c:numCache>
                <c:formatCode>0.00</c:formatCode>
                <c:ptCount val="15"/>
                <c:pt idx="0">
                  <c:v>0.27</c:v>
                </c:pt>
                <c:pt idx="1">
                  <c:v>0.73</c:v>
                </c:pt>
                <c:pt idx="2">
                  <c:v>1.97</c:v>
                </c:pt>
                <c:pt idx="3">
                  <c:v>5.18</c:v>
                </c:pt>
                <c:pt idx="4">
                  <c:v>12.92</c:v>
                </c:pt>
                <c:pt idx="5">
                  <c:v>28.75</c:v>
                </c:pt>
                <c:pt idx="6">
                  <c:v>52.3</c:v>
                </c:pt>
                <c:pt idx="7">
                  <c:v>74.88</c:v>
                </c:pt>
                <c:pt idx="8">
                  <c:v>89.01</c:v>
                </c:pt>
                <c:pt idx="9">
                  <c:v>95.66</c:v>
                </c:pt>
                <c:pt idx="10">
                  <c:v>98.36</c:v>
                </c:pt>
                <c:pt idx="11">
                  <c:v>99.39</c:v>
                </c:pt>
                <c:pt idx="12">
                  <c:v>99.77</c:v>
                </c:pt>
                <c:pt idx="13">
                  <c:v>99.92</c:v>
                </c:pt>
                <c:pt idx="14">
                  <c:v>99.97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Sheet1!$A$51</c:f>
              <c:strCache>
                <c:ptCount val="1"/>
                <c:pt idx="0">
                  <c:v>word 8</c:v>
                </c:pt>
              </c:strCache>
            </c:strRef>
          </c:tx>
          <c:cat>
            <c:numRef>
              <c:f>Sheet1!$B$43:$P$43</c:f>
              <c:numCache>
                <c:formatCode>0</c:formatCode>
                <c:ptCount val="15"/>
                <c:pt idx="0">
                  <c:v>16.0</c:v>
                </c:pt>
                <c:pt idx="1">
                  <c:v>17.0</c:v>
                </c:pt>
                <c:pt idx="2">
                  <c:v>18.0</c:v>
                </c:pt>
                <c:pt idx="3">
                  <c:v>19.0</c:v>
                </c:pt>
                <c:pt idx="4">
                  <c:v>20.0</c:v>
                </c:pt>
                <c:pt idx="5">
                  <c:v>21.0</c:v>
                </c:pt>
                <c:pt idx="6">
                  <c:v>22.0</c:v>
                </c:pt>
                <c:pt idx="7">
                  <c:v>23.0</c:v>
                </c:pt>
                <c:pt idx="8">
                  <c:v>24.0</c:v>
                </c:pt>
                <c:pt idx="9">
                  <c:v>25.0</c:v>
                </c:pt>
                <c:pt idx="10">
                  <c:v>26.0</c:v>
                </c:pt>
                <c:pt idx="11">
                  <c:v>27.0</c:v>
                </c:pt>
                <c:pt idx="12">
                  <c:v>28.0</c:v>
                </c:pt>
                <c:pt idx="13">
                  <c:v>29.0</c:v>
                </c:pt>
                <c:pt idx="14">
                  <c:v>30.0</c:v>
                </c:pt>
              </c:numCache>
            </c:numRef>
          </c:cat>
          <c:val>
            <c:numRef>
              <c:f>Sheet1!$B$51:$P$51</c:f>
              <c:numCache>
                <c:formatCode>General</c:formatCode>
                <c:ptCount val="15"/>
                <c:pt idx="3" formatCode="0.00">
                  <c:v>0.27</c:v>
                </c:pt>
                <c:pt idx="4" formatCode="0.00">
                  <c:v>0.73</c:v>
                </c:pt>
                <c:pt idx="5" formatCode="0.00">
                  <c:v>1.97</c:v>
                </c:pt>
                <c:pt idx="6" formatCode="0.00">
                  <c:v>5.18</c:v>
                </c:pt>
                <c:pt idx="7" formatCode="0.00">
                  <c:v>12.92</c:v>
                </c:pt>
                <c:pt idx="8" formatCode="0.00">
                  <c:v>28.75</c:v>
                </c:pt>
                <c:pt idx="9" formatCode="0.00">
                  <c:v>52.3</c:v>
                </c:pt>
                <c:pt idx="10" formatCode="0.00">
                  <c:v>74.88</c:v>
                </c:pt>
                <c:pt idx="11" formatCode="0.00">
                  <c:v>89.01</c:v>
                </c:pt>
                <c:pt idx="12" formatCode="0.00">
                  <c:v>95.66</c:v>
                </c:pt>
                <c:pt idx="13" formatCode="0.00">
                  <c:v>98.36</c:v>
                </c:pt>
                <c:pt idx="14" formatCode="0.00">
                  <c:v>99.39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75752760"/>
        <c:axId val="1875686696"/>
      </c:lineChart>
      <c:catAx>
        <c:axId val="1875752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</a:t>
                </a:r>
              </a:p>
            </c:rich>
          </c:tx>
          <c:layout/>
          <c:overlay val="0"/>
        </c:title>
        <c:numFmt formatCode="0" sourceLinked="1"/>
        <c:majorTickMark val="out"/>
        <c:minorTickMark val="none"/>
        <c:tickLblPos val="nextTo"/>
        <c:crossAx val="1875686696"/>
        <c:crosses val="autoZero"/>
        <c:auto val="1"/>
        <c:lblAlgn val="ctr"/>
        <c:lblOffset val="100"/>
        <c:noMultiLvlLbl val="0"/>
      </c:catAx>
      <c:valAx>
        <c:axId val="1875686696"/>
        <c:scaling>
          <c:orientation val="minMax"/>
          <c:max val="100.0"/>
        </c:scaling>
        <c:delete val="0"/>
        <c:axPos val="l"/>
        <c:majorGridlines/>
        <c:numFmt formatCode="0" sourceLinked="0"/>
        <c:majorTickMark val="out"/>
        <c:minorTickMark val="none"/>
        <c:tickLblPos val="nextTo"/>
        <c:crossAx val="18757527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71C92-A497-6B42-809D-C6666FE065F5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0710F-DB42-4949-8FA3-AA51C6B19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97DA8-BCD1-7745-9E5D-37EA03D93727}" type="datetimeFigureOut">
              <a:rPr lang="en-US" smtClean="0"/>
              <a:t>10/24/12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B12E5-8AF6-234B-887B-1D470D4AA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35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B3BAD6-724C-E54E-8EE6-D8D85B9F346B}" type="slidenum">
              <a:rPr lang="en-US"/>
              <a:pPr/>
              <a:t>5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51918B-DFFC-DD41-BE15-85640DC8D67C}" type="slidenum">
              <a:rPr lang="en-US"/>
              <a:pPr/>
              <a:t>6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4EE5B8-01A4-164C-BE85-57F5CB9522C3}" type="slidenum">
              <a:rPr lang="en-US"/>
              <a:pPr/>
              <a:t>7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E856EE-474D-D043-AE79-EF4DD34E7BFD}" type="slidenum">
              <a:rPr lang="en-US"/>
              <a:pPr/>
              <a:t>8</a:t>
            </a:fld>
            <a:endParaRPr lang="en-US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BD57AB-1BB9-BF44-B395-29C242C69520}" type="slidenum">
              <a:rPr lang="en-US"/>
              <a:pPr/>
              <a:t>9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CCDA2-EAD0-7F43-A7BF-4C15A5AA962A}" type="slidenum">
              <a:rPr lang="en-US"/>
              <a:pPr/>
              <a:t>10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FE4C2-247D-7345-82E2-858AFF491D7A}" type="slidenum">
              <a:rPr lang="en-US"/>
              <a:pPr/>
              <a:t>12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6C19-39B0-A647-82CE-9A6127A32D77}" type="datetime1">
              <a:rPr lang="en-US" smtClean="0"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1BE-C1A8-394E-8EF0-4049B8CB3D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A78F-4FCB-404C-BE6D-E1D6A7368BEF}" type="datetime1">
              <a:rPr lang="en-US" smtClean="0"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1BE-C1A8-394E-8EF0-4049B8CB3D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8689-7938-4D40-AD0B-87F7CBD16134}" type="datetime1">
              <a:rPr lang="en-US" smtClean="0"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1BE-C1A8-394E-8EF0-4049B8CB3D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1579-35BC-5F44-8AC8-9238D11E8248}" type="datetime1">
              <a:rPr lang="en-US" smtClean="0"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1BE-C1A8-394E-8EF0-4049B8CB3D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95AB-B91B-7D4A-87B7-2ACAD27AB5D3}" type="datetime1">
              <a:rPr lang="en-US" smtClean="0"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1BE-C1A8-394E-8EF0-4049B8CB3D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6646-5F52-3C42-82E9-8F8B7F2ECF6B}" type="datetime1">
              <a:rPr lang="en-US" smtClean="0"/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1BE-C1A8-394E-8EF0-4049B8CB3D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BCFE-496F-A542-893D-CED33EEEBF61}" type="datetime1">
              <a:rPr lang="en-US" smtClean="0"/>
              <a:t>10/24/12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1BE-C1A8-394E-8EF0-4049B8CB3D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0625-3114-9048-A7AD-51B508AFAA2B}" type="datetime1">
              <a:rPr lang="en-US" smtClean="0"/>
              <a:t>10/24/12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1BE-C1A8-394E-8EF0-4049B8CB3D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FBF5-AC61-9A41-ACF4-9E495F3C0A03}" type="datetime1">
              <a:rPr lang="en-US" smtClean="0"/>
              <a:t>10/24/12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1BE-C1A8-394E-8EF0-4049B8CB3D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0957-3E8D-3E42-8BFA-FE23D9B1943D}" type="datetime1">
              <a:rPr lang="en-US" smtClean="0"/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1BE-C1A8-394E-8EF0-4049B8CB3D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BE4D-A9AA-BB4F-89EA-D6E917C5EC31}" type="datetime1">
              <a:rPr lang="en-US" smtClean="0"/>
              <a:t>10/24/12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1BE-C1A8-394E-8EF0-4049B8CB3D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15DB7-AE4A-EC4A-857C-BDCAE76A2EF6}" type="datetime1">
              <a:rPr lang="en-US" smtClean="0"/>
              <a:t>10/24/12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8B1BE-C1A8-394E-8EF0-4049B8CB3D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10-09 at 11.39.51 AM.png"/>
          <p:cNvPicPr>
            <a:picLocks noChangeAspect="1"/>
          </p:cNvPicPr>
          <p:nvPr/>
        </p:nvPicPr>
        <p:blipFill>
          <a:blip r:embed="rId2">
            <a:alphaModFix amt="71000"/>
            <a:lum bright="-37000" contrast="-48000"/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371600" y="1524000"/>
            <a:ext cx="7010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Century Schoolbook"/>
              </a:rPr>
              <a:t>The role of the lexicon in regular sound change</a:t>
            </a:r>
            <a:endParaRPr lang="en-US" sz="4400" dirty="0">
              <a:solidFill>
                <a:schemeClr val="bg1"/>
              </a:solidFill>
              <a:latin typeface="Century Schoolboo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5000" y="3810000"/>
            <a:ext cx="487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FFFF"/>
                </a:solidFill>
                <a:latin typeface="Century Schoolbook"/>
              </a:rPr>
              <a:t>William Labov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  <a:latin typeface="Century Schoolbook"/>
              </a:rPr>
              <a:t>University of </a:t>
            </a:r>
            <a:r>
              <a:rPr lang="en-US" sz="2800" dirty="0" smtClean="0">
                <a:solidFill>
                  <a:srgbClr val="FFFFFF"/>
                </a:solidFill>
                <a:latin typeface="Century Schoolbook"/>
              </a:rPr>
              <a:t>Pennsylvania</a:t>
            </a:r>
            <a:endParaRPr lang="en-US" sz="2800" dirty="0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60960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Century Schoolbook"/>
              </a:rPr>
              <a:t>NWAV41			Bloomington			Oct 26, 2012</a:t>
            </a:r>
            <a:endParaRPr lang="en-US" sz="2400" dirty="0">
              <a:solidFill>
                <a:srgbClr val="FFFFFF"/>
              </a:solidFill>
              <a:latin typeface="Century Schoolbook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1BE-C1A8-394E-8EF0-4049B8CB3D0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0"/>
            <a:ext cx="7772400" cy="457200"/>
          </a:xfrm>
        </p:spPr>
        <p:txBody>
          <a:bodyPr/>
          <a:lstStyle/>
          <a:p>
            <a:r>
              <a:rPr lang="en-US" sz="2400"/>
              <a:t>Reports of lexical diffusion, 1993-2006</a:t>
            </a: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381000" y="838200"/>
            <a:ext cx="85344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lvl="2"/>
            <a:endParaRPr lang="en-US">
              <a:latin typeface="Times New Roman" pitchFamily="-84" charset="0"/>
            </a:endParaRP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228600" y="457200"/>
            <a:ext cx="86868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1993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Wang, William S.-Y. and </a:t>
            </a:r>
            <a:r>
              <a:rPr lang="en-US" sz="1800" dirty="0" err="1">
                <a:solidFill>
                  <a:srgbClr val="000000"/>
                </a:solidFill>
              </a:rPr>
              <a:t>Chinfa</a:t>
            </a:r>
            <a:r>
              <a:rPr lang="en-US" sz="1800" dirty="0">
                <a:solidFill>
                  <a:srgbClr val="000000"/>
                </a:solidFill>
              </a:rPr>
              <a:t> Lien 1993.  Bidirectional diffusion in sound change. </a:t>
            </a:r>
            <a:r>
              <a:rPr lang="en-US" sz="1800" i="1" dirty="0">
                <a:solidFill>
                  <a:srgbClr val="000000"/>
                </a:solidFill>
              </a:rPr>
              <a:t>In Charles Jones (ed.), Historical</a:t>
            </a:r>
            <a:r>
              <a:rPr lang="en-US" sz="1800" dirty="0">
                <a:solidFill>
                  <a:srgbClr val="000000"/>
                </a:solidFill>
              </a:rPr>
              <a:t> Linguistics: Problems and Perspectives. London: Longman Ltd. Pp. 345-400. 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1997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 err="1">
                <a:solidFill>
                  <a:srgbClr val="000000"/>
                </a:solidFill>
              </a:rPr>
              <a:t>Krishnamurti</a:t>
            </a:r>
            <a:r>
              <a:rPr lang="en-US" sz="1800" dirty="0">
                <a:solidFill>
                  <a:srgbClr val="000000"/>
                </a:solidFill>
              </a:rPr>
              <a:t>, </a:t>
            </a:r>
            <a:r>
              <a:rPr lang="en-US" sz="1800" dirty="0" err="1">
                <a:solidFill>
                  <a:srgbClr val="000000"/>
                </a:solidFill>
              </a:rPr>
              <a:t>Bh</a:t>
            </a:r>
            <a:r>
              <a:rPr lang="en-US" sz="1800" dirty="0">
                <a:solidFill>
                  <a:srgbClr val="000000"/>
                </a:solidFill>
              </a:rPr>
              <a:t>. 1997. Regularity of sound change through lexical diffusion (A study of s &gt; h &gt; zero in Gondi dialects. </a:t>
            </a:r>
            <a:r>
              <a:rPr lang="en-US" sz="1800" i="1" dirty="0">
                <a:solidFill>
                  <a:srgbClr val="000000"/>
                </a:solidFill>
              </a:rPr>
              <a:t>Paper presented to the Panel on Lexical Diffusion at the 16th </a:t>
            </a:r>
            <a:r>
              <a:rPr lang="en-US" sz="1800" i="1" dirty="0" smtClean="0">
                <a:solidFill>
                  <a:srgbClr val="000000"/>
                </a:solidFill>
              </a:rPr>
              <a:t>International </a:t>
            </a:r>
            <a:r>
              <a:rPr lang="en-US" sz="1800" i="1" dirty="0">
                <a:solidFill>
                  <a:srgbClr val="000000"/>
                </a:solidFill>
              </a:rPr>
              <a:t>Congress of</a:t>
            </a:r>
            <a:r>
              <a:rPr lang="en-US" sz="1800" dirty="0">
                <a:solidFill>
                  <a:srgbClr val="000000"/>
                </a:solidFill>
              </a:rPr>
              <a:t> Linguists, Paris, July 21. 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1998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 err="1">
                <a:solidFill>
                  <a:srgbClr val="000000"/>
                </a:solidFill>
              </a:rPr>
              <a:t>Krishnamurti</a:t>
            </a:r>
            <a:r>
              <a:rPr lang="en-US" sz="1800" dirty="0">
                <a:solidFill>
                  <a:srgbClr val="000000"/>
                </a:solidFill>
              </a:rPr>
              <a:t>, </a:t>
            </a:r>
            <a:r>
              <a:rPr lang="en-US" sz="1800" dirty="0" err="1">
                <a:solidFill>
                  <a:srgbClr val="000000"/>
                </a:solidFill>
              </a:rPr>
              <a:t>Bh</a:t>
            </a:r>
            <a:r>
              <a:rPr lang="en-US" sz="1800" dirty="0">
                <a:solidFill>
                  <a:srgbClr val="000000"/>
                </a:solidFill>
              </a:rPr>
              <a:t>. 1998. Regularity of sound change through lexical diffusion: A study of s &gt; h &gt; 0 in Gondi dialects. </a:t>
            </a:r>
            <a:r>
              <a:rPr lang="en-US" sz="1800" i="1" dirty="0">
                <a:solidFill>
                  <a:srgbClr val="000000"/>
                </a:solidFill>
              </a:rPr>
              <a:t>Language Variation and Change</a:t>
            </a:r>
            <a:r>
              <a:rPr lang="en-US" sz="1800" dirty="0">
                <a:solidFill>
                  <a:srgbClr val="000000"/>
                </a:solidFill>
              </a:rPr>
              <a:t> 10:193-220. 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2006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Phillips, Betty S. 2006. </a:t>
            </a:r>
            <a:r>
              <a:rPr lang="en-US" sz="1800" i="1" dirty="0">
                <a:solidFill>
                  <a:srgbClr val="000000"/>
                </a:solidFill>
              </a:rPr>
              <a:t>Word frequency and lexical diffusion</a:t>
            </a:r>
            <a:r>
              <a:rPr lang="en-US" sz="1800" dirty="0">
                <a:solidFill>
                  <a:srgbClr val="000000"/>
                </a:solidFill>
              </a:rPr>
              <a:t>. New York: Palgrave Macmillan.</a:t>
            </a:r>
            <a:endParaRPr lang="en-US" sz="1800" dirty="0">
              <a:latin typeface="Times New Roman" pitchFamily="-84" charset="0"/>
            </a:endParaRPr>
          </a:p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1BE-C1A8-394E-8EF0-4049B8CB3D0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Lexical diffusion of /s -&gt; h -&gt; 0/ in Gondi dialects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36847"/>
              </p:ext>
            </p:extLst>
          </p:nvPr>
        </p:nvGraphicFramePr>
        <p:xfrm>
          <a:off x="457206" y="1887585"/>
          <a:ext cx="7518394" cy="2034539"/>
        </p:xfrm>
        <a:graphic>
          <a:graphicData uri="http://schemas.openxmlformats.org/drawingml/2006/table">
            <a:tbl>
              <a:tblPr/>
              <a:tblGrid>
                <a:gridCol w="1123267"/>
                <a:gridCol w="1123267"/>
                <a:gridCol w="479260"/>
                <a:gridCol w="479260"/>
                <a:gridCol w="479260"/>
                <a:gridCol w="479260"/>
                <a:gridCol w="479260"/>
                <a:gridCol w="479260"/>
                <a:gridCol w="479260"/>
                <a:gridCol w="479260"/>
                <a:gridCol w="479260"/>
                <a:gridCol w="479260"/>
                <a:gridCol w="479260"/>
              </a:tblGrid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Proto-Gondi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Meaning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0" i="0" u="none" strike="noStrike">
                          <a:effectLst/>
                          <a:latin typeface="Verdana"/>
                        </a:rPr>
                        <a:t>Adi.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0" i="0" u="none" strike="noStrike">
                          <a:effectLst/>
                          <a:latin typeface="Verdana"/>
                        </a:rPr>
                        <a:t>Yeo.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Bet.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Chi.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Man.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Cha.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0" i="0" u="none" strike="noStrike">
                          <a:effectLst/>
                          <a:latin typeface="Verdana"/>
                        </a:rPr>
                        <a:t>Mur.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0" i="0" u="none" strike="noStrike">
                          <a:effectLst/>
                          <a:latin typeface="Verdana"/>
                        </a:rPr>
                        <a:t>Sur.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N.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Mar.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0" i="0" u="none" strike="noStrike">
                          <a:effectLst/>
                          <a:latin typeface="Verdana"/>
                        </a:rPr>
                        <a:t>Koi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nb-NO" sz="1400" b="0" i="0" u="none" strike="noStrike">
                          <a:effectLst/>
                          <a:latin typeface="Verdana"/>
                        </a:rPr>
                        <a:t>*satta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'shoulder'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h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h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h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fi-FI" sz="1400" b="0" i="0" u="none" strike="noStrike">
                          <a:effectLst/>
                          <a:latin typeface="Verdana"/>
                        </a:rPr>
                        <a:t>*sanai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b="0" i="0" u="none" strike="noStrike">
                          <a:effectLst/>
                          <a:latin typeface="Verdana"/>
                        </a:rPr>
                        <a:t>'son-in-law'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h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h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h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--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--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*sari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'way'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h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h/0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--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h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*sar-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0" i="0" u="none" strike="noStrike">
                          <a:effectLst/>
                          <a:latin typeface="Verdana"/>
                        </a:rPr>
                        <a:t>'tear'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--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h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h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h/0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--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--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effectLst/>
                          <a:latin typeface="Verdana"/>
                        </a:rPr>
                        <a:t>*sarung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'six'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h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--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h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*sur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0" i="0" u="none" strike="noStrike">
                          <a:effectLst/>
                          <a:latin typeface="Verdana"/>
                        </a:rPr>
                        <a:t>'go'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s/h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s/h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s/h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h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h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h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--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*son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'see'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h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--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h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--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h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h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h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--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fi-FI" sz="1400" b="0" i="0" u="none" strike="noStrike">
                          <a:effectLst/>
                          <a:latin typeface="Verdana"/>
                        </a:rPr>
                        <a:t>*sille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b="0" i="0" u="none" strike="noStrike">
                          <a:effectLst/>
                          <a:latin typeface="Verdana"/>
                        </a:rPr>
                        <a:t>'not'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--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effectLst/>
                          <a:latin typeface="Verdana"/>
                        </a:rPr>
                        <a:t>-</a:t>
                      </a:r>
                      <a:r>
                        <a:rPr lang="en-US" sz="1400" b="0" i="0" u="none" strike="noStrike" dirty="0">
                          <a:effectLst/>
                          <a:latin typeface="Verdana"/>
                        </a:rPr>
                        <a:t>-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h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--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--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h/0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--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effectLst/>
                          <a:latin typeface="Verdana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effectLst/>
                          <a:latin typeface="Verdana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1BE-C1A8-394E-8EF0-4049B8CB3D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52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773113"/>
          </a:xfrm>
        </p:spPr>
        <p:txBody>
          <a:bodyPr>
            <a:noAutofit/>
          </a:bodyPr>
          <a:lstStyle/>
          <a:p>
            <a:r>
              <a:rPr lang="en-US" sz="1800" dirty="0" smtClean="0"/>
              <a:t>Words floating on the surface of sound change</a:t>
            </a:r>
            <a:br>
              <a:rPr lang="en-US" sz="1800" dirty="0" smtClean="0"/>
            </a:br>
            <a:r>
              <a:rPr lang="en-US" sz="1800" dirty="0" smtClean="0"/>
              <a:t>Fronting </a:t>
            </a:r>
            <a:r>
              <a:rPr lang="en-US" sz="1800" dirty="0"/>
              <a:t>of /</a:t>
            </a:r>
            <a:r>
              <a:rPr lang="en-US" sz="1800" dirty="0" err="1"/>
              <a:t>ow</a:t>
            </a:r>
            <a:r>
              <a:rPr lang="en-US" sz="1800" dirty="0"/>
              <a:t>/ for words before /l/ and others </a:t>
            </a:r>
            <a:r>
              <a:rPr lang="en-US" sz="1800" dirty="0" smtClean="0"/>
              <a:t>for </a:t>
            </a:r>
            <a:r>
              <a:rPr lang="en-US" sz="1800" dirty="0"/>
              <a:t>North America </a:t>
            </a:r>
            <a:r>
              <a:rPr lang="en-US" sz="1800" dirty="0" smtClean="0"/>
              <a:t>and </a:t>
            </a:r>
            <a:r>
              <a:rPr lang="en-US" sz="1800" dirty="0"/>
              <a:t>the </a:t>
            </a:r>
            <a:r>
              <a:rPr lang="en-US" sz="1800" dirty="0" smtClean="0"/>
              <a:t>Southeast</a:t>
            </a:r>
            <a:endParaRPr lang="en-US" sz="1800" dirty="0"/>
          </a:p>
        </p:txBody>
      </p:sp>
      <p:graphicFrame>
        <p:nvGraphicFramePr>
          <p:cNvPr id="112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674278"/>
              </p:ext>
            </p:extLst>
          </p:nvPr>
        </p:nvGraphicFramePr>
        <p:xfrm>
          <a:off x="0" y="1154113"/>
          <a:ext cx="9144000" cy="562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6" name="Worksheet" r:id="rId4" imgW="6769608" imgH="4166616" progId="Excel.Sheet.8">
                  <p:embed/>
                </p:oleObj>
              </mc:Choice>
              <mc:Fallback>
                <p:oleObj name="Worksheet" r:id="rId4" imgW="6769608" imgH="4166616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54113"/>
                        <a:ext cx="9144000" cy="562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71600" y="7620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Words selected by regression analysis at p &lt;.001 level as ahead of phonological prediction, light blue;  behind, yellow</a:t>
            </a:r>
          </a:p>
        </p:txBody>
      </p:sp>
      <p:sp>
        <p:nvSpPr>
          <p:cNvPr id="3" name="Oval 2"/>
          <p:cNvSpPr/>
          <p:nvPr/>
        </p:nvSpPr>
        <p:spPr>
          <a:xfrm>
            <a:off x="4114800" y="4391625"/>
            <a:ext cx="381000" cy="381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1BE-C1A8-394E-8EF0-4049B8CB3D0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906"/>
            <a:ext cx="8229600" cy="371607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Locations of LING560 Studies, 1972-2010, transcribed and analyzed to form the Philadelphia Neighborhood Corpus</a:t>
            </a: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1BE-C1A8-394E-8EF0-4049B8CB3D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10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3750"/>
            <a:ext cx="8839200" cy="56039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9306" y="114300"/>
            <a:ext cx="8122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PNC subjects analyzed as of September 2012 by Age and Year of Interview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1BE-C1A8-394E-8EF0-4049B8CB3D04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69547" y="6031645"/>
            <a:ext cx="246263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Year  of  Interview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0348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304800"/>
            <a:ext cx="8398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Distribution of Dates of Birth in Philadelphia Neighborhood Corpus, 1887 - 1991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838200"/>
            <a:ext cx="7945967" cy="564581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1BE-C1A8-394E-8EF0-4049B8CB3D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74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1-10-22 at 12.34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104900"/>
            <a:ext cx="8928100" cy="464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3799" y="207665"/>
            <a:ext cx="70188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FF"/>
                </a:solidFill>
              </a:rPr>
              <a:t>The FAVE web site </a:t>
            </a:r>
            <a:r>
              <a:rPr lang="en-US" sz="3200" dirty="0" err="1" smtClean="0">
                <a:solidFill>
                  <a:srgbClr val="FFFFFF"/>
                </a:solidFill>
              </a:rPr>
              <a:t>fave.ling.upenn.edu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1BE-C1A8-394E-8EF0-4049B8CB3D0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66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1-10-22 at 12.36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0"/>
            <a:ext cx="7162101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1BE-C1A8-394E-8EF0-4049B8CB3D0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12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10-19 at 6.41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"/>
            <a:ext cx="9144000" cy="576664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431689" y="2741651"/>
            <a:ext cx="991261" cy="1146228"/>
          </a:xfrm>
          <a:prstGeom prst="straightConnector1">
            <a:avLst/>
          </a:prstGeom>
          <a:ln w="76200" cmpd="sng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87318" y="3106373"/>
            <a:ext cx="110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eyC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1524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 values of 14 vowels of 388 speakers in the Philadelphia Neighborhood Corpus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2057400"/>
            <a:ext cx="110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iyC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1BE-C1A8-394E-8EF0-4049B8CB3D0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6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707"/>
            <a:ext cx="8229600" cy="423861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Front </a:t>
            </a:r>
            <a:r>
              <a:rPr lang="en-US" sz="2400" dirty="0" err="1" smtClean="0"/>
              <a:t>upgliding</a:t>
            </a:r>
            <a:r>
              <a:rPr lang="en-US" sz="2400" dirty="0" smtClean="0"/>
              <a:t> vowels of Mary C., 63 [1972], Daley St. PH73-5-1</a:t>
            </a:r>
            <a:endParaRPr lang="en-US" sz="2400" dirty="0"/>
          </a:p>
        </p:txBody>
      </p:sp>
      <p:pic>
        <p:nvPicPr>
          <p:cNvPr id="5" name="Picture 4" descr="Screen Shot 2012-05-02 at 6.20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66" y="486568"/>
            <a:ext cx="7699878" cy="61512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3658" y="1830503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/</a:t>
            </a:r>
            <a:r>
              <a:rPr lang="en-US" sz="2800" dirty="0" err="1" smtClean="0"/>
              <a:t>iyC</a:t>
            </a:r>
            <a:r>
              <a:rPr lang="en-US" sz="2800" dirty="0" smtClean="0"/>
              <a:t>/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574798" y="2948111"/>
            <a:ext cx="1075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/</a:t>
            </a:r>
            <a:r>
              <a:rPr lang="en-US" sz="2800" dirty="0" err="1" smtClean="0"/>
              <a:t>eyC</a:t>
            </a:r>
            <a:r>
              <a:rPr lang="en-US" sz="2800" dirty="0" smtClean="0"/>
              <a:t>/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372149" y="4876800"/>
            <a:ext cx="111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/</a:t>
            </a:r>
            <a:r>
              <a:rPr lang="en-US" sz="2800" dirty="0" err="1" smtClean="0"/>
              <a:t>ayv</a:t>
            </a:r>
            <a:r>
              <a:rPr lang="en-US" sz="2800" dirty="0" smtClean="0"/>
              <a:t>/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628474" y="2363071"/>
            <a:ext cx="93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/</a:t>
            </a:r>
            <a:r>
              <a:rPr lang="en-US" sz="2800" dirty="0" err="1" smtClean="0"/>
              <a:t>oy</a:t>
            </a:r>
            <a:r>
              <a:rPr lang="en-US" sz="2800" dirty="0" smtClean="0"/>
              <a:t>/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B21F-20F9-F046-8F32-E0E87F05590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4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8525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www.ling.upenn.edu</a:t>
            </a:r>
            <a:r>
              <a:rPr lang="en-US" sz="4000" dirty="0" smtClean="0"/>
              <a:t>/~</a:t>
            </a:r>
            <a:r>
              <a:rPr lang="en-US" sz="4000" dirty="0" err="1" smtClean="0"/>
              <a:t>labov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1BE-C1A8-394E-8EF0-4049B8CB3D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79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2533" y="60236"/>
            <a:ext cx="8144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aising along the front diagonal (F2 – 2 * F1)  </a:t>
            </a:r>
            <a:r>
              <a:rPr lang="en-US" dirty="0"/>
              <a:t>of /</a:t>
            </a:r>
            <a:r>
              <a:rPr lang="en-US" dirty="0" err="1"/>
              <a:t>eyC</a:t>
            </a:r>
            <a:r>
              <a:rPr lang="en-US" dirty="0"/>
              <a:t>/ in </a:t>
            </a:r>
            <a:r>
              <a:rPr lang="en-US" i="1" dirty="0" smtClean="0"/>
              <a:t>made</a:t>
            </a:r>
            <a:r>
              <a:rPr lang="en-US" i="1" dirty="0"/>
              <a:t>, pain, </a:t>
            </a:r>
            <a:r>
              <a:rPr lang="en-US" dirty="0"/>
              <a:t>etc. </a:t>
            </a:r>
            <a:r>
              <a:rPr lang="en-US" dirty="0" smtClean="0"/>
              <a:t>vs</a:t>
            </a:r>
            <a:r>
              <a:rPr lang="en-US" dirty="0"/>
              <a:t>.</a:t>
            </a:r>
            <a:r>
              <a:rPr lang="en-US" dirty="0" smtClean="0"/>
              <a:t> stability of  /</a:t>
            </a:r>
            <a:r>
              <a:rPr lang="en-US" dirty="0" err="1" smtClean="0"/>
              <a:t>eyF</a:t>
            </a:r>
            <a:r>
              <a:rPr lang="en-US" dirty="0" smtClean="0"/>
              <a:t>/ in </a:t>
            </a:r>
            <a:r>
              <a:rPr lang="en-US" i="1" dirty="0" smtClean="0"/>
              <a:t>may, mayor, male, </a:t>
            </a:r>
            <a:r>
              <a:rPr lang="en-US" dirty="0" smtClean="0"/>
              <a:t>etc. by Date of Birth for white adults [N=293]</a:t>
            </a:r>
            <a:endParaRPr lang="en-US" strike="sngStrike" dirty="0"/>
          </a:p>
        </p:txBody>
      </p:sp>
      <p:pic>
        <p:nvPicPr>
          <p:cNvPr id="4" name="Picture 3" descr="faavwad21,22.Dob.Dia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648758"/>
            <a:ext cx="5143500" cy="61722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flipH="1">
            <a:off x="4876797" y="2794003"/>
            <a:ext cx="1270003" cy="1354667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59867" y="880533"/>
            <a:ext cx="1286933" cy="13546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B21F-20F9-F046-8F32-E0E87F055908}" type="slidenum">
              <a:rPr lang="en-US" smtClean="0"/>
              <a:pPr/>
              <a:t>20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05000" y="2362200"/>
            <a:ext cx="1190625" cy="511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4400" y="1905000"/>
            <a:ext cx="1219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Mary C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05000" y="2362200"/>
            <a:ext cx="1238250" cy="97155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635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Autofit/>
          </a:bodyPr>
          <a:lstStyle/>
          <a:p>
            <a:pPr algn="l"/>
            <a:r>
              <a:rPr lang="en-US" sz="2200" dirty="0" smtClean="0"/>
              <a:t>     Increasing  height of /</a:t>
            </a:r>
            <a:r>
              <a:rPr lang="en-US" sz="2200" dirty="0" err="1" smtClean="0"/>
              <a:t>eyC</a:t>
            </a:r>
            <a:r>
              <a:rPr lang="en-US" sz="2200" dirty="0" smtClean="0"/>
              <a:t>/ in </a:t>
            </a:r>
            <a:r>
              <a:rPr lang="en-US" sz="2200" i="1" dirty="0" smtClean="0"/>
              <a:t>made, pain, </a:t>
            </a:r>
            <a:r>
              <a:rPr lang="en-US" sz="2200" dirty="0" smtClean="0"/>
              <a:t>etc. by Date of birth and</a:t>
            </a:r>
            <a:br>
              <a:rPr lang="en-US" sz="2200" dirty="0" smtClean="0"/>
            </a:br>
            <a:r>
              <a:rPr lang="en-US" sz="2200" dirty="0" smtClean="0"/>
              <a:t>                     by  Sex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5575300" y="311874"/>
            <a:ext cx="231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by Higher Education</a:t>
            </a:r>
            <a:endParaRPr lang="en-US" sz="2000" dirty="0"/>
          </a:p>
        </p:txBody>
      </p:sp>
      <p:pic>
        <p:nvPicPr>
          <p:cNvPr id="3" name="Picture 2" descr="faavwad21.Dob.Diag.Sex.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4" y="770465"/>
            <a:ext cx="4572000" cy="5486400"/>
          </a:xfrm>
          <a:prstGeom prst="rect">
            <a:avLst/>
          </a:prstGeom>
        </p:spPr>
      </p:pic>
      <p:pic>
        <p:nvPicPr>
          <p:cNvPr id="5" name="Picture 4" descr="faavwad21.Dob.Diag.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259" y="711984"/>
            <a:ext cx="4572000" cy="54864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B21F-20F9-F046-8F32-E0E87F05590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44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845107"/>
              </p:ext>
            </p:extLst>
          </p:nvPr>
        </p:nvGraphicFramePr>
        <p:xfrm>
          <a:off x="1447800" y="989727"/>
          <a:ext cx="2666999" cy="5258673"/>
        </p:xfrm>
        <a:graphic>
          <a:graphicData uri="http://schemas.openxmlformats.org/drawingml/2006/table">
            <a:tbl>
              <a:tblPr/>
              <a:tblGrid>
                <a:gridCol w="1264513"/>
                <a:gridCol w="1402486"/>
              </a:tblGrid>
              <a:tr h="212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Date of birth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2.582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Frequency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0.015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Italian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Jewish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-53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466"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Onset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466"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velar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palatal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142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466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none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466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/w/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-132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lateral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-141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466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stop/liquid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-170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Coda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complex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466"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velar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-88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lateral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-107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nasal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-127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466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none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-355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466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Stress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466"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tertiary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466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Duration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-0.760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2286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Regression coefficients with p &lt; .0001 for raising of /</a:t>
            </a:r>
            <a:r>
              <a:rPr lang="en-US" dirty="0" err="1" smtClean="0"/>
              <a:t>ey</a:t>
            </a:r>
            <a:r>
              <a:rPr lang="en-US" dirty="0" smtClean="0"/>
              <a:t>/ on the front diagonal, N = 56748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95400" y="1219200"/>
            <a:ext cx="2971800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1BE-C1A8-394E-8EF0-4049B8CB3D0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89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144111"/>
              </p:ext>
            </p:extLst>
          </p:nvPr>
        </p:nvGraphicFramePr>
        <p:xfrm>
          <a:off x="1447800" y="989727"/>
          <a:ext cx="2666999" cy="5258673"/>
        </p:xfrm>
        <a:graphic>
          <a:graphicData uri="http://schemas.openxmlformats.org/drawingml/2006/table">
            <a:tbl>
              <a:tblPr/>
              <a:tblGrid>
                <a:gridCol w="1264513"/>
                <a:gridCol w="1402486"/>
              </a:tblGrid>
              <a:tr h="212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Date of birth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2.582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Frequency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0.015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Italian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Jewish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-53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466"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Onset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466"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velar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palatal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142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466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none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466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/w/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-132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lateral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-141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466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stop/liquid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-170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Coda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complex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466"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velar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-88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lateral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-107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nasal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-127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466">
                <a:tc>
                  <a:txBody>
                    <a:bodyPr/>
                    <a:lstStyle/>
                    <a:p>
                      <a:pPr algn="l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none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-355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466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Stress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466"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tertiary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466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Duration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-0.760</a:t>
                      </a:r>
                    </a:p>
                  </a:txBody>
                  <a:tcPr marL="6573" marR="6573" marT="65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781921"/>
              </p:ext>
            </p:extLst>
          </p:nvPr>
        </p:nvGraphicFramePr>
        <p:xfrm>
          <a:off x="5562600" y="1066800"/>
          <a:ext cx="2828726" cy="4525968"/>
        </p:xfrm>
        <a:graphic>
          <a:graphicData uri="http://schemas.openxmlformats.org/drawingml/2006/table">
            <a:tbl>
              <a:tblPr/>
              <a:tblGrid>
                <a:gridCol w="1295400"/>
                <a:gridCol w="1533326"/>
              </a:tblGrid>
              <a:tr h="377164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hate</a:t>
                      </a:r>
                      <a:endParaRPr lang="cs-CZ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572" marR="12572" marT="12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224</a:t>
                      </a:r>
                    </a:p>
                  </a:txBody>
                  <a:tcPr marL="12572" marR="12572" marT="12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7164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stay</a:t>
                      </a:r>
                    </a:p>
                  </a:txBody>
                  <a:tcPr marL="12572" marR="12572" marT="12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145</a:t>
                      </a:r>
                    </a:p>
                  </a:txBody>
                  <a:tcPr marL="12572" marR="12572" marT="12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7164">
                <a:tc>
                  <a:txBody>
                    <a:bodyPr/>
                    <a:lstStyle/>
                    <a:p>
                      <a:pPr algn="l" fontAlgn="b"/>
                      <a:r>
                        <a:rPr lang="da-DK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gave</a:t>
                      </a:r>
                    </a:p>
                  </a:txBody>
                  <a:tcPr marL="12572" marR="12572" marT="12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</a:t>
                      </a:r>
                    </a:p>
                  </a:txBody>
                  <a:tcPr marL="12572" marR="12572" marT="12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7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came</a:t>
                      </a:r>
                    </a:p>
                  </a:txBody>
                  <a:tcPr marL="12572" marR="12572" marT="12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</a:t>
                      </a:r>
                    </a:p>
                  </a:txBody>
                  <a:tcPr marL="12572" marR="12572" marT="12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716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pay</a:t>
                      </a:r>
                    </a:p>
                  </a:txBody>
                  <a:tcPr marL="12572" marR="12572" marT="12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</a:t>
                      </a:r>
                    </a:p>
                  </a:txBody>
                  <a:tcPr marL="12572" marR="12572" marT="12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7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eight</a:t>
                      </a:r>
                    </a:p>
                  </a:txBody>
                  <a:tcPr marL="12572" marR="12572" marT="12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572" marR="12572" marT="12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7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12572" marR="12572" marT="12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12572" marR="12572" marT="12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7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days</a:t>
                      </a:r>
                    </a:p>
                  </a:txBody>
                  <a:tcPr marL="12572" marR="12572" marT="12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12572" marR="12572" marT="12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7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way</a:t>
                      </a:r>
                    </a:p>
                  </a:txBody>
                  <a:tcPr marL="12572" marR="12572" marT="12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12572" marR="12572" marT="12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71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day</a:t>
                      </a:r>
                    </a:p>
                  </a:txBody>
                  <a:tcPr marL="12572" marR="12572" marT="12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12572" marR="12572" marT="12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7164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say</a:t>
                      </a:r>
                    </a:p>
                  </a:txBody>
                  <a:tcPr marL="12572" marR="12572" marT="12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12572" marR="12572" marT="12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7164">
                <a:tc>
                  <a:txBody>
                    <a:bodyPr/>
                    <a:lstStyle/>
                    <a:p>
                      <a:pPr algn="l" fontAlgn="b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make</a:t>
                      </a:r>
                    </a:p>
                  </a:txBody>
                  <a:tcPr marL="12572" marR="12572" marT="12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-40</a:t>
                      </a:r>
                    </a:p>
                  </a:txBody>
                  <a:tcPr marL="12572" marR="12572" marT="125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2286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Regression coefficients with p &lt; .0001 for raising of /</a:t>
            </a:r>
            <a:r>
              <a:rPr lang="en-US" dirty="0" err="1" smtClean="0"/>
              <a:t>ey</a:t>
            </a:r>
            <a:r>
              <a:rPr lang="en-US" dirty="0" smtClean="0"/>
              <a:t>/ on the front diagonal, N = 56748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1BE-C1A8-394E-8EF0-4049B8CB3D0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60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9301785"/>
              </p:ext>
            </p:extLst>
          </p:nvPr>
        </p:nvGraphicFramePr>
        <p:xfrm>
          <a:off x="990600" y="685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9649180"/>
              </p:ext>
            </p:extLst>
          </p:nvPr>
        </p:nvGraphicFramePr>
        <p:xfrm>
          <a:off x="3581400" y="343154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9600" y="228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Phonetic constraints on raising of /</a:t>
            </a:r>
            <a:r>
              <a:rPr lang="en-US" dirty="0" err="1" smtClean="0"/>
              <a:t>ey</a:t>
            </a:r>
            <a:r>
              <a:rPr lang="en-US" dirty="0" smtClean="0"/>
              <a:t>/ with and without random effect of lexicon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1BE-C1A8-394E-8EF0-4049B8CB3D04}" type="slidenum">
              <a:rPr lang="en-US" smtClean="0"/>
              <a:t>24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413842" y="4510625"/>
            <a:ext cx="1088722" cy="76944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-</a:t>
            </a:r>
            <a:r>
              <a:rPr lang="en-US" dirty="0" smtClean="0"/>
              <a:t>  Lexicon</a:t>
            </a:r>
          </a:p>
          <a:p>
            <a:r>
              <a:rPr lang="en-US" sz="2000" dirty="0" smtClean="0"/>
              <a:t>+</a:t>
            </a:r>
            <a:r>
              <a:rPr lang="en-US" dirty="0" smtClean="0"/>
              <a:t> Lexicon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52014" y="1764299"/>
            <a:ext cx="1088722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-</a:t>
            </a:r>
            <a:r>
              <a:rPr lang="en-US" dirty="0" smtClean="0"/>
              <a:t>  Lexicon</a:t>
            </a:r>
          </a:p>
          <a:p>
            <a:r>
              <a:rPr lang="en-US" sz="2000" dirty="0" smtClean="0"/>
              <a:t>+</a:t>
            </a:r>
            <a:r>
              <a:rPr lang="en-US" dirty="0" smtClean="0"/>
              <a:t> Lexicon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75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7696745"/>
              </p:ext>
            </p:extLst>
          </p:nvPr>
        </p:nvGraphicFramePr>
        <p:xfrm>
          <a:off x="1428143" y="685800"/>
          <a:ext cx="62738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00200" y="152400"/>
            <a:ext cx="6324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model of lexical diffusion: selection of eight words over time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3733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half: time 1-15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3999" y="3701534"/>
            <a:ext cx="281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half: time 16-30 </a:t>
            </a:r>
            <a:endParaRPr lang="en-US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6933613"/>
              </p:ext>
            </p:extLst>
          </p:nvPr>
        </p:nvGraphicFramePr>
        <p:xfrm>
          <a:off x="29134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7723361"/>
              </p:ext>
            </p:extLst>
          </p:nvPr>
        </p:nvGraphicFramePr>
        <p:xfrm>
          <a:off x="4516148" y="411290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1BE-C1A8-394E-8EF0-4049B8CB3D0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93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Graphic spid="11" grpId="0">
        <p:bldAsOne/>
      </p:bldGraphic>
      <p:bldGraphic spid="12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47243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26806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 </a:t>
            </a:r>
            <a:r>
              <a:rPr lang="en-US" dirty="0"/>
              <a:t>front diagonal values for 47 most common words with checked /</a:t>
            </a:r>
            <a:r>
              <a:rPr lang="en-US" dirty="0" err="1"/>
              <a:t>eyC</a:t>
            </a:r>
            <a:r>
              <a:rPr lang="en-US" dirty="0"/>
              <a:t>/ for speakers in the Philadelphia Neighborhood Corpus born before and after 1940. r</a:t>
            </a:r>
            <a:r>
              <a:rPr lang="en-US" baseline="30000" dirty="0"/>
              <a:t>2</a:t>
            </a:r>
            <a:r>
              <a:rPr lang="en-US" dirty="0"/>
              <a:t> = .83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1BE-C1A8-394E-8EF0-4049B8CB3D04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64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2860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2. Front diagonal coefficients for 47 most common words with checked /</a:t>
            </a:r>
            <a:r>
              <a:rPr lang="en-US" dirty="0" err="1"/>
              <a:t>eyC</a:t>
            </a:r>
            <a:r>
              <a:rPr lang="en-US" dirty="0"/>
              <a:t>/ for speakers in the Philadelphia Neighborhood Corpus born before and after 1940. r</a:t>
            </a:r>
            <a:r>
              <a:rPr lang="en-US" baseline="30000" dirty="0"/>
              <a:t>2</a:t>
            </a:r>
            <a:r>
              <a:rPr lang="en-US" dirty="0"/>
              <a:t> = .66.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1BE-C1A8-394E-8EF0-4049B8CB3D04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xw2122_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8229601" cy="640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4200" y="17526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days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0" y="2144686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made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04974" y="2297036"/>
            <a:ext cx="744252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take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1800" y="193636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change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26670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hate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33528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eight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23622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gave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3000" y="29718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came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84670" y="2435925"/>
            <a:ext cx="1089660" cy="19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m</a:t>
            </a:r>
            <a:r>
              <a:rPr lang="en-US" sz="1600" dirty="0" smtClean="0">
                <a:solidFill>
                  <a:srgbClr val="0000FF"/>
                </a:solidFill>
              </a:rPr>
              <a:t>ake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87388" y="2599391"/>
            <a:ext cx="676593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name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1BE-C1A8-394E-8EF0-4049B8CB3D0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26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xw2122_CF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57200"/>
            <a:ext cx="8229600" cy="640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10400" y="17526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days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0400" y="2252246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made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10400" y="2557046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m</a:t>
            </a:r>
            <a:r>
              <a:rPr lang="en-US" sz="1600" dirty="0" smtClean="0">
                <a:solidFill>
                  <a:srgbClr val="0000FF"/>
                </a:solidFill>
              </a:rPr>
              <a:t>ake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0400" y="27432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name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0400" y="2404646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take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34200" y="19812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change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26670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hate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47800" y="3395246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eight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7800" y="23622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gave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47800" y="29718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came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86600" y="40386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10400" y="4207075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pay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10400" y="4766846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d</a:t>
            </a:r>
            <a:r>
              <a:rPr lang="en-US" sz="1600" dirty="0" smtClean="0">
                <a:solidFill>
                  <a:srgbClr val="FF0000"/>
                </a:solidFill>
              </a:rPr>
              <a:t>ay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0400" y="5833646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way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10400" y="4385846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stay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10400" y="4538246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say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990600" y="4267200"/>
            <a:ext cx="1752600" cy="1524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867400" y="685800"/>
            <a:ext cx="1714500" cy="24384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057900" y="4191000"/>
            <a:ext cx="1714500" cy="2133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90600" y="2438400"/>
            <a:ext cx="1600200" cy="140535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1BE-C1A8-394E-8EF0-4049B8CB3D0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83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23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cs typeface="+mj-cs"/>
              </a:rPr>
              <a:t>The Neogrammarian viewpoint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533400" y="1600200"/>
            <a:ext cx="7620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Every sound change, inasmuch as it occurs mechanically, takes place according to laws that admit no exception.					--</a:t>
            </a:r>
            <a:r>
              <a:rPr lang="en-US" dirty="0" err="1">
                <a:cs typeface="+mn-cs"/>
              </a:rPr>
              <a:t>Ostoff</a:t>
            </a:r>
            <a:r>
              <a:rPr lang="en-US" dirty="0">
                <a:cs typeface="+mn-cs"/>
              </a:rPr>
              <a:t> and </a:t>
            </a:r>
            <a:r>
              <a:rPr lang="en-US" dirty="0" err="1">
                <a:cs typeface="+mn-cs"/>
              </a:rPr>
              <a:t>Brugmann</a:t>
            </a:r>
            <a:r>
              <a:rPr lang="en-US" dirty="0">
                <a:cs typeface="+mn-cs"/>
              </a:rPr>
              <a:t> 1878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609600" y="2882449"/>
            <a:ext cx="7467600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Sound-change is merely a change in the speakers</a:t>
            </a:r>
            <a:r>
              <a:rPr lang="ja-JP" altLang="en-US" dirty="0">
                <a:latin typeface="Arial"/>
                <a:cs typeface="+mn-cs"/>
              </a:rPr>
              <a:t>’</a:t>
            </a:r>
            <a:r>
              <a:rPr lang="en-US" dirty="0">
                <a:cs typeface="+mn-cs"/>
              </a:rPr>
              <a:t> manner of producing phonemes and accordingly, affects a phoneme at every occurrence, regardless of the nature of any particular linguistic form in which the phoneme happens to occur. . . </a:t>
            </a:r>
            <a:endParaRPr lang="en-US" dirty="0" smtClean="0">
              <a:cs typeface="+mn-cs"/>
            </a:endParaRPr>
          </a:p>
          <a:p>
            <a:pPr>
              <a:spcBef>
                <a:spcPct val="50000"/>
              </a:spcBef>
              <a:defRPr/>
            </a:pPr>
            <a:r>
              <a:rPr lang="en-US" dirty="0" smtClean="0">
                <a:cs typeface="+mn-cs"/>
              </a:rPr>
              <a:t>The </a:t>
            </a:r>
            <a:r>
              <a:rPr lang="en-US" dirty="0">
                <a:cs typeface="+mn-cs"/>
              </a:rPr>
              <a:t>whole assumption can be briefly put into the words:  </a:t>
            </a:r>
            <a:r>
              <a:rPr lang="en-US" b="1" i="1" dirty="0">
                <a:cs typeface="+mn-cs"/>
              </a:rPr>
              <a:t>phonemes change</a:t>
            </a:r>
            <a:r>
              <a:rPr lang="en-US" dirty="0">
                <a:cs typeface="+mn-cs"/>
              </a:rPr>
              <a:t>.  		--Bloomfield 1933:353-4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1BE-C1A8-394E-8EF0-4049B8CB3D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91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xw2122_CF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57200"/>
            <a:ext cx="8229600" cy="640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38800" y="46482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place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638800" y="40386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break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638800" y="3776246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great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35052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grade  </a:t>
            </a:r>
            <a:endParaRPr lang="en-US" sz="1600" dirty="0"/>
          </a:p>
        </p:txBody>
      </p:sp>
      <p:sp>
        <p:nvSpPr>
          <p:cNvPr id="12" name="Oval 11"/>
          <p:cNvSpPr/>
          <p:nvPr/>
        </p:nvSpPr>
        <p:spPr>
          <a:xfrm>
            <a:off x="6324599" y="3429000"/>
            <a:ext cx="1295401" cy="13716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1BE-C1A8-394E-8EF0-4049B8CB3D0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2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1911" y="402693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æ</a:t>
            </a:r>
            <a:r>
              <a:rPr lang="en-US" dirty="0" smtClean="0"/>
              <a:t>:/ </a:t>
            </a:r>
            <a:r>
              <a:rPr lang="en-US" dirty="0" smtClean="0"/>
              <a:t>mate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8511" y="29072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ɛ</a:t>
            </a:r>
            <a:r>
              <a:rPr lang="en-US" dirty="0" smtClean="0"/>
              <a:t>:/ </a:t>
            </a:r>
            <a:r>
              <a:rPr lang="en-US" dirty="0" smtClean="0"/>
              <a:t>meat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5111" y="19928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/>
              <a:t>e</a:t>
            </a:r>
            <a:r>
              <a:rPr lang="en-US" dirty="0" smtClean="0"/>
              <a:t>:/ </a:t>
            </a:r>
            <a:r>
              <a:rPr lang="en-US" dirty="0" smtClean="0"/>
              <a:t>meet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20311" y="990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/i:/ </a:t>
            </a:r>
            <a:r>
              <a:rPr lang="en-US" dirty="0" smtClean="0"/>
              <a:t>mite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3063658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great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break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drain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058511" y="2362200"/>
            <a:ext cx="228599" cy="545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753711" y="1447800"/>
            <a:ext cx="1524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591911" y="3276600"/>
            <a:ext cx="4572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6200000" flipH="1">
            <a:off x="1868011" y="1638300"/>
            <a:ext cx="2743200" cy="1905000"/>
          </a:xfrm>
          <a:prstGeom prst="curvedConnector3">
            <a:avLst>
              <a:gd name="adj1" fmla="val -300"/>
            </a:avLst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63511" y="4114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ai</a:t>
            </a:r>
            <a:r>
              <a:rPr lang="en-US" dirty="0" smtClean="0"/>
              <a:t>]</a:t>
            </a:r>
          </a:p>
        </p:txBody>
      </p:sp>
      <p:sp>
        <p:nvSpPr>
          <p:cNvPr id="33" name="Left Brace 32"/>
          <p:cNvSpPr/>
          <p:nvPr/>
        </p:nvSpPr>
        <p:spPr>
          <a:xfrm>
            <a:off x="1372711" y="2057400"/>
            <a:ext cx="201770" cy="130557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067911" y="36576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48400" y="3200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ɔ</a:t>
            </a:r>
            <a:r>
              <a:rPr lang="en-US" dirty="0" smtClean="0"/>
              <a:t>:/ </a:t>
            </a:r>
            <a:r>
              <a:rPr lang="en-US" dirty="0" smtClean="0"/>
              <a:t>moat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324600" y="21775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/o:/ </a:t>
            </a:r>
            <a:r>
              <a:rPr lang="en-US" dirty="0" smtClean="0"/>
              <a:t>moot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924800" y="3172475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broad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6705600" y="2546866"/>
            <a:ext cx="15240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48911" y="304800"/>
            <a:ext cx="609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Classic exceptions to sound change: consonant/liquid onsets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7391400" y="3375084"/>
            <a:ext cx="533400" cy="162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858000" y="1447800"/>
            <a:ext cx="76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5400000">
            <a:off x="4230211" y="1638300"/>
            <a:ext cx="2743200" cy="1905000"/>
          </a:xfrm>
          <a:prstGeom prst="curvedConnector3">
            <a:avLst>
              <a:gd name="adj1" fmla="val -300"/>
            </a:avLst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19600" y="4114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smtClean="0"/>
              <a:t>au]</a:t>
            </a:r>
            <a:endParaRPr lang="en-US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6553200" y="990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/u:</a:t>
            </a:r>
            <a:r>
              <a:rPr lang="en-US" dirty="0" smtClean="0"/>
              <a:t>/ </a:t>
            </a:r>
            <a:r>
              <a:rPr lang="en-US" dirty="0" smtClean="0"/>
              <a:t>mouth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1BE-C1A8-394E-8EF0-4049B8CB3D0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53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30" grpId="0"/>
      <p:bldP spid="33" grpId="0" animBg="1"/>
      <p:bldP spid="39" grpId="0"/>
      <p:bldP spid="40" grpId="0"/>
      <p:bldP spid="41" grpId="0"/>
      <p:bldP spid="24" grpId="0"/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Conclusion</a:t>
            </a:r>
            <a:endParaRPr lang="en-US" sz="32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9600" y="3406775"/>
            <a:ext cx="7467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 smtClean="0">
                <a:cs typeface="+mn-cs"/>
              </a:rPr>
              <a:t>Sound-change is merely a change in the speakers</a:t>
            </a:r>
            <a:r>
              <a:rPr lang="ja-JP" altLang="en-US" sz="2000" dirty="0" smtClean="0">
                <a:latin typeface="Arial"/>
                <a:cs typeface="+mn-cs"/>
              </a:rPr>
              <a:t>’</a:t>
            </a:r>
            <a:r>
              <a:rPr lang="en-US" sz="2000" dirty="0" smtClean="0">
                <a:cs typeface="+mn-cs"/>
              </a:rPr>
              <a:t> manner of producing phonemes and accordingly, affects a phoneme at every occurrence, regardless of the nature of any particular linguistic form in which the phoneme happens to occur. . . The whole assumption can be briefly put into the words:  </a:t>
            </a:r>
            <a:r>
              <a:rPr lang="en-US" sz="2000" i="1" dirty="0" smtClean="0">
                <a:cs typeface="+mn-cs"/>
              </a:rPr>
              <a:t>phonemes change</a:t>
            </a:r>
            <a:r>
              <a:rPr lang="en-US" sz="2000" dirty="0" smtClean="0">
                <a:cs typeface="+mn-cs"/>
              </a:rPr>
              <a:t>.  		--Bloomfield 1933:353-4</a:t>
            </a:r>
            <a:endParaRPr lang="en-US" sz="2000" dirty="0"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542871"/>
            <a:ext cx="685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Although significant lexical effects can be found in the course of a regular sound change, all words in which the phoneme occurs are selected to participate in the change in accordance with the phonetic factors that define the change.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1BE-C1A8-394E-8EF0-4049B8CB3D0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05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xw2122_CFRspa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57200"/>
            <a:ext cx="8229600" cy="64008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1BE-C1A8-394E-8EF0-4049B8CB3D0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61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Lexical diffusion</a:t>
            </a:r>
            <a:endParaRPr lang="en-US" sz="3600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62000" y="4298950"/>
            <a:ext cx="7620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The lexically gradual view of sound change is incompatible, in principle, with the </a:t>
            </a:r>
            <a:r>
              <a:rPr lang="en-US" dirty="0" err="1">
                <a:cs typeface="+mn-cs"/>
              </a:rPr>
              <a:t>structuralist</a:t>
            </a:r>
            <a:r>
              <a:rPr lang="en-US" dirty="0">
                <a:cs typeface="+mn-cs"/>
              </a:rPr>
              <a:t> way of looking at sound change. --Chen and Wang 1957:257.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38200" y="2851150"/>
            <a:ext cx="7848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We hold that words change their pronunciations by discrete, perceptual increments (i.e., phonetically abrupt) but severally at a time (i.e., lexically gradual)   --Wang and Chen 1977:150.</a:t>
            </a:r>
          </a:p>
        </p:txBody>
      </p:sp>
      <p:sp>
        <p:nvSpPr>
          <p:cNvPr id="5" name="Rectangle 4"/>
          <p:cNvSpPr/>
          <p:nvPr/>
        </p:nvSpPr>
        <p:spPr>
          <a:xfrm>
            <a:off x="806092" y="1381095"/>
            <a:ext cx="727110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The phonetic </a:t>
            </a:r>
            <a:r>
              <a:rPr lang="en-US" i="1" dirty="0"/>
              <a:t>law </a:t>
            </a:r>
            <a:r>
              <a:rPr lang="en-US" dirty="0"/>
              <a:t>does not affect all items at the same time: some are designed to develop quickly, others remain behind, some offer strong resistance and succeed in turning back any effort at transformation. </a:t>
            </a:r>
          </a:p>
          <a:p>
            <a:pPr>
              <a:spcBef>
                <a:spcPct val="50000"/>
              </a:spcBef>
            </a:pPr>
            <a:r>
              <a:rPr lang="en-US" dirty="0"/>
              <a:t>							    --</a:t>
            </a:r>
            <a:r>
              <a:rPr lang="en-US" dirty="0" err="1"/>
              <a:t>Gauchat</a:t>
            </a:r>
            <a:r>
              <a:rPr lang="en-US" dirty="0"/>
              <a:t> (cited in </a:t>
            </a:r>
            <a:r>
              <a:rPr lang="en-US" dirty="0" err="1"/>
              <a:t>Dauzat</a:t>
            </a:r>
            <a:r>
              <a:rPr lang="en-US" dirty="0"/>
              <a:t> 1922)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1BE-C1A8-394E-8EF0-4049B8CB3D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41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077200" cy="533400"/>
          </a:xfrm>
        </p:spPr>
        <p:txBody>
          <a:bodyPr>
            <a:normAutofit fontScale="90000"/>
          </a:bodyPr>
          <a:lstStyle/>
          <a:p>
            <a:r>
              <a:rPr lang="en-US" sz="2800"/>
              <a:t>Resolving the Neogrammarian Controversy </a:t>
            </a:r>
            <a:br>
              <a:rPr lang="en-US" sz="2800"/>
            </a:br>
            <a:r>
              <a:rPr lang="en-US" sz="2800"/>
              <a:t>(Labov 1981) 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457200" y="2057400"/>
            <a:ext cx="8001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Regular sound change is the result of a gradual transformation of a single phonetic feature of a phoneme in a continuous phonetic space.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57200" y="3886200"/>
            <a:ext cx="838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Lexical diffusion is the result of the abrupt substitution of one phoneme for another in words that contain that phoneme.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1BE-C1A8-394E-8EF0-4049B8CB3D0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/>
      <p:bldP spid="757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0"/>
            <a:ext cx="7772400" cy="457200"/>
          </a:xfrm>
        </p:spPr>
        <p:txBody>
          <a:bodyPr/>
          <a:lstStyle/>
          <a:p>
            <a:r>
              <a:rPr lang="en-US" sz="2400"/>
              <a:t>Reports of lexical diffusion, 1970-1997</a:t>
            </a: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381000" y="838200"/>
            <a:ext cx="85344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lvl="2"/>
            <a:endParaRPr lang="en-US">
              <a:latin typeface="Times New Roman" pitchFamily="-84" charset="0"/>
            </a:endParaRP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58726" name="Text Box 6"/>
          <p:cNvSpPr txBox="1">
            <a:spLocks noChangeArrowheads="1"/>
          </p:cNvSpPr>
          <p:nvPr/>
        </p:nvSpPr>
        <p:spPr bwMode="auto">
          <a:xfrm>
            <a:off x="228600" y="533400"/>
            <a:ext cx="8686800" cy="640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1970</a:t>
            </a:r>
            <a:endParaRPr lang="en-US" sz="1800">
              <a:solidFill>
                <a:srgbClr val="000000"/>
              </a:solidFill>
            </a:endParaRPr>
          </a:p>
          <a:p>
            <a:r>
              <a:rPr lang="en-US" sz="1800">
                <a:solidFill>
                  <a:srgbClr val="000000"/>
                </a:solidFill>
              </a:rPr>
              <a:t>Cheng, Chin-Chuan, and Wang, Wm. S-Y. 1970. Phonological change of Middle Chinese initials. </a:t>
            </a:r>
            <a:r>
              <a:rPr lang="en-US" sz="1800" i="1">
                <a:solidFill>
                  <a:srgbClr val="000000"/>
                </a:solidFill>
              </a:rPr>
              <a:t>University of California (Berkeley) Dept. of Linguistics.  Project on Linguistic Analysis, Second Series,</a:t>
            </a:r>
            <a:r>
              <a:rPr lang="en-US" sz="1800">
                <a:solidFill>
                  <a:srgbClr val="000000"/>
                </a:solidFill>
              </a:rPr>
              <a:t> 10 CW1 - CW69. </a:t>
            </a:r>
          </a:p>
          <a:p>
            <a:r>
              <a:rPr lang="en-US" sz="1800" b="1">
                <a:solidFill>
                  <a:srgbClr val="FF0000"/>
                </a:solidFill>
              </a:rPr>
              <a:t>1973</a:t>
            </a:r>
            <a:endParaRPr lang="en-US" sz="1800">
              <a:solidFill>
                <a:srgbClr val="000000"/>
              </a:solidFill>
            </a:endParaRPr>
          </a:p>
          <a:p>
            <a:r>
              <a:rPr lang="en-US" sz="1800">
                <a:solidFill>
                  <a:srgbClr val="000000"/>
                </a:solidFill>
              </a:rPr>
              <a:t>Sherman, D. 1973. Noun-verb stress alternation: an example of the lexical diffusion of sound change in English. </a:t>
            </a:r>
            <a:r>
              <a:rPr lang="en-US" sz="1800" i="1">
                <a:solidFill>
                  <a:srgbClr val="000000"/>
                </a:solidFill>
              </a:rPr>
              <a:t>Project on Linguistic Analysis, Reports, Second Series,</a:t>
            </a:r>
            <a:r>
              <a:rPr lang="en-US" sz="1800">
                <a:solidFill>
                  <a:srgbClr val="000000"/>
                </a:solidFill>
              </a:rPr>
              <a:t> 17: 46-81. </a:t>
            </a:r>
          </a:p>
          <a:p>
            <a:r>
              <a:rPr lang="en-US" sz="1800" b="1">
                <a:solidFill>
                  <a:srgbClr val="FF0000"/>
                </a:solidFill>
              </a:rPr>
              <a:t>1976</a:t>
            </a:r>
            <a:endParaRPr lang="en-US" sz="1800">
              <a:solidFill>
                <a:srgbClr val="000000"/>
              </a:solidFill>
            </a:endParaRPr>
          </a:p>
          <a:p>
            <a:r>
              <a:rPr lang="en-US" sz="1800">
                <a:solidFill>
                  <a:srgbClr val="000000"/>
                </a:solidFill>
              </a:rPr>
              <a:t>Barrack, C. M. 1976. Lexical diffusion and the High German consonant shift. </a:t>
            </a:r>
            <a:r>
              <a:rPr lang="en-US" sz="1800" i="1">
                <a:solidFill>
                  <a:srgbClr val="000000"/>
                </a:solidFill>
              </a:rPr>
              <a:t>Lingua</a:t>
            </a:r>
            <a:r>
              <a:rPr lang="en-US" sz="1800">
                <a:solidFill>
                  <a:srgbClr val="000000"/>
                </a:solidFill>
              </a:rPr>
              <a:t> 40:151-75. </a:t>
            </a:r>
          </a:p>
          <a:p>
            <a:r>
              <a:rPr lang="en-US" sz="1800">
                <a:solidFill>
                  <a:srgbClr val="000000"/>
                </a:solidFill>
              </a:rPr>
              <a:t>Toon, Thomas E. 1976. The variationist analysis of Early Old English manuscript data. In W. M. Christie Jr. (ed.), Proceedings of the Second International Conference on Historical Linguistics. Amsterdam: North Holland. Pp. 71-81. </a:t>
            </a:r>
          </a:p>
          <a:p>
            <a:r>
              <a:rPr lang="en-US" sz="1800">
                <a:solidFill>
                  <a:srgbClr val="000000"/>
                </a:solidFill>
              </a:rPr>
              <a:t>Toon, Thomas E.. 1976. The actuation and implementation of an Old English sound change. In R. J. Di Pietro &amp; E. L. Blansitt (eds.), The Third Lacus Forum. Pp. 614-622.  Columbia, SC:  Hornbeam Press, Inc.</a:t>
            </a:r>
          </a:p>
          <a:p>
            <a:r>
              <a:rPr lang="en-US" sz="1800" b="1">
                <a:solidFill>
                  <a:srgbClr val="FF0000"/>
                </a:solidFill>
              </a:rPr>
              <a:t>1977</a:t>
            </a:r>
            <a:endParaRPr lang="en-US" sz="1800">
              <a:solidFill>
                <a:srgbClr val="000000"/>
              </a:solidFill>
            </a:endParaRPr>
          </a:p>
          <a:p>
            <a:r>
              <a:rPr lang="en-US" sz="1800">
                <a:solidFill>
                  <a:srgbClr val="000000"/>
                </a:solidFill>
              </a:rPr>
              <a:t>Cheng, Chin-chuan and William S.-Y. Wang. 1977. Tone change in Chaozhou Chinese: a study of lexical diffusion. In W. S-Y. Wang (ed),</a:t>
            </a:r>
            <a:r>
              <a:rPr lang="en-US" sz="1800" i="1">
                <a:solidFill>
                  <a:srgbClr val="000000"/>
                </a:solidFill>
              </a:rPr>
              <a:t>The Lexicon in Phonological Change.</a:t>
            </a:r>
            <a:r>
              <a:rPr lang="en-US" sz="1800">
                <a:solidFill>
                  <a:srgbClr val="000000"/>
                </a:solidFill>
              </a:rPr>
              <a:t> The Hague: Mouton Pp. 86-100.</a:t>
            </a:r>
          </a:p>
          <a:p>
            <a:r>
              <a:rPr lang="en-US" sz="1800">
                <a:solidFill>
                  <a:srgbClr val="000000"/>
                </a:solidFill>
              </a:rPr>
              <a:t>Wang, William S.-Y. and C.-C. Cheng. 1977. Implementation of phonological change: the Shaungfeng Chinese case. In W. S-Y. Wang (ed.),</a:t>
            </a:r>
            <a:r>
              <a:rPr lang="en-US" sz="1800" i="1">
                <a:solidFill>
                  <a:srgbClr val="000000"/>
                </a:solidFill>
              </a:rPr>
              <a:t>The lexicon in phonological change.</a:t>
            </a:r>
            <a:r>
              <a:rPr lang="en-US" sz="1800">
                <a:solidFill>
                  <a:srgbClr val="000000"/>
                </a:solidFill>
              </a:rPr>
              <a:t> The Hague: Mouton.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1BE-C1A8-394E-8EF0-4049B8CB3D0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0"/>
            <a:ext cx="7772400" cy="457200"/>
          </a:xfrm>
        </p:spPr>
        <p:txBody>
          <a:bodyPr/>
          <a:lstStyle/>
          <a:p>
            <a:r>
              <a:rPr lang="en-US" sz="2400"/>
              <a:t>Reports of lexical diffusion, 1977-1982</a:t>
            </a:r>
          </a:p>
        </p:txBody>
      </p:sp>
      <p:sp>
        <p:nvSpPr>
          <p:cNvPr id="166915" name="Text Box 3"/>
          <p:cNvSpPr txBox="1">
            <a:spLocks noChangeArrowheads="1"/>
          </p:cNvSpPr>
          <p:nvPr/>
        </p:nvSpPr>
        <p:spPr bwMode="auto">
          <a:xfrm>
            <a:off x="381000" y="838200"/>
            <a:ext cx="85344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lvl="2"/>
            <a:endParaRPr lang="en-US">
              <a:latin typeface="Times New Roman" pitchFamily="-84" charset="0"/>
            </a:endParaRP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304800" y="457200"/>
            <a:ext cx="8686800" cy="640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1977</a:t>
            </a:r>
            <a:endParaRPr lang="en-US" sz="1800">
              <a:solidFill>
                <a:srgbClr val="000000"/>
              </a:solidFill>
            </a:endParaRPr>
          </a:p>
          <a:p>
            <a:r>
              <a:rPr lang="en-US" sz="1800">
                <a:solidFill>
                  <a:srgbClr val="000000"/>
                </a:solidFill>
              </a:rPr>
              <a:t>Janson,  Tore. 1977. Reversed lexical diffusion and lexical split:  Loss of -d in Stockholm. In Wang (ed.), </a:t>
            </a:r>
            <a:r>
              <a:rPr lang="en-US" sz="1800" i="1">
                <a:solidFill>
                  <a:srgbClr val="000000"/>
                </a:solidFill>
              </a:rPr>
              <a:t>The Lexicon in Phonological Change</a:t>
            </a:r>
            <a:r>
              <a:rPr lang="en-US" sz="1800">
                <a:solidFill>
                  <a:srgbClr val="000000"/>
                </a:solidFill>
              </a:rPr>
              <a:t>. The Hague: Mouton. Pp. 252-65.</a:t>
            </a:r>
          </a:p>
          <a:p>
            <a:r>
              <a:rPr lang="en-US" sz="1800">
                <a:solidFill>
                  <a:srgbClr val="000000"/>
                </a:solidFill>
              </a:rPr>
              <a:t>Lyovin, Anatole. 1977. Sound change, homophony, and lexical diffusion. In W. Wang (ed.), </a:t>
            </a:r>
            <a:r>
              <a:rPr lang="en-US" sz="1800" i="1">
                <a:solidFill>
                  <a:srgbClr val="000000"/>
                </a:solidFill>
              </a:rPr>
              <a:t>The Lexicon in Phonological Change</a:t>
            </a:r>
            <a:r>
              <a:rPr lang="en-US" sz="1800">
                <a:solidFill>
                  <a:srgbClr val="000000"/>
                </a:solidFill>
              </a:rPr>
              <a:t>. The Hague: Mouton. Pp. 120-32. </a:t>
            </a:r>
          </a:p>
          <a:p>
            <a:r>
              <a:rPr lang="en-US" sz="1800" b="1">
                <a:solidFill>
                  <a:srgbClr val="FF0000"/>
                </a:solidFill>
              </a:rPr>
              <a:t>1978</a:t>
            </a:r>
            <a:endParaRPr lang="en-US" sz="1800">
              <a:solidFill>
                <a:srgbClr val="000000"/>
              </a:solidFill>
            </a:endParaRPr>
          </a:p>
          <a:p>
            <a:r>
              <a:rPr lang="en-US" sz="1800">
                <a:solidFill>
                  <a:srgbClr val="000000"/>
                </a:solidFill>
              </a:rPr>
              <a:t>Krishnamurti, Bh. 1978. Areal and lexical diffusion of sound change. </a:t>
            </a:r>
            <a:r>
              <a:rPr lang="en-US" sz="1800" i="1">
                <a:solidFill>
                  <a:srgbClr val="000000"/>
                </a:solidFill>
              </a:rPr>
              <a:t>Language</a:t>
            </a:r>
            <a:r>
              <a:rPr lang="en-US" sz="1800">
                <a:solidFill>
                  <a:srgbClr val="000000"/>
                </a:solidFill>
              </a:rPr>
              <a:t> 54. 1-20. </a:t>
            </a:r>
          </a:p>
          <a:p>
            <a:r>
              <a:rPr lang="en-US" sz="1800">
                <a:solidFill>
                  <a:srgbClr val="000000"/>
                </a:solidFill>
              </a:rPr>
              <a:t>Toon, Tomas E. 1978. Lexical diffusion in Old English. CLS</a:t>
            </a:r>
            <a:r>
              <a:rPr lang="en-US" sz="1800" i="1">
                <a:solidFill>
                  <a:srgbClr val="000000"/>
                </a:solidFill>
              </a:rPr>
              <a:t>. Papers from the Parasessions on the Lexicon. </a:t>
            </a:r>
          </a:p>
          <a:p>
            <a:r>
              <a:rPr lang="en-US" sz="1800" b="1">
                <a:solidFill>
                  <a:srgbClr val="FF0000"/>
                </a:solidFill>
              </a:rPr>
              <a:t>1979</a:t>
            </a:r>
            <a:endParaRPr lang="en-US" sz="1800">
              <a:solidFill>
                <a:srgbClr val="000000"/>
              </a:solidFill>
            </a:endParaRPr>
          </a:p>
          <a:p>
            <a:r>
              <a:rPr lang="en-US" sz="1800">
                <a:solidFill>
                  <a:srgbClr val="000000"/>
                </a:solidFill>
              </a:rPr>
              <a:t>Wang, William S.-Y. 1979. Language change--a lexical perspective. </a:t>
            </a:r>
            <a:r>
              <a:rPr lang="en-US" sz="1800" i="1">
                <a:solidFill>
                  <a:srgbClr val="000000"/>
                </a:solidFill>
              </a:rPr>
              <a:t>Ann. Rev. Anthropol.</a:t>
            </a:r>
            <a:r>
              <a:rPr lang="en-US" sz="1800">
                <a:solidFill>
                  <a:srgbClr val="000000"/>
                </a:solidFill>
              </a:rPr>
              <a:t> 8:353-71. </a:t>
            </a:r>
          </a:p>
          <a:p>
            <a:r>
              <a:rPr lang="en-US" sz="1800" b="1">
                <a:solidFill>
                  <a:srgbClr val="FF0000"/>
                </a:solidFill>
              </a:rPr>
              <a:t>1980</a:t>
            </a:r>
            <a:endParaRPr lang="en-US" sz="1800">
              <a:solidFill>
                <a:srgbClr val="000000"/>
              </a:solidFill>
            </a:endParaRPr>
          </a:p>
          <a:p>
            <a:r>
              <a:rPr lang="en-US" sz="1800">
                <a:solidFill>
                  <a:srgbClr val="000000"/>
                </a:solidFill>
              </a:rPr>
              <a:t>Milroy, James. 1980. Lexical alternation and the history of English: evidence from an urban vernacular. </a:t>
            </a:r>
            <a:r>
              <a:rPr lang="en-US" sz="1800" i="1">
                <a:solidFill>
                  <a:srgbClr val="000000"/>
                </a:solidFill>
              </a:rPr>
              <a:t>In E. Traugott et al. (ed., Papers from the</a:t>
            </a:r>
            <a:r>
              <a:rPr lang="en-US" sz="1800">
                <a:solidFill>
                  <a:srgbClr val="000000"/>
                </a:solidFill>
              </a:rPr>
              <a:t> 4th International Conference on Historical Linguistics. Amsterdam: John Benjamins. </a:t>
            </a:r>
          </a:p>
          <a:p>
            <a:r>
              <a:rPr lang="en-US" sz="1800">
                <a:solidFill>
                  <a:srgbClr val="000000"/>
                </a:solidFill>
              </a:rPr>
              <a:t>Phillips, B. S. 1980. Lexical diffusion and Southern Tune, Duke, News. </a:t>
            </a:r>
            <a:r>
              <a:rPr lang="en-US" sz="1800" i="1">
                <a:solidFill>
                  <a:srgbClr val="000000"/>
                </a:solidFill>
              </a:rPr>
              <a:t>American Speech</a:t>
            </a:r>
            <a:r>
              <a:rPr lang="en-US" sz="1800">
                <a:solidFill>
                  <a:srgbClr val="000000"/>
                </a:solidFill>
              </a:rPr>
              <a:t> 56:72-78. </a:t>
            </a:r>
          </a:p>
          <a:p>
            <a:r>
              <a:rPr lang="en-US" sz="1800" b="1">
                <a:solidFill>
                  <a:srgbClr val="FF0000"/>
                </a:solidFill>
              </a:rPr>
              <a:t>1981</a:t>
            </a:r>
            <a:endParaRPr lang="en-US" sz="1800">
              <a:solidFill>
                <a:srgbClr val="000000"/>
              </a:solidFill>
            </a:endParaRPr>
          </a:p>
          <a:p>
            <a:r>
              <a:rPr lang="en-US" sz="1800">
                <a:solidFill>
                  <a:srgbClr val="000000"/>
                </a:solidFill>
              </a:rPr>
              <a:t>Wallace, Rex. 1981. The variable deletion of final s in Latin. Ohio State M.A. Thesis. </a:t>
            </a:r>
          </a:p>
          <a:p>
            <a:r>
              <a:rPr lang="en-US" sz="1800">
                <a:solidFill>
                  <a:srgbClr val="000000"/>
                </a:solidFill>
              </a:rPr>
              <a:t>Bauer, Robert S. 1982. Cantonese sociolinguistic patterns: correlating social characteristics of speakers with phonological variables in Hong Kong Cantonese. U. of California Berkeley dissertation.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1BE-C1A8-394E-8EF0-4049B8CB3D0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0"/>
            <a:ext cx="7772400" cy="457200"/>
          </a:xfrm>
        </p:spPr>
        <p:txBody>
          <a:bodyPr/>
          <a:lstStyle/>
          <a:p>
            <a:r>
              <a:rPr lang="en-US" sz="2400"/>
              <a:t>Reports of lexical diffusion, 1982-1987</a:t>
            </a: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381000" y="838200"/>
            <a:ext cx="85344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lvl="2"/>
            <a:endParaRPr lang="en-US">
              <a:latin typeface="Times New Roman" pitchFamily="-84" charset="0"/>
            </a:endParaRP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228600" y="457200"/>
            <a:ext cx="8686800" cy="640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1982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Li, Paul Jen-</a:t>
            </a:r>
            <a:r>
              <a:rPr lang="en-US" sz="1800" dirty="0" err="1">
                <a:solidFill>
                  <a:srgbClr val="000000"/>
                </a:solidFill>
              </a:rPr>
              <a:t>Kuei</a:t>
            </a:r>
            <a:r>
              <a:rPr lang="en-US" sz="1800" dirty="0">
                <a:solidFill>
                  <a:srgbClr val="000000"/>
                </a:solidFill>
              </a:rPr>
              <a:t> . 1982. Linguistic variations of different age groups in the </a:t>
            </a:r>
            <a:r>
              <a:rPr lang="en-US" sz="1800" dirty="0" err="1">
                <a:solidFill>
                  <a:srgbClr val="000000"/>
                </a:solidFill>
              </a:rPr>
              <a:t>Atayalic</a:t>
            </a:r>
            <a:r>
              <a:rPr lang="en-US" sz="1800" dirty="0">
                <a:solidFill>
                  <a:srgbClr val="000000"/>
                </a:solidFill>
              </a:rPr>
              <a:t> dialects. </a:t>
            </a:r>
            <a:r>
              <a:rPr lang="en-US" sz="1800" i="1" dirty="0">
                <a:solidFill>
                  <a:srgbClr val="000000"/>
                </a:solidFill>
              </a:rPr>
              <a:t>The </a:t>
            </a:r>
            <a:r>
              <a:rPr lang="en-US" sz="1800" i="1" dirty="0" err="1">
                <a:solidFill>
                  <a:srgbClr val="000000"/>
                </a:solidFill>
              </a:rPr>
              <a:t>Tsing</a:t>
            </a:r>
            <a:r>
              <a:rPr lang="en-US" sz="1800" i="1" dirty="0">
                <a:solidFill>
                  <a:srgbClr val="000000"/>
                </a:solidFill>
              </a:rPr>
              <a:t> </a:t>
            </a:r>
            <a:r>
              <a:rPr lang="en-US" sz="1800" i="1" dirty="0" err="1">
                <a:solidFill>
                  <a:srgbClr val="000000"/>
                </a:solidFill>
              </a:rPr>
              <a:t>Hua</a:t>
            </a:r>
            <a:r>
              <a:rPr lang="en-US" sz="1800" i="1" dirty="0">
                <a:solidFill>
                  <a:srgbClr val="000000"/>
                </a:solidFill>
              </a:rPr>
              <a:t> Journal of Chinese Studies, new series,</a:t>
            </a:r>
            <a:r>
              <a:rPr lang="en-US" sz="1800" dirty="0">
                <a:solidFill>
                  <a:srgbClr val="000000"/>
                </a:solidFill>
              </a:rPr>
              <a:t> 14:167-191. </a:t>
            </a:r>
          </a:p>
          <a:p>
            <a:r>
              <a:rPr lang="en-US" sz="1800" dirty="0">
                <a:solidFill>
                  <a:srgbClr val="000000"/>
                </a:solidFill>
              </a:rPr>
              <a:t>Chan, Marjorie K. M. 1983. Lexical diffusion and two Chinese case studies re-analyzed. </a:t>
            </a:r>
            <a:r>
              <a:rPr lang="en-US" sz="1800" i="1" dirty="0" err="1">
                <a:solidFill>
                  <a:srgbClr val="000000"/>
                </a:solidFill>
              </a:rPr>
              <a:t>Acta</a:t>
            </a:r>
            <a:r>
              <a:rPr lang="en-US" sz="1800" i="1" dirty="0">
                <a:solidFill>
                  <a:srgbClr val="000000"/>
                </a:solidFill>
              </a:rPr>
              <a:t> </a:t>
            </a:r>
            <a:r>
              <a:rPr lang="en-US" sz="1800" i="1" dirty="0" err="1">
                <a:solidFill>
                  <a:srgbClr val="000000"/>
                </a:solidFill>
              </a:rPr>
              <a:t>Orientalia</a:t>
            </a:r>
            <a:r>
              <a:rPr lang="en-US" sz="1800" dirty="0">
                <a:solidFill>
                  <a:srgbClr val="000000"/>
                </a:solidFill>
              </a:rPr>
              <a:t> 44:117-52.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1</a:t>
            </a:r>
            <a:r>
              <a:rPr lang="en-US" sz="1800" b="1" dirty="0">
                <a:solidFill>
                  <a:srgbClr val="FF0000"/>
                </a:solidFill>
              </a:rPr>
              <a:t>983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Phillips, Betty S. 1983. Middle English diphthongization, phonetic analogy, and lexical diffusion. </a:t>
            </a:r>
            <a:r>
              <a:rPr lang="en-US" sz="1800" i="1" dirty="0">
                <a:solidFill>
                  <a:srgbClr val="000000"/>
                </a:solidFill>
              </a:rPr>
              <a:t>WORD</a:t>
            </a:r>
            <a:r>
              <a:rPr lang="en-US" sz="1800" dirty="0">
                <a:solidFill>
                  <a:srgbClr val="000000"/>
                </a:solidFill>
              </a:rPr>
              <a:t> 34.1:  11-23.  April 1983. 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1984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Phillips, B. S. 1984. Word frequency and the actuation of sound change. </a:t>
            </a:r>
            <a:r>
              <a:rPr lang="en-US" sz="1800" i="1" dirty="0">
                <a:solidFill>
                  <a:srgbClr val="000000"/>
                </a:solidFill>
              </a:rPr>
              <a:t>Language</a:t>
            </a:r>
            <a:r>
              <a:rPr lang="en-US" sz="1800" dirty="0">
                <a:solidFill>
                  <a:srgbClr val="000000"/>
                </a:solidFill>
              </a:rPr>
              <a:t> 60:320-42. </a:t>
            </a:r>
          </a:p>
          <a:p>
            <a:r>
              <a:rPr lang="en-US" sz="1800" dirty="0">
                <a:solidFill>
                  <a:srgbClr val="000000"/>
                </a:solidFill>
              </a:rPr>
              <a:t>Wallace, Rex. 1984. Variable deletion of -s in Latin: Its consequences for Romance. In </a:t>
            </a:r>
            <a:r>
              <a:rPr lang="en-US" sz="1800" dirty="0" err="1">
                <a:solidFill>
                  <a:srgbClr val="000000"/>
                </a:solidFill>
              </a:rPr>
              <a:t>Baldi</a:t>
            </a:r>
            <a:r>
              <a:rPr lang="en-US" sz="1800" dirty="0">
                <a:solidFill>
                  <a:srgbClr val="000000"/>
                </a:solidFill>
              </a:rPr>
              <a:t>, P. (</a:t>
            </a:r>
            <a:r>
              <a:rPr lang="en-US" sz="1800" dirty="0" err="1">
                <a:solidFill>
                  <a:srgbClr val="000000"/>
                </a:solidFill>
              </a:rPr>
              <a:t>ed</a:t>
            </a:r>
            <a:r>
              <a:rPr lang="en-US" sz="1800" dirty="0">
                <a:solidFill>
                  <a:srgbClr val="000000"/>
                </a:solidFill>
              </a:rPr>
              <a:t>), </a:t>
            </a:r>
            <a:r>
              <a:rPr lang="en-US" sz="1800" i="1" dirty="0">
                <a:solidFill>
                  <a:srgbClr val="000000"/>
                </a:solidFill>
              </a:rPr>
              <a:t>Papers from the </a:t>
            </a:r>
            <a:r>
              <a:rPr lang="en-US" sz="1800" i="1" dirty="0" err="1">
                <a:solidFill>
                  <a:srgbClr val="000000"/>
                </a:solidFill>
              </a:rPr>
              <a:t>XIIth</a:t>
            </a:r>
            <a:r>
              <a:rPr lang="en-US" sz="1800" i="1" dirty="0">
                <a:solidFill>
                  <a:srgbClr val="000000"/>
                </a:solidFill>
              </a:rPr>
              <a:t> Linguistic Symposium on Romance Languages</a:t>
            </a:r>
            <a:r>
              <a:rPr lang="en-US" sz="1800" dirty="0">
                <a:solidFill>
                  <a:srgbClr val="000000"/>
                </a:solidFill>
              </a:rPr>
              <a:t>. Philadelphia: J., </a:t>
            </a:r>
            <a:r>
              <a:rPr lang="en-US" sz="1800" dirty="0" err="1">
                <a:solidFill>
                  <a:srgbClr val="000000"/>
                </a:solidFill>
              </a:rPr>
              <a:t>Benjamins</a:t>
            </a:r>
            <a:r>
              <a:rPr lang="en-US" sz="1800" dirty="0">
                <a:solidFill>
                  <a:srgbClr val="000000"/>
                </a:solidFill>
              </a:rPr>
              <a:t>. Pp. 565-577. 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1985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Fagan, D. S. 1985. Competing sound change via lexical diffusion in a Portuguese dialect. </a:t>
            </a:r>
            <a:r>
              <a:rPr lang="en-US" sz="1800" i="1" dirty="0" err="1">
                <a:solidFill>
                  <a:srgbClr val="000000"/>
                </a:solidFill>
              </a:rPr>
              <a:t>Sezione</a:t>
            </a:r>
            <a:r>
              <a:rPr lang="en-US" sz="1800" i="1" dirty="0">
                <a:solidFill>
                  <a:srgbClr val="000000"/>
                </a:solidFill>
              </a:rPr>
              <a:t> </a:t>
            </a:r>
            <a:r>
              <a:rPr lang="en-US" sz="1800" i="1" dirty="0" err="1">
                <a:solidFill>
                  <a:srgbClr val="000000"/>
                </a:solidFill>
              </a:rPr>
              <a:t>Romanza</a:t>
            </a:r>
            <a:r>
              <a:rPr lang="en-US" sz="1800" dirty="0">
                <a:solidFill>
                  <a:srgbClr val="000000"/>
                </a:solidFill>
              </a:rPr>
              <a:t> 27:263-92.,. 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1986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Bauer, Robert S. 1986. The </a:t>
            </a:r>
            <a:r>
              <a:rPr lang="en-US" sz="1800" dirty="0" err="1">
                <a:solidFill>
                  <a:srgbClr val="000000"/>
                </a:solidFill>
              </a:rPr>
              <a:t>microhistory</a:t>
            </a:r>
            <a:r>
              <a:rPr lang="en-US" sz="1800" dirty="0">
                <a:solidFill>
                  <a:srgbClr val="000000"/>
                </a:solidFill>
              </a:rPr>
              <a:t> of a sound change in progress in Hong Kong Cantonese. </a:t>
            </a:r>
            <a:r>
              <a:rPr lang="en-US" sz="1800" i="1" dirty="0">
                <a:solidFill>
                  <a:srgbClr val="000000"/>
                </a:solidFill>
              </a:rPr>
              <a:t>Journal of Chinese Linguistics</a:t>
            </a:r>
            <a:r>
              <a:rPr lang="en-US" sz="1800" dirty="0">
                <a:solidFill>
                  <a:srgbClr val="000000"/>
                </a:solidFill>
              </a:rPr>
              <a:t> 14:1-41. 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1987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Lien, </a:t>
            </a:r>
            <a:r>
              <a:rPr lang="en-US" sz="1800" dirty="0" err="1">
                <a:solidFill>
                  <a:srgbClr val="000000"/>
                </a:solidFill>
              </a:rPr>
              <a:t>Chinfa</a:t>
            </a:r>
            <a:r>
              <a:rPr lang="en-US" sz="1800" dirty="0">
                <a:solidFill>
                  <a:srgbClr val="000000"/>
                </a:solidFill>
              </a:rPr>
              <a:t>. 1987. Coexistent tone systems in Chinese dialects. Berkeley: University of California dissertation.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1BE-C1A8-394E-8EF0-4049B8CB3D0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0"/>
            <a:ext cx="7772400" cy="457200"/>
          </a:xfrm>
        </p:spPr>
        <p:txBody>
          <a:bodyPr/>
          <a:lstStyle/>
          <a:p>
            <a:r>
              <a:rPr lang="en-US" sz="2400"/>
              <a:t>Reports of lexical diffusion, 1987-1991</a:t>
            </a: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381000" y="838200"/>
            <a:ext cx="85344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lvl="2"/>
            <a:endParaRPr lang="en-US">
              <a:latin typeface="Times New Roman" pitchFamily="-84" charset="0"/>
            </a:endParaRP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228600" y="495300"/>
            <a:ext cx="8686800" cy="585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FF0000"/>
                </a:solidFill>
              </a:rPr>
              <a:t>1987</a:t>
            </a:r>
            <a:endParaRPr lang="en-US" sz="1800">
              <a:solidFill>
                <a:srgbClr val="000000"/>
              </a:solidFill>
            </a:endParaRPr>
          </a:p>
          <a:p>
            <a:r>
              <a:rPr lang="en-US" sz="1800">
                <a:solidFill>
                  <a:srgbClr val="000000"/>
                </a:solidFill>
              </a:rPr>
              <a:t>Gamble, G. 1987. Nootkan glottalized resonsants in Nitinat: a case of lexical diffusion. In W. Wang (ed.), </a:t>
            </a:r>
            <a:r>
              <a:rPr lang="en-US" sz="1800" i="1">
                <a:solidFill>
                  <a:srgbClr val="000000"/>
                </a:solidFill>
              </a:rPr>
              <a:t>The Lexicon in Phonological Change</a:t>
            </a:r>
            <a:r>
              <a:rPr lang="en-US" sz="1800">
                <a:solidFill>
                  <a:srgbClr val="000000"/>
                </a:solidFill>
              </a:rPr>
              <a:t>. The Hague: Mouton. Pp. 266-278. </a:t>
            </a:r>
          </a:p>
          <a:p>
            <a:r>
              <a:rPr lang="en-US" sz="1800">
                <a:solidFill>
                  <a:srgbClr val="000000"/>
                </a:solidFill>
              </a:rPr>
              <a:t>Ogura, Mieko. 1987. </a:t>
            </a:r>
            <a:r>
              <a:rPr lang="en-US" sz="1800" i="1">
                <a:solidFill>
                  <a:srgbClr val="000000"/>
                </a:solidFill>
              </a:rPr>
              <a:t>Historical English Phonology: A Lexical Perspective</a:t>
            </a:r>
            <a:r>
              <a:rPr lang="en-US" sz="1800">
                <a:solidFill>
                  <a:srgbClr val="000000"/>
                </a:solidFill>
              </a:rPr>
              <a:t>. Tokyo: Kenkyusha. </a:t>
            </a:r>
          </a:p>
          <a:p>
            <a:r>
              <a:rPr lang="en-US" sz="1800" b="1">
                <a:solidFill>
                  <a:srgbClr val="FF0000"/>
                </a:solidFill>
              </a:rPr>
              <a:t>1989</a:t>
            </a:r>
            <a:endParaRPr lang="en-US" sz="1800">
              <a:solidFill>
                <a:srgbClr val="000000"/>
              </a:solidFill>
            </a:endParaRPr>
          </a:p>
          <a:p>
            <a:r>
              <a:rPr lang="en-US" sz="1800">
                <a:solidFill>
                  <a:srgbClr val="000000"/>
                </a:solidFill>
              </a:rPr>
              <a:t>Harris, John. 1989. Towards a lexical analysis of sound change in progress. </a:t>
            </a:r>
            <a:r>
              <a:rPr lang="en-US" sz="1800" i="1">
                <a:solidFill>
                  <a:srgbClr val="000000"/>
                </a:solidFill>
              </a:rPr>
              <a:t>Journal of Linguistics</a:t>
            </a:r>
            <a:r>
              <a:rPr lang="en-US" sz="1800">
                <a:solidFill>
                  <a:srgbClr val="000000"/>
                </a:solidFill>
              </a:rPr>
              <a:t> 25:35-56. </a:t>
            </a:r>
          </a:p>
          <a:p>
            <a:r>
              <a:rPr lang="en-US" sz="1800">
                <a:solidFill>
                  <a:srgbClr val="000000"/>
                </a:solidFill>
              </a:rPr>
              <a:t>Labov, William. 1989. The exact description of the speech community: short a in Philadelphia. In R. Fasold &amp; D. Schiffrin (eds.),</a:t>
            </a:r>
            <a:r>
              <a:rPr lang="en-US" sz="1800" i="1">
                <a:solidFill>
                  <a:srgbClr val="000000"/>
                </a:solidFill>
              </a:rPr>
              <a:t>Language Change and Variation.</a:t>
            </a:r>
            <a:r>
              <a:rPr lang="en-US" sz="1800">
                <a:solidFill>
                  <a:srgbClr val="000000"/>
                </a:solidFill>
              </a:rPr>
              <a:t> Washington, Georgetown U.P. Pp. 1-57. </a:t>
            </a:r>
          </a:p>
          <a:p>
            <a:r>
              <a:rPr lang="en-US" sz="1800">
                <a:solidFill>
                  <a:srgbClr val="000000"/>
                </a:solidFill>
              </a:rPr>
              <a:t>Phillips, Betty S. 1989. The Diffusion of a Borrowed Sound Change. </a:t>
            </a:r>
            <a:r>
              <a:rPr lang="en-US" sz="1800" i="1">
                <a:solidFill>
                  <a:srgbClr val="000000"/>
                </a:solidFill>
              </a:rPr>
              <a:t>JENGL</a:t>
            </a:r>
            <a:r>
              <a:rPr lang="en-US" sz="1800">
                <a:solidFill>
                  <a:srgbClr val="000000"/>
                </a:solidFill>
              </a:rPr>
              <a:t> 22.2, October</a:t>
            </a:r>
          </a:p>
          <a:p>
            <a:r>
              <a:rPr lang="en-US" sz="1800" b="1">
                <a:solidFill>
                  <a:srgbClr val="FF0000"/>
                </a:solidFill>
              </a:rPr>
              <a:t>1990</a:t>
            </a:r>
            <a:endParaRPr lang="en-US" sz="1800">
              <a:solidFill>
                <a:srgbClr val="000000"/>
              </a:solidFill>
            </a:endParaRPr>
          </a:p>
          <a:p>
            <a:r>
              <a:rPr lang="en-US" sz="1800">
                <a:solidFill>
                  <a:srgbClr val="000000"/>
                </a:solidFill>
              </a:rPr>
              <a:t>Shen, Zhongwei. 1990. Lexical diffusion: a population perspective and a numerical model. </a:t>
            </a:r>
            <a:r>
              <a:rPr lang="en-US" sz="1800" i="1">
                <a:solidFill>
                  <a:srgbClr val="000000"/>
                </a:solidFill>
              </a:rPr>
              <a:t>Journal of Chinese Linguistics</a:t>
            </a:r>
            <a:r>
              <a:rPr lang="en-US" sz="1800">
                <a:solidFill>
                  <a:srgbClr val="000000"/>
                </a:solidFill>
              </a:rPr>
              <a:t> 18:159-200. </a:t>
            </a:r>
          </a:p>
          <a:p>
            <a:r>
              <a:rPr lang="en-US" sz="1800" b="1">
                <a:solidFill>
                  <a:srgbClr val="FF0000"/>
                </a:solidFill>
              </a:rPr>
              <a:t>1991</a:t>
            </a:r>
            <a:endParaRPr lang="en-US" sz="1800">
              <a:solidFill>
                <a:srgbClr val="000000"/>
              </a:solidFill>
            </a:endParaRPr>
          </a:p>
          <a:p>
            <a:r>
              <a:rPr lang="en-US" sz="1800">
                <a:solidFill>
                  <a:srgbClr val="000000"/>
                </a:solidFill>
              </a:rPr>
              <a:t>Ogura, Mieko, William S.-Y. Wang and L. L. Cavalli-Sforza. 1991. The development of ME i in England: a study in dynamic dialectology. In P. Eckert (ed.), New Ways of Analyzing Sound Change. New York: Academic Press, pp. 63-106. </a:t>
            </a:r>
          </a:p>
          <a:p>
            <a:endParaRPr lang="en-US" sz="1800">
              <a:solidFill>
                <a:srgbClr val="000000"/>
              </a:solidFill>
            </a:endParaRPr>
          </a:p>
          <a:p>
            <a:r>
              <a:rPr lang="en-US" sz="180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1BE-C1A8-394E-8EF0-4049B8CB3D0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11910</TotalTime>
  <Words>2535</Words>
  <Application>Microsoft Macintosh PowerPoint</Application>
  <PresentationFormat>On-screen Show (4:3)</PresentationFormat>
  <Paragraphs>427</Paragraphs>
  <Slides>33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Worksheet</vt:lpstr>
      <vt:lpstr>PowerPoint Presentation</vt:lpstr>
      <vt:lpstr>www.ling.upenn.edu/~labov</vt:lpstr>
      <vt:lpstr>The Neogrammarian viewpoint</vt:lpstr>
      <vt:lpstr>Lexical diffusion</vt:lpstr>
      <vt:lpstr>Resolving the Neogrammarian Controversy  (Labov 1981) </vt:lpstr>
      <vt:lpstr>Reports of lexical diffusion, 1970-1997</vt:lpstr>
      <vt:lpstr>Reports of lexical diffusion, 1977-1982</vt:lpstr>
      <vt:lpstr>Reports of lexical diffusion, 1982-1987</vt:lpstr>
      <vt:lpstr>Reports of lexical diffusion, 1987-1991</vt:lpstr>
      <vt:lpstr>Reports of lexical diffusion, 1993-2006</vt:lpstr>
      <vt:lpstr>Lexical diffusion of /s -&gt; h -&gt; 0/ in Gondi dialects</vt:lpstr>
      <vt:lpstr>Words floating on the surface of sound change Fronting of /ow/ for words before /l/ and others for North America and the Southeast</vt:lpstr>
      <vt:lpstr>Locations of LING560 Studies, 1972-2010, transcribed and analyzed to form the Philadelphia Neighborhood Corpus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Front upgliding vowels of Mary C., 63 [1972], Daley St. PH73-5-1</vt:lpstr>
      <vt:lpstr>PowerPoint Presentation</vt:lpstr>
      <vt:lpstr>     Increasing  height of /eyC/ in made, pain, etc. by Date of birth and                      by  Sex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>Linguistics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William Labov</dc:creator>
  <cp:lastModifiedBy>William Labov</cp:lastModifiedBy>
  <cp:revision>46</cp:revision>
  <dcterms:created xsi:type="dcterms:W3CDTF">2012-10-09T15:19:16Z</dcterms:created>
  <dcterms:modified xsi:type="dcterms:W3CDTF">2012-10-25T12:47:39Z</dcterms:modified>
</cp:coreProperties>
</file>