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Графики Проектов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Корнеев </a:t>
            </a:r>
            <a:r>
              <a:rPr lang="ru-RU" dirty="0" err="1" smtClean="0"/>
              <a:t>а.в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61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Картинки по запросу прави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9071">
            <a:off x="1261327" y="405444"/>
            <a:ext cx="24860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studme.org/imag/econom/gor_plpredp/image0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105" y="1628800"/>
            <a:ext cx="35147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составления сетевого графика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89" y="1628800"/>
            <a:ext cx="5544616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b="0" dirty="0"/>
              <a:t>каждая работа должна быть заключена между двумя событиями. В сети не может быть работ, имеющих одинаковые коды</a:t>
            </a:r>
            <a:r>
              <a:rPr lang="ru-RU" b="0" dirty="0" smtClean="0"/>
              <a:t>;</a:t>
            </a:r>
            <a:endParaRPr lang="ru-RU" b="0" dirty="0"/>
          </a:p>
          <a:p>
            <a:pPr>
              <a:buFont typeface="Arial" pitchFamily="34" charset="0"/>
              <a:buChar char="•"/>
            </a:pPr>
            <a:r>
              <a:rPr lang="ru-RU" b="0" dirty="0"/>
              <a:t>в сети не должно быть событий, из которых не выходит ни одной работы, если только это событие не является для данного графика завершающим;</a:t>
            </a:r>
          </a:p>
          <a:p>
            <a:pPr>
              <a:buFont typeface="Arial" pitchFamily="34" charset="0"/>
              <a:buChar char="•"/>
            </a:pPr>
            <a:r>
              <a:rPr lang="ru-RU" b="0" dirty="0"/>
              <a:t>соответственно, в сети не должно быть события, в которое не входит ни одной работы, если только это событие не является исходным;</a:t>
            </a:r>
          </a:p>
          <a:p>
            <a:pPr>
              <a:buFont typeface="Arial" pitchFamily="34" charset="0"/>
              <a:buChar char="•"/>
            </a:pPr>
            <a:r>
              <a:rPr lang="ru-RU" b="0" dirty="0"/>
              <a:t>в сетевом графике не должно быть замкнутых контуров.</a:t>
            </a:r>
          </a:p>
          <a:p>
            <a:endParaRPr lang="ru-RU" dirty="0"/>
          </a:p>
        </p:txBody>
      </p:sp>
      <p:pic>
        <p:nvPicPr>
          <p:cNvPr id="7172" name="Picture 4" descr="http://studme.org/imag/econom/gor_plpredp/image0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60786"/>
            <a:ext cx="25146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Картинки по запросу правил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25" y="5023956"/>
            <a:ext cx="2837175" cy="183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8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график проекта?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484784"/>
            <a:ext cx="7520940" cy="3579849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2400" u="sng" dirty="0" smtClean="0"/>
              <a:t>Календарный </a:t>
            </a:r>
            <a:r>
              <a:rPr lang="ru-RU" sz="2400" u="sng" dirty="0"/>
              <a:t>план </a:t>
            </a:r>
            <a:r>
              <a:rPr lang="ru-RU" sz="2400" b="0" dirty="0"/>
              <a:t>(график) представляет собой модель </a:t>
            </a:r>
            <a:r>
              <a:rPr lang="ru-RU" sz="2400" b="0" dirty="0" smtClean="0"/>
              <a:t>выполнения проекта, в которой устанавливают рациональную последовательность, очередность и сроки выполнения работ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smtClean="0"/>
              <a:t>	</a:t>
            </a:r>
            <a:r>
              <a:rPr lang="ru-RU" sz="2400" b="0" dirty="0"/>
              <a:t>Грамотно составленный календарный график позволяет эффективно планировать и реализовывать проект благодаря согласованности действий исполнителей, соблюдения сроков.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799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5516"/>
          <a:stretch/>
        </p:blipFill>
        <p:spPr bwMode="auto">
          <a:xfrm>
            <a:off x="107504" y="1124744"/>
            <a:ext cx="3990886" cy="39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календарного планирования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980728"/>
            <a:ext cx="5256584" cy="39148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2400" dirty="0" smtClean="0"/>
              <a:t>снятие </a:t>
            </a:r>
            <a:r>
              <a:rPr lang="ru-RU" sz="2400" dirty="0"/>
              <a:t>неопределенностей временного и затратного характера на каждом этапе </a:t>
            </a:r>
            <a:r>
              <a:rPr lang="ru-RU" sz="2400" dirty="0" smtClean="0"/>
              <a:t>выполнения проекта</a:t>
            </a:r>
            <a:endParaRPr lang="ru-RU" sz="20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2400" dirty="0" smtClean="0"/>
              <a:t>получение </a:t>
            </a:r>
            <a:r>
              <a:rPr lang="ru-RU" sz="2400" dirty="0"/>
              <a:t>точного и полного расписания проекта с учетом работ, их длительностей, необходимых </a:t>
            </a:r>
            <a:r>
              <a:rPr lang="ru-RU" sz="2400" dirty="0" smtClean="0"/>
              <a:t>ресурсов</a:t>
            </a:r>
            <a:endParaRPr lang="ru-RU" sz="20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2400" dirty="0" smtClean="0"/>
              <a:t>определение </a:t>
            </a:r>
            <a:r>
              <a:rPr lang="ru-RU" sz="2400" dirty="0"/>
              <a:t>очередности использования </a:t>
            </a:r>
            <a:r>
              <a:rPr lang="ru-RU" sz="2400" dirty="0" smtClean="0"/>
              <a:t>ресурсов.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297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виды календарных графиков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884604"/>
            <a:ext cx="7520940" cy="3912548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ru-RU" sz="1800" dirty="0"/>
              <a:t>В зависимости от сферы применения и масштабности проектов выделяют следующие типы календарных графиков</a:t>
            </a:r>
            <a:r>
              <a:rPr lang="ru-RU" sz="1800" b="0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/>
              <a:t>Сводная таблица отображает очередность проектных задач сроки старта и завершения, продолжительность каждого этапа.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/>
              <a:t>Объектный график показывает сроки исполнения каждого этапа плана с разбивкой по дням или месяцам.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/>
              <a:t>Рабочий график подготавливается на небольшой срок в процессе реализации проекта, является элементом оперативного управления.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/>
              <a:t>Временные графики (почасовые или поминутные) как правило, подготавливаются разработчиками </a:t>
            </a:r>
            <a:r>
              <a:rPr lang="ru-RU" sz="1800" b="0" dirty="0" smtClean="0"/>
              <a:t>технических карт</a:t>
            </a:r>
            <a:r>
              <a:rPr lang="ru-RU" sz="1800" b="0" dirty="0"/>
              <a:t>. Ориентированные на стандартные внешние факторы, такие графики в процессе реализации проекта требуют внесения многочисленных поправок.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9902" t="30502" r="38628" b="38822"/>
          <a:stretch/>
        </p:blipFill>
        <p:spPr bwMode="auto">
          <a:xfrm>
            <a:off x="4788023" y="4437112"/>
            <a:ext cx="3672409" cy="1872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302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поряд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57649"/>
            <a:ext cx="38862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20940" cy="548640"/>
          </a:xfrm>
        </p:spPr>
        <p:txBody>
          <a:bodyPr/>
          <a:lstStyle/>
          <a:p>
            <a:pPr algn="ctr"/>
            <a:r>
              <a:rPr lang="ru-RU" b="1" dirty="0"/>
              <a:t>Порядок разработки календарного графика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ru-RU" sz="1800" b="0" dirty="0"/>
              <a:t>Создание календарного графика содержит следующие этапы</a:t>
            </a:r>
            <a:r>
              <a:rPr lang="ru-RU" sz="1800" b="0" dirty="0" smtClean="0"/>
              <a:t>:</a:t>
            </a:r>
          </a:p>
          <a:p>
            <a:pPr marL="0" indent="0"/>
            <a:endParaRPr lang="ru-RU" sz="1800" b="0" dirty="0" smtClean="0"/>
          </a:p>
          <a:p>
            <a:pPr>
              <a:buFont typeface="Arial" pitchFamily="34" charset="0"/>
              <a:buChar char="•"/>
            </a:pPr>
            <a:r>
              <a:rPr lang="ru-RU" sz="1800" b="0" dirty="0" smtClean="0"/>
              <a:t>Подготовка </a:t>
            </a:r>
            <a:r>
              <a:rPr lang="ru-RU" sz="1800" b="0" dirty="0"/>
              <a:t>подробного перечня всех необходимых задач по проекту, определение их объемов</a:t>
            </a:r>
            <a:r>
              <a:rPr lang="ru-RU" sz="1800" b="0" dirty="0" smtClean="0"/>
              <a:t>. </a:t>
            </a:r>
            <a:r>
              <a:rPr lang="ru-RU" sz="1800" b="0" dirty="0"/>
              <a:t>Расчет трудоемкости выполнения задач проекта</a:t>
            </a:r>
            <a:r>
              <a:rPr lang="ru-RU" sz="18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1800" u="sng" dirty="0" smtClean="0"/>
              <a:t>Разработка сетевого графика</a:t>
            </a:r>
            <a:r>
              <a:rPr lang="ru-RU" sz="1800" b="0" dirty="0" smtClean="0"/>
              <a:t>, наглядно представляющего последовательность выполнения всех задач.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 smtClean="0"/>
              <a:t>Подготовка </a:t>
            </a:r>
            <a:r>
              <a:rPr lang="ru-RU" sz="1800" b="0" dirty="0"/>
              <a:t>данных по продолжительности и возможности параллельного ведения работ – </a:t>
            </a:r>
            <a:r>
              <a:rPr lang="ru-RU" sz="1800" u="sng" dirty="0"/>
              <a:t>разработка диаграммы </a:t>
            </a:r>
            <a:r>
              <a:rPr lang="ru-RU" sz="1800" u="sng" dirty="0" err="1" smtClean="0"/>
              <a:t>Гантта</a:t>
            </a:r>
            <a:r>
              <a:rPr lang="ru-RU" sz="1800" b="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/>
              <a:t>Сопоставление расчетной длительности выполнения работ с нормативной, внесение соответствующих корректировок.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5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588" y="188640"/>
            <a:ext cx="7520940" cy="548640"/>
          </a:xfrm>
        </p:spPr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err="1" smtClean="0"/>
              <a:t>Гантта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5"/>
            <a:ext cx="10081120" cy="3240359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1800" dirty="0"/>
              <a:t>Диаграмма </a:t>
            </a:r>
            <a:r>
              <a:rPr lang="ru-RU" sz="1800" dirty="0" err="1"/>
              <a:t>Гантта</a:t>
            </a:r>
            <a:r>
              <a:rPr lang="ru-RU" sz="1800" dirty="0"/>
              <a:t> </a:t>
            </a:r>
            <a:r>
              <a:rPr lang="ru-RU" sz="1800" b="0" dirty="0"/>
              <a:t>(ленточная диаграмма) — это тип  столбчатых диаграмм, </a:t>
            </a:r>
            <a:endParaRPr lang="ru-RU" sz="1800" b="0" dirty="0" smtClean="0"/>
          </a:p>
          <a:p>
            <a:r>
              <a:rPr lang="ru-RU" sz="1800" b="0" dirty="0" smtClean="0"/>
              <a:t>который </a:t>
            </a:r>
            <a:r>
              <a:rPr lang="ru-RU" sz="1800" b="0" dirty="0"/>
              <a:t>используется для иллюстрации плана, графика работ по какому-либо проекту.</a:t>
            </a:r>
          </a:p>
          <a:p>
            <a:r>
              <a:rPr lang="ru-RU" sz="1800" b="0" dirty="0"/>
              <a:t>Первый формат диаграммы был разработан Генри Л. </a:t>
            </a:r>
            <a:r>
              <a:rPr lang="ru-RU" sz="1800" b="0" dirty="0" err="1"/>
              <a:t>Ганттом</a:t>
            </a:r>
            <a:r>
              <a:rPr lang="ru-RU" sz="1800" b="0" dirty="0"/>
              <a:t> в 1910 году.</a:t>
            </a:r>
          </a:p>
          <a:p>
            <a:endParaRPr lang="ru-RU" b="0" dirty="0"/>
          </a:p>
        </p:txBody>
      </p:sp>
      <p:pic>
        <p:nvPicPr>
          <p:cNvPr id="7" name="Рисунок 6" descr="http://v8.1c.ru/overview/000000289_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" t="25295" r="6109" b="8431"/>
          <a:stretch/>
        </p:blipFill>
        <p:spPr bwMode="auto">
          <a:xfrm>
            <a:off x="1617851" y="2132856"/>
            <a:ext cx="6338525" cy="2808312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07704" y="5157192"/>
            <a:ext cx="68360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 типичной диаграмме </a:t>
            </a:r>
            <a:r>
              <a:rPr lang="ru-RU" b="1" dirty="0" err="1" smtClean="0"/>
              <a:t>Гантта</a:t>
            </a:r>
            <a:r>
              <a:rPr lang="ru-RU" b="1" dirty="0" smtClean="0"/>
              <a:t> </a:t>
            </a:r>
            <a:r>
              <a:rPr lang="ru-RU" b="1" dirty="0"/>
              <a:t>отдельные задачи и операции проекта перечислены с левой стороны диаграммы, шкала времени отображается сверху, а длительности каждой задачи и операции показаны горизонтальными полосками (лентами) от даты начала до даты завершения.</a:t>
            </a:r>
          </a:p>
        </p:txBody>
      </p:sp>
    </p:spTree>
    <p:extLst>
      <p:ext uri="{BB962C8B-B14F-4D97-AF65-F5344CB8AC3E}">
        <p14:creationId xmlns:p14="http://schemas.microsoft.com/office/powerpoint/2010/main" val="419145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восклицательный знак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2"/>
          <a:stretch/>
        </p:blipFill>
        <p:spPr bwMode="auto">
          <a:xfrm>
            <a:off x="7308304" y="2420888"/>
            <a:ext cx="1638300" cy="26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 диаграммы </a:t>
            </a:r>
            <a:r>
              <a:rPr lang="ru-RU" dirty="0" err="1" smtClean="0"/>
              <a:t>гантта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7880980" cy="3867881"/>
          </a:xfrm>
        </p:spPr>
        <p:txBody>
          <a:bodyPr/>
          <a:lstStyle/>
          <a:p>
            <a:r>
              <a:rPr lang="ru-RU" b="0" dirty="0" smtClean="0"/>
              <a:t>	Ключевым </a:t>
            </a:r>
            <a:r>
              <a:rPr lang="ru-RU" b="0" dirty="0"/>
              <a:t>понятием диаграммы </a:t>
            </a:r>
            <a:r>
              <a:rPr lang="ru-RU" b="0" dirty="0" err="1"/>
              <a:t>Гантта</a:t>
            </a:r>
            <a:r>
              <a:rPr lang="ru-RU" b="0" dirty="0"/>
              <a:t> является «</a:t>
            </a:r>
            <a:r>
              <a:rPr lang="ru-RU" dirty="0"/>
              <a:t>Веха</a:t>
            </a:r>
            <a:r>
              <a:rPr lang="ru-RU" b="0" dirty="0"/>
              <a:t>» — метка значимого момента в ходе выполнения работ, общая граница двух или более задач. </a:t>
            </a:r>
            <a:r>
              <a:rPr lang="ru-RU" b="0" dirty="0" smtClean="0"/>
              <a:t>Вехи </a:t>
            </a:r>
            <a:r>
              <a:rPr lang="ru-RU" b="0" dirty="0"/>
              <a:t>позволяют наглядно отобразить необходимость синхронизации, последовательности в выполнении различных работ. </a:t>
            </a:r>
            <a:endParaRPr lang="ru-RU" b="0" dirty="0" smtClean="0"/>
          </a:p>
          <a:p>
            <a:r>
              <a:rPr lang="ru-RU" b="0" dirty="0"/>
              <a:t>	</a:t>
            </a:r>
            <a:r>
              <a:rPr lang="ru-RU" b="0" dirty="0" smtClean="0"/>
              <a:t>Вехи</a:t>
            </a:r>
            <a:r>
              <a:rPr lang="ru-RU" b="0" dirty="0"/>
              <a:t>, как и другие границы на диаграмме, не являются календарными датами. Сдвиг вехи приводит к сдвигу всего </a:t>
            </a:r>
            <a:r>
              <a:rPr lang="ru-RU" b="0" dirty="0" smtClean="0"/>
              <a:t>проекта, таким образом,</a:t>
            </a:r>
            <a:r>
              <a:rPr lang="ru-RU" dirty="0"/>
              <a:t> </a:t>
            </a:r>
            <a:r>
              <a:rPr lang="ru-RU" b="0" dirty="0" smtClean="0"/>
              <a:t>главным </a:t>
            </a:r>
            <a:r>
              <a:rPr lang="ru-RU" b="0" dirty="0"/>
              <a:t>недостатком линейных графиков является сложность их корректировки при нарушениях первоначальных сроков работ или изменении условий их проведения</a:t>
            </a:r>
            <a:r>
              <a:rPr lang="ru-RU" b="0" dirty="0" smtClean="0"/>
              <a:t>. </a:t>
            </a:r>
            <a:r>
              <a:rPr lang="ru-RU" b="0" dirty="0"/>
              <a:t> </a:t>
            </a:r>
            <a:endParaRPr lang="ru-RU" b="0" dirty="0" smtClean="0"/>
          </a:p>
          <a:p>
            <a:r>
              <a:rPr lang="ru-RU" b="0" dirty="0"/>
              <a:t>	</a:t>
            </a:r>
            <a:r>
              <a:rPr lang="ru-RU" b="0" dirty="0" smtClean="0"/>
              <a:t>Кроме </a:t>
            </a:r>
            <a:r>
              <a:rPr lang="ru-RU" b="0" dirty="0"/>
              <a:t>того, диаграмма </a:t>
            </a:r>
            <a:r>
              <a:rPr lang="ru-RU" b="0" dirty="0" err="1"/>
              <a:t>Гантта</a:t>
            </a:r>
            <a:r>
              <a:rPr lang="ru-RU" b="0" dirty="0"/>
              <a:t> не отображает значимости или ресурсоемкости работ, не отображает сущности работ (области действия)</a:t>
            </a:r>
            <a:endParaRPr lang="ru-RU" b="0" dirty="0" smtClean="0"/>
          </a:p>
          <a:p>
            <a:r>
              <a:rPr lang="ru-RU" dirty="0" smtClean="0"/>
              <a:t>	Эти </a:t>
            </a:r>
            <a:r>
              <a:rPr lang="ru-RU" dirty="0"/>
              <a:t>недостатки устраняются при другой форме календарного планирования – сетевых графиках.</a:t>
            </a:r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4611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Картинки по запросу се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623"/>
            <a:ext cx="3275856" cy="23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Сетевой график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12" y="908720"/>
            <a:ext cx="5917040" cy="3579849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1800" dirty="0" smtClean="0"/>
              <a:t>Сетевой </a:t>
            </a:r>
            <a:r>
              <a:rPr lang="ru-RU" sz="1800" dirty="0"/>
              <a:t>график</a:t>
            </a:r>
            <a:r>
              <a:rPr lang="ru-RU" sz="1800" b="0" dirty="0"/>
              <a:t> — это динамическая модель производственного процесса, отражающая технологическую зависимость и последовательность выполнения комплекса работ, связывающая их свершение во времени с учётом затрат ресурсов и стоимости работ с выделением при этом узких (критических) мест.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068960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Сетевой график — граф, отражающий работы проекта и связи между </a:t>
            </a:r>
            <a:r>
              <a:rPr lang="ru-RU" dirty="0" smtClean="0"/>
              <a:t>ними. </a:t>
            </a:r>
          </a:p>
          <a:p>
            <a:r>
              <a:rPr lang="ru-RU" dirty="0" smtClean="0"/>
              <a:t>Граф </a:t>
            </a:r>
            <a:r>
              <a:rPr lang="ru-RU" dirty="0"/>
              <a:t>может быть построен в двух вариантах: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Вершины графа отображают состояния некоторого объекта (например, строительства), а дуги — работы, ведущиеся на этом объекте.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Вершины графа отражают работы, а связи между ними — зависимости между работами.</a:t>
            </a:r>
          </a:p>
        </p:txBody>
      </p:sp>
    </p:spTree>
    <p:extLst>
      <p:ext uri="{BB962C8B-B14F-4D97-AF65-F5344CB8AC3E}">
        <p14:creationId xmlns:p14="http://schemas.microsoft.com/office/powerpoint/2010/main" val="11640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20940" cy="548640"/>
          </a:xfrm>
        </p:spPr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80920" cy="1872208"/>
          </a:xfrm>
        </p:spPr>
        <p:txBody>
          <a:bodyPr>
            <a:noAutofit/>
          </a:bodyPr>
          <a:lstStyle/>
          <a:p>
            <a:pPr algn="just"/>
            <a:r>
              <a:rPr lang="ru-RU" sz="1800" b="0" dirty="0"/>
              <a:t>Основные элементы сетевого </a:t>
            </a:r>
            <a:r>
              <a:rPr lang="ru-RU" sz="1800" b="0" dirty="0" smtClean="0"/>
              <a:t>графика:</a:t>
            </a:r>
          </a:p>
          <a:p>
            <a:pPr algn="just"/>
            <a:r>
              <a:rPr lang="ru-RU" dirty="0" smtClean="0"/>
              <a:t>Работа</a:t>
            </a:r>
            <a:r>
              <a:rPr lang="ru-RU" b="0" dirty="0" smtClean="0"/>
              <a:t>  отражает </a:t>
            </a:r>
            <a:r>
              <a:rPr lang="ru-RU" b="0" dirty="0"/>
              <a:t>трудовой </a:t>
            </a:r>
            <a:r>
              <a:rPr lang="ru-RU" b="0" dirty="0" smtClean="0"/>
              <a:t>процесс</a:t>
            </a:r>
            <a:r>
              <a:rPr lang="ru-RU" b="0" dirty="0"/>
              <a:t>, в котором участвуют </a:t>
            </a:r>
            <a:r>
              <a:rPr lang="ru-RU" b="0" dirty="0" smtClean="0"/>
              <a:t>люди или материальные ресурсы.</a:t>
            </a:r>
          </a:p>
          <a:p>
            <a:pPr algn="just"/>
            <a:r>
              <a:rPr lang="ru-RU" dirty="0"/>
              <a:t>Событие</a:t>
            </a:r>
            <a:r>
              <a:rPr lang="ru-RU" b="0" dirty="0"/>
              <a:t> </a:t>
            </a:r>
            <a:r>
              <a:rPr lang="ru-RU" b="0" dirty="0" smtClean="0"/>
              <a:t> выражает </a:t>
            </a:r>
            <a:r>
              <a:rPr lang="ru-RU" b="0" dirty="0"/>
              <a:t>факт </a:t>
            </a:r>
            <a:r>
              <a:rPr lang="ru-RU" b="0" dirty="0" smtClean="0"/>
              <a:t>окончания </a:t>
            </a:r>
            <a:r>
              <a:rPr lang="ru-RU" b="0" dirty="0"/>
              <a:t>работ, необходимых для </a:t>
            </a:r>
            <a:r>
              <a:rPr lang="ru-RU" b="0" dirty="0" smtClean="0"/>
              <a:t>начала</a:t>
            </a:r>
          </a:p>
          <a:p>
            <a:pPr algn="just"/>
            <a:r>
              <a:rPr lang="ru-RU" dirty="0" smtClean="0"/>
              <a:t>Путь</a:t>
            </a:r>
            <a:r>
              <a:rPr lang="ru-RU" b="0" dirty="0" smtClean="0"/>
              <a:t> - любая </a:t>
            </a:r>
            <a:r>
              <a:rPr lang="ru-RU" b="0" dirty="0"/>
              <a:t>последовательность работ в сетевом </a:t>
            </a:r>
            <a:r>
              <a:rPr lang="ru-RU" b="0" dirty="0" smtClean="0"/>
              <a:t>графике.</a:t>
            </a:r>
            <a:r>
              <a:rPr lang="ru-RU" dirty="0"/>
              <a:t> </a:t>
            </a:r>
            <a:r>
              <a:rPr lang="ru-RU" b="0" dirty="0"/>
              <a:t>Путь, имеющий наибольшую продолжительность, называется критическим</a:t>
            </a:r>
            <a:endParaRPr lang="ru-RU" b="0" dirty="0"/>
          </a:p>
        </p:txBody>
      </p:sp>
      <p:pic>
        <p:nvPicPr>
          <p:cNvPr id="6148" name="Picture 4" descr="Сетевой графи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87" y="2819002"/>
            <a:ext cx="6649157" cy="205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35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295</TotalTime>
  <Words>382</Words>
  <Application>Microsoft Office PowerPoint</Application>
  <PresentationFormat>Экран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Углы</vt:lpstr>
      <vt:lpstr>Графики Проектов</vt:lpstr>
      <vt:lpstr>Что такое график проекта?</vt:lpstr>
      <vt:lpstr>Цели календарного планирования</vt:lpstr>
      <vt:lpstr>Основные виды календарных графиков </vt:lpstr>
      <vt:lpstr>Порядок разработки календарного графика </vt:lpstr>
      <vt:lpstr>Диаграмма Гантта</vt:lpstr>
      <vt:lpstr>Особенности диаграммы гантта</vt:lpstr>
      <vt:lpstr>Сетевой график </vt:lpstr>
      <vt:lpstr>Структура</vt:lpstr>
      <vt:lpstr>Правила составления сетевого графика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Графики Проектов</dc:title>
  <dc:creator>Alexander</dc:creator>
  <cp:lastModifiedBy>Alexander</cp:lastModifiedBy>
  <cp:revision>16</cp:revision>
  <dcterms:created xsi:type="dcterms:W3CDTF">2017-02-19T15:28:46Z</dcterms:created>
  <dcterms:modified xsi:type="dcterms:W3CDTF">2017-02-19T20:24:13Z</dcterms:modified>
</cp:coreProperties>
</file>