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339" r:id="rId3"/>
    <p:sldId id="270" r:id="rId4"/>
    <p:sldId id="291" r:id="rId5"/>
    <p:sldId id="289" r:id="rId6"/>
    <p:sldId id="288" r:id="rId7"/>
    <p:sldId id="294" r:id="rId8"/>
    <p:sldId id="295" r:id="rId9"/>
    <p:sldId id="296" r:id="rId10"/>
    <p:sldId id="297" r:id="rId11"/>
    <p:sldId id="275" r:id="rId12"/>
    <p:sldId id="276" r:id="rId13"/>
    <p:sldId id="277" r:id="rId14"/>
    <p:sldId id="278" r:id="rId15"/>
    <p:sldId id="290" r:id="rId16"/>
    <p:sldId id="292" r:id="rId17"/>
    <p:sldId id="293" r:id="rId18"/>
    <p:sldId id="279" r:id="rId19"/>
    <p:sldId id="280" r:id="rId20"/>
    <p:sldId id="281" r:id="rId21"/>
    <p:sldId id="282" r:id="rId22"/>
    <p:sldId id="283" r:id="rId23"/>
    <p:sldId id="299" r:id="rId24"/>
    <p:sldId id="300" r:id="rId25"/>
    <p:sldId id="287" r:id="rId26"/>
    <p:sldId id="301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338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7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2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1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37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0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4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5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4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9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1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3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4.png"/><Relationship Id="rId4" Type="http://schemas.openxmlformats.org/officeDocument/2006/relationships/image" Target="../media/image10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0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0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4.png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5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26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41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0.png"/><Relationship Id="rId5" Type="http://schemas.openxmlformats.org/officeDocument/2006/relationships/image" Target="../media/image105.png"/><Relationship Id="rId10" Type="http://schemas.openxmlformats.org/officeDocument/2006/relationships/image" Target="../media/image110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7FA4-C476-49D0-93B9-D47298730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/>
              <a:t>FAEN 301: Numerical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E62A6-C83E-4AFE-9123-8499243A6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7" y="3152745"/>
            <a:ext cx="6400800" cy="1752600"/>
          </a:xfrm>
        </p:spPr>
        <p:txBody>
          <a:bodyPr>
            <a:normAutofit/>
          </a:bodyPr>
          <a:lstStyle/>
          <a:p>
            <a:r>
              <a:rPr lang="en-US" sz="3200" dirty="0"/>
              <a:t>Lecture 2: Taylor and McLaurin Series, System of Linear Equations and solutions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EFA07-F106-480D-9206-51DBEF3AD987}"/>
              </a:ext>
            </a:extLst>
          </p:cNvPr>
          <p:cNvSpPr txBox="1"/>
          <p:nvPr/>
        </p:nvSpPr>
        <p:spPr>
          <a:xfrm>
            <a:off x="2971800" y="5270363"/>
            <a:ext cx="3560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Dr. Nii Longdon Sowah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50A83-E451-4E14-8AF3-D5727754D5CD}"/>
              </a:ext>
            </a:extLst>
          </p:cNvPr>
          <p:cNvSpPr txBox="1"/>
          <p:nvPr/>
        </p:nvSpPr>
        <p:spPr>
          <a:xfrm>
            <a:off x="3810000" y="5943600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October 2023</a:t>
            </a:r>
          </a:p>
        </p:txBody>
      </p:sp>
    </p:spTree>
    <p:extLst>
      <p:ext uri="{BB962C8B-B14F-4D97-AF65-F5344CB8AC3E}">
        <p14:creationId xmlns:p14="http://schemas.microsoft.com/office/powerpoint/2010/main" val="131278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Taylor’s series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509" y="1371600"/>
            <a:ext cx="691289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7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Maclaurin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473386"/>
            <a:ext cx="8077199" cy="391122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MacLaurin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series is  special case of Taylor series centered at zero: a = 0.</a:t>
            </a:r>
          </a:p>
          <a:p>
            <a:pPr lvl="1"/>
            <a:endParaRPr lang="en-US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BCE370A6-2BFF-41E2-ADD6-6CB5C7A102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947662"/>
              </p:ext>
            </p:extLst>
          </p:nvPr>
        </p:nvGraphicFramePr>
        <p:xfrm>
          <a:off x="1228764" y="2743200"/>
          <a:ext cx="6686471" cy="3402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46700" imgH="2717800" progId="Equation.3">
                  <p:embed/>
                </p:oleObj>
              </mc:Choice>
              <mc:Fallback>
                <p:oleObj name="Equation" r:id="rId2" imgW="5346700" imgH="2717800" progId="Equation.3">
                  <p:embed/>
                  <p:pic>
                    <p:nvPicPr>
                      <p:cNvPr id="102405" name="Object 4">
                        <a:extLst>
                          <a:ext uri="{FF2B5EF4-FFF2-40B4-BE49-F238E27FC236}">
                            <a16:creationId xmlns:a16="http://schemas.microsoft.com/office/drawing/2014/main" id="{5BE2B5F0-F616-40B4-B6B9-AB5836BABE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64" y="2743200"/>
                        <a:ext cx="6686471" cy="340264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8586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24018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Maclaurin Series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1" y="1600200"/>
                <a:ext cx="8077199" cy="3911228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 the Maclaurin series expansion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1" y="1600200"/>
                <a:ext cx="8077199" cy="3911228"/>
              </a:xfrm>
              <a:blipFill>
                <a:blip r:embed="rId3"/>
                <a:stretch>
                  <a:fillRect l="-1358" t="-1716" r="-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8BD2B9D-A0E1-4289-B71A-B06D73945E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849652"/>
              </p:ext>
            </p:extLst>
          </p:nvPr>
        </p:nvGraphicFramePr>
        <p:xfrm>
          <a:off x="1340643" y="2560519"/>
          <a:ext cx="6462713" cy="357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7000" imgH="3581400" progId="Equation.3">
                  <p:embed/>
                </p:oleObj>
              </mc:Choice>
              <mc:Fallback>
                <p:oleObj name="Equation" r:id="rId4" imgW="6477000" imgH="3581400" progId="Equation.3">
                  <p:embed/>
                  <p:pic>
                    <p:nvPicPr>
                      <p:cNvPr id="104453" name="Object 4">
                        <a:extLst>
                          <a:ext uri="{FF2B5EF4-FFF2-40B4-BE49-F238E27FC236}">
                            <a16:creationId xmlns:a16="http://schemas.microsoft.com/office/drawing/2014/main" id="{C7F7F3ED-C02A-443D-AB66-67DA77F547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643" y="2560519"/>
                        <a:ext cx="6462713" cy="35734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7741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Maclaurin Series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1" y="1473386"/>
                <a:ext cx="8077199" cy="3911228"/>
              </a:xfrm>
            </p:spPr>
            <p:txBody>
              <a:bodyPr>
                <a:normAutofit/>
              </a:bodyPr>
              <a:lstStyle/>
              <a:p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 the Maclaurin series expansion of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1" y="1473386"/>
                <a:ext cx="8077199" cy="3911228"/>
              </a:xfrm>
              <a:blipFill>
                <a:blip r:embed="rId2"/>
                <a:stretch>
                  <a:fillRect l="-906" t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3">
            <a:extLst>
              <a:ext uri="{FF2B5EF4-FFF2-40B4-BE49-F238E27FC236}">
                <a16:creationId xmlns:a16="http://schemas.microsoft.com/office/drawing/2014/main" id="{EB2267A6-F1E6-4D5C-A484-F503E4413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7162800" cy="4558146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856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24018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Maclaurin Series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1" y="1600200"/>
                <a:ext cx="8077199" cy="391122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 the Maclaurin series expansion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1" y="1600200"/>
                <a:ext cx="8077199" cy="3911228"/>
              </a:xfrm>
              <a:blipFill>
                <a:blip r:embed="rId3"/>
                <a:stretch>
                  <a:fillRect l="-1057" t="-1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2BB02E34-1894-4E21-AD17-2EF87D2A97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826466"/>
              </p:ext>
            </p:extLst>
          </p:nvPr>
        </p:nvGraphicFramePr>
        <p:xfrm>
          <a:off x="1365923" y="2409092"/>
          <a:ext cx="6558877" cy="3846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03900" imgH="3403600" progId="Equation.3">
                  <p:embed/>
                </p:oleObj>
              </mc:Choice>
              <mc:Fallback>
                <p:oleObj name="Equation" r:id="rId4" imgW="5803900" imgH="3403600" progId="Equation.3">
                  <p:embed/>
                  <p:pic>
                    <p:nvPicPr>
                      <p:cNvPr id="108549" name="Object 4">
                        <a:extLst>
                          <a:ext uri="{FF2B5EF4-FFF2-40B4-BE49-F238E27FC236}">
                            <a16:creationId xmlns:a16="http://schemas.microsoft.com/office/drawing/2014/main" id="{982994B5-059A-4351-977C-3317BA79CD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923" y="2409092"/>
                        <a:ext cx="6558877" cy="384609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2172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24018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Maclaurin Series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1" y="1600200"/>
                <a:ext cx="8077199" cy="391122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 the Maclaurin series expansion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1" y="1600200"/>
                <a:ext cx="8077199" cy="3911228"/>
              </a:xfrm>
              <a:blipFill>
                <a:blip r:embed="rId3"/>
                <a:stretch>
                  <a:fillRect l="-1057" t="-1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29E9AFCD-8FCF-46B7-927A-C9DE1E0E9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7300" y="2209800"/>
            <a:ext cx="6629400" cy="45342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0304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24018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Maclaurin Series 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1" y="1600200"/>
                <a:ext cx="8077199" cy="391122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 the Maclaurin series expansion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1" y="1600200"/>
                <a:ext cx="8077199" cy="3911228"/>
              </a:xfrm>
              <a:blipFill>
                <a:blip r:embed="rId3"/>
                <a:stretch>
                  <a:fillRect l="-1057" t="-1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AC4A044-4981-42F1-84B3-8FCC9D20A8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084078"/>
              </p:ext>
            </p:extLst>
          </p:nvPr>
        </p:nvGraphicFramePr>
        <p:xfrm>
          <a:off x="1105630" y="2514600"/>
          <a:ext cx="6932740" cy="3911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32500" imgH="3403600" progId="Equation.3">
                  <p:embed/>
                </p:oleObj>
              </mc:Choice>
              <mc:Fallback>
                <p:oleObj name="Equation" r:id="rId4" imgW="6032500" imgH="3403600" progId="Equation.3">
                  <p:embed/>
                  <p:pic>
                    <p:nvPicPr>
                      <p:cNvPr id="112645" name="Object 4">
                        <a:extLst>
                          <a:ext uri="{FF2B5EF4-FFF2-40B4-BE49-F238E27FC236}">
                            <a16:creationId xmlns:a16="http://schemas.microsoft.com/office/drawing/2014/main" id="{BED138EB-E727-4A51-A809-30B6410AFE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630" y="2514600"/>
                        <a:ext cx="6932740" cy="39112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53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77A7C7-D1C4-405C-B5C8-5F99885C5169}"/>
              </a:ext>
            </a:extLst>
          </p:cNvPr>
          <p:cNvSpPr/>
          <p:nvPr/>
        </p:nvSpPr>
        <p:spPr>
          <a:xfrm>
            <a:off x="990600" y="2438401"/>
            <a:ext cx="7010400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24018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Maclaurin Series Example 4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59619C08-41F7-46F5-BCB4-A63528671E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007641"/>
              </p:ext>
            </p:extLst>
          </p:nvPr>
        </p:nvGraphicFramePr>
        <p:xfrm>
          <a:off x="1512887" y="1752600"/>
          <a:ext cx="6324820" cy="466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54900" imgH="5499100" progId="Equation.3">
                  <p:embed/>
                </p:oleObj>
              </mc:Choice>
              <mc:Fallback>
                <p:oleObj name="Equation" r:id="rId2" imgW="7454900" imgH="5499100" progId="Equation.3">
                  <p:embed/>
                  <p:pic>
                    <p:nvPicPr>
                      <p:cNvPr id="114692" name="Object 3">
                        <a:extLst>
                          <a:ext uri="{FF2B5EF4-FFF2-40B4-BE49-F238E27FC236}">
                            <a16:creationId xmlns:a16="http://schemas.microsoft.com/office/drawing/2014/main" id="{6C9CFD3E-79AC-41C8-915C-20B2F4F442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7" y="1752600"/>
                        <a:ext cx="6324820" cy="466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3860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24018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Taylor Series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752600"/>
                <a:ext cx="8610599" cy="391122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 the Taylor series expansion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752600"/>
                <a:ext cx="8610599" cy="3911228"/>
              </a:xfrm>
              <a:blipFill>
                <a:blip r:embed="rId2"/>
                <a:stretch>
                  <a:fillRect l="-992" t="-1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59777C0-C316-4AEA-9904-1E8121FB7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48" y="2668125"/>
            <a:ext cx="7940089" cy="307190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942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24018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Convergence of Taylor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2057400"/>
            <a:ext cx="8610599" cy="3911228"/>
          </a:xfrm>
        </p:spPr>
        <p:txBody>
          <a:bodyPr>
            <a:normAutofit/>
          </a:bodyPr>
          <a:lstStyle/>
          <a:p>
            <a:pPr lvl="1"/>
            <a:r>
              <a:rPr lang="en-US" altLang="en-US" sz="2400" dirty="0"/>
              <a:t>The Taylor series converges fast (few terms are needed) when </a:t>
            </a:r>
            <a:r>
              <a:rPr lang="en-US" altLang="en-US" sz="2400" b="1" i="1" dirty="0"/>
              <a:t>x</a:t>
            </a:r>
            <a:r>
              <a:rPr lang="en-US" altLang="en-US" sz="2400" dirty="0"/>
              <a:t> is near the point of expansion. If </a:t>
            </a:r>
            <a:r>
              <a:rPr lang="en-US" altLang="en-US" sz="2400" b="1" i="1" dirty="0"/>
              <a:t>|x-a| </a:t>
            </a:r>
            <a:r>
              <a:rPr lang="en-US" altLang="en-US" sz="2400" dirty="0"/>
              <a:t>is large, then more terms are needed to get a good approximation.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5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2B01-C35D-066C-12CC-0E34FA54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E8112E7-29C3-E74A-D461-5E8436A5E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45"/>
            <a:ext cx="8772621" cy="6552255"/>
          </a:xfrm>
        </p:spPr>
      </p:pic>
    </p:spTree>
    <p:extLst>
      <p:ext uri="{BB962C8B-B14F-4D97-AF65-F5344CB8AC3E}">
        <p14:creationId xmlns:p14="http://schemas.microsoft.com/office/powerpoint/2010/main" val="3223952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24018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Taylor’s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752600"/>
                <a:ext cx="8610599" cy="391122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derivatives of orders 1, 2, 3, … (n+1) on an interval containing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given by: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752600"/>
                <a:ext cx="8610599" cy="3911228"/>
              </a:xfrm>
              <a:blipFill>
                <a:blip r:embed="rId2"/>
                <a:stretch>
                  <a:fillRect l="-992" t="-124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E1AAD23-C237-4696-9334-0488A7479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73" y="2819400"/>
            <a:ext cx="7451054" cy="35052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90924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24018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Taylor’s theorem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E2389ED2-56E4-4662-A07D-4DFC99178F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593996"/>
              </p:ext>
            </p:extLst>
          </p:nvPr>
        </p:nvGraphicFramePr>
        <p:xfrm>
          <a:off x="683549" y="2057400"/>
          <a:ext cx="7743904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2" imgW="7366000" imgH="2971800" progId="Equation.3">
                  <p:embed/>
                </p:oleObj>
              </mc:Choice>
              <mc:Fallback>
                <p:oleObj name="Microsoft Equation 3.0" r:id="rId2" imgW="7366000" imgH="2971800" progId="Equation.3">
                  <p:embed/>
                  <p:pic>
                    <p:nvPicPr>
                      <p:cNvPr id="126980" name="Object 3">
                        <a:extLst>
                          <a:ext uri="{FF2B5EF4-FFF2-40B4-BE49-F238E27FC236}">
                            <a16:creationId xmlns:a16="http://schemas.microsoft.com/office/drawing/2014/main" id="{DC0D1C5B-DDDD-462E-9157-2EF14591D3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49" y="2057400"/>
                        <a:ext cx="7743904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8941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24018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remainder/error term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752600"/>
                <a:ext cx="8610599" cy="391122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large is the error if we replaced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the first 4 terms (n=3) of its Taylor series expansion for a = 0 and x = 0.2?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752600"/>
                <a:ext cx="8610599" cy="3911228"/>
              </a:xfrm>
              <a:blipFill>
                <a:blip r:embed="rId3"/>
                <a:stretch>
                  <a:fillRect l="-992" t="-1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277A5C61-D619-4E02-9704-62D2A625CB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233752"/>
              </p:ext>
            </p:extLst>
          </p:nvPr>
        </p:nvGraphicFramePr>
        <p:xfrm>
          <a:off x="1166812" y="3206134"/>
          <a:ext cx="6810375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676900" imgH="2336800" progId="Equation.3">
                  <p:embed/>
                </p:oleObj>
              </mc:Choice>
              <mc:Fallback>
                <p:oleObj name="Equation" r:id="rId4" imgW="5676900" imgH="2336800" progId="Equation.3">
                  <p:embed/>
                  <p:pic>
                    <p:nvPicPr>
                      <p:cNvPr id="131076" name="Object 3">
                        <a:extLst>
                          <a:ext uri="{FF2B5EF4-FFF2-40B4-BE49-F238E27FC236}">
                            <a16:creationId xmlns:a16="http://schemas.microsoft.com/office/drawing/2014/main" id="{36DE2B88-7A7E-4430-93DA-13E4BC5AC2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2" y="3206134"/>
                        <a:ext cx="6810375" cy="2803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1938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24018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Alternating series theorem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3A5EB310-DCF6-4D60-981F-EB4F6F9173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879189"/>
          <a:ext cx="8108950" cy="434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44900" imgH="1955800" progId="Equation.3">
                  <p:embed/>
                </p:oleObj>
              </mc:Choice>
              <mc:Fallback>
                <p:oleObj name="Equation" r:id="rId2" imgW="3644900" imgH="1955800" progId="Equation.3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3A5EB310-DCF6-4D60-981F-EB4F6F9173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79189"/>
                        <a:ext cx="8108950" cy="434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5472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24018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Alternating series theorem - example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11091788-1165-497A-8AC6-69624E2583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956135"/>
              </p:ext>
            </p:extLst>
          </p:nvPr>
        </p:nvGraphicFramePr>
        <p:xfrm>
          <a:off x="952500" y="1687512"/>
          <a:ext cx="7658100" cy="448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5720" imgH="2082600" progId="Equation.3">
                  <p:embed/>
                </p:oleObj>
              </mc:Choice>
              <mc:Fallback>
                <p:oleObj name="Equation" r:id="rId2" imgW="3555720" imgH="2082600" progId="Equation.3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11091788-1165-497A-8AC6-69624E2583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1687512"/>
                        <a:ext cx="7658100" cy="448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9426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24018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Review exercise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504467E6-2767-418F-8E79-5723CBCA9B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585643"/>
              </p:ext>
            </p:extLst>
          </p:nvPr>
        </p:nvGraphicFramePr>
        <p:xfrm>
          <a:off x="685800" y="1981200"/>
          <a:ext cx="8018463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67500" imgH="1879600" progId="Equation.3">
                  <p:embed/>
                </p:oleObj>
              </mc:Choice>
              <mc:Fallback>
                <p:oleObj name="Equation" r:id="rId2" imgW="6667500" imgH="1879600" progId="Equation.3">
                  <p:embed/>
                  <p:pic>
                    <p:nvPicPr>
                      <p:cNvPr id="143364" name="Object 3">
                        <a:extLst>
                          <a:ext uri="{FF2B5EF4-FFF2-40B4-BE49-F238E27FC236}">
                            <a16:creationId xmlns:a16="http://schemas.microsoft.com/office/drawing/2014/main" id="{F05A3439-4E25-4C24-BAC1-5CEB396D9B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1200"/>
                        <a:ext cx="8018463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731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263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28" y="1473386"/>
            <a:ext cx="8077199" cy="3911228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Vector: a one-dimensional array of numbers.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Examples:</a:t>
            </a:r>
          </a:p>
          <a:p>
            <a:pPr lvl="1"/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A42253-FDF1-435D-8E17-2B29CFB12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14" y="2743200"/>
            <a:ext cx="7233625" cy="31242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47254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02E141-7B78-448E-814B-1299B7918672}"/>
              </a:ext>
            </a:extLst>
          </p:cNvPr>
          <p:cNvSpPr/>
          <p:nvPr/>
        </p:nvSpPr>
        <p:spPr>
          <a:xfrm>
            <a:off x="533400" y="2514600"/>
            <a:ext cx="8077200" cy="3581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matrices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755E52E2-E1DB-47A1-9EAC-DCCD070A53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9018" y="1600200"/>
          <a:ext cx="7065963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2" imgW="3225600" imgH="1854000" progId="Equation.3">
                  <p:embed/>
                </p:oleObj>
              </mc:Choice>
              <mc:Fallback>
                <p:oleObj name="Microsoft Equation 3.0" r:id="rId2" imgW="3225600" imgH="1854000" progId="Equation.3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755E52E2-E1DB-47A1-9EAC-DCCD070A53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018" y="1600200"/>
                        <a:ext cx="7065963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5">
            <a:extLst>
              <a:ext uri="{FF2B5EF4-FFF2-40B4-BE49-F238E27FC236}">
                <a16:creationId xmlns:a16="http://schemas.microsoft.com/office/drawing/2014/main" id="{13A01F56-6162-4BBF-89A4-8DFBE8A55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810000"/>
            <a:ext cx="1447800" cy="144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8999444F-A254-420F-8E16-5AA985111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038600"/>
            <a:ext cx="1447800" cy="144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C2C09511-C321-4E1A-A79A-091133B9C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809" y="3810000"/>
            <a:ext cx="91440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6">
            <a:extLst>
              <a:ext uri="{FF2B5EF4-FFF2-40B4-BE49-F238E27FC236}">
                <a16:creationId xmlns:a16="http://schemas.microsoft.com/office/drawing/2014/main" id="{C438DDB4-D673-4DB6-9E6A-33362BAA2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809" y="4572000"/>
            <a:ext cx="91440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F36B4D-06E9-4099-90A0-533766148671}"/>
              </a:ext>
            </a:extLst>
          </p:cNvPr>
          <p:cNvSpPr txBox="1"/>
          <p:nvPr/>
        </p:nvSpPr>
        <p:spPr>
          <a:xfrm>
            <a:off x="1180867" y="6246167"/>
            <a:ext cx="7342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these special matrix forms have different properties  </a:t>
            </a:r>
          </a:p>
        </p:txBody>
      </p:sp>
    </p:spTree>
    <p:extLst>
      <p:ext uri="{BB962C8B-B14F-4D97-AF65-F5344CB8AC3E}">
        <p14:creationId xmlns:p14="http://schemas.microsoft.com/office/powerpoint/2010/main" val="876305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matrices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63556F8D-ABF1-4F9C-B748-5279ACA71D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356" y="2590800"/>
          <a:ext cx="7761288" cy="300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43300" imgH="1371600" progId="Equation.3">
                  <p:embed/>
                </p:oleObj>
              </mc:Choice>
              <mc:Fallback>
                <p:oleObj name="Equation" r:id="rId2" imgW="3543300" imgH="1371600" progId="Equation.3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63556F8D-ABF1-4F9C-B748-5279ACA71D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56" y="2590800"/>
                        <a:ext cx="7761288" cy="30051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7">
            <a:extLst>
              <a:ext uri="{FF2B5EF4-FFF2-40B4-BE49-F238E27FC236}">
                <a16:creationId xmlns:a16="http://schemas.microsoft.com/office/drawing/2014/main" id="{E73331F9-0056-40A0-AFB5-B0E82CBB5B6B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6400800" y="3124200"/>
            <a:ext cx="1905000" cy="2057400"/>
          </a:xfrm>
          <a:prstGeom prst="rtTriangle">
            <a:avLst/>
          </a:prstGeom>
          <a:solidFill>
            <a:srgbClr val="00FFFF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5263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077199" cy="4851214"/>
          </a:xfrm>
        </p:spPr>
        <p:txBody>
          <a:bodyPr>
            <a:norm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Convergence and Stability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Taylor’s Theorem and Taylor’s Series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Maclaurin series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Alternating series theorem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vectors and matrices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of linear equations and solutions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Gaussian elimination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Gauss-Jordan elimination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 Decomposition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19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E29E93-840B-4F13-B9C4-567E4644C3FF}"/>
              </a:ext>
            </a:extLst>
          </p:cNvPr>
          <p:cNvSpPr/>
          <p:nvPr/>
        </p:nvSpPr>
        <p:spPr>
          <a:xfrm>
            <a:off x="914400" y="2971800"/>
            <a:ext cx="7688210" cy="308621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Determinant of a matrix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1BCE338D-4404-473B-8FA6-332F2FDC6C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4790" y="1828800"/>
          <a:ext cx="6994419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2" imgW="2679480" imgH="1371600" progId="Equation.3">
                  <p:embed/>
                </p:oleObj>
              </mc:Choice>
              <mc:Fallback>
                <p:oleObj name="Microsoft Equation 3.0" r:id="rId2" imgW="2679480" imgH="1371600" progId="Equation.3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1BCE338D-4404-473B-8FA6-332F2FDC6C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90" y="1828800"/>
                        <a:ext cx="6994419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6458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Addition and multiplication of matrices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6FA26627-60BE-412B-95A7-193845ED49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0443" y="1752600"/>
          <a:ext cx="7123113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51200" imgH="1816100" progId="Equation.3">
                  <p:embed/>
                </p:oleObj>
              </mc:Choice>
              <mc:Fallback>
                <p:oleObj name="Equation" r:id="rId2" imgW="3251200" imgH="1816100" progId="Equation.3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6FA26627-60BE-412B-95A7-193845ED49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443" y="1752600"/>
                        <a:ext cx="7123113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7064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CFD72E-58D5-477D-9DD7-A26B9FBDF7B2}"/>
              </a:ext>
            </a:extLst>
          </p:cNvPr>
          <p:cNvSpPr/>
          <p:nvPr/>
        </p:nvSpPr>
        <p:spPr>
          <a:xfrm>
            <a:off x="228600" y="3429000"/>
            <a:ext cx="8691562" cy="28956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System of linear equations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07952102-AB7A-434D-9158-8D68DEA8F6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057400"/>
          <a:ext cx="8539162" cy="395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79800" imgH="1612900" progId="Equation.3">
                  <p:embed/>
                </p:oleObj>
              </mc:Choice>
              <mc:Fallback>
                <p:oleObj name="Equation" r:id="rId2" imgW="3479800" imgH="1612900" progId="Equation.3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07952102-AB7A-434D-9158-8D68DEA8F6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57400"/>
                        <a:ext cx="8539162" cy="395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6106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solutions of linear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345012"/>
            <a:ext cx="8077199" cy="3911228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of linear equations may have</a:t>
            </a:r>
          </a:p>
          <a:p>
            <a:pPr marL="800100" lvl="1" indent="-34290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unique solution</a:t>
            </a:r>
          </a:p>
          <a:p>
            <a:pPr marL="800100" lvl="1" indent="-34290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solutions</a:t>
            </a:r>
          </a:p>
          <a:p>
            <a:pPr marL="800100" lvl="1" indent="-34290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solutions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2B3E69-3932-44B3-97EE-395A203CC9E7}"/>
              </a:ext>
            </a:extLst>
          </p:cNvPr>
          <p:cNvSpPr/>
          <p:nvPr/>
        </p:nvSpPr>
        <p:spPr>
          <a:xfrm>
            <a:off x="379809" y="3962400"/>
            <a:ext cx="8384381" cy="28956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0541161-E475-425D-A654-7E0796C9C3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0317" y="4261644"/>
          <a:ext cx="7543800" cy="229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86100" imgH="939800" progId="Equation.3">
                  <p:embed/>
                </p:oleObj>
              </mc:Choice>
              <mc:Fallback>
                <p:oleObj name="Equation" r:id="rId2" imgW="3086100" imgH="9398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0541161-E475-425D-A654-7E0796C9C3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317" y="4261644"/>
                        <a:ext cx="7543800" cy="229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AE2E648-C70A-4A85-AC9D-A1AD0792ECCA}"/>
              </a:ext>
            </a:extLst>
          </p:cNvPr>
          <p:cNvSpPr txBox="1"/>
          <p:nvPr/>
        </p:nvSpPr>
        <p:spPr>
          <a:xfrm>
            <a:off x="377464" y="3436034"/>
            <a:ext cx="480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system with a unique solution</a:t>
            </a:r>
          </a:p>
        </p:txBody>
      </p:sp>
    </p:spTree>
    <p:extLst>
      <p:ext uri="{BB962C8B-B14F-4D97-AF65-F5344CB8AC3E}">
        <p14:creationId xmlns:p14="http://schemas.microsoft.com/office/powerpoint/2010/main" val="3195232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Solutions of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2228" y="1473386"/>
                <a:ext cx="8077199" cy="3911228"/>
              </a:xfrm>
            </p:spPr>
            <p:txBody>
              <a:bodyPr>
                <a:normAutofit/>
              </a:bodyPr>
              <a:lstStyle/>
              <a:p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system with no solution</a:t>
                </a:r>
              </a:p>
              <a:p>
                <a:pPr lvl="1"/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system of equations is </a:t>
                </a:r>
                <a:r>
                  <a:rPr lang="en-US" sz="23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inconsistent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no solution exists for the system.</a:t>
                </a:r>
              </a:p>
              <a:p>
                <a:pPr lvl="1"/>
                <a:endParaRPr lang="en-US" dirty="0"/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  <a:p>
                <a:pPr marL="228600" lvl="1" indent="0">
                  <a:buNone/>
                </a:pPr>
                <a:r>
                  <a:rPr lang="en-US" dirty="0"/>
                  <a:t>                                                                     </a:t>
                </a:r>
              </a:p>
              <a:p>
                <a:pPr marL="228600" lvl="1" indent="0">
                  <a:buNone/>
                </a:pPr>
                <a:endParaRPr lang="en-US" dirty="0"/>
              </a:p>
              <a:p>
                <a:pPr marL="457200" lvl="2" indent="0">
                  <a:buNone/>
                </a:pP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system is inconsistent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228" y="1473386"/>
                <a:ext cx="8077199" cy="3911228"/>
              </a:xfrm>
              <a:blipFill>
                <a:blip r:embed="rId2"/>
                <a:stretch>
                  <a:fillRect l="-1057" t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BC2ACA-13C8-49C6-BF59-E604BC434D11}"/>
                  </a:ext>
                </a:extLst>
              </p:cNvPr>
              <p:cNvSpPr txBox="1"/>
              <p:nvPr/>
            </p:nvSpPr>
            <p:spPr>
              <a:xfrm>
                <a:off x="3675774" y="3669268"/>
                <a:ext cx="17901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BC2ACA-13C8-49C6-BF59-E604BC434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774" y="3669268"/>
                <a:ext cx="1790105" cy="369332"/>
              </a:xfrm>
              <a:prstGeom prst="rect">
                <a:avLst/>
              </a:prstGeom>
              <a:blipFill>
                <a:blip r:embed="rId3"/>
                <a:stretch>
                  <a:fillRect l="-1701" r="-306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EC966E-1FD9-47A0-8208-4E6892FAB36A}"/>
                  </a:ext>
                </a:extLst>
              </p:cNvPr>
              <p:cNvSpPr txBox="1"/>
              <p:nvPr/>
            </p:nvSpPr>
            <p:spPr>
              <a:xfrm>
                <a:off x="3675774" y="4836650"/>
                <a:ext cx="17901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=3−2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EC966E-1FD9-47A0-8208-4E6892FAB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774" y="4836650"/>
                <a:ext cx="1790105" cy="369332"/>
              </a:xfrm>
              <a:prstGeom prst="rect">
                <a:avLst/>
              </a:prstGeom>
              <a:blipFill>
                <a:blip r:embed="rId4"/>
                <a:stretch>
                  <a:fillRect l="-1701" r="-68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924AB9-479C-4FE5-995D-1D4FBF2D0A47}"/>
                  </a:ext>
                </a:extLst>
              </p:cNvPr>
              <p:cNvSpPr txBox="1"/>
              <p:nvPr/>
            </p:nvSpPr>
            <p:spPr>
              <a:xfrm>
                <a:off x="3675774" y="5464000"/>
                <a:ext cx="29284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924AB9-479C-4FE5-995D-1D4FBF2D0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774" y="5464000"/>
                <a:ext cx="2928494" cy="369332"/>
              </a:xfrm>
              <a:prstGeom prst="rect">
                <a:avLst/>
              </a:prstGeom>
              <a:blipFill>
                <a:blip r:embed="rId5"/>
                <a:stretch>
                  <a:fillRect l="-1875" r="-187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656CF1-E509-4CE7-B8FD-10110A934FA3}"/>
                  </a:ext>
                </a:extLst>
              </p:cNvPr>
              <p:cNvSpPr txBox="1"/>
              <p:nvPr/>
            </p:nvSpPr>
            <p:spPr>
              <a:xfrm>
                <a:off x="3675774" y="6031468"/>
                <a:ext cx="24256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656CF1-E509-4CE7-B8FD-10110A93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774" y="6031468"/>
                <a:ext cx="2425600" cy="369332"/>
              </a:xfrm>
              <a:prstGeom prst="rect">
                <a:avLst/>
              </a:prstGeom>
              <a:blipFill>
                <a:blip r:embed="rId6"/>
                <a:stretch>
                  <a:fillRect r="-20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948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C0D639-56E2-457A-81C9-3251F0FF8904}"/>
              </a:ext>
            </a:extLst>
          </p:cNvPr>
          <p:cNvSpPr/>
          <p:nvPr/>
        </p:nvSpPr>
        <p:spPr>
          <a:xfrm>
            <a:off x="761413" y="2362200"/>
            <a:ext cx="7618827" cy="3733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Solutions of linear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28" y="1473386"/>
            <a:ext cx="8077199" cy="3911228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systems have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</a:t>
            </a:r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sz="2400" dirty="0"/>
          </a:p>
          <a:p>
            <a:pPr marL="228600" lvl="1" indent="0">
              <a:buNone/>
            </a:pPr>
            <a:r>
              <a:rPr lang="en-US" dirty="0"/>
              <a:t>                                                                     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70A1392-7D51-474A-9E30-77AEB00F6F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4227" y="2514600"/>
          <a:ext cx="6553200" cy="301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0" imgH="1168400" progId="Equation.3">
                  <p:embed/>
                </p:oleObj>
              </mc:Choice>
              <mc:Fallback>
                <p:oleObj name="Equation" r:id="rId2" imgW="2540000" imgH="11684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70A1392-7D51-474A-9E30-77AEB00F6F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227" y="2514600"/>
                        <a:ext cx="6553200" cy="301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3075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Graphical Solutions of linear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28" y="1473386"/>
            <a:ext cx="8077199" cy="4927414"/>
          </a:xfrm>
        </p:spPr>
        <p:txBody>
          <a:bodyPr>
            <a:norm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can be found by plotting each equation and finding points of intersection.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re-write the equations to take the form of equations of a straight line as: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sz="2400" dirty="0"/>
          </a:p>
          <a:p>
            <a:pPr marL="228600" lvl="1" indent="0">
              <a:buNone/>
            </a:pPr>
            <a:endParaRPr lang="en-US" sz="2400" dirty="0"/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F2F455B-10F4-45E8-B9F2-755FC0A95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090" y="2438400"/>
            <a:ext cx="2637473" cy="1238250"/>
          </a:xfrm>
          <a:prstGeom prst="rect">
            <a:avLst/>
          </a:prstGeom>
        </p:spPr>
      </p:pic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17DC3FA6-FB1E-4DBB-9D89-951269509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090" y="5105400"/>
            <a:ext cx="2637473" cy="149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30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Graphical Solutions of linear equations</a:t>
            </a:r>
          </a:p>
        </p:txBody>
      </p:sp>
      <p:pic>
        <p:nvPicPr>
          <p:cNvPr id="9" name="Content Placeholder 8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5528DEB4-C08C-4C47-BAAD-C2E983246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332920"/>
            <a:ext cx="4267200" cy="5220280"/>
          </a:xfrm>
        </p:spPr>
      </p:pic>
    </p:spTree>
    <p:extLst>
      <p:ext uri="{BB962C8B-B14F-4D97-AF65-F5344CB8AC3E}">
        <p14:creationId xmlns:p14="http://schemas.microsoft.com/office/powerpoint/2010/main" val="2453102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Augmented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28" y="1473386"/>
            <a:ext cx="8077199" cy="4622614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matrix derived from a system of linear equations (each written in standard form with the constant term on the right) is the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augmented matrix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system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>
              <a:buNone/>
            </a:pPr>
            <a:r>
              <a:rPr lang="en-US" altLang="en-US" sz="2400" i="1" dirty="0"/>
              <a:t>			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 9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		        –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– 2 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	        2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5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+5z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17</a:t>
            </a:r>
            <a:endParaRPr lang="en-US" altLang="en-US" sz="2400" dirty="0"/>
          </a:p>
          <a:p>
            <a:pPr marL="228600" lvl="1" indent="0">
              <a:buNone/>
            </a:pPr>
            <a:endParaRPr lang="en-US" sz="2400" dirty="0"/>
          </a:p>
          <a:p>
            <a:pPr marL="228600" lvl="1" indent="0">
              <a:buNone/>
            </a:pPr>
            <a:endParaRPr lang="en-US" sz="2400" dirty="0"/>
          </a:p>
          <a:p>
            <a:pPr marL="2286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Matrix: </a:t>
            </a:r>
            <a:r>
              <a:rPr lang="en-US" sz="2400" dirty="0"/>
              <a:t>		</a:t>
            </a:r>
          </a:p>
          <a:p>
            <a:pPr marL="228600" lvl="1" indent="0">
              <a:buNone/>
            </a:pPr>
            <a:r>
              <a:rPr lang="en-US" dirty="0"/>
              <a:t>                                                                     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AC83CA-0274-43BE-ADC8-D677581342B7}"/>
              </a:ext>
            </a:extLst>
          </p:cNvPr>
          <p:cNvGrpSpPr/>
          <p:nvPr/>
        </p:nvGrpSpPr>
        <p:grpSpPr>
          <a:xfrm>
            <a:off x="3505200" y="4724400"/>
            <a:ext cx="2815529" cy="984116"/>
            <a:chOff x="1828800" y="4281186"/>
            <a:chExt cx="2815529" cy="9841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DF243A-3173-4F50-BAEB-675844165327}"/>
                    </a:ext>
                  </a:extLst>
                </p:cNvPr>
                <p:cNvSpPr txBox="1"/>
                <p:nvPr/>
              </p:nvSpPr>
              <p:spPr>
                <a:xfrm>
                  <a:off x="1828800" y="4281186"/>
                  <a:ext cx="1930016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5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DF243A-3173-4F50-BAEB-6758441653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81186"/>
                  <a:ext cx="1930016" cy="9766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4ABC9C5-3185-4C4A-A0A9-2CFEE19E9178}"/>
                    </a:ext>
                  </a:extLst>
                </p:cNvPr>
                <p:cNvSpPr txBox="1"/>
                <p:nvPr/>
              </p:nvSpPr>
              <p:spPr>
                <a:xfrm>
                  <a:off x="4025570" y="4281186"/>
                  <a:ext cx="618759" cy="975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9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17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4ABC9C5-3185-4C4A-A0A9-2CFEE19E9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570" y="4281186"/>
                  <a:ext cx="618759" cy="975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FD5D94E-5CEC-4375-B0F7-3E43C2821FF3}"/>
                </a:ext>
              </a:extLst>
            </p:cNvPr>
            <p:cNvCxnSpPr/>
            <p:nvPr/>
          </p:nvCxnSpPr>
          <p:spPr>
            <a:xfrm>
              <a:off x="3962400" y="4281186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282E2A-0164-428F-83FE-AA151758B96F}"/>
              </a:ext>
            </a:extLst>
          </p:cNvPr>
          <p:cNvGrpSpPr/>
          <p:nvPr/>
        </p:nvGrpSpPr>
        <p:grpSpPr>
          <a:xfrm>
            <a:off x="3505200" y="4724400"/>
            <a:ext cx="152400" cy="984116"/>
            <a:chOff x="3352800" y="4724400"/>
            <a:chExt cx="152400" cy="98411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9E7E7E-C850-479C-9CA0-A9AE7C7E29D4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93D9AA-B43D-4A70-B0E2-A128BA2EE349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3D09FA-ED92-498B-9E72-6E3BD44638B4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E67CBE-99A6-42BA-A7DE-A723DABD3F2C}"/>
              </a:ext>
            </a:extLst>
          </p:cNvPr>
          <p:cNvGrpSpPr/>
          <p:nvPr/>
        </p:nvGrpSpPr>
        <p:grpSpPr>
          <a:xfrm flipH="1">
            <a:off x="6324600" y="4730884"/>
            <a:ext cx="152400" cy="984116"/>
            <a:chOff x="3352800" y="4724400"/>
            <a:chExt cx="152400" cy="98411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4CC80C-4739-4A36-A897-91B0F6C8C64C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57A69F-4708-4BB1-8BE3-211CE31326CB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E129F1F-7E3C-4BF1-9CCD-1F6DA7676DD1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9470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coefficient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28" y="1473386"/>
            <a:ext cx="8077199" cy="4622614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matrix derived from a system of linear equations (each written in standard form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constant term on the right) is the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 matrix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system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>
              <a:buNone/>
            </a:pPr>
            <a:r>
              <a:rPr lang="en-US" altLang="en-US" sz="2400" i="1" dirty="0"/>
              <a:t>			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 9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		        –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– 2 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	        2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5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+5z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17</a:t>
            </a:r>
            <a:endParaRPr lang="en-US" altLang="en-US" sz="2400" dirty="0"/>
          </a:p>
          <a:p>
            <a:pPr marL="228600" lvl="1" indent="0">
              <a:buNone/>
            </a:pPr>
            <a:endParaRPr lang="en-US" sz="2400" dirty="0"/>
          </a:p>
          <a:p>
            <a:pPr marL="228600" lvl="1" indent="0">
              <a:buNone/>
            </a:pPr>
            <a:endParaRPr lang="en-US" sz="2400" dirty="0"/>
          </a:p>
          <a:p>
            <a:pPr marL="2286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Matrix: </a:t>
            </a:r>
            <a:r>
              <a:rPr lang="en-US" sz="2400" dirty="0"/>
              <a:t>		</a:t>
            </a:r>
          </a:p>
          <a:p>
            <a:pPr marL="228600" lvl="1" indent="0">
              <a:buNone/>
            </a:pPr>
            <a:r>
              <a:rPr lang="en-US" dirty="0"/>
              <a:t>                                                                     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DF243A-3173-4F50-BAEB-675844165327}"/>
                  </a:ext>
                </a:extLst>
              </p:cNvPr>
              <p:cNvSpPr txBox="1"/>
              <p:nvPr/>
            </p:nvSpPr>
            <p:spPr>
              <a:xfrm>
                <a:off x="3505200" y="4724400"/>
                <a:ext cx="193001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3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3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2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5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DF243A-3173-4F50-BAEB-675844165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724400"/>
                <a:ext cx="1930016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90282E2A-0164-428F-83FE-AA151758B96F}"/>
              </a:ext>
            </a:extLst>
          </p:cNvPr>
          <p:cNvGrpSpPr/>
          <p:nvPr/>
        </p:nvGrpSpPr>
        <p:grpSpPr>
          <a:xfrm>
            <a:off x="3505200" y="4724400"/>
            <a:ext cx="152400" cy="984116"/>
            <a:chOff x="3352800" y="4724400"/>
            <a:chExt cx="152400" cy="98411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9E7E7E-C850-479C-9CA0-A9AE7C7E29D4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93D9AA-B43D-4A70-B0E2-A128BA2EE349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3D09FA-ED92-498B-9E72-6E3BD44638B4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E67CBE-99A6-42BA-A7DE-A723DABD3F2C}"/>
              </a:ext>
            </a:extLst>
          </p:cNvPr>
          <p:cNvGrpSpPr/>
          <p:nvPr/>
        </p:nvGrpSpPr>
        <p:grpSpPr>
          <a:xfrm flipH="1">
            <a:off x="5486400" y="4730884"/>
            <a:ext cx="152400" cy="984116"/>
            <a:chOff x="3352800" y="4724400"/>
            <a:chExt cx="152400" cy="98411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4CC80C-4739-4A36-A897-91B0F6C8C64C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57A69F-4708-4BB1-8BE3-211CE31326CB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E129F1F-7E3C-4BF1-9CCD-1F6DA7676DD1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892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0D5A10-F111-4A74-90CA-92C8E7FCD523}"/>
              </a:ext>
            </a:extLst>
          </p:cNvPr>
          <p:cNvSpPr/>
          <p:nvPr/>
        </p:nvSpPr>
        <p:spPr>
          <a:xfrm>
            <a:off x="1447800" y="3581400"/>
            <a:ext cx="6248400" cy="2667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2228" y="1473386"/>
                <a:ext cx="8077199" cy="4851214"/>
              </a:xfrm>
            </p:spPr>
            <p:txBody>
              <a:bodyPr>
                <a:normAutofit/>
              </a:bodyPr>
              <a:lstStyle/>
              <a:p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iterative numerical techniques, convergence is whether the approximations move closer to the true value for a reasonable number of iterations.</a:t>
                </a:r>
              </a:p>
              <a:p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following sequences, which one converges to 0 faster for k = 0, 1, 2, …, n?</a:t>
                </a:r>
              </a:p>
              <a:p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3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1,  </m:t>
                      </m:r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1,  </m:t>
                      </m:r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228" y="1473386"/>
                <a:ext cx="8077199" cy="4851214"/>
              </a:xfrm>
              <a:blipFill>
                <a:blip r:embed="rId2"/>
                <a:stretch>
                  <a:fillRect l="-906" t="-1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539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Naïve gaussian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28" y="1473386"/>
            <a:ext cx="8077199" cy="3911228"/>
          </a:xfrm>
        </p:spPr>
        <p:txBody>
          <a:bodyPr>
            <a:normAutofit lnSpcReduction="10000"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is used to solve a system of linear equations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consists of 2 steps.</a:t>
            </a:r>
          </a:p>
          <a:p>
            <a:pPr lvl="1"/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elimination: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reducing the system to the upper triangular form using basic operations (additions and multiplications)</a:t>
            </a:r>
          </a:p>
          <a:p>
            <a:pPr lvl="1"/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substitution: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the system from the last variable.</a:t>
            </a:r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sz="2400" dirty="0"/>
          </a:p>
          <a:p>
            <a:pPr marL="228600" lvl="1" indent="0">
              <a:buNone/>
            </a:pPr>
            <a:r>
              <a:rPr lang="en-US" dirty="0"/>
              <a:t>                                                                     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E8C0A315-88DA-48E5-BB53-903C185EC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00" y="4499367"/>
            <a:ext cx="7196199" cy="177049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55031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Naïve gaussian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828800"/>
            <a:ext cx="8077199" cy="3911228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operations include:</a:t>
            </a: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Multiplying one of the rows by a non-zero constant.</a:t>
            </a: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 multiple of one row to another</a:t>
            </a: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Interchanging rows</a:t>
            </a:r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sz="2400" dirty="0"/>
          </a:p>
          <a:p>
            <a:pPr marL="228600" lvl="1" indent="0">
              <a:buNone/>
            </a:pPr>
            <a:r>
              <a:rPr lang="en-US" dirty="0"/>
              <a:t>                                                                     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828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EXAMPlE</a:t>
            </a:r>
            <a:r>
              <a:rPr lang="en-US" dirty="0">
                <a:solidFill>
                  <a:schemeClr val="accent1"/>
                </a:solidFill>
              </a:rPr>
              <a:t> 1 (FORWARD ELIMINATION)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600200"/>
            <a:ext cx="8077199" cy="3911228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system below using gaussian elimination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 9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–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– 2 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5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+5z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 algn="ctr">
              <a:buNone/>
            </a:pPr>
            <a:endParaRPr lang="en-US" dirty="0"/>
          </a:p>
          <a:p>
            <a:pPr marL="2286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0FD290-3272-4CAD-85ED-75AB62BDF1C1}"/>
              </a:ext>
            </a:extLst>
          </p:cNvPr>
          <p:cNvGrpSpPr/>
          <p:nvPr/>
        </p:nvGrpSpPr>
        <p:grpSpPr>
          <a:xfrm>
            <a:off x="609600" y="3726298"/>
            <a:ext cx="2815529" cy="984116"/>
            <a:chOff x="1828800" y="4281186"/>
            <a:chExt cx="2815529" cy="9841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DC87A07-86F9-445A-9AC0-7D7E4189BB50}"/>
                    </a:ext>
                  </a:extLst>
                </p:cNvPr>
                <p:cNvSpPr txBox="1"/>
                <p:nvPr/>
              </p:nvSpPr>
              <p:spPr>
                <a:xfrm>
                  <a:off x="1828800" y="4281186"/>
                  <a:ext cx="1930016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5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DC87A07-86F9-445A-9AC0-7D7E4189BB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81186"/>
                  <a:ext cx="1930016" cy="9766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DC4862B-B31C-41D2-862F-9A17A1601277}"/>
                    </a:ext>
                  </a:extLst>
                </p:cNvPr>
                <p:cNvSpPr txBox="1"/>
                <p:nvPr/>
              </p:nvSpPr>
              <p:spPr>
                <a:xfrm>
                  <a:off x="4025570" y="4281186"/>
                  <a:ext cx="618759" cy="975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9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17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DC4862B-B31C-41D2-862F-9A17A16012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570" y="4281186"/>
                  <a:ext cx="618759" cy="975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9D9288-5133-462C-BB46-B283BDB242A9}"/>
                </a:ext>
              </a:extLst>
            </p:cNvPr>
            <p:cNvCxnSpPr/>
            <p:nvPr/>
          </p:nvCxnSpPr>
          <p:spPr>
            <a:xfrm>
              <a:off x="3962400" y="4281186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A8E05E-7DB2-4D64-900C-11FFD5BE9A91}"/>
              </a:ext>
            </a:extLst>
          </p:cNvPr>
          <p:cNvGrpSpPr/>
          <p:nvPr/>
        </p:nvGrpSpPr>
        <p:grpSpPr>
          <a:xfrm>
            <a:off x="4114800" y="3657600"/>
            <a:ext cx="2740188" cy="984116"/>
            <a:chOff x="1828800" y="4281186"/>
            <a:chExt cx="2740188" cy="9841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19DD01E-772D-4992-91A6-114A8EA1B667}"/>
                    </a:ext>
                  </a:extLst>
                </p:cNvPr>
                <p:cNvSpPr txBox="1"/>
                <p:nvPr/>
              </p:nvSpPr>
              <p:spPr>
                <a:xfrm>
                  <a:off x="1828800" y="4281186"/>
                  <a:ext cx="2064668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19DD01E-772D-4992-91A6-114A8EA1B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81186"/>
                  <a:ext cx="2064668" cy="9766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B175C26-88C4-4130-8ECD-64975CE2EDAF}"/>
                    </a:ext>
                  </a:extLst>
                </p:cNvPr>
                <p:cNvSpPr txBox="1"/>
                <p:nvPr/>
              </p:nvSpPr>
              <p:spPr>
                <a:xfrm>
                  <a:off x="4025570" y="4281186"/>
                  <a:ext cx="543418" cy="974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9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7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B175C26-88C4-4130-8ECD-64975CE2ED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570" y="4281186"/>
                  <a:ext cx="543418" cy="9743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D08FBA-7D75-4A73-B622-5D89692FF38F}"/>
                </a:ext>
              </a:extLst>
            </p:cNvPr>
            <p:cNvCxnSpPr/>
            <p:nvPr/>
          </p:nvCxnSpPr>
          <p:spPr>
            <a:xfrm>
              <a:off x="3962400" y="4281186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CDEF6C-1D5C-4166-BEE7-FA00B35E1CBE}"/>
              </a:ext>
            </a:extLst>
          </p:cNvPr>
          <p:cNvGrpSpPr/>
          <p:nvPr/>
        </p:nvGrpSpPr>
        <p:grpSpPr>
          <a:xfrm>
            <a:off x="4114800" y="5425781"/>
            <a:ext cx="2645611" cy="984116"/>
            <a:chOff x="1828800" y="4281186"/>
            <a:chExt cx="2645611" cy="9841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2091EEF-2D57-4356-9E07-7299609F5C7F}"/>
                    </a:ext>
                  </a:extLst>
                </p:cNvPr>
                <p:cNvSpPr txBox="1"/>
                <p:nvPr/>
              </p:nvSpPr>
              <p:spPr>
                <a:xfrm>
                  <a:off x="1828800" y="4281186"/>
                  <a:ext cx="1902765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3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2091EEF-2D57-4356-9E07-7299609F5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81186"/>
                  <a:ext cx="1902765" cy="97661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9E9DF95-BA61-4AC6-BA05-69A118A9233D}"/>
                    </a:ext>
                  </a:extLst>
                </p:cNvPr>
                <p:cNvSpPr txBox="1"/>
                <p:nvPr/>
              </p:nvSpPr>
              <p:spPr>
                <a:xfrm>
                  <a:off x="4025570" y="4281186"/>
                  <a:ext cx="448841" cy="974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9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7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6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9E9DF95-BA61-4AC6-BA05-69A118A92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570" y="4281186"/>
                  <a:ext cx="448841" cy="97436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1D2217-23DF-4CE2-82C5-A8B47BF71301}"/>
                </a:ext>
              </a:extLst>
            </p:cNvPr>
            <p:cNvCxnSpPr/>
            <p:nvPr/>
          </p:nvCxnSpPr>
          <p:spPr>
            <a:xfrm>
              <a:off x="3962400" y="4281186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E69098-69D4-4240-AB23-5CEFFE27811D}"/>
                  </a:ext>
                </a:extLst>
              </p:cNvPr>
              <p:cNvSpPr txBox="1"/>
              <p:nvPr/>
            </p:nvSpPr>
            <p:spPr>
              <a:xfrm>
                <a:off x="7865741" y="4019863"/>
                <a:ext cx="821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E69098-69D4-4240-AB23-5CEFFE27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741" y="4019863"/>
                <a:ext cx="821059" cy="276999"/>
              </a:xfrm>
              <a:prstGeom prst="rect">
                <a:avLst/>
              </a:prstGeom>
              <a:blipFill>
                <a:blip r:embed="rId8"/>
                <a:stretch>
                  <a:fillRect l="-9630" t="-28261" r="-1703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FCCCA3-00A6-4E1B-806C-39D4F1A93A5D}"/>
                  </a:ext>
                </a:extLst>
              </p:cNvPr>
              <p:cNvSpPr txBox="1"/>
              <p:nvPr/>
            </p:nvSpPr>
            <p:spPr>
              <a:xfrm>
                <a:off x="7543800" y="4399873"/>
                <a:ext cx="1192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FCCCA3-00A6-4E1B-806C-39D4F1A93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4399873"/>
                <a:ext cx="1192634" cy="276999"/>
              </a:xfrm>
              <a:prstGeom prst="rect">
                <a:avLst/>
              </a:prstGeom>
              <a:blipFill>
                <a:blip r:embed="rId9"/>
                <a:stretch>
                  <a:fillRect l="-513" r="-410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31B744-1C0B-4D0E-8D25-1C98FCD83A41}"/>
                  </a:ext>
                </a:extLst>
              </p:cNvPr>
              <p:cNvSpPr txBox="1"/>
              <p:nvPr/>
            </p:nvSpPr>
            <p:spPr>
              <a:xfrm>
                <a:off x="7865741" y="6124231"/>
                <a:ext cx="821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31B744-1C0B-4D0E-8D25-1C98FCD83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741" y="6124231"/>
                <a:ext cx="821059" cy="276999"/>
              </a:xfrm>
              <a:prstGeom prst="rect">
                <a:avLst/>
              </a:prstGeom>
              <a:blipFill>
                <a:blip r:embed="rId10"/>
                <a:stretch>
                  <a:fillRect l="-9630" t="-28889" r="-17037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FDFB23-CB14-483A-9E40-5A37967413DA}"/>
              </a:ext>
            </a:extLst>
          </p:cNvPr>
          <p:cNvCxnSpPr>
            <a:cxnSpLocks/>
          </p:cNvCxnSpPr>
          <p:nvPr/>
        </p:nvCxnSpPr>
        <p:spPr>
          <a:xfrm flipH="1">
            <a:off x="6918157" y="4158362"/>
            <a:ext cx="534379" cy="18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A1AFE0-EC6C-404F-8111-C9DDBA660447}"/>
              </a:ext>
            </a:extLst>
          </p:cNvPr>
          <p:cNvCxnSpPr>
            <a:cxnSpLocks/>
          </p:cNvCxnSpPr>
          <p:nvPr/>
        </p:nvCxnSpPr>
        <p:spPr>
          <a:xfrm flipH="1">
            <a:off x="6933221" y="4516399"/>
            <a:ext cx="534379" cy="18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07E838-0820-4005-91F7-5C125E5929DB}"/>
              </a:ext>
            </a:extLst>
          </p:cNvPr>
          <p:cNvCxnSpPr>
            <a:cxnSpLocks/>
          </p:cNvCxnSpPr>
          <p:nvPr/>
        </p:nvCxnSpPr>
        <p:spPr>
          <a:xfrm flipH="1">
            <a:off x="6933221" y="6283778"/>
            <a:ext cx="534379" cy="18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Down 27">
            <a:extLst>
              <a:ext uri="{FF2B5EF4-FFF2-40B4-BE49-F238E27FC236}">
                <a16:creationId xmlns:a16="http://schemas.microsoft.com/office/drawing/2014/main" id="{73651E93-3BA9-4B4F-9759-CE9FAA7980D7}"/>
              </a:ext>
            </a:extLst>
          </p:cNvPr>
          <p:cNvSpPr/>
          <p:nvPr/>
        </p:nvSpPr>
        <p:spPr>
          <a:xfrm>
            <a:off x="5257800" y="4800600"/>
            <a:ext cx="304799" cy="43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9F763A1-B215-4043-B1A9-01D6903DD91F}"/>
              </a:ext>
            </a:extLst>
          </p:cNvPr>
          <p:cNvSpPr/>
          <p:nvPr/>
        </p:nvSpPr>
        <p:spPr>
          <a:xfrm>
            <a:off x="3612984" y="4102032"/>
            <a:ext cx="618759" cy="286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5A3BA1C-E9E4-40AE-9C8B-AB77E3378AD2}"/>
              </a:ext>
            </a:extLst>
          </p:cNvPr>
          <p:cNvGrpSpPr/>
          <p:nvPr/>
        </p:nvGrpSpPr>
        <p:grpSpPr>
          <a:xfrm>
            <a:off x="541487" y="3753149"/>
            <a:ext cx="152400" cy="984116"/>
            <a:chOff x="3352800" y="4724400"/>
            <a:chExt cx="152400" cy="984116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83F45E-E8B3-4035-B291-BEF0E903F34F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77B807-6BB4-41D0-9DC3-FF6573E8B27C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0A59426-F39D-4ACC-A21C-5FE04D81EB59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76814A4-F53A-49A0-BC7D-64FD94767BC1}"/>
              </a:ext>
            </a:extLst>
          </p:cNvPr>
          <p:cNvGrpSpPr/>
          <p:nvPr/>
        </p:nvGrpSpPr>
        <p:grpSpPr>
          <a:xfrm flipH="1">
            <a:off x="3376713" y="3692756"/>
            <a:ext cx="152400" cy="984116"/>
            <a:chOff x="3352800" y="4724400"/>
            <a:chExt cx="152400" cy="98411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64530DC-304A-4A8B-8856-4B820FC0CD51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1C44FA9-ED18-4E54-A583-F75C2E0B9841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4EC543-5ECC-4E2E-8EF1-F2BAD6999118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FD45FC-7830-439B-8970-F27E3F5AE914}"/>
              </a:ext>
            </a:extLst>
          </p:cNvPr>
          <p:cNvGrpSpPr/>
          <p:nvPr/>
        </p:nvGrpSpPr>
        <p:grpSpPr>
          <a:xfrm>
            <a:off x="4307943" y="3699098"/>
            <a:ext cx="152400" cy="984116"/>
            <a:chOff x="3352800" y="4724400"/>
            <a:chExt cx="152400" cy="98411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75330B-B658-4470-9811-C90FF74853E6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5723E9-952A-4DA1-8636-9607B85D6998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EF81819-4F41-4FCE-8B8D-0B04C97BA09C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CEA32A8-898B-4929-806D-28536CCF73F3}"/>
              </a:ext>
            </a:extLst>
          </p:cNvPr>
          <p:cNvGrpSpPr/>
          <p:nvPr/>
        </p:nvGrpSpPr>
        <p:grpSpPr>
          <a:xfrm>
            <a:off x="4155543" y="5425781"/>
            <a:ext cx="152400" cy="984116"/>
            <a:chOff x="3352800" y="4724400"/>
            <a:chExt cx="152400" cy="984116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CCF7612-8794-47FE-8FB3-34AE1D543661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DC7B9DF-AEA8-4A76-AEA0-9E5B52D75BF3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9FA3C0C-CB18-49CE-9269-B2D522C0993E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125FBBE-A4B9-4685-904B-FCE9684C2A9D}"/>
              </a:ext>
            </a:extLst>
          </p:cNvPr>
          <p:cNvGrpSpPr/>
          <p:nvPr/>
        </p:nvGrpSpPr>
        <p:grpSpPr>
          <a:xfrm flipH="1">
            <a:off x="6763879" y="3658460"/>
            <a:ext cx="152400" cy="984116"/>
            <a:chOff x="3352800" y="4724400"/>
            <a:chExt cx="152400" cy="984116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BB6AE02-513D-470B-9666-8C8EBEE1791F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6750E9C-C06D-4B73-AE77-6158122BAF6A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39610C8-CC86-47DE-970A-6D9C5022F2FC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3EFBD37-A991-492C-8EA2-69909DE54EC0}"/>
              </a:ext>
            </a:extLst>
          </p:cNvPr>
          <p:cNvGrpSpPr/>
          <p:nvPr/>
        </p:nvGrpSpPr>
        <p:grpSpPr>
          <a:xfrm flipH="1">
            <a:off x="6731187" y="5425781"/>
            <a:ext cx="152400" cy="984116"/>
            <a:chOff x="3352800" y="4724400"/>
            <a:chExt cx="152400" cy="984116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33AAA7C-6319-4702-9B1F-E4F33C92E8E2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5D7209-76AA-40DD-8D2F-541B783D83B3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82ACE61-2632-4C69-B056-2FF85FA34039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5326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FFC7EAE-5777-4489-87E7-843D7ACA5E2A}"/>
              </a:ext>
            </a:extLst>
          </p:cNvPr>
          <p:cNvSpPr/>
          <p:nvPr/>
        </p:nvSpPr>
        <p:spPr>
          <a:xfrm>
            <a:off x="304800" y="3531090"/>
            <a:ext cx="8686794" cy="1981200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EXAMPlE</a:t>
            </a:r>
            <a:r>
              <a:rPr lang="en-US" dirty="0">
                <a:solidFill>
                  <a:schemeClr val="accent1"/>
                </a:solidFill>
              </a:rPr>
              <a:t> 1 (backward substitution)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CDEF6C-1D5C-4166-BEE7-FA00B35E1CBE}"/>
              </a:ext>
            </a:extLst>
          </p:cNvPr>
          <p:cNvGrpSpPr/>
          <p:nvPr/>
        </p:nvGrpSpPr>
        <p:grpSpPr>
          <a:xfrm>
            <a:off x="3128694" y="1988841"/>
            <a:ext cx="2645611" cy="984116"/>
            <a:chOff x="1828800" y="4281186"/>
            <a:chExt cx="2645611" cy="9841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2091EEF-2D57-4356-9E07-7299609F5C7F}"/>
                    </a:ext>
                  </a:extLst>
                </p:cNvPr>
                <p:cNvSpPr txBox="1"/>
                <p:nvPr/>
              </p:nvSpPr>
              <p:spPr>
                <a:xfrm>
                  <a:off x="1828800" y="4281186"/>
                  <a:ext cx="1902765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3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2091EEF-2D57-4356-9E07-7299609F5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81186"/>
                  <a:ext cx="1902765" cy="9766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9E9DF95-BA61-4AC6-BA05-69A118A9233D}"/>
                    </a:ext>
                  </a:extLst>
                </p:cNvPr>
                <p:cNvSpPr txBox="1"/>
                <p:nvPr/>
              </p:nvSpPr>
              <p:spPr>
                <a:xfrm>
                  <a:off x="4025570" y="4281186"/>
                  <a:ext cx="448841" cy="974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9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7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6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9E9DF95-BA61-4AC6-BA05-69A118A92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570" y="4281186"/>
                  <a:ext cx="448841" cy="9743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1D2217-23DF-4CE2-82C5-A8B47BF71301}"/>
                </a:ext>
              </a:extLst>
            </p:cNvPr>
            <p:cNvCxnSpPr/>
            <p:nvPr/>
          </p:nvCxnSpPr>
          <p:spPr>
            <a:xfrm>
              <a:off x="3962400" y="4281186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C455AF-E815-40F2-9E6B-1D4CBCEA6255}"/>
                  </a:ext>
                </a:extLst>
              </p:cNvPr>
              <p:cNvSpPr txBox="1"/>
              <p:nvPr/>
            </p:nvSpPr>
            <p:spPr>
              <a:xfrm>
                <a:off x="685800" y="3857017"/>
                <a:ext cx="9793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C455AF-E815-40F2-9E6B-1D4CBCEA6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857017"/>
                <a:ext cx="979307" cy="369332"/>
              </a:xfrm>
              <a:prstGeom prst="rect">
                <a:avLst/>
              </a:prstGeom>
              <a:blipFill>
                <a:blip r:embed="rId4"/>
                <a:stretch>
                  <a:fillRect l="-6250" r="-62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4C8BB4-3DA0-471D-9DD0-12BD878A616B}"/>
                  </a:ext>
                </a:extLst>
              </p:cNvPr>
              <p:cNvSpPr txBox="1"/>
              <p:nvPr/>
            </p:nvSpPr>
            <p:spPr>
              <a:xfrm>
                <a:off x="855719" y="4342104"/>
                <a:ext cx="809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4C8BB4-3DA0-471D-9DD0-12BD878A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19" y="4342104"/>
                <a:ext cx="809389" cy="369332"/>
              </a:xfrm>
              <a:prstGeom prst="rect">
                <a:avLst/>
              </a:prstGeom>
              <a:blipFill>
                <a:blip r:embed="rId5"/>
                <a:stretch>
                  <a:fillRect l="-3759" r="-8271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466033-D79D-4DD1-8470-E4FB24A4092C}"/>
                  </a:ext>
                </a:extLst>
              </p:cNvPr>
              <p:cNvSpPr txBox="1"/>
              <p:nvPr/>
            </p:nvSpPr>
            <p:spPr>
              <a:xfrm>
                <a:off x="2785295" y="3780817"/>
                <a:ext cx="1522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466033-D79D-4DD1-8470-E4FB24A40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295" y="3780817"/>
                <a:ext cx="1522148" cy="369332"/>
              </a:xfrm>
              <a:prstGeom prst="rect">
                <a:avLst/>
              </a:prstGeom>
              <a:blipFill>
                <a:blip r:embed="rId6"/>
                <a:stretch>
                  <a:fillRect l="-4000" r="-3600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D89190-7A4E-4F0D-B559-34DED933CC65}"/>
                  </a:ext>
                </a:extLst>
              </p:cNvPr>
              <p:cNvSpPr txBox="1"/>
              <p:nvPr/>
            </p:nvSpPr>
            <p:spPr>
              <a:xfrm>
                <a:off x="2802505" y="4253798"/>
                <a:ext cx="17942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=7−4(2)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D89190-7A4E-4F0D-B559-34DED933C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505" y="4253798"/>
                <a:ext cx="1794209" cy="369332"/>
              </a:xfrm>
              <a:prstGeom prst="rect">
                <a:avLst/>
              </a:prstGeom>
              <a:blipFill>
                <a:blip r:embed="rId7"/>
                <a:stretch>
                  <a:fillRect l="-3401" r="-5442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7CA87B-FDDA-4F82-A3B6-6EC6FCB3C578}"/>
                  </a:ext>
                </a:extLst>
              </p:cNvPr>
              <p:cNvSpPr txBox="1"/>
              <p:nvPr/>
            </p:nvSpPr>
            <p:spPr>
              <a:xfrm>
                <a:off x="2802505" y="4659868"/>
                <a:ext cx="10610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7CA87B-FDDA-4F82-A3B6-6EC6FCB3C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505" y="4659868"/>
                <a:ext cx="1061060" cy="369332"/>
              </a:xfrm>
              <a:prstGeom prst="rect">
                <a:avLst/>
              </a:prstGeom>
              <a:blipFill>
                <a:blip r:embed="rId8"/>
                <a:stretch>
                  <a:fillRect l="-5747" r="-574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922575-C567-408E-BD1C-8B82052E4AE1}"/>
                  </a:ext>
                </a:extLst>
              </p:cNvPr>
              <p:cNvSpPr txBox="1"/>
              <p:nvPr/>
            </p:nvSpPr>
            <p:spPr>
              <a:xfrm>
                <a:off x="5698105" y="3826983"/>
                <a:ext cx="22309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922575-C567-408E-BD1C-8B82052E4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105" y="3826983"/>
                <a:ext cx="2230932" cy="369332"/>
              </a:xfrm>
              <a:prstGeom prst="rect">
                <a:avLst/>
              </a:prstGeom>
              <a:blipFill>
                <a:blip r:embed="rId9"/>
                <a:stretch>
                  <a:fillRect l="-1093" r="-2459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16072E-AFB5-43F8-B9D5-3A6C178F95A3}"/>
                  </a:ext>
                </a:extLst>
              </p:cNvPr>
              <p:cNvSpPr txBox="1"/>
              <p:nvPr/>
            </p:nvSpPr>
            <p:spPr>
              <a:xfrm>
                <a:off x="5698105" y="4253853"/>
                <a:ext cx="29818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−2(−1)+3(2)=9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16072E-AFB5-43F8-B9D5-3A6C178F9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105" y="4253853"/>
                <a:ext cx="2981842" cy="369332"/>
              </a:xfrm>
              <a:prstGeom prst="rect">
                <a:avLst/>
              </a:prstGeom>
              <a:blipFill>
                <a:blip r:embed="rId10"/>
                <a:stretch>
                  <a:fillRect l="-818" r="-1636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1C9D10-8C73-4797-B2C8-374755A2CEEE}"/>
                  </a:ext>
                </a:extLst>
              </p:cNvPr>
              <p:cNvSpPr txBox="1"/>
              <p:nvPr/>
            </p:nvSpPr>
            <p:spPr>
              <a:xfrm>
                <a:off x="5774305" y="4659868"/>
                <a:ext cx="6413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1C9D10-8C73-4797-B2C8-374755A2C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305" y="4659868"/>
                <a:ext cx="641394" cy="369332"/>
              </a:xfrm>
              <a:prstGeom prst="rect">
                <a:avLst/>
              </a:prstGeom>
              <a:blipFill>
                <a:blip r:embed="rId11"/>
                <a:stretch>
                  <a:fillRect l="-11429" t="-24590" r="-28571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6483CA48-35BE-45BD-BDE8-28B70A53ADFA}"/>
              </a:ext>
            </a:extLst>
          </p:cNvPr>
          <p:cNvGrpSpPr/>
          <p:nvPr/>
        </p:nvGrpSpPr>
        <p:grpSpPr>
          <a:xfrm flipH="1">
            <a:off x="5837474" y="2000481"/>
            <a:ext cx="152400" cy="984116"/>
            <a:chOff x="3352800" y="4724400"/>
            <a:chExt cx="152400" cy="98411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FC340B0-57BD-4466-AB20-872918243472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76D6B0-81A7-49F3-867D-96E28A50BF1A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4D49E07-104E-48C1-9FE4-A965D990169E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6FF1D0E-B686-4FDB-8CD3-1F1DE4B2120E}"/>
              </a:ext>
            </a:extLst>
          </p:cNvPr>
          <p:cNvGrpSpPr/>
          <p:nvPr/>
        </p:nvGrpSpPr>
        <p:grpSpPr>
          <a:xfrm>
            <a:off x="3201996" y="2002550"/>
            <a:ext cx="152400" cy="984116"/>
            <a:chOff x="3352800" y="4724400"/>
            <a:chExt cx="152400" cy="98411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18FC99A-5CF3-46BC-844A-C6D06F4310DE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97FB58-0129-4065-BD1E-698B44CC7F71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0649AC4-D148-4C4A-932C-A7A533D3DB5C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8727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Example 2 (forward elimination)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0F7A7666-62BB-4432-8066-F42E95810C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482684"/>
          <a:ext cx="5638800" cy="4918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79700" imgH="2336800" progId="Equation.3">
                  <p:embed/>
                </p:oleObj>
              </mc:Choice>
              <mc:Fallback>
                <p:oleObj name="Equation" r:id="rId2" imgW="2679700" imgH="2336800" progId="Equation.3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0F7A7666-62BB-4432-8066-F42E95810C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82684"/>
                        <a:ext cx="5638800" cy="4918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81CA8C-5723-4E27-9D70-A5C73DC04813}"/>
                  </a:ext>
                </a:extLst>
              </p:cNvPr>
              <p:cNvSpPr txBox="1"/>
              <p:nvPr/>
            </p:nvSpPr>
            <p:spPr>
              <a:xfrm>
                <a:off x="6884566" y="4980801"/>
                <a:ext cx="1192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81CA8C-5723-4E27-9D70-A5C73DC04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566" y="4980801"/>
                <a:ext cx="1192634" cy="276999"/>
              </a:xfrm>
              <a:prstGeom prst="rect">
                <a:avLst/>
              </a:prstGeom>
              <a:blipFill>
                <a:blip r:embed="rId5"/>
                <a:stretch>
                  <a:fillRect r="-408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ED1A5A-0599-4125-932F-1702A247E37C}"/>
                  </a:ext>
                </a:extLst>
              </p:cNvPr>
              <p:cNvSpPr txBox="1"/>
              <p:nvPr/>
            </p:nvSpPr>
            <p:spPr>
              <a:xfrm>
                <a:off x="6908290" y="5424266"/>
                <a:ext cx="1168910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ED1A5A-0599-4125-932F-1702A247E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290" y="5424266"/>
                <a:ext cx="1168910" cy="391133"/>
              </a:xfrm>
              <a:prstGeom prst="rect">
                <a:avLst/>
              </a:prstGeom>
              <a:blipFill>
                <a:blip r:embed="rId6"/>
                <a:stretch>
                  <a:fillRect l="-3125" t="-6250" r="-11458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DE0C72-A670-48B8-8604-3F94A47D8A87}"/>
                  </a:ext>
                </a:extLst>
              </p:cNvPr>
              <p:cNvSpPr txBox="1"/>
              <p:nvPr/>
            </p:nvSpPr>
            <p:spPr>
              <a:xfrm>
                <a:off x="7185930" y="5969600"/>
                <a:ext cx="891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DE0C72-A670-48B8-8604-3F94A47D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930" y="5969600"/>
                <a:ext cx="891270" cy="276999"/>
              </a:xfrm>
              <a:prstGeom prst="rect">
                <a:avLst/>
              </a:prstGeom>
              <a:blipFill>
                <a:blip r:embed="rId7"/>
                <a:stretch>
                  <a:fillRect l="-5479" r="-479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BB328C-205C-4937-BCA4-B0F7FD99A241}"/>
              </a:ext>
            </a:extLst>
          </p:cNvPr>
          <p:cNvCxnSpPr>
            <a:cxnSpLocks/>
          </p:cNvCxnSpPr>
          <p:nvPr/>
        </p:nvCxnSpPr>
        <p:spPr>
          <a:xfrm flipH="1">
            <a:off x="6197787" y="5162797"/>
            <a:ext cx="534379" cy="18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7BCB22-D306-4DCC-9C7D-070B5B7A6DEA}"/>
              </a:ext>
            </a:extLst>
          </p:cNvPr>
          <p:cNvCxnSpPr>
            <a:cxnSpLocks/>
          </p:cNvCxnSpPr>
          <p:nvPr/>
        </p:nvCxnSpPr>
        <p:spPr>
          <a:xfrm flipH="1">
            <a:off x="6197786" y="5619832"/>
            <a:ext cx="534379" cy="18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01E7BC-1820-46B7-9218-3E3AF89AB829}"/>
              </a:ext>
            </a:extLst>
          </p:cNvPr>
          <p:cNvCxnSpPr>
            <a:cxnSpLocks/>
          </p:cNvCxnSpPr>
          <p:nvPr/>
        </p:nvCxnSpPr>
        <p:spPr>
          <a:xfrm flipH="1">
            <a:off x="6201303" y="6108099"/>
            <a:ext cx="534379" cy="18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1053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Example 2 (forward elimination)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B30C6A37-982D-48A6-9CB3-5E87B5502F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5962" y="1504990"/>
          <a:ext cx="5172075" cy="4931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1100" imgH="2336800" progId="Equation.3">
                  <p:embed/>
                </p:oleObj>
              </mc:Choice>
              <mc:Fallback>
                <p:oleObj name="Equation" r:id="rId2" imgW="2451100" imgH="2336800" progId="Equation.3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B30C6A37-982D-48A6-9CB3-5E87B5502F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2" y="1504990"/>
                        <a:ext cx="5172075" cy="4931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2FD7EC-2BC0-45F4-884E-4C8D062446CA}"/>
                  </a:ext>
                </a:extLst>
              </p:cNvPr>
              <p:cNvSpPr txBox="1"/>
              <p:nvPr/>
            </p:nvSpPr>
            <p:spPr>
              <a:xfrm>
                <a:off x="7016152" y="2989264"/>
                <a:ext cx="1192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2FD7EC-2BC0-45F4-884E-4C8D06244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152" y="2989264"/>
                <a:ext cx="1192634" cy="276999"/>
              </a:xfrm>
              <a:prstGeom prst="rect">
                <a:avLst/>
              </a:prstGeom>
              <a:blipFill>
                <a:blip r:embed="rId5"/>
                <a:stretch>
                  <a:fillRect l="-510" r="-357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EAAE2D-7A8D-4618-870E-65ED1764D7FF}"/>
                  </a:ext>
                </a:extLst>
              </p:cNvPr>
              <p:cNvSpPr txBox="1"/>
              <p:nvPr/>
            </p:nvSpPr>
            <p:spPr>
              <a:xfrm>
                <a:off x="7251473" y="3495067"/>
                <a:ext cx="957313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EAAE2D-7A8D-4618-870E-65ED1764D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473" y="3495067"/>
                <a:ext cx="957313" cy="391133"/>
              </a:xfrm>
              <a:prstGeom prst="rect">
                <a:avLst/>
              </a:prstGeom>
              <a:blipFill>
                <a:blip r:embed="rId6"/>
                <a:stretch>
                  <a:fillRect l="-6369" t="-6154" r="-1401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736572-8D28-4350-8CE7-4B3B2E33FCCA}"/>
                  </a:ext>
                </a:extLst>
              </p:cNvPr>
              <p:cNvSpPr txBox="1"/>
              <p:nvPr/>
            </p:nvSpPr>
            <p:spPr>
              <a:xfrm>
                <a:off x="7182543" y="6033700"/>
                <a:ext cx="1026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736572-8D28-4350-8CE7-4B3B2E33F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543" y="6033700"/>
                <a:ext cx="1026243" cy="276999"/>
              </a:xfrm>
              <a:prstGeom prst="rect">
                <a:avLst/>
              </a:prstGeom>
              <a:blipFill>
                <a:blip r:embed="rId7"/>
                <a:stretch>
                  <a:fillRect l="-3550" t="-28889" r="-13018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BC57E2-1E61-43B0-AEC2-E4092A6929A2}"/>
              </a:ext>
            </a:extLst>
          </p:cNvPr>
          <p:cNvCxnSpPr>
            <a:cxnSpLocks/>
          </p:cNvCxnSpPr>
          <p:nvPr/>
        </p:nvCxnSpPr>
        <p:spPr>
          <a:xfrm flipH="1">
            <a:off x="6399821" y="3127763"/>
            <a:ext cx="534379" cy="18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A2A906-EF4F-40DA-9E9C-7F01C8F89A19}"/>
              </a:ext>
            </a:extLst>
          </p:cNvPr>
          <p:cNvCxnSpPr>
            <a:cxnSpLocks/>
          </p:cNvCxnSpPr>
          <p:nvPr/>
        </p:nvCxnSpPr>
        <p:spPr>
          <a:xfrm flipH="1">
            <a:off x="6399820" y="3671830"/>
            <a:ext cx="534379" cy="18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B74986-ACCD-47F4-9782-D93D51444E62}"/>
              </a:ext>
            </a:extLst>
          </p:cNvPr>
          <p:cNvCxnSpPr>
            <a:cxnSpLocks/>
          </p:cNvCxnSpPr>
          <p:nvPr/>
        </p:nvCxnSpPr>
        <p:spPr>
          <a:xfrm flipH="1">
            <a:off x="6172200" y="6172200"/>
            <a:ext cx="761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2033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Example 2 (forward elimination)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6A8218DD-C816-4FE9-AA9F-0311B134C4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487" y="2514600"/>
          <a:ext cx="8455025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54500" imgH="1143000" progId="Equation.3">
                  <p:embed/>
                </p:oleObj>
              </mc:Choice>
              <mc:Fallback>
                <p:oleObj name="Equation" r:id="rId2" imgW="4254500" imgH="1143000" progId="Equation.3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6A8218DD-C816-4FE9-AA9F-0311B134C4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" y="2514600"/>
                        <a:ext cx="8455025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5361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Example 2 (backward substitution)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FFF9A067-7712-49A1-8412-A9771C6FD4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5518" y="1905000"/>
          <a:ext cx="7192963" cy="394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19500" imgH="1981200" progId="Equation.3">
                  <p:embed/>
                </p:oleObj>
              </mc:Choice>
              <mc:Fallback>
                <p:oleObj name="Equation" r:id="rId2" imgW="3619500" imgH="1981200" progId="Equation.3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FFF9A067-7712-49A1-8412-A9771C6FD4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518" y="1905000"/>
                        <a:ext cx="7192963" cy="394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5840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determinant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495516F5-7D65-4329-8542-88C5DA4C14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000" y="2133600"/>
          <a:ext cx="7874000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41600" imgH="1371600" progId="Equation.3">
                  <p:embed/>
                </p:oleObj>
              </mc:Choice>
              <mc:Fallback>
                <p:oleObj name="Equation" r:id="rId2" imgW="3441600" imgH="1371600" progId="Equation.3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495516F5-7D65-4329-8542-88C5DA4C14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2133600"/>
                        <a:ext cx="7874000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90669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Number of Solutions to a system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BB41F505-48A5-4B04-9FE7-476F21B94A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368491"/>
          <a:ext cx="7103852" cy="3337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52680" imgH="1574640" progId="Equation.3">
                  <p:embed/>
                </p:oleObj>
              </mc:Choice>
              <mc:Fallback>
                <p:oleObj name="Equation" r:id="rId2" imgW="3352680" imgH="1574640" progId="Equation.3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BB41F505-48A5-4B04-9FE7-476F21B94A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68491"/>
                        <a:ext cx="7103852" cy="3337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F8E28E5-9951-45A2-ACFA-FA04D9420005}"/>
              </a:ext>
            </a:extLst>
          </p:cNvPr>
          <p:cNvCxnSpPr>
            <a:cxnSpLocks/>
          </p:cNvCxnSpPr>
          <p:nvPr/>
        </p:nvCxnSpPr>
        <p:spPr>
          <a:xfrm>
            <a:off x="3429000" y="3276600"/>
            <a:ext cx="0" cy="3429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403580-1F2A-46F9-97E9-7518C75FE087}"/>
              </a:ext>
            </a:extLst>
          </p:cNvPr>
          <p:cNvCxnSpPr>
            <a:cxnSpLocks/>
          </p:cNvCxnSpPr>
          <p:nvPr/>
        </p:nvCxnSpPr>
        <p:spPr>
          <a:xfrm>
            <a:off x="5867400" y="3124200"/>
            <a:ext cx="0" cy="3581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E63D8AE-09C0-4A78-A7CC-7CA9016280BE}"/>
              </a:ext>
            </a:extLst>
          </p:cNvPr>
          <p:cNvSpPr txBox="1"/>
          <p:nvPr/>
        </p:nvSpPr>
        <p:spPr>
          <a:xfrm>
            <a:off x="533399" y="1260664"/>
            <a:ext cx="8305795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of linear equations can have a unique solution,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solutions or no solution.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properties help to identify the type of solution a system has: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0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1"/>
                </a:solidFill>
              </a:rPr>
              <a:t>stability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52600"/>
            <a:ext cx="8077199" cy="48512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numerical technique is stable if a bounded input provides a bounded output.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fluctuations in the input should not cause a huge deviation from the expected or true answer. 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techniques that are proven not to magnify approximation errors are said to be stable.</a:t>
            </a:r>
          </a:p>
        </p:txBody>
      </p:sp>
    </p:spTree>
    <p:extLst>
      <p:ext uri="{BB962C8B-B14F-4D97-AF65-F5344CB8AC3E}">
        <p14:creationId xmlns:p14="http://schemas.microsoft.com/office/powerpoint/2010/main" val="33480552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Number of Solutions to a system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0327CF84-833F-48A6-91D6-95DB3AD333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800" y="1981200"/>
          <a:ext cx="7518400" cy="392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89400" imgH="2133600" progId="Equation.3">
                  <p:embed/>
                </p:oleObj>
              </mc:Choice>
              <mc:Fallback>
                <p:oleObj name="Equation" r:id="rId2" imgW="4089400" imgH="2133600" progId="Equation.3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0327CF84-833F-48A6-91D6-95DB3AD333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981200"/>
                        <a:ext cx="7518400" cy="392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7EB225F-4648-4216-B0ED-3D509A29942A}"/>
              </a:ext>
            </a:extLst>
          </p:cNvPr>
          <p:cNvCxnSpPr/>
          <p:nvPr/>
        </p:nvCxnSpPr>
        <p:spPr>
          <a:xfrm>
            <a:off x="3124200" y="1676400"/>
            <a:ext cx="0" cy="464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FD387E-763F-49F7-9764-0E972AB76745}"/>
              </a:ext>
            </a:extLst>
          </p:cNvPr>
          <p:cNvCxnSpPr/>
          <p:nvPr/>
        </p:nvCxnSpPr>
        <p:spPr>
          <a:xfrm>
            <a:off x="5715000" y="1600200"/>
            <a:ext cx="0" cy="464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3459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4FC8D0-0ED2-41E0-B41F-96152CC3C654}"/>
              </a:ext>
            </a:extLst>
          </p:cNvPr>
          <p:cNvSpPr/>
          <p:nvPr/>
        </p:nvSpPr>
        <p:spPr>
          <a:xfrm>
            <a:off x="3276600" y="2286000"/>
            <a:ext cx="2590800" cy="838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Gauss-Jordan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676400"/>
            <a:ext cx="8077199" cy="47244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reduces the general system of equations 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AX=B to IX=B’ </a:t>
            </a:r>
          </a:p>
          <a:p>
            <a:pPr marL="228600" lvl="1" indent="0">
              <a:buNone/>
            </a:pPr>
            <a:endParaRPr lang="en-US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>
              <a:buNone/>
            </a:pP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 is an identity matrix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Forward elimination is done, and no backward substitution is needed.</a:t>
            </a:r>
          </a:p>
          <a:p>
            <a:endParaRPr lang="en-US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50% more time than Naive Gaussian method.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>
              <a:buNone/>
            </a:pPr>
            <a:r>
              <a:rPr lang="en-US" dirty="0"/>
              <a:t>                                                                     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149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Gauss-Jordan elimination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526DA5-87CB-4786-AFC9-009A3A0794F3}"/>
              </a:ext>
            </a:extLst>
          </p:cNvPr>
          <p:cNvGrpSpPr/>
          <p:nvPr/>
        </p:nvGrpSpPr>
        <p:grpSpPr>
          <a:xfrm>
            <a:off x="2971800" y="5029200"/>
            <a:ext cx="2645611" cy="984116"/>
            <a:chOff x="1828800" y="4281186"/>
            <a:chExt cx="2645611" cy="9841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D6DECE6-3625-4959-8DED-8EC0E2943B20}"/>
                    </a:ext>
                  </a:extLst>
                </p:cNvPr>
                <p:cNvSpPr txBox="1"/>
                <p:nvPr/>
              </p:nvSpPr>
              <p:spPr>
                <a:xfrm>
                  <a:off x="1828800" y="4281186"/>
                  <a:ext cx="1902765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3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D6DECE6-3625-4959-8DED-8EC0E2943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81186"/>
                  <a:ext cx="1902765" cy="9766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D26186-9FA6-4124-817D-D28B578104B7}"/>
                    </a:ext>
                  </a:extLst>
                </p:cNvPr>
                <p:cNvSpPr txBox="1"/>
                <p:nvPr/>
              </p:nvSpPr>
              <p:spPr>
                <a:xfrm>
                  <a:off x="4025570" y="4281186"/>
                  <a:ext cx="448841" cy="974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9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7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6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D26186-9FA6-4124-817D-D28B578104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570" y="4281186"/>
                  <a:ext cx="448841" cy="9743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7BEF5B-2021-49B5-9AB0-750A97A61DB2}"/>
                </a:ext>
              </a:extLst>
            </p:cNvPr>
            <p:cNvCxnSpPr/>
            <p:nvPr/>
          </p:nvCxnSpPr>
          <p:spPr>
            <a:xfrm>
              <a:off x="3962400" y="4281186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94A2756-F366-4340-BFCA-2D0263C4E821}"/>
              </a:ext>
            </a:extLst>
          </p:cNvPr>
          <p:cNvSpPr txBox="1"/>
          <p:nvPr/>
        </p:nvSpPr>
        <p:spPr>
          <a:xfrm>
            <a:off x="533400" y="1828800"/>
            <a:ext cx="74675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previous example for solving: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 9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–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– 2 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5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+5z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17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arrived at the augmented matrix: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583581-92CF-446C-864C-A86843088893}"/>
              </a:ext>
            </a:extLst>
          </p:cNvPr>
          <p:cNvGrpSpPr/>
          <p:nvPr/>
        </p:nvGrpSpPr>
        <p:grpSpPr>
          <a:xfrm>
            <a:off x="2971800" y="5029200"/>
            <a:ext cx="152400" cy="984116"/>
            <a:chOff x="3352800" y="4724400"/>
            <a:chExt cx="152400" cy="98411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5E628E-4D27-4910-9F69-13050DBA429C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39B34E-E075-4233-A522-B8680AA0CE5B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DD06A99-4791-4F44-B948-887B5CC7B563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1F6E11-15FB-4503-B4C3-51B2AB0B78F2}"/>
              </a:ext>
            </a:extLst>
          </p:cNvPr>
          <p:cNvGrpSpPr/>
          <p:nvPr/>
        </p:nvGrpSpPr>
        <p:grpSpPr>
          <a:xfrm flipH="1">
            <a:off x="5627962" y="5029200"/>
            <a:ext cx="152400" cy="984116"/>
            <a:chOff x="3352800" y="4724400"/>
            <a:chExt cx="152400" cy="98411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E4FFCD-B841-4B7E-9927-FD9D0C06D5A3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9B46E9-6102-4006-83CF-A092A515946B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B3F21F0-2979-4939-9BE5-EBCFF6C9DEE1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61076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Gauss-Jordan elimination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526DA5-87CB-4786-AFC9-009A3A0794F3}"/>
              </a:ext>
            </a:extLst>
          </p:cNvPr>
          <p:cNvGrpSpPr/>
          <p:nvPr/>
        </p:nvGrpSpPr>
        <p:grpSpPr>
          <a:xfrm>
            <a:off x="506437" y="2465732"/>
            <a:ext cx="2645611" cy="984116"/>
            <a:chOff x="1828800" y="4281186"/>
            <a:chExt cx="2645611" cy="9841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D6DECE6-3625-4959-8DED-8EC0E2943B20}"/>
                    </a:ext>
                  </a:extLst>
                </p:cNvPr>
                <p:cNvSpPr txBox="1"/>
                <p:nvPr/>
              </p:nvSpPr>
              <p:spPr>
                <a:xfrm>
                  <a:off x="1828800" y="4281186"/>
                  <a:ext cx="1902765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3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D6DECE6-3625-4959-8DED-8EC0E2943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81186"/>
                  <a:ext cx="1902765" cy="9766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D26186-9FA6-4124-817D-D28B578104B7}"/>
                    </a:ext>
                  </a:extLst>
                </p:cNvPr>
                <p:cNvSpPr txBox="1"/>
                <p:nvPr/>
              </p:nvSpPr>
              <p:spPr>
                <a:xfrm>
                  <a:off x="4025570" y="4281186"/>
                  <a:ext cx="448841" cy="974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9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7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6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D26186-9FA6-4124-817D-D28B578104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570" y="4281186"/>
                  <a:ext cx="448841" cy="9743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7BEF5B-2021-49B5-9AB0-750A97A61DB2}"/>
                </a:ext>
              </a:extLst>
            </p:cNvPr>
            <p:cNvCxnSpPr/>
            <p:nvPr/>
          </p:nvCxnSpPr>
          <p:spPr>
            <a:xfrm>
              <a:off x="3962400" y="4281186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94A2756-F366-4340-BFCA-2D0263C4E821}"/>
              </a:ext>
            </a:extLst>
          </p:cNvPr>
          <p:cNvSpPr txBox="1"/>
          <p:nvPr/>
        </p:nvSpPr>
        <p:spPr>
          <a:xfrm>
            <a:off x="533400" y="1828800"/>
            <a:ext cx="7467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continue the elimination to obtain a 3x3 identity matrix: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9BB784-E037-45FE-A661-3E4854B7A21C}"/>
              </a:ext>
            </a:extLst>
          </p:cNvPr>
          <p:cNvGrpSpPr/>
          <p:nvPr/>
        </p:nvGrpSpPr>
        <p:grpSpPr>
          <a:xfrm>
            <a:off x="4253716" y="2438400"/>
            <a:ext cx="2645611" cy="984116"/>
            <a:chOff x="1828800" y="4281186"/>
            <a:chExt cx="2645611" cy="9841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FDBC75-E1F5-4936-857E-78C4D4C6CF3C}"/>
                    </a:ext>
                  </a:extLst>
                </p:cNvPr>
                <p:cNvSpPr txBox="1"/>
                <p:nvPr/>
              </p:nvSpPr>
              <p:spPr>
                <a:xfrm>
                  <a:off x="1828800" y="4281186"/>
                  <a:ext cx="1902765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FDBC75-E1F5-4936-857E-78C4D4C6CF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81186"/>
                  <a:ext cx="1902765" cy="9766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89F60BE-4FDB-4C56-9884-7AE5BC54FF13}"/>
                    </a:ext>
                  </a:extLst>
                </p:cNvPr>
                <p:cNvSpPr txBox="1"/>
                <p:nvPr/>
              </p:nvSpPr>
              <p:spPr>
                <a:xfrm>
                  <a:off x="4025570" y="4281186"/>
                  <a:ext cx="448841" cy="974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9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7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2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89F60BE-4FDB-4C56-9884-7AE5BC54F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570" y="4281186"/>
                  <a:ext cx="448841" cy="9743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AB087A-2FC6-4592-AB1A-25FF4CE575FE}"/>
                </a:ext>
              </a:extLst>
            </p:cNvPr>
            <p:cNvCxnSpPr/>
            <p:nvPr/>
          </p:nvCxnSpPr>
          <p:spPr>
            <a:xfrm>
              <a:off x="3962400" y="4281186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108761-E259-4121-873E-4C04986EDA4D}"/>
                  </a:ext>
                </a:extLst>
              </p:cNvPr>
              <p:cNvSpPr txBox="1"/>
              <p:nvPr/>
            </p:nvSpPr>
            <p:spPr>
              <a:xfrm>
                <a:off x="7806101" y="2988577"/>
                <a:ext cx="562141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108761-E259-4121-873E-4C04986E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101" y="2988577"/>
                <a:ext cx="562141" cy="5782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9130AB6F-42A9-41E8-85DE-1A046B806E7F}"/>
              </a:ext>
            </a:extLst>
          </p:cNvPr>
          <p:cNvGrpSpPr/>
          <p:nvPr/>
        </p:nvGrpSpPr>
        <p:grpSpPr>
          <a:xfrm>
            <a:off x="4267198" y="4163408"/>
            <a:ext cx="2672862" cy="1018254"/>
            <a:chOff x="1828800" y="4281186"/>
            <a:chExt cx="2672862" cy="10182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4141AC9-E02E-486D-928F-0EF0BF95A395}"/>
                    </a:ext>
                  </a:extLst>
                </p:cNvPr>
                <p:cNvSpPr txBox="1"/>
                <p:nvPr/>
              </p:nvSpPr>
              <p:spPr>
                <a:xfrm>
                  <a:off x="1828800" y="4281186"/>
                  <a:ext cx="1970091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−2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4141AC9-E02E-486D-928F-0EF0BF95A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81186"/>
                  <a:ext cx="1970091" cy="97661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2C1DB85-105C-4631-B7DB-F3FF85F26801}"/>
                    </a:ext>
                  </a:extLst>
                </p:cNvPr>
                <p:cNvSpPr txBox="1"/>
                <p:nvPr/>
              </p:nvSpPr>
              <p:spPr>
                <a:xfrm>
                  <a:off x="4025570" y="4281186"/>
                  <a:ext cx="476092" cy="974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2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2C1DB85-105C-4631-B7DB-F3FF85F268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570" y="4281186"/>
                  <a:ext cx="476092" cy="97436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3E77CE-CEAB-433B-B6B9-5F6B96423B74}"/>
                </a:ext>
              </a:extLst>
            </p:cNvPr>
            <p:cNvCxnSpPr/>
            <p:nvPr/>
          </p:nvCxnSpPr>
          <p:spPr>
            <a:xfrm>
              <a:off x="3948918" y="4315324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531F59-8E06-4ED0-A827-91B49F78AA16}"/>
                  </a:ext>
                </a:extLst>
              </p:cNvPr>
              <p:cNvSpPr txBox="1"/>
              <p:nvPr/>
            </p:nvSpPr>
            <p:spPr>
              <a:xfrm>
                <a:off x="7806101" y="4114800"/>
                <a:ext cx="11303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-3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3+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531F59-8E06-4ED0-A827-91B49F78A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101" y="4114800"/>
                <a:ext cx="1130309" cy="307777"/>
              </a:xfrm>
              <a:prstGeom prst="rect">
                <a:avLst/>
              </a:prstGeom>
              <a:blipFill>
                <a:blip r:embed="rId9"/>
                <a:stretch>
                  <a:fillRect l="-14054" t="-26000" r="-756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9FCB79-7188-451D-A74B-CA6EB9AFEF20}"/>
                  </a:ext>
                </a:extLst>
              </p:cNvPr>
              <p:cNvSpPr txBox="1"/>
              <p:nvPr/>
            </p:nvSpPr>
            <p:spPr>
              <a:xfrm>
                <a:off x="7745508" y="4512092"/>
                <a:ext cx="11233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-4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3+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9FCB79-7188-451D-A74B-CA6EB9AFE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508" y="4512092"/>
                <a:ext cx="1123384" cy="307777"/>
              </a:xfrm>
              <a:prstGeom prst="rect">
                <a:avLst/>
              </a:prstGeom>
              <a:blipFill>
                <a:blip r:embed="rId10"/>
                <a:stretch>
                  <a:fillRect l="-14130" t="-25490" r="-13043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B0D00258-8716-4EA5-AE5D-24AEFB773F47}"/>
              </a:ext>
            </a:extLst>
          </p:cNvPr>
          <p:cNvGrpSpPr/>
          <p:nvPr/>
        </p:nvGrpSpPr>
        <p:grpSpPr>
          <a:xfrm>
            <a:off x="4253716" y="5726864"/>
            <a:ext cx="2874841" cy="984116"/>
            <a:chOff x="1828800" y="4281186"/>
            <a:chExt cx="2874841" cy="9841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440A667-1B65-4071-A805-25386F7ADAA6}"/>
                    </a:ext>
                  </a:extLst>
                </p:cNvPr>
                <p:cNvSpPr txBox="1"/>
                <p:nvPr/>
              </p:nvSpPr>
              <p:spPr>
                <a:xfrm>
                  <a:off x="1828800" y="4281186"/>
                  <a:ext cx="1934824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440A667-1B65-4071-A805-25386F7AD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81186"/>
                  <a:ext cx="1934824" cy="97661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F3D7172-CF32-4F14-A691-1E3EF2010EEF}"/>
                    </a:ext>
                  </a:extLst>
                </p:cNvPr>
                <p:cNvSpPr txBox="1"/>
                <p:nvPr/>
              </p:nvSpPr>
              <p:spPr>
                <a:xfrm>
                  <a:off x="4025570" y="4281186"/>
                  <a:ext cx="678071" cy="974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2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F3D7172-CF32-4F14-A691-1E3EF2010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570" y="4281186"/>
                  <a:ext cx="678071" cy="97436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FB8E7A-4553-4FD4-BA46-AC5F6490FFFC}"/>
                </a:ext>
              </a:extLst>
            </p:cNvPr>
            <p:cNvCxnSpPr/>
            <p:nvPr/>
          </p:nvCxnSpPr>
          <p:spPr>
            <a:xfrm>
              <a:off x="4114802" y="4281186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BD038C5-12D6-48D1-B5BC-D9DC502CB71E}"/>
                  </a:ext>
                </a:extLst>
              </p:cNvPr>
              <p:cNvSpPr txBox="1"/>
              <p:nvPr/>
            </p:nvSpPr>
            <p:spPr>
              <a:xfrm>
                <a:off x="7889457" y="5712023"/>
                <a:ext cx="10469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BD038C5-12D6-48D1-B5BC-D9DC502CB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457" y="5712023"/>
                <a:ext cx="1046953" cy="307777"/>
              </a:xfrm>
              <a:prstGeom prst="rect">
                <a:avLst/>
              </a:prstGeom>
              <a:blipFill>
                <a:blip r:embed="rId13"/>
                <a:stretch>
                  <a:fillRect l="-14535" t="-25490" r="-7558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9C78D4-12F3-4BE7-914A-6DD7EED94B17}"/>
              </a:ext>
            </a:extLst>
          </p:cNvPr>
          <p:cNvCxnSpPr>
            <a:cxnSpLocks/>
          </p:cNvCxnSpPr>
          <p:nvPr/>
        </p:nvCxnSpPr>
        <p:spPr>
          <a:xfrm flipH="1">
            <a:off x="7135910" y="3309963"/>
            <a:ext cx="5602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EDF131-3807-465E-953A-6FBD76FD0FF2}"/>
              </a:ext>
            </a:extLst>
          </p:cNvPr>
          <p:cNvCxnSpPr>
            <a:cxnSpLocks/>
          </p:cNvCxnSpPr>
          <p:nvPr/>
        </p:nvCxnSpPr>
        <p:spPr>
          <a:xfrm flipH="1">
            <a:off x="7142039" y="4308604"/>
            <a:ext cx="5602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EB41F8-3DC3-4C72-A8AE-2DDFD76E7827}"/>
              </a:ext>
            </a:extLst>
          </p:cNvPr>
          <p:cNvCxnSpPr>
            <a:cxnSpLocks/>
          </p:cNvCxnSpPr>
          <p:nvPr/>
        </p:nvCxnSpPr>
        <p:spPr>
          <a:xfrm flipH="1">
            <a:off x="7142039" y="4689604"/>
            <a:ext cx="5602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774522-DB65-4BBF-84A5-4DFD205A71FD}"/>
              </a:ext>
            </a:extLst>
          </p:cNvPr>
          <p:cNvCxnSpPr>
            <a:cxnSpLocks/>
          </p:cNvCxnSpPr>
          <p:nvPr/>
        </p:nvCxnSpPr>
        <p:spPr>
          <a:xfrm flipH="1">
            <a:off x="7185218" y="5867400"/>
            <a:ext cx="5602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Right 4">
            <a:extLst>
              <a:ext uri="{FF2B5EF4-FFF2-40B4-BE49-F238E27FC236}">
                <a16:creationId xmlns:a16="http://schemas.microsoft.com/office/drawing/2014/main" id="{DD93D5D0-980C-4D85-9E50-F84139083C5D}"/>
              </a:ext>
            </a:extLst>
          </p:cNvPr>
          <p:cNvSpPr/>
          <p:nvPr/>
        </p:nvSpPr>
        <p:spPr>
          <a:xfrm>
            <a:off x="3556867" y="2748691"/>
            <a:ext cx="609147" cy="334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2E989C46-C636-4929-B134-BF9CB92CBB92}"/>
              </a:ext>
            </a:extLst>
          </p:cNvPr>
          <p:cNvSpPr/>
          <p:nvPr/>
        </p:nvSpPr>
        <p:spPr>
          <a:xfrm>
            <a:off x="5486400" y="3505200"/>
            <a:ext cx="304799" cy="43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947D7334-63BC-4A05-85EA-348021BE7BEA}"/>
              </a:ext>
            </a:extLst>
          </p:cNvPr>
          <p:cNvSpPr/>
          <p:nvPr/>
        </p:nvSpPr>
        <p:spPr>
          <a:xfrm>
            <a:off x="5481710" y="5273780"/>
            <a:ext cx="304799" cy="43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C05030-C668-4AAC-B7CF-753398C1FD60}"/>
              </a:ext>
            </a:extLst>
          </p:cNvPr>
          <p:cNvGrpSpPr/>
          <p:nvPr/>
        </p:nvGrpSpPr>
        <p:grpSpPr>
          <a:xfrm>
            <a:off x="4355547" y="5726864"/>
            <a:ext cx="152400" cy="984116"/>
            <a:chOff x="3352800" y="4724400"/>
            <a:chExt cx="152400" cy="98411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DDE9F2-4735-4367-A0D2-E8A51BDF457D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1F2160A-5ADC-4AD0-88B7-61C80B2C5F5F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E3AB52A-1755-4F23-9FF3-122B682C4ABB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8877351-0CCE-46F4-B2F0-062CA2B9C97D}"/>
              </a:ext>
            </a:extLst>
          </p:cNvPr>
          <p:cNvGrpSpPr/>
          <p:nvPr/>
        </p:nvGrpSpPr>
        <p:grpSpPr>
          <a:xfrm>
            <a:off x="4355547" y="4193670"/>
            <a:ext cx="152400" cy="984116"/>
            <a:chOff x="3352800" y="4724400"/>
            <a:chExt cx="152400" cy="984116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2EDC142-F143-4250-82FB-4ECE252C15F4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F89E6D3-4990-4026-B5F4-61BE24AB5332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A105F40-9E2E-433D-8BD3-3F5783BCD9F5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3B14B93-4C46-4A4D-8428-3FD57995AED8}"/>
              </a:ext>
            </a:extLst>
          </p:cNvPr>
          <p:cNvGrpSpPr/>
          <p:nvPr/>
        </p:nvGrpSpPr>
        <p:grpSpPr>
          <a:xfrm>
            <a:off x="4368484" y="2461160"/>
            <a:ext cx="152400" cy="984116"/>
            <a:chOff x="3352800" y="4724400"/>
            <a:chExt cx="152400" cy="98411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4D3EE9F-8FF7-486E-9638-D87F7CEA9684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2635785-79F6-4D96-8542-F29698A900DD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07C20B3-758A-4FA0-97B4-EA721E2F5F79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D5AFEA-1F7B-4618-9B72-5D8B17FEE0C1}"/>
              </a:ext>
            </a:extLst>
          </p:cNvPr>
          <p:cNvGrpSpPr/>
          <p:nvPr/>
        </p:nvGrpSpPr>
        <p:grpSpPr>
          <a:xfrm>
            <a:off x="550077" y="2432744"/>
            <a:ext cx="152400" cy="984116"/>
            <a:chOff x="3352800" y="4724400"/>
            <a:chExt cx="152400" cy="98411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56452DE-747A-42CE-A846-AAA67DB2F44C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600B25A-F38E-433F-A92D-110FFC184D9D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C669445-FD07-4678-B3B2-67DB302F2284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198570E-6837-4566-A050-AF555ECF84AC}"/>
              </a:ext>
            </a:extLst>
          </p:cNvPr>
          <p:cNvGrpSpPr/>
          <p:nvPr/>
        </p:nvGrpSpPr>
        <p:grpSpPr>
          <a:xfrm flipH="1">
            <a:off x="6926290" y="2461160"/>
            <a:ext cx="152400" cy="984116"/>
            <a:chOff x="3352800" y="4724400"/>
            <a:chExt cx="152400" cy="984116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E96B5F4-BE1A-408A-9719-74EB1153308B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F172A89-8A5F-428A-9407-3F99F4981824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FAADC28-81F5-41B2-856C-9FD6330A6DAF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1CEC066-07B6-47FC-90D0-E6884D8C0C40}"/>
              </a:ext>
            </a:extLst>
          </p:cNvPr>
          <p:cNvGrpSpPr/>
          <p:nvPr/>
        </p:nvGrpSpPr>
        <p:grpSpPr>
          <a:xfrm flipH="1">
            <a:off x="6881887" y="4161347"/>
            <a:ext cx="152400" cy="984116"/>
            <a:chOff x="3352800" y="4724400"/>
            <a:chExt cx="152400" cy="984116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BF7027-5D4C-4A76-803D-63160AB6EF0E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D99EA2-4966-42E0-A2F3-C20AF98F1218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E18168-99B4-432F-8284-4FD00BBBF0DA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31762B4-1FB7-41F4-A256-174E7A84DA70}"/>
              </a:ext>
            </a:extLst>
          </p:cNvPr>
          <p:cNvGrpSpPr/>
          <p:nvPr/>
        </p:nvGrpSpPr>
        <p:grpSpPr>
          <a:xfrm flipH="1">
            <a:off x="7088176" y="5705394"/>
            <a:ext cx="152400" cy="984116"/>
            <a:chOff x="3352800" y="4724400"/>
            <a:chExt cx="152400" cy="984116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E506F47-0DF8-4F6A-AB28-B950AD89F1F3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B015A29-80DB-4177-8536-F3251A214B83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24169EF-4897-4701-983E-7DF0F4A3E725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91641E-6BDA-4BDE-8EFC-6C256F0507A1}"/>
              </a:ext>
            </a:extLst>
          </p:cNvPr>
          <p:cNvGrpSpPr/>
          <p:nvPr/>
        </p:nvGrpSpPr>
        <p:grpSpPr>
          <a:xfrm flipH="1">
            <a:off x="3165529" y="2460858"/>
            <a:ext cx="152400" cy="984116"/>
            <a:chOff x="3352800" y="4724400"/>
            <a:chExt cx="152400" cy="984116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A5EF9A8-9714-48D1-AB9C-03DAC7A25621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7CA925C-AA09-4A0E-A433-5088E963892E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22B4D7E-B999-4A92-A84E-3D90A62C4F86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50546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FE14B4-63D1-4734-A203-07E3C41B4287}"/>
              </a:ext>
            </a:extLst>
          </p:cNvPr>
          <p:cNvSpPr/>
          <p:nvPr/>
        </p:nvSpPr>
        <p:spPr>
          <a:xfrm>
            <a:off x="533400" y="3505200"/>
            <a:ext cx="7992787" cy="180769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Gauss-Jordan elimination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A2756-F366-4340-BFCA-2D0263C4E821}"/>
              </a:ext>
            </a:extLst>
          </p:cNvPr>
          <p:cNvSpPr txBox="1"/>
          <p:nvPr/>
        </p:nvSpPr>
        <p:spPr>
          <a:xfrm>
            <a:off x="617810" y="3743236"/>
            <a:ext cx="74675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implies: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2BC260-59A3-48F2-9853-8DB8A20419DD}"/>
                  </a:ext>
                </a:extLst>
              </p:cNvPr>
              <p:cNvSpPr txBox="1"/>
              <p:nvPr/>
            </p:nvSpPr>
            <p:spPr>
              <a:xfrm>
                <a:off x="2337010" y="4431268"/>
                <a:ext cx="6413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1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2BC260-59A3-48F2-9853-8DB8A2041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010" y="4431268"/>
                <a:ext cx="641394" cy="369332"/>
              </a:xfrm>
              <a:prstGeom prst="rect">
                <a:avLst/>
              </a:prstGeom>
              <a:blipFill>
                <a:blip r:embed="rId2"/>
                <a:stretch>
                  <a:fillRect l="-11321" t="-26230" r="-27358" b="-47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F3AC72-F137-4FF6-B683-F83228060203}"/>
                  </a:ext>
                </a:extLst>
              </p:cNvPr>
              <p:cNvSpPr txBox="1"/>
              <p:nvPr/>
            </p:nvSpPr>
            <p:spPr>
              <a:xfrm>
                <a:off x="4013410" y="4431268"/>
                <a:ext cx="8297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-1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F3AC72-F137-4FF6-B683-F83228060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10" y="4431268"/>
                <a:ext cx="829714" cy="369332"/>
              </a:xfrm>
              <a:prstGeom prst="rect">
                <a:avLst/>
              </a:prstGeom>
              <a:blipFill>
                <a:blip r:embed="rId3"/>
                <a:stretch>
                  <a:fillRect l="-13235" t="-26230" r="-22059" b="-47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75C5CDC-593F-4D0A-8577-B551BAE5F9D1}"/>
                  </a:ext>
                </a:extLst>
              </p:cNvPr>
              <p:cNvSpPr txBox="1"/>
              <p:nvPr/>
            </p:nvSpPr>
            <p:spPr>
              <a:xfrm>
                <a:off x="5473073" y="4431268"/>
                <a:ext cx="6229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2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75C5CDC-593F-4D0A-8577-B551BAE5F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073" y="4431268"/>
                <a:ext cx="622927" cy="369332"/>
              </a:xfrm>
              <a:prstGeom prst="rect">
                <a:avLst/>
              </a:prstGeom>
              <a:blipFill>
                <a:blip r:embed="rId4"/>
                <a:stretch>
                  <a:fillRect l="-12745" t="-26230" r="-28431" b="-47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A579D731-5B41-4F9F-91AA-624A787F0902}"/>
              </a:ext>
            </a:extLst>
          </p:cNvPr>
          <p:cNvGrpSpPr/>
          <p:nvPr/>
        </p:nvGrpSpPr>
        <p:grpSpPr>
          <a:xfrm>
            <a:off x="2819400" y="1966980"/>
            <a:ext cx="2874841" cy="984116"/>
            <a:chOff x="1828800" y="4281186"/>
            <a:chExt cx="2874841" cy="9841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D919525-CA72-4194-9903-FA9A3E4BEA2E}"/>
                    </a:ext>
                  </a:extLst>
                </p:cNvPr>
                <p:cNvSpPr txBox="1"/>
                <p:nvPr/>
              </p:nvSpPr>
              <p:spPr>
                <a:xfrm>
                  <a:off x="1828800" y="4281186"/>
                  <a:ext cx="1934824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D919525-CA72-4194-9903-FA9A3E4BE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81186"/>
                  <a:ext cx="1934824" cy="9766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99F85FC-2EDF-4D36-A3CC-76BB68BB623E}"/>
                    </a:ext>
                  </a:extLst>
                </p:cNvPr>
                <p:cNvSpPr txBox="1"/>
                <p:nvPr/>
              </p:nvSpPr>
              <p:spPr>
                <a:xfrm>
                  <a:off x="4025570" y="4281186"/>
                  <a:ext cx="678071" cy="974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2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99F85FC-2EDF-4D36-A3CC-76BB68BB62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570" y="4281186"/>
                  <a:ext cx="678071" cy="97436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CD295E-111C-4755-884E-CFA8B4CD46B0}"/>
                </a:ext>
              </a:extLst>
            </p:cNvPr>
            <p:cNvCxnSpPr/>
            <p:nvPr/>
          </p:nvCxnSpPr>
          <p:spPr>
            <a:xfrm>
              <a:off x="4114802" y="4281186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9BB2B0-12B9-4A1B-9089-A5ED4228A7E9}"/>
              </a:ext>
            </a:extLst>
          </p:cNvPr>
          <p:cNvGrpSpPr/>
          <p:nvPr/>
        </p:nvGrpSpPr>
        <p:grpSpPr>
          <a:xfrm flipH="1">
            <a:off x="5828405" y="1966980"/>
            <a:ext cx="152400" cy="984116"/>
            <a:chOff x="3352800" y="4724400"/>
            <a:chExt cx="152400" cy="98411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82FCC23-8955-440B-993B-BD00192E46D4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6E4D4FD-80D2-45C4-A5D8-30866667E231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5E0127-4B30-4E94-B2A7-7BE18209490A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8D208D-816E-47F7-A700-E125C7CEDD86}"/>
              </a:ext>
            </a:extLst>
          </p:cNvPr>
          <p:cNvGrpSpPr/>
          <p:nvPr/>
        </p:nvGrpSpPr>
        <p:grpSpPr>
          <a:xfrm>
            <a:off x="2743199" y="1966980"/>
            <a:ext cx="152400" cy="984116"/>
            <a:chOff x="3352800" y="4724400"/>
            <a:chExt cx="152400" cy="98411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10EE5A-0DC5-40B0-8795-B16E5D8D32C9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060CF-F1DF-4CA7-B68D-961372CA3AD9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500D1B-A71E-46CE-A004-96FEA7D3434A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48754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Lower-upper (Lu)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4A2756-F366-4340-BFCA-2D0263C4E821}"/>
                  </a:ext>
                </a:extLst>
              </p:cNvPr>
              <p:cNvSpPr txBox="1"/>
              <p:nvPr/>
            </p:nvSpPr>
            <p:spPr>
              <a:xfrm>
                <a:off x="477129" y="1490008"/>
                <a:ext cx="746759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system of linear equations: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idea behind LU decomposition is to: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Break down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𝐿𝑈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such that: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4A2756-F366-4340-BFCA-2D0263C4E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29" y="1490008"/>
                <a:ext cx="7467596" cy="3046988"/>
              </a:xfrm>
              <a:prstGeom prst="rect">
                <a:avLst/>
              </a:prstGeom>
              <a:blipFill>
                <a:blip r:embed="rId3"/>
                <a:stretch>
                  <a:fillRect l="-1224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01D806C2-88D2-4862-AB5D-D587C2C32C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8185" y="3581400"/>
          <a:ext cx="2878015" cy="1586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4" imgW="1701720" imgH="939600" progId="Equation.3">
                  <p:embed/>
                </p:oleObj>
              </mc:Choice>
              <mc:Fallback>
                <p:oleObj name="Microsoft Equation 3.0" r:id="rId4" imgW="1701720" imgH="939600" progId="Equation.3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01D806C2-88D2-4862-AB5D-D587C2C32C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185" y="3581400"/>
                        <a:ext cx="2878015" cy="1586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79FCB21E-9255-4635-BB3D-CBF3CC5CA1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5218" y="3505200"/>
          <a:ext cx="3124196" cy="1621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54000" imgH="939600" progId="Equation.3">
                  <p:embed/>
                </p:oleObj>
              </mc:Choice>
              <mc:Fallback>
                <p:oleObj name="Equation" r:id="rId6" imgW="1854000" imgH="939600" progId="Equation.3">
                  <p:embed/>
                  <p:pic>
                    <p:nvPicPr>
                      <p:cNvPr id="13" name="Object 4">
                        <a:extLst>
                          <a:ext uri="{FF2B5EF4-FFF2-40B4-BE49-F238E27FC236}">
                            <a16:creationId xmlns:a16="http://schemas.microsoft.com/office/drawing/2014/main" id="{79FCB21E-9255-4635-BB3D-CBF3CC5CA1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5218" y="3505200"/>
                        <a:ext cx="3124196" cy="1621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39B043-3DCF-447C-872F-B9FF377A4308}"/>
              </a:ext>
            </a:extLst>
          </p:cNvPr>
          <p:cNvSpPr txBox="1"/>
          <p:nvPr/>
        </p:nvSpPr>
        <p:spPr>
          <a:xfrm>
            <a:off x="1143000" y="5306285"/>
            <a:ext cx="28985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triangular 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27D7F8-7A2E-491F-B5E3-A9110033F71D}"/>
              </a:ext>
            </a:extLst>
          </p:cNvPr>
          <p:cNvSpPr txBox="1"/>
          <p:nvPr/>
        </p:nvSpPr>
        <p:spPr>
          <a:xfrm>
            <a:off x="5257800" y="5306284"/>
            <a:ext cx="28664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triangular matrix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37E6C276-3324-4041-8BE0-FBE139A1ED3D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5317022" y="3505200"/>
            <a:ext cx="2509907" cy="1801084"/>
          </a:xfrm>
          <a:prstGeom prst="rtTriangle">
            <a:avLst/>
          </a:prstGeom>
          <a:solidFill>
            <a:srgbClr val="00FFFF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235CF80B-6EEC-400B-B549-6717F4174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3397348"/>
            <a:ext cx="2288950" cy="1801084"/>
          </a:xfrm>
          <a:prstGeom prst="rtTriangle">
            <a:avLst/>
          </a:prstGeom>
          <a:solidFill>
            <a:srgbClr val="00FFFF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5429315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514265-A31B-4346-A75D-E14D2CE1ABB4}"/>
              </a:ext>
            </a:extLst>
          </p:cNvPr>
          <p:cNvSpPr/>
          <p:nvPr/>
        </p:nvSpPr>
        <p:spPr>
          <a:xfrm>
            <a:off x="2590800" y="4953000"/>
            <a:ext cx="3276600" cy="9144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535518-211E-4DCC-89F6-E1213AEA4631}"/>
              </a:ext>
            </a:extLst>
          </p:cNvPr>
          <p:cNvSpPr/>
          <p:nvPr/>
        </p:nvSpPr>
        <p:spPr>
          <a:xfrm>
            <a:off x="3124200" y="1981200"/>
            <a:ext cx="2362200" cy="9144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Lower-upper (Lu)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4A2756-F366-4340-BFCA-2D0263C4E821}"/>
                  </a:ext>
                </a:extLst>
              </p:cNvPr>
              <p:cNvSpPr txBox="1"/>
              <p:nvPr/>
            </p:nvSpPr>
            <p:spPr>
              <a:xfrm>
                <a:off x="477129" y="1490008"/>
                <a:ext cx="7467596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becomes </a:t>
                </a:r>
              </a:p>
              <a:p>
                <a:endParaRPr lang="en-US" sz="24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𝐿𝑈𝑋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solve</a:t>
                </a:r>
              </a:p>
              <a:p>
                <a:pPr algn="ctr"/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4A2756-F366-4340-BFCA-2D0263C4E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29" y="1490008"/>
                <a:ext cx="7467596" cy="4524315"/>
              </a:xfrm>
              <a:prstGeom prst="rect">
                <a:avLst/>
              </a:prstGeom>
              <a:blipFill>
                <a:blip r:embed="rId2"/>
                <a:stretch>
                  <a:fillRect l="-1224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3337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Lu decomposition – example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5FF857-68D4-4835-B4A1-7562C3433EFB}"/>
              </a:ext>
            </a:extLst>
          </p:cNvPr>
          <p:cNvSpPr/>
          <p:nvPr/>
        </p:nvSpPr>
        <p:spPr>
          <a:xfrm>
            <a:off x="533400" y="1600200"/>
            <a:ext cx="8077200" cy="2210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the system below using LU decomposition</a:t>
            </a:r>
            <a:endParaRPr lang="en-US" sz="2300" dirty="0">
              <a:solidFill>
                <a:srgbClr val="000000">
                  <a:lumMod val="85000"/>
                  <a:lumOff val="1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algn="ctr" defTabSz="914400">
              <a:spcBef>
                <a:spcPts val="1000"/>
              </a:spcBef>
              <a:buClr>
                <a:srgbClr val="9BAFB5"/>
              </a:buClr>
            </a:pPr>
            <a:r>
              <a:rPr 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i="1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2</a:t>
            </a:r>
            <a:r>
              <a:rPr lang="en-US" altLang="en-US" sz="2400" i="1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en-US" sz="2400" i="1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  9</a:t>
            </a:r>
            <a:br>
              <a:rPr lang="en-US" alt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–</a:t>
            </a:r>
            <a:r>
              <a:rPr lang="en-US" altLang="en-US" sz="2400" i="1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i="1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i="1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</a:t>
            </a:r>
            <a:r>
              <a:rPr lang="en-US" alt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– 2 </a:t>
            </a:r>
            <a:br>
              <a:rPr lang="en-US" alt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i="1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5</a:t>
            </a:r>
            <a:r>
              <a:rPr lang="en-US" altLang="en-US" sz="2400" i="1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+5z </a:t>
            </a:r>
            <a:r>
              <a:rPr lang="en-US" alt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17</a:t>
            </a:r>
          </a:p>
          <a:p>
            <a:pPr marL="228600" lvl="1" defTabSz="914400">
              <a:spcBef>
                <a:spcPts val="1000"/>
              </a:spcBef>
              <a:buClr>
                <a:srgbClr val="9BAFB5"/>
              </a:buClr>
            </a:pPr>
            <a:r>
              <a:rPr 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Gaussian Elimination to obtain upper triangular matrix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52BD90-8064-41D9-97F0-33C8ED46D225}"/>
              </a:ext>
            </a:extLst>
          </p:cNvPr>
          <p:cNvGrpSpPr/>
          <p:nvPr/>
        </p:nvGrpSpPr>
        <p:grpSpPr>
          <a:xfrm>
            <a:off x="609600" y="4022001"/>
            <a:ext cx="2815529" cy="984116"/>
            <a:chOff x="1828800" y="4281186"/>
            <a:chExt cx="2815529" cy="9841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893F40B-FA2E-45EB-942C-75F88393B525}"/>
                    </a:ext>
                  </a:extLst>
                </p:cNvPr>
                <p:cNvSpPr txBox="1"/>
                <p:nvPr/>
              </p:nvSpPr>
              <p:spPr>
                <a:xfrm>
                  <a:off x="1828800" y="4281186"/>
                  <a:ext cx="1930016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5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893F40B-FA2E-45EB-942C-75F88393B5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81186"/>
                  <a:ext cx="1930016" cy="9766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50FC936-AF7C-4941-B915-CFDC57D31EA6}"/>
                    </a:ext>
                  </a:extLst>
                </p:cNvPr>
                <p:cNvSpPr txBox="1"/>
                <p:nvPr/>
              </p:nvSpPr>
              <p:spPr>
                <a:xfrm>
                  <a:off x="4025570" y="4281186"/>
                  <a:ext cx="618759" cy="975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9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17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50FC936-AF7C-4941-B915-CFDC57D31E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570" y="4281186"/>
                  <a:ext cx="618759" cy="975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47E93C1-BE87-4DD8-81E7-2EC3AD95E043}"/>
                </a:ext>
              </a:extLst>
            </p:cNvPr>
            <p:cNvCxnSpPr/>
            <p:nvPr/>
          </p:nvCxnSpPr>
          <p:spPr>
            <a:xfrm>
              <a:off x="3962400" y="4281186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89BC6F-29EB-4C14-A22E-360F4D81E43D}"/>
              </a:ext>
            </a:extLst>
          </p:cNvPr>
          <p:cNvGrpSpPr/>
          <p:nvPr/>
        </p:nvGrpSpPr>
        <p:grpSpPr>
          <a:xfrm>
            <a:off x="4114800" y="3953303"/>
            <a:ext cx="2740188" cy="984116"/>
            <a:chOff x="1828800" y="4281186"/>
            <a:chExt cx="2740188" cy="9841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0573C1-121B-484F-BCB7-A6391189846F}"/>
                    </a:ext>
                  </a:extLst>
                </p:cNvPr>
                <p:cNvSpPr txBox="1"/>
                <p:nvPr/>
              </p:nvSpPr>
              <p:spPr>
                <a:xfrm>
                  <a:off x="1828800" y="4281186"/>
                  <a:ext cx="2064668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0573C1-121B-484F-BCB7-A639118984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81186"/>
                  <a:ext cx="2064668" cy="9766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37D622E-649F-4173-A0A4-0BF4B684B42A}"/>
                    </a:ext>
                  </a:extLst>
                </p:cNvPr>
                <p:cNvSpPr txBox="1"/>
                <p:nvPr/>
              </p:nvSpPr>
              <p:spPr>
                <a:xfrm>
                  <a:off x="4025570" y="4281186"/>
                  <a:ext cx="543418" cy="974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9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7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37D622E-649F-4173-A0A4-0BF4B684B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570" y="4281186"/>
                  <a:ext cx="543418" cy="9743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84D0B31-6E0B-4334-8F5C-9D69DD2AD1D6}"/>
                </a:ext>
              </a:extLst>
            </p:cNvPr>
            <p:cNvCxnSpPr/>
            <p:nvPr/>
          </p:nvCxnSpPr>
          <p:spPr>
            <a:xfrm>
              <a:off x="3962400" y="4281186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E5F312-BC4F-4E05-9DCC-95B9297C7A19}"/>
              </a:ext>
            </a:extLst>
          </p:cNvPr>
          <p:cNvGrpSpPr/>
          <p:nvPr/>
        </p:nvGrpSpPr>
        <p:grpSpPr>
          <a:xfrm>
            <a:off x="4114800" y="5721484"/>
            <a:ext cx="2645611" cy="984116"/>
            <a:chOff x="1828800" y="4281186"/>
            <a:chExt cx="2645611" cy="9841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C75DE51-60C9-4DC9-8CA1-E12516DFF31D}"/>
                    </a:ext>
                  </a:extLst>
                </p:cNvPr>
                <p:cNvSpPr txBox="1"/>
                <p:nvPr/>
              </p:nvSpPr>
              <p:spPr>
                <a:xfrm>
                  <a:off x="1828800" y="4281186"/>
                  <a:ext cx="1902765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3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C75DE51-60C9-4DC9-8CA1-E12516DFF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81186"/>
                  <a:ext cx="1902765" cy="97661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A14B343-397D-4E61-B183-B609C98BA5FD}"/>
                    </a:ext>
                  </a:extLst>
                </p:cNvPr>
                <p:cNvSpPr txBox="1"/>
                <p:nvPr/>
              </p:nvSpPr>
              <p:spPr>
                <a:xfrm>
                  <a:off x="4025570" y="4281186"/>
                  <a:ext cx="448841" cy="974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9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7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6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A14B343-397D-4E61-B183-B609C98BA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570" y="4281186"/>
                  <a:ext cx="448841" cy="97436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9ED06AD-9FD2-4338-923D-653802DA5749}"/>
                </a:ext>
              </a:extLst>
            </p:cNvPr>
            <p:cNvCxnSpPr/>
            <p:nvPr/>
          </p:nvCxnSpPr>
          <p:spPr>
            <a:xfrm>
              <a:off x="3962400" y="4281186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369E4B-959B-4305-94A0-E5C2BA483EF4}"/>
                  </a:ext>
                </a:extLst>
              </p:cNvPr>
              <p:cNvSpPr txBox="1"/>
              <p:nvPr/>
            </p:nvSpPr>
            <p:spPr>
              <a:xfrm>
                <a:off x="7865741" y="4315566"/>
                <a:ext cx="821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369E4B-959B-4305-94A0-E5C2BA483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741" y="4315566"/>
                <a:ext cx="821059" cy="276999"/>
              </a:xfrm>
              <a:prstGeom prst="rect">
                <a:avLst/>
              </a:prstGeom>
              <a:blipFill>
                <a:blip r:embed="rId8"/>
                <a:stretch>
                  <a:fillRect l="-9630" t="-28889" r="-17037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8459B1-1BEB-4CC4-BE3B-8518340C215B}"/>
                  </a:ext>
                </a:extLst>
              </p:cNvPr>
              <p:cNvSpPr txBox="1"/>
              <p:nvPr/>
            </p:nvSpPr>
            <p:spPr>
              <a:xfrm>
                <a:off x="7543800" y="4695576"/>
                <a:ext cx="1192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8459B1-1BEB-4CC4-BE3B-8518340C2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4695576"/>
                <a:ext cx="1192634" cy="276999"/>
              </a:xfrm>
              <a:prstGeom prst="rect">
                <a:avLst/>
              </a:prstGeom>
              <a:blipFill>
                <a:blip r:embed="rId9"/>
                <a:stretch>
                  <a:fillRect l="-513" r="-410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2EFAE07-BABD-42F8-AC83-9D24F1371019}"/>
                  </a:ext>
                </a:extLst>
              </p:cNvPr>
              <p:cNvSpPr txBox="1"/>
              <p:nvPr/>
            </p:nvSpPr>
            <p:spPr>
              <a:xfrm>
                <a:off x="7865741" y="6419934"/>
                <a:ext cx="821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2EFAE07-BABD-42F8-AC83-9D24F1371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741" y="6419934"/>
                <a:ext cx="821059" cy="276999"/>
              </a:xfrm>
              <a:prstGeom prst="rect">
                <a:avLst/>
              </a:prstGeom>
              <a:blipFill>
                <a:blip r:embed="rId10"/>
                <a:stretch>
                  <a:fillRect l="-9630" t="-28261" r="-1703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1A8D4C-B154-4682-84B9-F74CBB65CEC8}"/>
              </a:ext>
            </a:extLst>
          </p:cNvPr>
          <p:cNvCxnSpPr>
            <a:cxnSpLocks/>
          </p:cNvCxnSpPr>
          <p:nvPr/>
        </p:nvCxnSpPr>
        <p:spPr>
          <a:xfrm flipH="1">
            <a:off x="6918157" y="4454065"/>
            <a:ext cx="534379" cy="18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80716-8546-459D-95DA-A0C1F20E249F}"/>
              </a:ext>
            </a:extLst>
          </p:cNvPr>
          <p:cNvCxnSpPr>
            <a:cxnSpLocks/>
          </p:cNvCxnSpPr>
          <p:nvPr/>
        </p:nvCxnSpPr>
        <p:spPr>
          <a:xfrm flipH="1">
            <a:off x="6933221" y="4812102"/>
            <a:ext cx="534379" cy="18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7349F8-C7F7-4E69-8728-4C84D432B5F1}"/>
              </a:ext>
            </a:extLst>
          </p:cNvPr>
          <p:cNvCxnSpPr>
            <a:cxnSpLocks/>
          </p:cNvCxnSpPr>
          <p:nvPr/>
        </p:nvCxnSpPr>
        <p:spPr>
          <a:xfrm flipH="1">
            <a:off x="6933221" y="6579481"/>
            <a:ext cx="534379" cy="18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6E8C7FD-2595-44EA-BD34-08CB8181761B}"/>
              </a:ext>
            </a:extLst>
          </p:cNvPr>
          <p:cNvSpPr/>
          <p:nvPr/>
        </p:nvSpPr>
        <p:spPr>
          <a:xfrm>
            <a:off x="5257800" y="5096303"/>
            <a:ext cx="304799" cy="43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8DD49B9-7FAC-4780-8AA8-36813BEEE889}"/>
              </a:ext>
            </a:extLst>
          </p:cNvPr>
          <p:cNvSpPr/>
          <p:nvPr/>
        </p:nvSpPr>
        <p:spPr>
          <a:xfrm>
            <a:off x="3612984" y="4397735"/>
            <a:ext cx="618759" cy="286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6A026A-2C24-4274-8D4C-32310471F4B5}"/>
              </a:ext>
            </a:extLst>
          </p:cNvPr>
          <p:cNvGrpSpPr/>
          <p:nvPr/>
        </p:nvGrpSpPr>
        <p:grpSpPr>
          <a:xfrm flipH="1">
            <a:off x="3411647" y="4022001"/>
            <a:ext cx="152400" cy="984116"/>
            <a:chOff x="3352800" y="4724400"/>
            <a:chExt cx="152400" cy="984116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2892AB4-607C-429C-A50F-C95BF9D75580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0B214D3-EE91-44C5-A8D4-002025D3421A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3DA1669-C021-4E94-910A-40F7D059D319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305A643-AF1B-4B15-B480-13AC8371E7F1}"/>
              </a:ext>
            </a:extLst>
          </p:cNvPr>
          <p:cNvGrpSpPr/>
          <p:nvPr/>
        </p:nvGrpSpPr>
        <p:grpSpPr>
          <a:xfrm flipH="1">
            <a:off x="6787923" y="3962400"/>
            <a:ext cx="152400" cy="984116"/>
            <a:chOff x="3352800" y="4724400"/>
            <a:chExt cx="152400" cy="984116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C8FA6C2-3AD9-443A-B4BA-30A2AF320310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B1349F-F0FF-41EB-A07F-378610B091DC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AEA75A-E97F-4965-A217-DED002DF658C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826AF0-24D2-4721-BD5B-5CADB5CF1E82}"/>
              </a:ext>
            </a:extLst>
          </p:cNvPr>
          <p:cNvGrpSpPr/>
          <p:nvPr/>
        </p:nvGrpSpPr>
        <p:grpSpPr>
          <a:xfrm flipH="1">
            <a:off x="6747380" y="5721484"/>
            <a:ext cx="152400" cy="984116"/>
            <a:chOff x="3352800" y="4724400"/>
            <a:chExt cx="152400" cy="984116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7AEBE67-9D0A-4B91-9A67-DDF7F076C203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148BB17-3462-48E9-8E9F-726FDE059C71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A69C4E4-110D-4C14-B7BF-8421AA068FB6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F2A884-EFD9-491E-BD72-47A721A347FE}"/>
              </a:ext>
            </a:extLst>
          </p:cNvPr>
          <p:cNvGrpSpPr/>
          <p:nvPr/>
        </p:nvGrpSpPr>
        <p:grpSpPr>
          <a:xfrm>
            <a:off x="587894" y="4022001"/>
            <a:ext cx="152400" cy="984116"/>
            <a:chOff x="3352800" y="4724400"/>
            <a:chExt cx="152400" cy="984116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560FF8-D7F4-40F9-9475-AEAAD590CD0C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21A179A-96DD-4951-9B9A-ED91C7BC67CD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98AAAA5-C075-4834-8F78-563ED5AAA7AE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DBC8DB1-84BB-4304-B681-86FF0B35FB92}"/>
              </a:ext>
            </a:extLst>
          </p:cNvPr>
          <p:cNvGrpSpPr/>
          <p:nvPr/>
        </p:nvGrpSpPr>
        <p:grpSpPr>
          <a:xfrm>
            <a:off x="4255514" y="3992257"/>
            <a:ext cx="152400" cy="984116"/>
            <a:chOff x="3352800" y="4724400"/>
            <a:chExt cx="152400" cy="984116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A37D8D-09D7-4379-A7C5-F8A56652F67E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29C94C6-445C-4B96-B0E9-C38001E5F1E6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A3CC20F-0A7E-47B6-8692-D2EF3CBEFF9C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C1BA5FD-DA9F-4550-A630-31B5C103BF53}"/>
              </a:ext>
            </a:extLst>
          </p:cNvPr>
          <p:cNvGrpSpPr/>
          <p:nvPr/>
        </p:nvGrpSpPr>
        <p:grpSpPr>
          <a:xfrm>
            <a:off x="4191000" y="5721484"/>
            <a:ext cx="152400" cy="984116"/>
            <a:chOff x="3352800" y="4724400"/>
            <a:chExt cx="152400" cy="98411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1054F5C-9875-48E8-8C98-4A6F2FC9A525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E5129FA-FEFE-4F33-AD15-ACF1134939CC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950F883-BB5B-42FC-BB94-CACE2D9E770D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31668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37673EF-03FE-45C0-B81E-30030F4E838D}"/>
              </a:ext>
            </a:extLst>
          </p:cNvPr>
          <p:cNvSpPr/>
          <p:nvPr/>
        </p:nvSpPr>
        <p:spPr>
          <a:xfrm>
            <a:off x="1371600" y="4856880"/>
            <a:ext cx="6781789" cy="192492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Lu decomposition – example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5FF857-68D4-4835-B4A1-7562C3433EFB}"/>
              </a:ext>
            </a:extLst>
          </p:cNvPr>
          <p:cNvSpPr/>
          <p:nvPr/>
        </p:nvSpPr>
        <p:spPr>
          <a:xfrm>
            <a:off x="533400" y="1347911"/>
            <a:ext cx="80772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Negate multiplying coefficients and use them to form lower triangular matrix</a:t>
            </a:r>
            <a:endParaRPr lang="en-US" sz="2300" dirty="0">
              <a:solidFill>
                <a:srgbClr val="000000">
                  <a:lumMod val="85000"/>
                  <a:lumOff val="1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3FDEDD-42E8-4708-9AC9-5FC33C7A9E71}"/>
              </a:ext>
            </a:extLst>
          </p:cNvPr>
          <p:cNvGrpSpPr/>
          <p:nvPr/>
        </p:nvGrpSpPr>
        <p:grpSpPr>
          <a:xfrm>
            <a:off x="838200" y="2133600"/>
            <a:ext cx="7467600" cy="2483119"/>
            <a:chOff x="609600" y="2438400"/>
            <a:chExt cx="8478912" cy="28194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73A1FCC-F257-40D2-81C5-FCAAB68FC6F1}"/>
                </a:ext>
              </a:extLst>
            </p:cNvPr>
            <p:cNvSpPr/>
            <p:nvPr/>
          </p:nvSpPr>
          <p:spPr>
            <a:xfrm>
              <a:off x="7686326" y="2762436"/>
              <a:ext cx="467074" cy="40674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A9F811A-1882-465B-9CE2-341FECEB76A8}"/>
                </a:ext>
              </a:extLst>
            </p:cNvPr>
            <p:cNvSpPr/>
            <p:nvPr/>
          </p:nvSpPr>
          <p:spPr>
            <a:xfrm>
              <a:off x="7686326" y="4851053"/>
              <a:ext cx="467074" cy="40674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BEAD6CD-5F9E-44CF-9A14-4F44B3567F80}"/>
                </a:ext>
              </a:extLst>
            </p:cNvPr>
            <p:cNvSpPr/>
            <p:nvPr/>
          </p:nvSpPr>
          <p:spPr>
            <a:xfrm>
              <a:off x="7543800" y="3124200"/>
              <a:ext cx="467074" cy="40674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E52BD90-8064-41D9-97F0-33C8ED46D225}"/>
                </a:ext>
              </a:extLst>
            </p:cNvPr>
            <p:cNvGrpSpPr/>
            <p:nvPr/>
          </p:nvGrpSpPr>
          <p:grpSpPr>
            <a:xfrm>
              <a:off x="609600" y="2507098"/>
              <a:ext cx="2815529" cy="1092124"/>
              <a:chOff x="1828800" y="4281186"/>
              <a:chExt cx="2815529" cy="10921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893F40B-FA2E-45EB-942C-75F88393B525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281186"/>
                    <a:ext cx="1930016" cy="9766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 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5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893F40B-FA2E-45EB-942C-75F88393B5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4281186"/>
                    <a:ext cx="1930016" cy="97661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5396" b="-1276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50FC936-AF7C-4941-B915-CFDC57D31EA6}"/>
                      </a:ext>
                    </a:extLst>
                  </p:cNvPr>
                  <p:cNvSpPr txBox="1"/>
                  <p:nvPr/>
                </p:nvSpPr>
                <p:spPr>
                  <a:xfrm>
                    <a:off x="4025570" y="4281186"/>
                    <a:ext cx="618759" cy="975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17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50FC936-AF7C-4941-B915-CFDC57D31E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5570" y="4281186"/>
                    <a:ext cx="618759" cy="975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276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47E93C1-BE87-4DD8-81E7-2EC3AD95E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307" y="4299008"/>
                <a:ext cx="0" cy="10743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089BC6F-29EB-4C14-A22E-360F4D81E43D}"/>
                </a:ext>
              </a:extLst>
            </p:cNvPr>
            <p:cNvGrpSpPr/>
            <p:nvPr/>
          </p:nvGrpSpPr>
          <p:grpSpPr>
            <a:xfrm>
              <a:off x="4114800" y="2438400"/>
              <a:ext cx="2740188" cy="1092547"/>
              <a:chOff x="1828800" y="4281186"/>
              <a:chExt cx="2740188" cy="10925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E0573C1-121B-484F-BCB7-A6391189846F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281186"/>
                    <a:ext cx="2064668" cy="9766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 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 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E0573C1-121B-484F-BCB7-A639118984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4281186"/>
                    <a:ext cx="2064668" cy="97661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3356" b="-1276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37D622E-649F-4173-A0A4-0BF4B684B42A}"/>
                      </a:ext>
                    </a:extLst>
                  </p:cNvPr>
                  <p:cNvSpPr txBox="1"/>
                  <p:nvPr/>
                </p:nvSpPr>
                <p:spPr>
                  <a:xfrm>
                    <a:off x="4025570" y="4281186"/>
                    <a:ext cx="543418" cy="9743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37D622E-649F-4173-A0A4-0BF4B684B4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5570" y="4281186"/>
                    <a:ext cx="543418" cy="9743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20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84D0B31-6E0B-4334-8F5C-9D69DD2AD1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5570" y="4290039"/>
                <a:ext cx="9707" cy="10836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E5F312-BC4F-4E05-9DCC-95B9297C7A19}"/>
                </a:ext>
              </a:extLst>
            </p:cNvPr>
            <p:cNvGrpSpPr/>
            <p:nvPr/>
          </p:nvGrpSpPr>
          <p:grpSpPr>
            <a:xfrm>
              <a:off x="4114800" y="4206581"/>
              <a:ext cx="2645611" cy="1051219"/>
              <a:chOff x="1828800" y="4281186"/>
              <a:chExt cx="2645611" cy="10512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C75DE51-60C9-4DC9-8CA1-E12516DFF31D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281186"/>
                    <a:ext cx="1902765" cy="9766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 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 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3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C75DE51-60C9-4DC9-8CA1-E12516DFF3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4281186"/>
                    <a:ext cx="1902765" cy="97661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7273" b="-119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A14B343-397D-4E61-B183-B609C98BA5FD}"/>
                      </a:ext>
                    </a:extLst>
                  </p:cNvPr>
                  <p:cNvSpPr txBox="1"/>
                  <p:nvPr/>
                </p:nvSpPr>
                <p:spPr>
                  <a:xfrm>
                    <a:off x="4025570" y="4281186"/>
                    <a:ext cx="448841" cy="9743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6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A14B343-397D-4E61-B183-B609C98BA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5570" y="4281186"/>
                    <a:ext cx="448841" cy="97436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276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9ED06AD-9FD2-4338-923D-653802DA5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0408" y="4281186"/>
                <a:ext cx="0" cy="10512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E369E4B-959B-4305-94A0-E5C2BA483EF4}"/>
                    </a:ext>
                  </a:extLst>
                </p:cNvPr>
                <p:cNvSpPr txBox="1"/>
                <p:nvPr/>
              </p:nvSpPr>
              <p:spPr>
                <a:xfrm>
                  <a:off x="7865741" y="2800663"/>
                  <a:ext cx="12227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2000" dirty="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E369E4B-959B-4305-94A0-E5C2BA483E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741" y="2800663"/>
                  <a:ext cx="1222771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8475" t="-28889" r="-26554" b="-6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A8459B1-1BEB-4CC4-BE3B-8518340C215B}"/>
                    </a:ext>
                  </a:extLst>
                </p:cNvPr>
                <p:cNvSpPr txBox="1"/>
                <p:nvPr/>
              </p:nvSpPr>
              <p:spPr>
                <a:xfrm>
                  <a:off x="7543800" y="3180673"/>
                  <a:ext cx="14925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−2   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A8459B1-1BEB-4CC4-BE3B-8518340C21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800" y="3180673"/>
                  <a:ext cx="1492588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3241" r="-13889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2EFAE07-BABD-42F8-AC83-9D24F1371019}"/>
                    </a:ext>
                  </a:extLst>
                </p:cNvPr>
                <p:cNvSpPr txBox="1"/>
                <p:nvPr/>
              </p:nvSpPr>
              <p:spPr>
                <a:xfrm>
                  <a:off x="7865741" y="4905031"/>
                  <a:ext cx="12227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2000" dirty="0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2EFAE07-BABD-42F8-AC83-9D24F1371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741" y="4905031"/>
                  <a:ext cx="1222771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8475" t="-28889" r="-26554" b="-6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C1A8D4C-B154-4682-84B9-F74CBB65CE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8157" y="2939162"/>
              <a:ext cx="534379" cy="18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D380716-8546-459D-95DA-A0C1F20E24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3221" y="3297199"/>
              <a:ext cx="534379" cy="18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F7349F8-C7F7-4E69-8728-4C84D432B5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3221" y="5064578"/>
              <a:ext cx="534379" cy="18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D6E8C7FD-2595-44EA-BD34-08CB8181761B}"/>
                </a:ext>
              </a:extLst>
            </p:cNvPr>
            <p:cNvSpPr/>
            <p:nvPr/>
          </p:nvSpPr>
          <p:spPr>
            <a:xfrm>
              <a:off x="5257800" y="3581400"/>
              <a:ext cx="304799" cy="4362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B8DD49B9-7FAC-4780-8AA8-36813BEEE889}"/>
                </a:ext>
              </a:extLst>
            </p:cNvPr>
            <p:cNvSpPr/>
            <p:nvPr/>
          </p:nvSpPr>
          <p:spPr>
            <a:xfrm>
              <a:off x="3612984" y="2882832"/>
              <a:ext cx="618759" cy="2863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760E16B-99F4-4C92-817D-064FC6358A2B}"/>
              </a:ext>
            </a:extLst>
          </p:cNvPr>
          <p:cNvGrpSpPr/>
          <p:nvPr/>
        </p:nvGrpSpPr>
        <p:grpSpPr>
          <a:xfrm>
            <a:off x="1905000" y="5105400"/>
            <a:ext cx="5578538" cy="1441372"/>
            <a:chOff x="929307" y="5324624"/>
            <a:chExt cx="5578538" cy="144137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2E34D6E-B852-4A23-BFC9-65268C404635}"/>
                </a:ext>
              </a:extLst>
            </p:cNvPr>
            <p:cNvGrpSpPr/>
            <p:nvPr/>
          </p:nvGrpSpPr>
          <p:grpSpPr>
            <a:xfrm>
              <a:off x="1384720" y="5324624"/>
              <a:ext cx="1732846" cy="1076176"/>
              <a:chOff x="1384720" y="5426559"/>
              <a:chExt cx="1732846" cy="1076176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164B8A8-DBDB-4031-988A-777CA68054A1}"/>
                  </a:ext>
                </a:extLst>
              </p:cNvPr>
              <p:cNvSpPr/>
              <p:nvPr/>
            </p:nvSpPr>
            <p:spPr>
              <a:xfrm>
                <a:off x="2137893" y="6144501"/>
                <a:ext cx="509070" cy="35823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EBBBC27-6C25-422F-9A46-480C242E6CC3}"/>
                  </a:ext>
                </a:extLst>
              </p:cNvPr>
              <p:cNvSpPr/>
              <p:nvPr/>
            </p:nvSpPr>
            <p:spPr>
              <a:xfrm>
                <a:off x="1384720" y="6144502"/>
                <a:ext cx="509070" cy="35823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9AEA121-13A8-4F34-A5A1-507EDE675B7F}"/>
                  </a:ext>
                </a:extLst>
              </p:cNvPr>
              <p:cNvSpPr/>
              <p:nvPr/>
            </p:nvSpPr>
            <p:spPr>
              <a:xfrm>
                <a:off x="1384720" y="5754888"/>
                <a:ext cx="509070" cy="35823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ACD2CDD-38D4-4D91-B179-164BD380FF7E}"/>
                      </a:ext>
                    </a:extLst>
                  </p:cNvPr>
                  <p:cNvSpPr txBox="1"/>
                  <p:nvPr/>
                </p:nvSpPr>
                <p:spPr>
                  <a:xfrm>
                    <a:off x="1384720" y="5426559"/>
                    <a:ext cx="1732846" cy="10148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25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ACD2CDD-38D4-4D91-B179-164BD380F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4720" y="5426559"/>
                    <a:ext cx="1732846" cy="101489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FFB6974-DD03-4F96-99B7-3F9EADAC6474}"/>
                    </a:ext>
                  </a:extLst>
                </p:cNvPr>
                <p:cNvSpPr txBox="1"/>
                <p:nvPr/>
              </p:nvSpPr>
              <p:spPr>
                <a:xfrm>
                  <a:off x="4228306" y="5361552"/>
                  <a:ext cx="1675815" cy="8601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3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FFB6974-DD03-4F96-99B7-3F9EADAC64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306" y="5361552"/>
                  <a:ext cx="1675815" cy="860130"/>
                </a:xfrm>
                <a:prstGeom prst="rect">
                  <a:avLst/>
                </a:prstGeom>
                <a:blipFill>
                  <a:blip r:embed="rId12"/>
                  <a:stretch>
                    <a:fillRect r="-7273" b="-120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18DE02-5C2B-49DE-BA83-B9EBB13FE560}"/>
                </a:ext>
              </a:extLst>
            </p:cNvPr>
            <p:cNvSpPr txBox="1"/>
            <p:nvPr/>
          </p:nvSpPr>
          <p:spPr>
            <a:xfrm>
              <a:off x="929307" y="6365886"/>
              <a:ext cx="2643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Lower triangular matrix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7085CA-3B56-469F-8801-E41869BE6972}"/>
                </a:ext>
              </a:extLst>
            </p:cNvPr>
            <p:cNvSpPr txBox="1"/>
            <p:nvPr/>
          </p:nvSpPr>
          <p:spPr>
            <a:xfrm>
              <a:off x="3893027" y="6365886"/>
              <a:ext cx="26148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Upper triangular matrix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C5E470-CAE1-4226-B1FE-5E1F98D4805B}"/>
              </a:ext>
            </a:extLst>
          </p:cNvPr>
          <p:cNvGrpSpPr/>
          <p:nvPr/>
        </p:nvGrpSpPr>
        <p:grpSpPr>
          <a:xfrm>
            <a:off x="4050092" y="2167440"/>
            <a:ext cx="152400" cy="984116"/>
            <a:chOff x="3352800" y="4724400"/>
            <a:chExt cx="152400" cy="984116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70D4D61-2B94-490E-B5E5-9C050A1AB6C8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3B3B6AC-74FF-478F-8DEC-133E91F3AF94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8D3F67D-4E1C-4112-A6F3-4594190E1324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75A09A-A942-4689-B575-6CAFE1368C0F}"/>
              </a:ext>
            </a:extLst>
          </p:cNvPr>
          <p:cNvGrpSpPr/>
          <p:nvPr/>
        </p:nvGrpSpPr>
        <p:grpSpPr>
          <a:xfrm>
            <a:off x="3952116" y="3722925"/>
            <a:ext cx="152400" cy="984116"/>
            <a:chOff x="3352800" y="4724400"/>
            <a:chExt cx="152400" cy="984116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BA35BAF-0AFF-4D78-ACF3-E6106E0C2A0D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EFF0551-21B1-4015-B861-4065E7E27247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FF45421-EB91-4537-B48F-23CF06881F11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8513B93-EBAD-438B-8627-20BE33B76C84}"/>
              </a:ext>
            </a:extLst>
          </p:cNvPr>
          <p:cNvGrpSpPr/>
          <p:nvPr/>
        </p:nvGrpSpPr>
        <p:grpSpPr>
          <a:xfrm>
            <a:off x="807907" y="2245544"/>
            <a:ext cx="152400" cy="984116"/>
            <a:chOff x="3352800" y="4724400"/>
            <a:chExt cx="152400" cy="98411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BBED5FA-88DD-438E-ABE8-3735AE25F894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4F81C0F-0C9D-4156-84A7-0B8FA12B1EF1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CB8E5B-E3F7-4B68-A04E-0C24CE25D5B1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850E094-7667-417D-BD64-FFAE1BCD2EF1}"/>
              </a:ext>
            </a:extLst>
          </p:cNvPr>
          <p:cNvGrpSpPr/>
          <p:nvPr/>
        </p:nvGrpSpPr>
        <p:grpSpPr>
          <a:xfrm flipH="1">
            <a:off x="3246263" y="2209685"/>
            <a:ext cx="152400" cy="984116"/>
            <a:chOff x="3352800" y="4724400"/>
            <a:chExt cx="152400" cy="984116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1CAFC33-F35C-484B-BD6C-F1ED2ACC7E16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F1600B-1324-4FB7-A2F2-349BF78E3BD8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09AD25-3D0D-402C-832C-5C5509E66301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4C9A699-90FA-4D68-BEA7-7F2B44D5AB85}"/>
              </a:ext>
            </a:extLst>
          </p:cNvPr>
          <p:cNvGrpSpPr/>
          <p:nvPr/>
        </p:nvGrpSpPr>
        <p:grpSpPr>
          <a:xfrm flipH="1">
            <a:off x="6253674" y="2138830"/>
            <a:ext cx="152400" cy="984116"/>
            <a:chOff x="3352800" y="4724400"/>
            <a:chExt cx="152400" cy="984116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7D8769F-351F-4853-9079-92526ABFFB8C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A75F5C9-258C-4559-9EF3-234F1A1F48E7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5B125AA-3758-48D5-8762-EA6B00C7F75C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7B7FDAF-0020-48E7-8716-871813A38106}"/>
              </a:ext>
            </a:extLst>
          </p:cNvPr>
          <p:cNvGrpSpPr/>
          <p:nvPr/>
        </p:nvGrpSpPr>
        <p:grpSpPr>
          <a:xfrm flipH="1">
            <a:off x="6247280" y="3702310"/>
            <a:ext cx="152400" cy="984116"/>
            <a:chOff x="3352800" y="4724400"/>
            <a:chExt cx="152400" cy="984116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82D6D77-C77F-4462-806E-521C12DCE52B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19D438F-1079-49F4-8F4B-783B5E2856C5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E35855F-5E3B-41F8-A798-413374C3F445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3031FCC-6EF5-449C-B669-E3B85CCD95EF}"/>
              </a:ext>
            </a:extLst>
          </p:cNvPr>
          <p:cNvGrpSpPr/>
          <p:nvPr/>
        </p:nvGrpSpPr>
        <p:grpSpPr>
          <a:xfrm flipH="1">
            <a:off x="4115384" y="5162546"/>
            <a:ext cx="152400" cy="984116"/>
            <a:chOff x="3352800" y="4724400"/>
            <a:chExt cx="152400" cy="984116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C5A5939-6E19-4436-AD74-A9EADF617F8A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FE2D431-B223-463A-8744-0B768529376C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F2E30E3-A77F-47C6-90B2-C49EBD39397E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DABE44F-61C4-4AC5-9DDF-F15363B4782E}"/>
              </a:ext>
            </a:extLst>
          </p:cNvPr>
          <p:cNvGrpSpPr/>
          <p:nvPr/>
        </p:nvGrpSpPr>
        <p:grpSpPr>
          <a:xfrm flipH="1">
            <a:off x="7103264" y="5136177"/>
            <a:ext cx="152400" cy="984116"/>
            <a:chOff x="3352800" y="4724400"/>
            <a:chExt cx="152400" cy="984116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8E473FA-03C4-4709-A6A4-DA379D425BEB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FEB85A4-2E88-4BEF-A6F3-F39405EB8B68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68C01F5-3B20-49D1-899B-1AE01B50EB89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D2B5C72-41F4-4B4D-95E1-1453A5949472}"/>
              </a:ext>
            </a:extLst>
          </p:cNvPr>
          <p:cNvGrpSpPr/>
          <p:nvPr/>
        </p:nvGrpSpPr>
        <p:grpSpPr>
          <a:xfrm>
            <a:off x="2210633" y="5197459"/>
            <a:ext cx="152400" cy="984116"/>
            <a:chOff x="3352800" y="4724400"/>
            <a:chExt cx="152400" cy="984116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FB67C2E-A3E5-4D7C-8115-3AAB3AE3A31F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0CEFF4C-5993-42D6-9987-C6B2F1E98D0E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B1B347A-924F-4C94-9C51-BDC3BF50B418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2386581-727C-41D7-A337-4AA2E435045B}"/>
              </a:ext>
            </a:extLst>
          </p:cNvPr>
          <p:cNvGrpSpPr/>
          <p:nvPr/>
        </p:nvGrpSpPr>
        <p:grpSpPr>
          <a:xfrm>
            <a:off x="5235866" y="5175282"/>
            <a:ext cx="152400" cy="984116"/>
            <a:chOff x="3352800" y="4724400"/>
            <a:chExt cx="152400" cy="984116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88216A5-0541-4FF2-A2A9-BE5C92B51C61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03BCC0E-2AD7-4753-A9C7-76050B27AA4E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ACF7B31-0087-443A-98F0-8E6941EF0493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17783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D53EEF63-E522-49B4-ABE5-9A6185C93216}"/>
              </a:ext>
            </a:extLst>
          </p:cNvPr>
          <p:cNvSpPr/>
          <p:nvPr/>
        </p:nvSpPr>
        <p:spPr>
          <a:xfrm>
            <a:off x="228603" y="3953865"/>
            <a:ext cx="8686794" cy="1981200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Lu decomposition –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45FF857-68D4-4835-B4A1-7562C3433EFB}"/>
                  </a:ext>
                </a:extLst>
              </p:cNvPr>
              <p:cNvSpPr/>
              <p:nvPr/>
            </p:nvSpPr>
            <p:spPr>
              <a:xfrm>
                <a:off x="533400" y="1347911"/>
                <a:ext cx="8077200" cy="1005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 defTabSz="914400">
                  <a:spcBef>
                    <a:spcPts val="1000"/>
                  </a:spcBef>
                  <a:buClr>
                    <a:srgbClr val="9BAFB5"/>
                  </a:buClr>
                  <a:buFont typeface="Arial" panose="020B0604020202020204" pitchFamily="34" charset="0"/>
                  <a:buChar char="•"/>
                </a:pPr>
                <a:r>
                  <a:rPr lang="en-US" sz="25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𝐿𝑌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lvl="0" indent="-228600" defTabSz="914400">
                  <a:spcBef>
                    <a:spcPts val="1000"/>
                  </a:spcBef>
                  <a:buClr>
                    <a:srgbClr val="9BAFB5"/>
                  </a:buClr>
                  <a:buFont typeface="Arial" panose="020B0604020202020204" pitchFamily="34" charset="0"/>
                  <a:buChar char="•"/>
                </a:pPr>
                <a:endParaRPr lang="en-US" sz="23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45FF857-68D4-4835-B4A1-7562C3433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47911"/>
                <a:ext cx="8077200" cy="1005403"/>
              </a:xfrm>
              <a:prstGeom prst="rect">
                <a:avLst/>
              </a:prstGeom>
              <a:blipFill>
                <a:blip r:embed="rId2"/>
                <a:stretch>
                  <a:fillRect l="-1132"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BBAFEA5-6AD3-439B-B518-A17563C9F051}"/>
                  </a:ext>
                </a:extLst>
              </p:cNvPr>
              <p:cNvSpPr txBox="1"/>
              <p:nvPr/>
            </p:nvSpPr>
            <p:spPr>
              <a:xfrm>
                <a:off x="2718225" y="2123020"/>
                <a:ext cx="1732846" cy="1014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BBAFEA5-6AD3-439B-B518-A17563C9F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225" y="2123020"/>
                <a:ext cx="1732846" cy="10148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F57B57-FE4F-4FA7-8638-BB48E673B70E}"/>
                  </a:ext>
                </a:extLst>
              </p:cNvPr>
              <p:cNvSpPr txBox="1"/>
              <p:nvPr/>
            </p:nvSpPr>
            <p:spPr>
              <a:xfrm>
                <a:off x="5697471" y="2166425"/>
                <a:ext cx="398529" cy="971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F57B57-FE4F-4FA7-8638-BB48E673B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71" y="2166425"/>
                <a:ext cx="398529" cy="9714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18D24E8-C4E5-4B13-ADB7-4EE39E308513}"/>
                  </a:ext>
                </a:extLst>
              </p:cNvPr>
              <p:cNvSpPr txBox="1"/>
              <p:nvPr/>
            </p:nvSpPr>
            <p:spPr>
              <a:xfrm>
                <a:off x="4765247" y="2164022"/>
                <a:ext cx="389787" cy="978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18D24E8-C4E5-4B13-ADB7-4EE39E308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247" y="2164022"/>
                <a:ext cx="389787" cy="9782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B81735-1389-46D2-8D34-E750697EFD54}"/>
                  </a:ext>
                </a:extLst>
              </p:cNvPr>
              <p:cNvSpPr txBox="1"/>
              <p:nvPr/>
            </p:nvSpPr>
            <p:spPr>
              <a:xfrm>
                <a:off x="1066800" y="4227688"/>
                <a:ext cx="9527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B81735-1389-46D2-8D34-E750697EF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227688"/>
                <a:ext cx="952761" cy="369332"/>
              </a:xfrm>
              <a:prstGeom prst="rect">
                <a:avLst/>
              </a:prstGeom>
              <a:blipFill>
                <a:blip r:embed="rId6"/>
                <a:stretch>
                  <a:fillRect l="-6410" r="-6410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0E15CE-5BDF-48C0-918E-24A69C587F25}"/>
                  </a:ext>
                </a:extLst>
              </p:cNvPr>
              <p:cNvSpPr txBox="1"/>
              <p:nvPr/>
            </p:nvSpPr>
            <p:spPr>
              <a:xfrm>
                <a:off x="2932341" y="4227687"/>
                <a:ext cx="20821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0E15CE-5BDF-48C0-918E-24A69C587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341" y="4227687"/>
                <a:ext cx="2082108" cy="369332"/>
              </a:xfrm>
              <a:prstGeom prst="rect">
                <a:avLst/>
              </a:prstGeom>
              <a:blipFill>
                <a:blip r:embed="rId7"/>
                <a:stretch>
                  <a:fillRect r="-2632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98B211D-076C-4048-81E9-31C54E533488}"/>
                  </a:ext>
                </a:extLst>
              </p:cNvPr>
              <p:cNvSpPr txBox="1"/>
              <p:nvPr/>
            </p:nvSpPr>
            <p:spPr>
              <a:xfrm>
                <a:off x="3138852" y="4718875"/>
                <a:ext cx="17389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/>
                  <a:t>-9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98B211D-076C-4048-81E9-31C54E53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852" y="4718875"/>
                <a:ext cx="1738938" cy="369332"/>
              </a:xfrm>
              <a:prstGeom prst="rect">
                <a:avLst/>
              </a:prstGeom>
              <a:blipFill>
                <a:blip r:embed="rId8"/>
                <a:stretch>
                  <a:fillRect l="-10877" t="-24590" r="-5263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69374A9-9FEF-46C1-BB2E-E8CE7DEA3783}"/>
                  </a:ext>
                </a:extLst>
              </p:cNvPr>
              <p:cNvSpPr txBox="1"/>
              <p:nvPr/>
            </p:nvSpPr>
            <p:spPr>
              <a:xfrm>
                <a:off x="3586856" y="5210063"/>
                <a:ext cx="10272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69374A9-9FEF-46C1-BB2E-E8CE7DEA3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856" y="5210063"/>
                <a:ext cx="1027204" cy="369332"/>
              </a:xfrm>
              <a:prstGeom prst="rect">
                <a:avLst/>
              </a:prstGeom>
              <a:blipFill>
                <a:blip r:embed="rId9"/>
                <a:stretch>
                  <a:fillRect l="-5917" r="-5917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208A15E-70CB-4B84-AD1C-F330EF26909C}"/>
                  </a:ext>
                </a:extLst>
              </p:cNvPr>
              <p:cNvSpPr txBox="1"/>
              <p:nvPr/>
            </p:nvSpPr>
            <p:spPr>
              <a:xfrm>
                <a:off x="5568487" y="4240209"/>
                <a:ext cx="2431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17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208A15E-70CB-4B84-AD1C-F330EF269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487" y="4240209"/>
                <a:ext cx="2431884" cy="369332"/>
              </a:xfrm>
              <a:prstGeom prst="rect">
                <a:avLst/>
              </a:prstGeom>
              <a:blipFill>
                <a:blip r:embed="rId10"/>
                <a:stretch>
                  <a:fillRect l="-5764" t="-26667" r="-676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EF49C87-2272-4600-B306-1A6E3A4FFC07}"/>
                  </a:ext>
                </a:extLst>
              </p:cNvPr>
              <p:cNvSpPr txBox="1"/>
              <p:nvPr/>
            </p:nvSpPr>
            <p:spPr>
              <a:xfrm>
                <a:off x="5667777" y="4782142"/>
                <a:ext cx="21691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18−7+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17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EF49C87-2272-4600-B306-1A6E3A4FF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777" y="4782142"/>
                <a:ext cx="2169184" cy="369332"/>
              </a:xfrm>
              <a:prstGeom prst="rect">
                <a:avLst/>
              </a:prstGeom>
              <a:blipFill>
                <a:blip r:embed="rId11"/>
                <a:stretch>
                  <a:fillRect l="-5056" t="-24590" r="-7303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104B62-5F04-4BE0-8DCA-DCA5E1B81063}"/>
                  </a:ext>
                </a:extLst>
              </p:cNvPr>
              <p:cNvSpPr txBox="1"/>
              <p:nvPr/>
            </p:nvSpPr>
            <p:spPr>
              <a:xfrm>
                <a:off x="6934200" y="5210063"/>
                <a:ext cx="7734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6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104B62-5F04-4BE0-8DCA-DCA5E1B81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210063"/>
                <a:ext cx="773417" cy="369332"/>
              </a:xfrm>
              <a:prstGeom prst="rect">
                <a:avLst/>
              </a:prstGeom>
              <a:blipFill>
                <a:blip r:embed="rId12"/>
                <a:stretch>
                  <a:fillRect l="-14286" t="-26667" r="-2381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24AF8C9-964A-4262-838C-732145316823}"/>
              </a:ext>
            </a:extLst>
          </p:cNvPr>
          <p:cNvSpPr txBox="1"/>
          <p:nvPr/>
        </p:nvSpPr>
        <p:spPr>
          <a:xfrm>
            <a:off x="5213007" y="2399633"/>
            <a:ext cx="484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A69576-7C09-44F9-A5C9-CEEAE1572496}"/>
              </a:ext>
            </a:extLst>
          </p:cNvPr>
          <p:cNvGrpSpPr/>
          <p:nvPr/>
        </p:nvGrpSpPr>
        <p:grpSpPr>
          <a:xfrm>
            <a:off x="2654390" y="2160111"/>
            <a:ext cx="152400" cy="984116"/>
            <a:chOff x="3352800" y="4724400"/>
            <a:chExt cx="152400" cy="98411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66BD295-5CED-4897-81DD-82E3FDAAA14E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BF875E-1F7B-4C2F-B2EA-666676D4474B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696CFE-E3CA-401D-9A26-23B370B58E9C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C39097-627A-4D5A-B13C-D476753BC826}"/>
              </a:ext>
            </a:extLst>
          </p:cNvPr>
          <p:cNvGrpSpPr/>
          <p:nvPr/>
        </p:nvGrpSpPr>
        <p:grpSpPr>
          <a:xfrm>
            <a:off x="4657955" y="2185309"/>
            <a:ext cx="152400" cy="984116"/>
            <a:chOff x="3352800" y="4724400"/>
            <a:chExt cx="152400" cy="98411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357DD9-7EBA-4E0B-9ECC-761858C30FC1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A2227F8-06DB-4358-B892-452B79EE301B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B5F3C6-765E-43EF-9B7A-F79539DC0A72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16C71D-9660-463D-888C-6686B575D6B0}"/>
              </a:ext>
            </a:extLst>
          </p:cNvPr>
          <p:cNvGrpSpPr/>
          <p:nvPr/>
        </p:nvGrpSpPr>
        <p:grpSpPr>
          <a:xfrm>
            <a:off x="5591321" y="2185309"/>
            <a:ext cx="152400" cy="984116"/>
            <a:chOff x="3352800" y="4724400"/>
            <a:chExt cx="152400" cy="98411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362A739-167D-41A5-9258-7456F79E5A0C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0FE67C1-9962-46F2-B6D3-5834FDB05324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DDBF114-D27D-497E-9F8E-81BC67411DF3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7CD0BA-8A9E-4B07-9296-4687E3C225A0}"/>
              </a:ext>
            </a:extLst>
          </p:cNvPr>
          <p:cNvGrpSpPr/>
          <p:nvPr/>
        </p:nvGrpSpPr>
        <p:grpSpPr>
          <a:xfrm flipH="1">
            <a:off x="4408869" y="2176525"/>
            <a:ext cx="152400" cy="984116"/>
            <a:chOff x="3352800" y="4724400"/>
            <a:chExt cx="152400" cy="98411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DFA70A9-B0E5-48FD-9600-4EF3270BD9CC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271E03-42B9-454D-AE0F-B0C980BEEF5D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115F01D-2E17-4873-A55D-91FAAE307D72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C8473-9C95-4FDD-8086-84D0036DBE5F}"/>
              </a:ext>
            </a:extLst>
          </p:cNvPr>
          <p:cNvGrpSpPr/>
          <p:nvPr/>
        </p:nvGrpSpPr>
        <p:grpSpPr>
          <a:xfrm flipH="1">
            <a:off x="5105400" y="2176525"/>
            <a:ext cx="152400" cy="984116"/>
            <a:chOff x="3352800" y="4724400"/>
            <a:chExt cx="152400" cy="98411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FAA8B56-12F0-4A76-A2A1-B619A2F4DF2D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976B9EB-F9A5-4EC0-A99D-39FB88333822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89396B-175B-448E-B9CA-9155963DE66F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FE6BD7E-2E89-4F7C-9DE3-8A022F4999E9}"/>
              </a:ext>
            </a:extLst>
          </p:cNvPr>
          <p:cNvGrpSpPr/>
          <p:nvPr/>
        </p:nvGrpSpPr>
        <p:grpSpPr>
          <a:xfrm flipH="1">
            <a:off x="6081930" y="2185309"/>
            <a:ext cx="152400" cy="984116"/>
            <a:chOff x="3352800" y="4724400"/>
            <a:chExt cx="152400" cy="98411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70D5989-5C72-4C36-92DE-155C62C67833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8889EA8-DF12-4D33-B9A8-6DB3678292D6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782A45F-E72F-410D-8C18-FEE58F788767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368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Taylor’s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28" y="1219200"/>
            <a:ext cx="8077199" cy="5105400"/>
          </a:xfrm>
        </p:spPr>
        <p:txBody>
          <a:bodyPr>
            <a:norm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Taylor theorem states that any smooth function can be approximated as a polynomial. 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Taylor series then provides a means to express this idea mathematically in a form that can be used to generate practical results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28" y="3227676"/>
            <a:ext cx="5398336" cy="33227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30564" y="3811904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approximation of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 x = 1 by </a:t>
            </a:r>
          </a:p>
          <a:p>
            <a:r>
              <a:rPr lang="en-US" dirty="0"/>
              <a:t>zero-order, first-order, and second-order Taylor series expansions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4267200"/>
            <a:ext cx="2812295" cy="34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502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Lu decomposition –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45FF857-68D4-4835-B4A1-7562C3433EFB}"/>
                  </a:ext>
                </a:extLst>
              </p:cNvPr>
              <p:cNvSpPr/>
              <p:nvPr/>
            </p:nvSpPr>
            <p:spPr>
              <a:xfrm>
                <a:off x="533400" y="1347911"/>
                <a:ext cx="8077200" cy="1005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 defTabSz="914400">
                  <a:spcBef>
                    <a:spcPts val="1000"/>
                  </a:spcBef>
                  <a:buClr>
                    <a:srgbClr val="9BAFB5"/>
                  </a:buClr>
                  <a:buFont typeface="Arial" panose="020B0604020202020204" pitchFamily="34" charset="0"/>
                  <a:buChar char="•"/>
                </a:pPr>
                <a:r>
                  <a:rPr lang="en-US" sz="25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𝑈𝑋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  <a:p>
                <a:pPr marL="228600" lvl="0" indent="-228600" defTabSz="914400">
                  <a:spcBef>
                    <a:spcPts val="1000"/>
                  </a:spcBef>
                  <a:buClr>
                    <a:srgbClr val="9BAFB5"/>
                  </a:buClr>
                  <a:buFont typeface="Arial" panose="020B0604020202020204" pitchFamily="34" charset="0"/>
                  <a:buChar char="•"/>
                </a:pPr>
                <a:endParaRPr lang="en-US" sz="23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45FF857-68D4-4835-B4A1-7562C3433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47911"/>
                <a:ext cx="8077200" cy="1005403"/>
              </a:xfrm>
              <a:prstGeom prst="rect">
                <a:avLst/>
              </a:prstGeom>
              <a:blipFill>
                <a:blip r:embed="rId2"/>
                <a:stretch>
                  <a:fillRect l="-113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F57B57-FE4F-4FA7-8638-BB48E673B70E}"/>
                  </a:ext>
                </a:extLst>
              </p:cNvPr>
              <p:cNvSpPr txBox="1"/>
              <p:nvPr/>
            </p:nvSpPr>
            <p:spPr>
              <a:xfrm>
                <a:off x="5747510" y="2162581"/>
                <a:ext cx="25487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F57B57-FE4F-4FA7-8638-BB48E673B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510" y="2162581"/>
                <a:ext cx="254878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18D24E8-C4E5-4B13-ADB7-4EE39E308513}"/>
                  </a:ext>
                </a:extLst>
              </p:cNvPr>
              <p:cNvSpPr txBox="1"/>
              <p:nvPr/>
            </p:nvSpPr>
            <p:spPr>
              <a:xfrm>
                <a:off x="4765247" y="2164022"/>
                <a:ext cx="388055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18D24E8-C4E5-4B13-ADB7-4EE39E308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247" y="2164022"/>
                <a:ext cx="388055" cy="977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0BE349-FF84-4ED1-8B73-59478F2AE825}"/>
                  </a:ext>
                </a:extLst>
              </p:cNvPr>
              <p:cNvSpPr txBox="1"/>
              <p:nvPr/>
            </p:nvSpPr>
            <p:spPr>
              <a:xfrm>
                <a:off x="2673301" y="2172507"/>
                <a:ext cx="1675815" cy="860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3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4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3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0BE349-FF84-4ED1-8B73-59478F2AE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301" y="2172507"/>
                <a:ext cx="1675815" cy="860130"/>
              </a:xfrm>
              <a:prstGeom prst="rect">
                <a:avLst/>
              </a:prstGeom>
              <a:blipFill>
                <a:blip r:embed="rId5"/>
                <a:stretch>
                  <a:fillRect r="-766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58D57E9F-2D9A-476C-970F-469AD4AB7110}"/>
              </a:ext>
            </a:extLst>
          </p:cNvPr>
          <p:cNvSpPr/>
          <p:nvPr/>
        </p:nvSpPr>
        <p:spPr>
          <a:xfrm>
            <a:off x="228603" y="3953865"/>
            <a:ext cx="8686794" cy="1981200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66FDA0-EAB1-4FDC-9C09-BB23B049B6FE}"/>
                  </a:ext>
                </a:extLst>
              </p:cNvPr>
              <p:cNvSpPr txBox="1"/>
              <p:nvPr/>
            </p:nvSpPr>
            <p:spPr>
              <a:xfrm>
                <a:off x="685800" y="4314217"/>
                <a:ext cx="1128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66FDA0-EAB1-4FDC-9C09-BB23B049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314217"/>
                <a:ext cx="1128066" cy="369332"/>
              </a:xfrm>
              <a:prstGeom prst="rect">
                <a:avLst/>
              </a:prstGeom>
              <a:blipFill>
                <a:blip r:embed="rId6"/>
                <a:stretch>
                  <a:fillRect l="-5405" r="-540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26A029-D9EA-4EA1-A6E9-B06CF961C0B0}"/>
                  </a:ext>
                </a:extLst>
              </p:cNvPr>
              <p:cNvSpPr txBox="1"/>
              <p:nvPr/>
            </p:nvSpPr>
            <p:spPr>
              <a:xfrm>
                <a:off x="855719" y="4799304"/>
                <a:ext cx="958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26A029-D9EA-4EA1-A6E9-B06CF961C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19" y="4799304"/>
                <a:ext cx="958146" cy="369332"/>
              </a:xfrm>
              <a:prstGeom prst="rect">
                <a:avLst/>
              </a:prstGeom>
              <a:blipFill>
                <a:blip r:embed="rId7"/>
                <a:stretch>
                  <a:fillRect l="-2532" r="-632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4FF6EB-257B-450F-B6A7-34891E81CB55}"/>
                  </a:ext>
                </a:extLst>
              </p:cNvPr>
              <p:cNvSpPr txBox="1"/>
              <p:nvPr/>
            </p:nvSpPr>
            <p:spPr>
              <a:xfrm>
                <a:off x="2785295" y="4238017"/>
                <a:ext cx="17972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4FF6EB-257B-450F-B6A7-34891E81C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295" y="4238017"/>
                <a:ext cx="1797222" cy="369332"/>
              </a:xfrm>
              <a:prstGeom prst="rect">
                <a:avLst/>
              </a:prstGeom>
              <a:blipFill>
                <a:blip r:embed="rId8"/>
                <a:stretch>
                  <a:fillRect l="-1695" r="-305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E9E3FB-6D18-4B33-8C82-E1CA34CB2236}"/>
                  </a:ext>
                </a:extLst>
              </p:cNvPr>
              <p:cNvSpPr txBox="1"/>
              <p:nvPr/>
            </p:nvSpPr>
            <p:spPr>
              <a:xfrm>
                <a:off x="2802505" y="4710998"/>
                <a:ext cx="19205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=7−4(2)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E9E3FB-6D18-4B33-8C82-E1CA34CB2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505" y="4710998"/>
                <a:ext cx="1920526" cy="369332"/>
              </a:xfrm>
              <a:prstGeom prst="rect">
                <a:avLst/>
              </a:prstGeom>
              <a:blipFill>
                <a:blip r:embed="rId9"/>
                <a:stretch>
                  <a:fillRect l="-1587" r="-5079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8780B1-65F5-4F99-A6FA-EDDA65DE2A5D}"/>
                  </a:ext>
                </a:extLst>
              </p:cNvPr>
              <p:cNvSpPr txBox="1"/>
              <p:nvPr/>
            </p:nvSpPr>
            <p:spPr>
              <a:xfrm>
                <a:off x="2802505" y="5117068"/>
                <a:ext cx="11873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8780B1-65F5-4F99-A6FA-EDDA65DE2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505" y="5117068"/>
                <a:ext cx="1187376" cy="369332"/>
              </a:xfrm>
              <a:prstGeom prst="rect">
                <a:avLst/>
              </a:prstGeom>
              <a:blipFill>
                <a:blip r:embed="rId10"/>
                <a:stretch>
                  <a:fillRect l="-2564" r="-461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0EDBF2-D9BF-440D-A1FA-87D2E307A53B}"/>
                  </a:ext>
                </a:extLst>
              </p:cNvPr>
              <p:cNvSpPr txBox="1"/>
              <p:nvPr/>
            </p:nvSpPr>
            <p:spPr>
              <a:xfrm>
                <a:off x="5698105" y="4284183"/>
                <a:ext cx="2709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0EDBF2-D9BF-440D-A1FA-87D2E307A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105" y="4284183"/>
                <a:ext cx="2709139" cy="369332"/>
              </a:xfrm>
              <a:prstGeom prst="rect">
                <a:avLst/>
              </a:prstGeom>
              <a:blipFill>
                <a:blip r:embed="rId11"/>
                <a:stretch>
                  <a:fillRect r="-45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B3E525-7735-45BF-849E-8205B7708E92}"/>
                  </a:ext>
                </a:extLst>
              </p:cNvPr>
              <p:cNvSpPr txBox="1"/>
              <p:nvPr/>
            </p:nvSpPr>
            <p:spPr>
              <a:xfrm>
                <a:off x="5698105" y="4711053"/>
                <a:ext cx="31050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−2(−1)+3(2)=9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B3E525-7735-45BF-849E-8205B7708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105" y="4711053"/>
                <a:ext cx="3105017" cy="369332"/>
              </a:xfrm>
              <a:prstGeom prst="rect">
                <a:avLst/>
              </a:prstGeom>
              <a:blipFill>
                <a:blip r:embed="rId12"/>
                <a:stretch>
                  <a:fillRect l="-786" r="-1572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F5E465-EF10-48D0-8F19-B93AD575B0B6}"/>
                  </a:ext>
                </a:extLst>
              </p:cNvPr>
              <p:cNvSpPr txBox="1"/>
              <p:nvPr/>
            </p:nvSpPr>
            <p:spPr>
              <a:xfrm>
                <a:off x="6285515" y="5180857"/>
                <a:ext cx="9510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F5E465-EF10-48D0-8F19-B93AD575B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515" y="5180857"/>
                <a:ext cx="951030" cy="369332"/>
              </a:xfrm>
              <a:prstGeom prst="rect">
                <a:avLst/>
              </a:prstGeom>
              <a:blipFill>
                <a:blip r:embed="rId13"/>
                <a:stretch>
                  <a:fillRect l="-2564" r="-705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864BC896-20D8-45F6-B032-F1F247C4039B}"/>
              </a:ext>
            </a:extLst>
          </p:cNvPr>
          <p:cNvGrpSpPr/>
          <p:nvPr/>
        </p:nvGrpSpPr>
        <p:grpSpPr>
          <a:xfrm flipH="1">
            <a:off x="4493132" y="2176525"/>
            <a:ext cx="152400" cy="984116"/>
            <a:chOff x="3352800" y="4724400"/>
            <a:chExt cx="152400" cy="98411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38C83F-0D19-4623-A434-D752468B53FF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3402774-6C95-48AA-9F6B-D870EE5CB726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6D0C21B-39C4-401D-9C08-D94E90EC2819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237E9E-DB18-4C3D-8481-1E77A47B256F}"/>
              </a:ext>
            </a:extLst>
          </p:cNvPr>
          <p:cNvGrpSpPr/>
          <p:nvPr/>
        </p:nvGrpSpPr>
        <p:grpSpPr>
          <a:xfrm flipH="1">
            <a:off x="5065651" y="2158830"/>
            <a:ext cx="152400" cy="984116"/>
            <a:chOff x="3352800" y="4724400"/>
            <a:chExt cx="152400" cy="984116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025A19-C817-4416-AC79-48133DF13B5F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8484F7-5791-49D7-B9B8-53A19FF8AA31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974B6F-2587-45D4-9533-D84A1510E41A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9A87C9F-6DC4-41EE-B63D-CCC6069DA9A7}"/>
              </a:ext>
            </a:extLst>
          </p:cNvPr>
          <p:cNvGrpSpPr/>
          <p:nvPr/>
        </p:nvGrpSpPr>
        <p:grpSpPr>
          <a:xfrm flipH="1">
            <a:off x="6019800" y="2171205"/>
            <a:ext cx="152400" cy="984116"/>
            <a:chOff x="3352800" y="4724400"/>
            <a:chExt cx="152400" cy="984116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556C5E7-A061-4BF3-9E4A-E1664E452676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ACD4D95-C9D2-4B88-8E40-501A50BBEB7F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B165CAF-9E43-4D02-B979-6D94DE5FD2ED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4AD8D9-314A-4413-996D-0D84631EB741}"/>
              </a:ext>
            </a:extLst>
          </p:cNvPr>
          <p:cNvGrpSpPr/>
          <p:nvPr/>
        </p:nvGrpSpPr>
        <p:grpSpPr>
          <a:xfrm>
            <a:off x="2709095" y="2165396"/>
            <a:ext cx="152400" cy="984116"/>
            <a:chOff x="3352800" y="4724400"/>
            <a:chExt cx="152400" cy="984116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275233F-9578-473B-A0BC-7022395D7774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4263B7B-36FF-4578-B0C0-B57AA89BE3F2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575B262-52EB-4AF2-BB9B-142B7877A60E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D64FBAC-EB77-454B-9D9B-BA0D5A678980}"/>
              </a:ext>
            </a:extLst>
          </p:cNvPr>
          <p:cNvGrpSpPr/>
          <p:nvPr/>
        </p:nvGrpSpPr>
        <p:grpSpPr>
          <a:xfrm>
            <a:off x="4719278" y="2165396"/>
            <a:ext cx="152400" cy="984116"/>
            <a:chOff x="3352800" y="4724400"/>
            <a:chExt cx="152400" cy="98411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E2A7A1B-3965-434D-98A4-EF3532DAD611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83B6A8D-7064-491B-A1B9-D939D7A77AC9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292CD09-16E3-448E-A024-D1473133F039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F9DDB3-2CDF-4C90-A60F-DB175936CEFD}"/>
              </a:ext>
            </a:extLst>
          </p:cNvPr>
          <p:cNvGrpSpPr/>
          <p:nvPr/>
        </p:nvGrpSpPr>
        <p:grpSpPr>
          <a:xfrm>
            <a:off x="5604958" y="2187547"/>
            <a:ext cx="152400" cy="984116"/>
            <a:chOff x="3352800" y="4724400"/>
            <a:chExt cx="152400" cy="984116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7CEF2AB-5818-4B60-A152-1A89F38E5D01}"/>
                </a:ext>
              </a:extLst>
            </p:cNvPr>
            <p:cNvCxnSpPr/>
            <p:nvPr/>
          </p:nvCxnSpPr>
          <p:spPr>
            <a:xfrm>
              <a:off x="3352800" y="4724400"/>
              <a:ext cx="0" cy="984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01191FD-DF79-4BBF-9379-561340B13FFC}"/>
                </a:ext>
              </a:extLst>
            </p:cNvPr>
            <p:cNvCxnSpPr/>
            <p:nvPr/>
          </p:nvCxnSpPr>
          <p:spPr>
            <a:xfrm>
              <a:off x="33528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4DE3884-F1D6-40AA-977E-7A5C8BFED94E}"/>
                </a:ext>
              </a:extLst>
            </p:cNvPr>
            <p:cNvCxnSpPr/>
            <p:nvPr/>
          </p:nvCxnSpPr>
          <p:spPr>
            <a:xfrm>
              <a:off x="3352800" y="5699732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6A43946-44BD-4366-940D-93E44F01D45A}"/>
              </a:ext>
            </a:extLst>
          </p:cNvPr>
          <p:cNvSpPr txBox="1"/>
          <p:nvPr/>
        </p:nvSpPr>
        <p:spPr>
          <a:xfrm>
            <a:off x="5266249" y="243393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704137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Exercise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43F90-A842-49B2-AFDB-9654A3540F3E}"/>
              </a:ext>
            </a:extLst>
          </p:cNvPr>
          <p:cNvSpPr/>
          <p:nvPr/>
        </p:nvSpPr>
        <p:spPr>
          <a:xfrm>
            <a:off x="533400" y="1752600"/>
            <a:ext cx="8077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the system below using LU decomposition</a:t>
            </a:r>
            <a:endParaRPr lang="en-US" sz="2300" dirty="0">
              <a:solidFill>
                <a:srgbClr val="000000">
                  <a:lumMod val="85000"/>
                  <a:lumOff val="1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C2EF0C3F-0B09-420A-92D6-F68180A3F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88" y="2743200"/>
            <a:ext cx="6223024" cy="244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9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391399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Taylor’s series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762000"/>
            <a:ext cx="7391399" cy="5791199"/>
          </a:xfrm>
        </p:spPr>
        <p:txBody>
          <a:bodyPr>
            <a:normAutofit/>
          </a:bodyPr>
          <a:lstStyle/>
          <a:p>
            <a:r>
              <a:rPr lang="en-US" dirty="0"/>
              <a:t>A useful way to gain insight into the Taylor series is to build it term by term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follows zero-order approximation which states that the value of f at the new point is the same as the value at the old point</a:t>
            </a:r>
          </a:p>
          <a:p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0BA25AF-9646-4877-9EBF-1A69AEBF21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100263"/>
              </p:ext>
            </p:extLst>
          </p:nvPr>
        </p:nvGraphicFramePr>
        <p:xfrm>
          <a:off x="1219200" y="1295400"/>
          <a:ext cx="6832600" cy="3887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2" imgW="7366000" imgH="4191000" progId="Equation.3">
                  <p:embed/>
                </p:oleObj>
              </mc:Choice>
              <mc:Fallback>
                <p:oleObj name="Microsoft Equation 3.0" r:id="rId2" imgW="7366000" imgH="4191000" progId="Equation.3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B0BA25AF-9646-4877-9EBF-1A69AEBF21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95400"/>
                        <a:ext cx="6832600" cy="38875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6295291"/>
            <a:ext cx="1422402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0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Taylor’s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7619999" cy="5867399"/>
          </a:xfrm>
        </p:spPr>
        <p:txBody>
          <a:bodyPr/>
          <a:lstStyle/>
          <a:p>
            <a:r>
              <a:rPr lang="en-US" dirty="0"/>
              <a:t>Use Taylor series expansions with n = 0 to 6 to approximate </a:t>
            </a:r>
          </a:p>
          <a:p>
            <a:pPr marL="0" indent="0">
              <a:buNone/>
            </a:pPr>
            <a:r>
              <a:rPr lang="en-US" dirty="0"/>
              <a:t>                                             on the basis of the value of f (x) and its derivatives at             . Note that this means that </a:t>
            </a:r>
          </a:p>
          <a:p>
            <a:r>
              <a:rPr lang="en-US" dirty="0"/>
              <a:t>Solution </a:t>
            </a:r>
          </a:p>
          <a:p>
            <a:r>
              <a:rPr lang="en-US" dirty="0"/>
              <a:t>We determine the correct value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relative error?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43000"/>
            <a:ext cx="645320" cy="285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320" y="1143000"/>
            <a:ext cx="1895476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49" y="1524000"/>
            <a:ext cx="666751" cy="2348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1" y="1506265"/>
            <a:ext cx="2133600" cy="2875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200" y="2286000"/>
            <a:ext cx="1150398" cy="3190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0" y="2757488"/>
            <a:ext cx="2909709" cy="42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Taylor’s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7619999" cy="58673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the first-order approximation, we add the first derivative term where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</a:t>
            </a:r>
            <a:r>
              <a:rPr lang="en-US" dirty="0" err="1"/>
              <a:t>the</a:t>
            </a:r>
            <a:r>
              <a:rPr lang="en-US" dirty="0"/>
              <a:t> percent relative error for the first order?</a:t>
            </a:r>
          </a:p>
          <a:p>
            <a:r>
              <a:rPr lang="en-US" dirty="0"/>
              <a:t>For the second-order approximation, we add the second derivative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15" y="978694"/>
            <a:ext cx="3326337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768" y="1971744"/>
            <a:ext cx="1352424" cy="3167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440851"/>
            <a:ext cx="3886200" cy="4621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800" y="4142136"/>
            <a:ext cx="1390783" cy="3216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399" y="4631023"/>
            <a:ext cx="6005305" cy="50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689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8340</TotalTime>
  <Words>1722</Words>
  <Application>Microsoft Office PowerPoint</Application>
  <PresentationFormat>On-screen Show (4:3)</PresentationFormat>
  <Paragraphs>339</Paragraphs>
  <Slides>61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Cambria Math</vt:lpstr>
      <vt:lpstr>Gill Sans MT</vt:lpstr>
      <vt:lpstr>Times New Roman</vt:lpstr>
      <vt:lpstr>Verdana</vt:lpstr>
      <vt:lpstr>Parcel</vt:lpstr>
      <vt:lpstr>Microsoft Equation 3.0</vt:lpstr>
      <vt:lpstr>Equation</vt:lpstr>
      <vt:lpstr>FAEN 301: Numerical Methods</vt:lpstr>
      <vt:lpstr>PowerPoint Presentation</vt:lpstr>
      <vt:lpstr>Lecture outline</vt:lpstr>
      <vt:lpstr>convergence</vt:lpstr>
      <vt:lpstr>stability</vt:lpstr>
      <vt:lpstr>Taylor’s series</vt:lpstr>
      <vt:lpstr>Taylor’s series</vt:lpstr>
      <vt:lpstr>Taylor’s series</vt:lpstr>
      <vt:lpstr>Taylor’s series</vt:lpstr>
      <vt:lpstr>Taylor’s series</vt:lpstr>
      <vt:lpstr>Maclaurin Series</vt:lpstr>
      <vt:lpstr>Maclaurin Series Example 1</vt:lpstr>
      <vt:lpstr>Maclaurin Series Example 1</vt:lpstr>
      <vt:lpstr>Maclaurin Series Example 2</vt:lpstr>
      <vt:lpstr>Maclaurin Series Example 2</vt:lpstr>
      <vt:lpstr>Maclaurin Series Example 3</vt:lpstr>
      <vt:lpstr>Maclaurin Series Example 4</vt:lpstr>
      <vt:lpstr>Taylor Series Example </vt:lpstr>
      <vt:lpstr>Convergence of Taylor series</vt:lpstr>
      <vt:lpstr>Taylor’s theorem</vt:lpstr>
      <vt:lpstr>Taylor’s theorem</vt:lpstr>
      <vt:lpstr>The remainder/error term</vt:lpstr>
      <vt:lpstr>Alternating series theorem</vt:lpstr>
      <vt:lpstr>Alternating series theorem - example</vt:lpstr>
      <vt:lpstr>Review exercise</vt:lpstr>
      <vt:lpstr>PowerPoint Presentation</vt:lpstr>
      <vt:lpstr>vectors</vt:lpstr>
      <vt:lpstr>matrices</vt:lpstr>
      <vt:lpstr>matrices</vt:lpstr>
      <vt:lpstr>Determinant of a matrix</vt:lpstr>
      <vt:lpstr>Addition and multiplication of matrices</vt:lpstr>
      <vt:lpstr>System of linear equations</vt:lpstr>
      <vt:lpstr>solutions of linear equations</vt:lpstr>
      <vt:lpstr>Solutions of linear equations</vt:lpstr>
      <vt:lpstr>Solutions of linear equations</vt:lpstr>
      <vt:lpstr>Graphical Solutions of linear equations</vt:lpstr>
      <vt:lpstr>Graphical Solutions of linear equations</vt:lpstr>
      <vt:lpstr>Augmented matrices</vt:lpstr>
      <vt:lpstr>coefficient matrices</vt:lpstr>
      <vt:lpstr>Naïve gaussian elimination</vt:lpstr>
      <vt:lpstr>Naïve gaussian elimination</vt:lpstr>
      <vt:lpstr>EXAMPlE 1 (FORWARD ELIMINATION)</vt:lpstr>
      <vt:lpstr>EXAMPlE 1 (backward substitution)</vt:lpstr>
      <vt:lpstr>Example 2 (forward elimination)</vt:lpstr>
      <vt:lpstr>Example 2 (forward elimination)</vt:lpstr>
      <vt:lpstr>Example 2 (forward elimination)</vt:lpstr>
      <vt:lpstr>Example 2 (backward substitution)</vt:lpstr>
      <vt:lpstr>determinant</vt:lpstr>
      <vt:lpstr>Number of Solutions to a system</vt:lpstr>
      <vt:lpstr>Number of Solutions to a system</vt:lpstr>
      <vt:lpstr>Gauss-Jordan elimination</vt:lpstr>
      <vt:lpstr>Gauss-Jordan elimination</vt:lpstr>
      <vt:lpstr>Gauss-Jordan elimination</vt:lpstr>
      <vt:lpstr>Gauss-Jordan elimination</vt:lpstr>
      <vt:lpstr>Lower-upper (Lu) decomposition</vt:lpstr>
      <vt:lpstr>Lower-upper (Lu) decomposition</vt:lpstr>
      <vt:lpstr>Lu decomposition – example 1</vt:lpstr>
      <vt:lpstr>Lu decomposition – example 1</vt:lpstr>
      <vt:lpstr>Lu decomposition – example 1</vt:lpstr>
      <vt:lpstr>Lu decomposition – example 1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Gifty Buah</dc:creator>
  <cp:lastModifiedBy>Nii Longdon Sowah</cp:lastModifiedBy>
  <cp:revision>349</cp:revision>
  <dcterms:created xsi:type="dcterms:W3CDTF">2006-08-16T00:00:00Z</dcterms:created>
  <dcterms:modified xsi:type="dcterms:W3CDTF">2023-10-19T15:28:13Z</dcterms:modified>
</cp:coreProperties>
</file>