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3" r:id="rId16"/>
    <p:sldId id="324" r:id="rId17"/>
    <p:sldId id="329" r:id="rId18"/>
    <p:sldId id="330" r:id="rId19"/>
    <p:sldId id="331" r:id="rId20"/>
    <p:sldId id="332" r:id="rId21"/>
    <p:sldId id="334" r:id="rId22"/>
    <p:sldId id="335" r:id="rId23"/>
    <p:sldId id="337" r:id="rId24"/>
    <p:sldId id="338" r:id="rId25"/>
    <p:sldId id="339" r:id="rId26"/>
    <p:sldId id="340" r:id="rId27"/>
    <p:sldId id="341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2" r:id="rId37"/>
    <p:sldId id="355" r:id="rId38"/>
    <p:sldId id="353" r:id="rId39"/>
    <p:sldId id="354" r:id="rId40"/>
    <p:sldId id="357" r:id="rId41"/>
    <p:sldId id="379" r:id="rId42"/>
    <p:sldId id="358" r:id="rId43"/>
    <p:sldId id="380" r:id="rId44"/>
    <p:sldId id="381" r:id="rId45"/>
    <p:sldId id="382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83" r:id="rId55"/>
    <p:sldId id="368" r:id="rId56"/>
    <p:sldId id="369" r:id="rId57"/>
    <p:sldId id="370" r:id="rId58"/>
    <p:sldId id="371" r:id="rId59"/>
    <p:sldId id="374" r:id="rId60"/>
    <p:sldId id="375" r:id="rId61"/>
    <p:sldId id="376" r:id="rId62"/>
    <p:sldId id="377" r:id="rId63"/>
    <p:sldId id="372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9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7FA4-C476-49D0-93B9-D47298730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FAEN 301: Numerical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E62A6-C83E-4AFE-9123-8499243A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7" y="3152745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/>
              <a:t>Lecture 3:  </a:t>
            </a:r>
            <a:r>
              <a:rPr lang="en-US" sz="3200" dirty="0"/>
              <a:t>Solution to Non-Linear Equations (Root finding Problems)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FA07-F106-480D-9206-51DBEF3AD987}"/>
              </a:ext>
            </a:extLst>
          </p:cNvPr>
          <p:cNvSpPr txBox="1"/>
          <p:nvPr/>
        </p:nvSpPr>
        <p:spPr>
          <a:xfrm>
            <a:off x="2471965" y="4732274"/>
            <a:ext cx="356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Dr. Nii Longdon Sowah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50A83-E451-4E14-8AF3-D5727754D5CD}"/>
              </a:ext>
            </a:extLst>
          </p:cNvPr>
          <p:cNvSpPr txBox="1"/>
          <p:nvPr/>
        </p:nvSpPr>
        <p:spPr>
          <a:xfrm>
            <a:off x="3589194" y="5292665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October 2023</a:t>
            </a:r>
          </a:p>
        </p:txBody>
      </p:sp>
    </p:spTree>
    <p:extLst>
      <p:ext uri="{BB962C8B-B14F-4D97-AF65-F5344CB8AC3E}">
        <p14:creationId xmlns:p14="http://schemas.microsoft.com/office/powerpoint/2010/main" val="13127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Zeros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76400"/>
            <a:ext cx="8077199" cy="3911228"/>
          </a:xfrm>
        </p:spPr>
        <p:txBody>
          <a:bodyPr>
            <a:normAutofit/>
          </a:bodyPr>
          <a:lstStyle/>
          <a:p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</a:t>
            </a:r>
            <a:r>
              <a:rPr lang="en-US" altLang="en-US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polynomial has exactly n zeros (counting real and complex zeros with their multiplicities).</a:t>
            </a:r>
          </a:p>
          <a:p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polynomial with an odd order has at least one real zero.</a:t>
            </a:r>
          </a:p>
          <a:p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9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Types of Solutions to Nonlinear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8077199" cy="39112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to solve nonlinear equations:</a:t>
            </a:r>
          </a:p>
          <a:p>
            <a:pPr lvl="1"/>
            <a:r>
              <a:rPr lang="en-US" alt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Solutions</a:t>
            </a:r>
          </a:p>
          <a:p>
            <a:pPr lvl="2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for special equations only</a:t>
            </a:r>
          </a:p>
          <a:p>
            <a:pPr lvl="1"/>
            <a:r>
              <a:rPr lang="en-US" alt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Solutions</a:t>
            </a:r>
          </a:p>
          <a:p>
            <a:pPr lvl="2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providing initial guesses for other methods </a:t>
            </a:r>
          </a:p>
          <a:p>
            <a:pPr lvl="1"/>
            <a:r>
              <a:rPr lang="en-US" alt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Solutions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</a:t>
            </a:r>
          </a:p>
          <a:p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Analytical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8077199" cy="39112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solutions are available for special equations only.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5D70232-CFE3-47FA-B443-70E16E5C4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17989"/>
              </p:ext>
            </p:extLst>
          </p:nvPr>
        </p:nvGraphicFramePr>
        <p:xfrm>
          <a:off x="1962149" y="2857661"/>
          <a:ext cx="5219701" cy="140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685800" progId="Equation.3">
                  <p:embed/>
                </p:oleObj>
              </mc:Choice>
              <mc:Fallback>
                <p:oleObj name="Equation" r:id="rId2" imgW="2540000" imgH="685800" progId="Equation.3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30B4C2B8-CA67-4FA5-B4E3-0BAFD218E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49" y="2857661"/>
                        <a:ext cx="5219701" cy="1409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35BDA1F-0141-466C-B8B1-60270177F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005139"/>
              </p:ext>
            </p:extLst>
          </p:nvPr>
        </p:nvGraphicFramePr>
        <p:xfrm>
          <a:off x="609600" y="4953000"/>
          <a:ext cx="7148733" cy="4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9300" imgH="228600" progId="Equation.3">
                  <p:embed/>
                </p:oleObj>
              </mc:Choice>
              <mc:Fallback>
                <p:oleObj name="Equation" r:id="rId4" imgW="3289300" imgH="228600" progId="Equation.3">
                  <p:embed/>
                  <p:pic>
                    <p:nvPicPr>
                      <p:cNvPr id="29702" name="Object 5">
                        <a:extLst>
                          <a:ext uri="{FF2B5EF4-FFF2-40B4-BE49-F238E27FC236}">
                            <a16:creationId xmlns:a16="http://schemas.microsoft.com/office/drawing/2014/main" id="{27C0474C-F5B3-4168-A9B3-3F94B2946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7148733" cy="496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12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Graphical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76400"/>
            <a:ext cx="8077199" cy="3911228"/>
          </a:xfrm>
        </p:spPr>
        <p:txBody>
          <a:bodyPr>
            <a:normAutofit/>
          </a:bodyPr>
          <a:lstStyle/>
          <a:p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methods are useful to provide an initial guess to be used by other methods.</a:t>
            </a:r>
          </a:p>
          <a:p>
            <a:pPr lvl="1"/>
            <a:endParaRPr lang="en-US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A60813B-938C-4B8E-9FEF-49A0B423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5773"/>
              </p:ext>
            </p:extLst>
          </p:nvPr>
        </p:nvGraphicFramePr>
        <p:xfrm>
          <a:off x="966886" y="3082925"/>
          <a:ext cx="2255243" cy="199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888614" progId="Equation.3">
                  <p:embed/>
                </p:oleObj>
              </mc:Choice>
              <mc:Fallback>
                <p:oleObj name="Equation" r:id="rId2" imgW="1002865" imgH="888614" progId="Equation.3">
                  <p:embed/>
                  <p:pic>
                    <p:nvPicPr>
                      <p:cNvPr id="31749" name="Object 4">
                        <a:extLst>
                          <a:ext uri="{FF2B5EF4-FFF2-40B4-BE49-F238E27FC236}">
                            <a16:creationId xmlns:a16="http://schemas.microsoft.com/office/drawing/2014/main" id="{165E3684-7BAB-4C16-B248-9228CF4A9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86" y="3082925"/>
                        <a:ext cx="2255243" cy="1998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5">
            <a:extLst>
              <a:ext uri="{FF2B5EF4-FFF2-40B4-BE49-F238E27FC236}">
                <a16:creationId xmlns:a16="http://schemas.microsoft.com/office/drawing/2014/main" id="{D9B1BD9F-6464-4E44-B792-69689BD3D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E8BE41BC-899E-4977-B9F5-68BB889040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352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490A071-7160-4C78-A2E6-E2E4AD1FCBFB}"/>
              </a:ext>
            </a:extLst>
          </p:cNvPr>
          <p:cNvSpPr>
            <a:spLocks/>
          </p:cNvSpPr>
          <p:nvPr/>
        </p:nvSpPr>
        <p:spPr bwMode="auto">
          <a:xfrm>
            <a:off x="4495800" y="3082925"/>
            <a:ext cx="3200400" cy="2174875"/>
          </a:xfrm>
          <a:custGeom>
            <a:avLst/>
            <a:gdLst>
              <a:gd name="T0" fmla="*/ 0 w 2054"/>
              <a:gd name="T1" fmla="*/ 0 h 1370"/>
              <a:gd name="T2" fmla="*/ 2147483646 w 2054"/>
              <a:gd name="T3" fmla="*/ 2147483646 h 1370"/>
              <a:gd name="T4" fmla="*/ 2147483646 w 2054"/>
              <a:gd name="T5" fmla="*/ 2147483646 h 1370"/>
              <a:gd name="T6" fmla="*/ 2147483646 w 2054"/>
              <a:gd name="T7" fmla="*/ 2147483646 h 1370"/>
              <a:gd name="T8" fmla="*/ 2147483646 w 2054"/>
              <a:gd name="T9" fmla="*/ 2147483646 h 1370"/>
              <a:gd name="T10" fmla="*/ 2147483646 w 2054"/>
              <a:gd name="T11" fmla="*/ 2147483646 h 1370"/>
              <a:gd name="T12" fmla="*/ 2147483646 w 2054"/>
              <a:gd name="T13" fmla="*/ 2147483646 h 13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54"/>
              <a:gd name="T22" fmla="*/ 0 h 1370"/>
              <a:gd name="T23" fmla="*/ 2054 w 2054"/>
              <a:gd name="T24" fmla="*/ 1370 h 13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54" h="1370">
                <a:moveTo>
                  <a:pt x="0" y="0"/>
                </a:moveTo>
                <a:cubicBezTo>
                  <a:pt x="31" y="70"/>
                  <a:pt x="119" y="292"/>
                  <a:pt x="193" y="418"/>
                </a:cubicBezTo>
                <a:cubicBezTo>
                  <a:pt x="267" y="544"/>
                  <a:pt x="354" y="655"/>
                  <a:pt x="444" y="754"/>
                </a:cubicBezTo>
                <a:cubicBezTo>
                  <a:pt x="534" y="853"/>
                  <a:pt x="619" y="937"/>
                  <a:pt x="732" y="1012"/>
                </a:cubicBezTo>
                <a:cubicBezTo>
                  <a:pt x="845" y="1087"/>
                  <a:pt x="981" y="1152"/>
                  <a:pt x="1124" y="1202"/>
                </a:cubicBezTo>
                <a:cubicBezTo>
                  <a:pt x="1267" y="1252"/>
                  <a:pt x="1434" y="1286"/>
                  <a:pt x="1589" y="1314"/>
                </a:cubicBezTo>
                <a:cubicBezTo>
                  <a:pt x="1744" y="1342"/>
                  <a:pt x="1976" y="1361"/>
                  <a:pt x="2054" y="137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A13D3A9B-E4E9-4AD1-98F2-875082C48B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810000"/>
            <a:ext cx="2971800" cy="2286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A3AE4906-01C1-4851-BC35-F91E9718D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628911"/>
              </p:ext>
            </p:extLst>
          </p:nvPr>
        </p:nvGraphicFramePr>
        <p:xfrm>
          <a:off x="4635500" y="2809875"/>
          <a:ext cx="6985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" imgH="228600" progId="Equation.3">
                  <p:embed/>
                </p:oleObj>
              </mc:Choice>
              <mc:Fallback>
                <p:oleObj name="Equation" r:id="rId4" imgW="241300" imgH="228600" progId="Equation.3">
                  <p:embed/>
                  <p:pic>
                    <p:nvPicPr>
                      <p:cNvPr id="31754" name="Object 9">
                        <a:extLst>
                          <a:ext uri="{FF2B5EF4-FFF2-40B4-BE49-F238E27FC236}">
                            <a16:creationId xmlns:a16="http://schemas.microsoft.com/office/drawing/2014/main" id="{FF732F0F-1743-409F-A679-382DE8BF9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809875"/>
                        <a:ext cx="6985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AE38978A-BA1E-4338-8B82-85C4DCC98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11507"/>
              </p:ext>
            </p:extLst>
          </p:nvPr>
        </p:nvGraphicFramePr>
        <p:xfrm>
          <a:off x="7239000" y="4038600"/>
          <a:ext cx="3413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31755" name="Object 10">
                        <a:extLst>
                          <a:ext uri="{FF2B5EF4-FFF2-40B4-BE49-F238E27FC236}">
                            <a16:creationId xmlns:a16="http://schemas.microsoft.com/office/drawing/2014/main" id="{0489F33F-950D-4DFA-84FB-D171D8453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38600"/>
                        <a:ext cx="3413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1">
            <a:extLst>
              <a:ext uri="{FF2B5EF4-FFF2-40B4-BE49-F238E27FC236}">
                <a16:creationId xmlns:a16="http://schemas.microsoft.com/office/drawing/2014/main" id="{FBD70C53-AED6-45D8-9897-438A5C95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76800"/>
            <a:ext cx="76200" cy="76200"/>
          </a:xfrm>
          <a:prstGeom prst="ellipse">
            <a:avLst/>
          </a:prstGeom>
          <a:solidFill>
            <a:srgbClr val="BCB9FD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C5A1FEC1-3C86-4FD7-A157-981D37D5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0"/>
            <a:ext cx="152400" cy="9144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B0A20BC0-0D21-4ECE-A664-6A84475C5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432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Root</a:t>
            </a: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50D7CD9-F61F-4CDC-A36B-945042A8E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9E465F57-E4B0-4AEC-A8E0-ED73E5E7E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70B8868D-A6B0-44E6-AF10-1AD3A8D25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92362542-AF01-4841-B6E7-1D2979894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9864E7B5-D8E5-4C09-BDE8-556F514B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482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1         2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1584B5BB-C6A4-4162-A49B-6198B139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3517900"/>
            <a:ext cx="330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485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numerical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56172"/>
            <a:ext cx="8077199" cy="391122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numerical methods for solving such equations.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</a:t>
            </a:r>
          </a:p>
          <a:p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numerical methods include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position Method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Muller’s Method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Bairstow’s Method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 iterations</a:t>
            </a:r>
          </a:p>
          <a:p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Bracketing vs Open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981200"/>
            <a:ext cx="8077199" cy="3911228"/>
          </a:xfrm>
        </p:spPr>
        <p:txBody>
          <a:bodyPr>
            <a:normAutofit/>
          </a:bodyPr>
          <a:lstStyle/>
          <a:p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method starts with an </a:t>
            </a:r>
            <a:r>
              <a:rPr lang="en-US" alt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contains the root and a procedure is used to obtain a smaller interval containing the root.</a:t>
            </a:r>
          </a:p>
          <a:p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bracketing methods: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  <a:p>
            <a:pPr lvl="1"/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position method</a:t>
            </a:r>
          </a:p>
          <a:p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8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Bracketing vs Open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981200"/>
            <a:ext cx="8077199" cy="3911228"/>
          </a:xfrm>
        </p:spPr>
        <p:txBody>
          <a:bodyPr>
            <a:normAutofit/>
          </a:bodyPr>
          <a:lstStyle/>
          <a:p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method starts with one or more initial guess points. In each iteration, a new guess of the root is obtained.</a:t>
            </a:r>
          </a:p>
          <a:p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 are usually more efficient than bracketing methods.</a:t>
            </a:r>
          </a:p>
          <a:p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not converge to a root</a:t>
            </a:r>
          </a:p>
          <a:p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52600"/>
            <a:ext cx="8077199" cy="41398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simplest methods to find a zero of a nonlinear function. </a:t>
            </a:r>
          </a:p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</a:t>
            </a:r>
            <a:r>
              <a:rPr lang="en-US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halving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Bisection method, one needs an initial interval that is known to contain a zero of the function. </a:t>
            </a:r>
          </a:p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systematically reduces the interval. It does this by dividing the interval into two equal parts, performs a simple test and based on the result of the test, half of the interval is thrown away.</a:t>
            </a:r>
          </a:p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is repeated until the desired interval size is obtained.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5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52600"/>
            <a:ext cx="8077199" cy="4139828"/>
          </a:xfrm>
        </p:spPr>
        <p:txBody>
          <a:bodyPr>
            <a:normAutofit/>
          </a:bodyPr>
          <a:lstStyle/>
          <a:p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f(x) be defined on the interval [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value theorem:</a:t>
            </a:r>
          </a:p>
          <a:p>
            <a:pPr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a function is </a:t>
            </a:r>
            <a:r>
              <a:rPr lang="en-US" altLang="en-US" sz="2300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f(a) and f(b) have </a:t>
            </a:r>
            <a:r>
              <a:rPr lang="en-US" altLang="en-US" sz="2300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signs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 function has at least one zero in the interval [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lvl="1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35F2D-9365-4C73-88D8-71F3CE87BB79}"/>
              </a:ext>
            </a:extLst>
          </p:cNvPr>
          <p:cNvGrpSpPr/>
          <p:nvPr/>
        </p:nvGrpSpPr>
        <p:grpSpPr>
          <a:xfrm>
            <a:off x="3200400" y="3657600"/>
            <a:ext cx="2971800" cy="2576513"/>
            <a:chOff x="7239000" y="2209800"/>
            <a:chExt cx="2971800" cy="2576513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18BEBA9C-871B-4022-83C3-8EAA2CF9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3733800"/>
              <a:ext cx="297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1ABE59B4-CA24-4AC6-9E3E-6586EDC8C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0" y="2286000"/>
              <a:ext cx="0" cy="2362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4F718D9-7037-4631-91A9-2B0B05CC0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200" y="2895600"/>
              <a:ext cx="1676400" cy="1295400"/>
            </a:xfrm>
            <a:custGeom>
              <a:avLst/>
              <a:gdLst>
                <a:gd name="T0" fmla="*/ 0 w 1056"/>
                <a:gd name="T1" fmla="*/ 0 h 816"/>
                <a:gd name="T2" fmla="*/ 2147483646 w 1056"/>
                <a:gd name="T3" fmla="*/ 2147483646 h 816"/>
                <a:gd name="T4" fmla="*/ 2147483646 w 1056"/>
                <a:gd name="T5" fmla="*/ 2147483646 h 816"/>
                <a:gd name="T6" fmla="*/ 2147483646 w 1056"/>
                <a:gd name="T7" fmla="*/ 214748364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816"/>
                <a:gd name="T14" fmla="*/ 1056 w 105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816">
                  <a:moveTo>
                    <a:pt x="0" y="0"/>
                  </a:moveTo>
                  <a:cubicBezTo>
                    <a:pt x="20" y="112"/>
                    <a:pt x="40" y="224"/>
                    <a:pt x="144" y="336"/>
                  </a:cubicBezTo>
                  <a:cubicBezTo>
                    <a:pt x="248" y="448"/>
                    <a:pt x="472" y="592"/>
                    <a:pt x="624" y="672"/>
                  </a:cubicBezTo>
                  <a:cubicBezTo>
                    <a:pt x="776" y="752"/>
                    <a:pt x="916" y="784"/>
                    <a:pt x="1056" y="816"/>
                  </a:cubicBezTo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873871A4-90C8-4FF2-9CF8-6A40B8EAF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28956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78927238-57FB-485C-97C1-F38FF8E24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3600" y="3733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614FA369-ACBE-45BA-916D-AC64143B4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3657600"/>
              <a:ext cx="533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2F36AB63-D203-4306-BBC8-B9FA3F958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7400" y="3657600"/>
              <a:ext cx="533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D777AB9-3C24-4883-B8B5-80757F4A5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209800"/>
              <a:ext cx="838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f(a)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F5048E9-0D79-45E5-91E7-AA6C673FE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6400" y="4267200"/>
              <a:ext cx="838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f(b)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10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52600"/>
            <a:ext cx="8077199" cy="41398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f(a) and f(b) have the same sign, the function may have an even number of real zeros or no real zeros in the interval  [a, b].</a:t>
            </a:r>
          </a:p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can not be used in these cases.</a:t>
            </a:r>
          </a:p>
          <a:p>
            <a:pPr lvl="1"/>
            <a:endParaRPr lang="en-US" dirty="0"/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B5367994-2310-4FB2-8E1A-B3D278CD1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B1B19853-94B1-4A15-8049-3E157BB75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38BBB754-25FC-4AD2-A37E-DC699B33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4162ECDB-CA5A-4674-B7F6-CC0F4B9AA7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548F8768-8371-48F4-B764-7723DEC0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8DE168FE-E1C3-4870-8A80-2AA24E86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776B88E7-EF52-43A9-9DB2-0932266B01E3}"/>
              </a:ext>
            </a:extLst>
          </p:cNvPr>
          <p:cNvSpPr>
            <a:spLocks/>
          </p:cNvSpPr>
          <p:nvPr/>
        </p:nvSpPr>
        <p:spPr bwMode="auto">
          <a:xfrm>
            <a:off x="1600200" y="3581400"/>
            <a:ext cx="1676400" cy="1295400"/>
          </a:xfrm>
          <a:custGeom>
            <a:avLst/>
            <a:gdLst>
              <a:gd name="T0" fmla="*/ 0 w 1056"/>
              <a:gd name="T1" fmla="*/ 0 h 752"/>
              <a:gd name="T2" fmla="*/ 2147483646 w 1056"/>
              <a:gd name="T3" fmla="*/ 2147483646 h 752"/>
              <a:gd name="T4" fmla="*/ 2147483646 w 1056"/>
              <a:gd name="T5" fmla="*/ 2147483646 h 752"/>
              <a:gd name="T6" fmla="*/ 2147483646 w 1056"/>
              <a:gd name="T7" fmla="*/ 2147483646 h 752"/>
              <a:gd name="T8" fmla="*/ 2147483646 w 1056"/>
              <a:gd name="T9" fmla="*/ 2147483646 h 752"/>
              <a:gd name="T10" fmla="*/ 2147483646 w 1056"/>
              <a:gd name="T11" fmla="*/ 2147483646 h 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752"/>
              <a:gd name="T20" fmla="*/ 1056 w 1056"/>
              <a:gd name="T21" fmla="*/ 752 h 7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752">
                <a:moveTo>
                  <a:pt x="0" y="0"/>
                </a:moveTo>
                <a:cubicBezTo>
                  <a:pt x="12" y="36"/>
                  <a:pt x="24" y="72"/>
                  <a:pt x="96" y="192"/>
                </a:cubicBezTo>
                <a:cubicBezTo>
                  <a:pt x="168" y="312"/>
                  <a:pt x="352" y="688"/>
                  <a:pt x="432" y="720"/>
                </a:cubicBezTo>
                <a:cubicBezTo>
                  <a:pt x="512" y="752"/>
                  <a:pt x="528" y="408"/>
                  <a:pt x="576" y="384"/>
                </a:cubicBezTo>
                <a:cubicBezTo>
                  <a:pt x="624" y="360"/>
                  <a:pt x="640" y="592"/>
                  <a:pt x="720" y="576"/>
                </a:cubicBezTo>
                <a:cubicBezTo>
                  <a:pt x="800" y="560"/>
                  <a:pt x="928" y="424"/>
                  <a:pt x="1056" y="28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C21DDDE2-A239-478D-8347-CDC7C26B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161B0053-64ED-44CA-894F-191932F17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505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1926981B-AB04-40AA-8D17-D34C3209F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4">
            <a:extLst>
              <a:ext uri="{FF2B5EF4-FFF2-40B4-BE49-F238E27FC236}">
                <a16:creationId xmlns:a16="http://schemas.microsoft.com/office/drawing/2014/main" id="{9AA93CC0-63E7-4BA5-8982-A449845673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848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0DFCEC04-2197-4EED-96B4-3B991293F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7BD1A8A4-FF7E-4DCA-A017-5D9B8F298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4" name="Freeform 17">
            <a:extLst>
              <a:ext uri="{FF2B5EF4-FFF2-40B4-BE49-F238E27FC236}">
                <a16:creationId xmlns:a16="http://schemas.microsoft.com/office/drawing/2014/main" id="{3B939970-7388-49B8-A494-AD680640B75A}"/>
              </a:ext>
            </a:extLst>
          </p:cNvPr>
          <p:cNvSpPr>
            <a:spLocks/>
          </p:cNvSpPr>
          <p:nvPr/>
        </p:nvSpPr>
        <p:spPr bwMode="auto">
          <a:xfrm>
            <a:off x="5715000" y="3543300"/>
            <a:ext cx="1676400" cy="838200"/>
          </a:xfrm>
          <a:custGeom>
            <a:avLst/>
            <a:gdLst>
              <a:gd name="T0" fmla="*/ 0 w 1056"/>
              <a:gd name="T1" fmla="*/ 0 h 1016"/>
              <a:gd name="T2" fmla="*/ 2147483646 w 1056"/>
              <a:gd name="T3" fmla="*/ 2147483646 h 1016"/>
              <a:gd name="T4" fmla="*/ 2147483646 w 1056"/>
              <a:gd name="T5" fmla="*/ 2147483646 h 1016"/>
              <a:gd name="T6" fmla="*/ 0 60000 65536"/>
              <a:gd name="T7" fmla="*/ 0 60000 65536"/>
              <a:gd name="T8" fmla="*/ 0 60000 65536"/>
              <a:gd name="T9" fmla="*/ 0 w 1056"/>
              <a:gd name="T10" fmla="*/ 0 h 1016"/>
              <a:gd name="T11" fmla="*/ 1056 w 1056"/>
              <a:gd name="T12" fmla="*/ 1016 h 1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016">
                <a:moveTo>
                  <a:pt x="0" y="0"/>
                </a:moveTo>
                <a:cubicBezTo>
                  <a:pt x="200" y="452"/>
                  <a:pt x="400" y="904"/>
                  <a:pt x="576" y="960"/>
                </a:cubicBezTo>
                <a:cubicBezTo>
                  <a:pt x="752" y="1016"/>
                  <a:pt x="904" y="676"/>
                  <a:pt x="1056" y="33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2E725632-8769-4F0D-A3F7-135DA7DD2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function has four real zeros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29517A83-537B-4503-B368-232550721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98" y="5257800"/>
            <a:ext cx="342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The function has no real zeros</a:t>
            </a:r>
          </a:p>
        </p:txBody>
      </p:sp>
    </p:spTree>
    <p:extLst>
      <p:ext uri="{BB962C8B-B14F-4D97-AF65-F5344CB8AC3E}">
        <p14:creationId xmlns:p14="http://schemas.microsoft.com/office/powerpoint/2010/main" val="183177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077199" cy="3911228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root finding problems?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Roots of equations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 of a function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duplicate zeros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solutions for nonlinear equations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vs open methods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Raphson Method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Secant Method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1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52600"/>
            <a:ext cx="8077199" cy="413982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f(a) and f(b) have  different signs, the function has at least one real zero.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 can be used to find one of the zeros.</a:t>
            </a:r>
          </a:p>
          <a:p>
            <a:pPr lvl="1"/>
            <a:endParaRPr lang="en-US" dirty="0"/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693FDAB9-2EB4-47F7-9111-5E013F3D3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10FC9D10-9123-4643-A0DC-FD0F16B40D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505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89E53222-591C-4AD9-8718-675F748F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81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15C6C896-38F3-4AB0-9C1C-6B21A5A0CE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8F482315-4D00-4E3E-806E-1F4569EBC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55146355-CF2B-4373-9174-EC5A4BA7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0603BF1-F7E5-4AF4-8DCA-08E4B04C738A}"/>
              </a:ext>
            </a:extLst>
          </p:cNvPr>
          <p:cNvSpPr>
            <a:spLocks/>
          </p:cNvSpPr>
          <p:nvPr/>
        </p:nvSpPr>
        <p:spPr bwMode="auto">
          <a:xfrm>
            <a:off x="1676400" y="3632200"/>
            <a:ext cx="1676400" cy="1092200"/>
          </a:xfrm>
          <a:custGeom>
            <a:avLst/>
            <a:gdLst>
              <a:gd name="T0" fmla="*/ 0 w 1056"/>
              <a:gd name="T1" fmla="*/ 2147483646 h 688"/>
              <a:gd name="T2" fmla="*/ 2147483646 w 1056"/>
              <a:gd name="T3" fmla="*/ 2147483646 h 688"/>
              <a:gd name="T4" fmla="*/ 2147483646 w 1056"/>
              <a:gd name="T5" fmla="*/ 2147483646 h 688"/>
              <a:gd name="T6" fmla="*/ 0 60000 65536"/>
              <a:gd name="T7" fmla="*/ 0 60000 65536"/>
              <a:gd name="T8" fmla="*/ 0 60000 65536"/>
              <a:gd name="T9" fmla="*/ 0 w 1056"/>
              <a:gd name="T10" fmla="*/ 0 h 688"/>
              <a:gd name="T11" fmla="*/ 1056 w 1056"/>
              <a:gd name="T12" fmla="*/ 688 h 6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688">
                <a:moveTo>
                  <a:pt x="0" y="16"/>
                </a:moveTo>
                <a:cubicBezTo>
                  <a:pt x="152" y="8"/>
                  <a:pt x="304" y="0"/>
                  <a:pt x="480" y="112"/>
                </a:cubicBezTo>
                <a:cubicBezTo>
                  <a:pt x="656" y="224"/>
                  <a:pt x="856" y="456"/>
                  <a:pt x="1056" y="688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9A984F-8F8D-4B4B-84AE-C4CFCAB8A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function has one real zero</a:t>
            </a:r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0EEF4F98-82C9-46AF-83EA-2B3894B8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318241E1-DBBA-4A97-A683-D209FE332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BDADB69A-3FD1-4879-B290-2002D27F8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id="{0F400325-9D6D-4401-B625-7BE0874BE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4">
            <a:extLst>
              <a:ext uri="{FF2B5EF4-FFF2-40B4-BE49-F238E27FC236}">
                <a16:creationId xmlns:a16="http://schemas.microsoft.com/office/drawing/2014/main" id="{4D1B9846-B81D-4DE3-BE98-251B558F5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C0E0D00D-35C8-4E65-AD69-DA9CD4A4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43CA147C-8EF0-4DA9-B25B-6EE9AF507794}"/>
              </a:ext>
            </a:extLst>
          </p:cNvPr>
          <p:cNvSpPr>
            <a:spLocks/>
          </p:cNvSpPr>
          <p:nvPr/>
        </p:nvSpPr>
        <p:spPr bwMode="auto">
          <a:xfrm>
            <a:off x="5638800" y="3581400"/>
            <a:ext cx="1676400" cy="1181100"/>
          </a:xfrm>
          <a:custGeom>
            <a:avLst/>
            <a:gdLst>
              <a:gd name="T0" fmla="*/ 0 w 1056"/>
              <a:gd name="T1" fmla="*/ 0 h 744"/>
              <a:gd name="T2" fmla="*/ 2147483646 w 1056"/>
              <a:gd name="T3" fmla="*/ 2147483646 h 744"/>
              <a:gd name="T4" fmla="*/ 2147483646 w 1056"/>
              <a:gd name="T5" fmla="*/ 2147483646 h 744"/>
              <a:gd name="T6" fmla="*/ 2147483646 w 1056"/>
              <a:gd name="T7" fmla="*/ 2147483646 h 744"/>
              <a:gd name="T8" fmla="*/ 2147483646 w 1056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744"/>
              <a:gd name="T17" fmla="*/ 1056 w 1056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744">
                <a:moveTo>
                  <a:pt x="0" y="0"/>
                </a:moveTo>
                <a:cubicBezTo>
                  <a:pt x="56" y="232"/>
                  <a:pt x="112" y="464"/>
                  <a:pt x="192" y="576"/>
                </a:cubicBezTo>
                <a:cubicBezTo>
                  <a:pt x="272" y="688"/>
                  <a:pt x="384" y="744"/>
                  <a:pt x="480" y="672"/>
                </a:cubicBezTo>
                <a:cubicBezTo>
                  <a:pt x="576" y="600"/>
                  <a:pt x="672" y="152"/>
                  <a:pt x="768" y="144"/>
                </a:cubicBezTo>
                <a:cubicBezTo>
                  <a:pt x="864" y="136"/>
                  <a:pt x="960" y="380"/>
                  <a:pt x="1056" y="624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C16D9705-6C34-4362-8C76-195A02160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357" y="5081588"/>
            <a:ext cx="358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The function has three real zeros</a:t>
            </a:r>
          </a:p>
        </p:txBody>
      </p:sp>
    </p:spTree>
    <p:extLst>
      <p:ext uri="{BB962C8B-B14F-4D97-AF65-F5344CB8AC3E}">
        <p14:creationId xmlns:p14="http://schemas.microsoft.com/office/powerpoint/2010/main" val="20567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52600"/>
            <a:ext cx="8077199" cy="41398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 is continuous on [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and f(a) and f(b) have different signs, Bisection method obtains a new interval that is half of the current interval and the sign of the function at the end points of the interval are different. </a:t>
            </a:r>
          </a:p>
          <a:p>
            <a:pPr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us to repeat the Bisection procedure to further reduce the size of the interval.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9" y="1752600"/>
                <a:ext cx="8077199" cy="413982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interval [</a:t>
                </a:r>
                <a:r>
                  <a:rPr lang="en-US" alt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we make two assumptions: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between a and b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opposite signs</a:t>
                </a:r>
              </a:p>
              <a:p>
                <a:pPr lvl="1">
                  <a:lnSpc>
                    <a:spcPct val="90000"/>
                  </a:lnSpc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assumptions ensure the existence of at least one zero in the interval </a:t>
                </a:r>
                <a:r>
                  <a:rPr lang="en-US" altLang="en-US" sz="2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en-US" sz="23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en-US" sz="23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bisection method can be used to obtain a smaller interval that contains the zero.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752600"/>
                <a:ext cx="8077199" cy="4139828"/>
              </a:xfrm>
              <a:blipFill>
                <a:blip r:embed="rId2"/>
                <a:stretch>
                  <a:fillRect l="-830" t="-2062" r="-1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8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9" y="1752600"/>
                <a:ext cx="8077199" cy="4139828"/>
              </a:xfrm>
            </p:spPr>
            <p:txBody>
              <a:bodyPr>
                <a:normAutofit/>
              </a:bodyPr>
              <a:lstStyle/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</a:t>
                </a:r>
                <a:r>
                  <a:rPr lang="en-US" altLang="en-US" sz="23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81000" indent="-381000">
                  <a:lnSpc>
                    <a:spcPct val="80000"/>
                  </a:lnSpc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is continuous on [</a:t>
                </a:r>
                <a:r>
                  <a:rPr lang="en-US" altLang="en-US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 marL="381000" indent="-381000">
                  <a:lnSpc>
                    <a:spcPct val="80000"/>
                  </a:lnSpc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f(a) f(b) &lt; 0  </a:t>
                </a:r>
                <a:endParaRPr lang="en-US" altLang="en-US" sz="23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>
                  <a:lnSpc>
                    <a:spcPct val="80000"/>
                  </a:lnSpc>
                  <a:buNone/>
                </a:pPr>
                <a:endParaRPr lang="en-US" altLang="en-US" sz="2300" b="1" u="sng" dirty="0"/>
              </a:p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Procedure:</a:t>
                </a:r>
                <a:endParaRPr lang="en-US" altLang="en-US" sz="23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dirty="0"/>
                  <a:t>1</a:t>
                </a: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Compute the mid point </a:t>
                </a:r>
                <a:r>
                  <a:rPr lang="en-US" altLang="en-US" sz="23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300" dirty="0"/>
              </a:p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Evaluate f(c)</a:t>
                </a:r>
              </a:p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If  f(a) x f(c) &lt; 0  then  new interval [a, c]</a:t>
                </a:r>
              </a:p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  f(a) x f(c) &gt; 0  then  new interval [c, b]</a:t>
                </a:r>
                <a:r>
                  <a:rPr lang="en-US" alt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752600"/>
                <a:ext cx="8077199" cy="4139828"/>
              </a:xfrm>
              <a:blipFill>
                <a:blip r:embed="rId2"/>
                <a:stretch>
                  <a:fillRect l="-1057" t="-2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4">
            <a:extLst>
              <a:ext uri="{FF2B5EF4-FFF2-40B4-BE49-F238E27FC236}">
                <a16:creationId xmlns:a16="http://schemas.microsoft.com/office/drawing/2014/main" id="{9AC8CEA4-4D59-4FF9-A949-E86658406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BD8C44F7-8DAB-495A-B334-3C751F9F1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3622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FA05D5-6152-4775-B999-E53048CAB5FE}"/>
              </a:ext>
            </a:extLst>
          </p:cNvPr>
          <p:cNvSpPr>
            <a:spLocks/>
          </p:cNvSpPr>
          <p:nvPr/>
        </p:nvSpPr>
        <p:spPr bwMode="auto">
          <a:xfrm>
            <a:off x="6781800" y="2895600"/>
            <a:ext cx="1066800" cy="1295400"/>
          </a:xfrm>
          <a:custGeom>
            <a:avLst/>
            <a:gdLst>
              <a:gd name="T0" fmla="*/ 0 w 1056"/>
              <a:gd name="T1" fmla="*/ 0 h 816"/>
              <a:gd name="T2" fmla="*/ 2147483646 w 1056"/>
              <a:gd name="T3" fmla="*/ 2147483646 h 816"/>
              <a:gd name="T4" fmla="*/ 2147483646 w 1056"/>
              <a:gd name="T5" fmla="*/ 2147483646 h 816"/>
              <a:gd name="T6" fmla="*/ 2147483646 w 1056"/>
              <a:gd name="T7" fmla="*/ 2147483646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816"/>
              <a:gd name="T14" fmla="*/ 1056 w 1056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816">
                <a:moveTo>
                  <a:pt x="0" y="0"/>
                </a:moveTo>
                <a:cubicBezTo>
                  <a:pt x="20" y="112"/>
                  <a:pt x="40" y="224"/>
                  <a:pt x="144" y="336"/>
                </a:cubicBezTo>
                <a:cubicBezTo>
                  <a:pt x="248" y="448"/>
                  <a:pt x="472" y="592"/>
                  <a:pt x="624" y="672"/>
                </a:cubicBezTo>
                <a:cubicBezTo>
                  <a:pt x="776" y="752"/>
                  <a:pt x="916" y="784"/>
                  <a:pt x="1056" y="816"/>
                </a:cubicBezTo>
              </a:path>
            </a:pathLst>
          </a:custGeom>
          <a:noFill/>
          <a:ln w="76200">
            <a:solidFill>
              <a:schemeClr val="hlink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0A1E69B-6078-4172-9CDB-A218DCB6E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95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A313CFE-90D9-49B5-BE4C-DB8D240B4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F653B15-6555-43EF-986B-9F92AC3A0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57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0DA5AEC-B6B9-424C-9E8B-08256430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200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7D3B956-699F-4A25-97F3-21D2C9F3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09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f(a)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3D5746E-09C0-4907-974A-E43E18CD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f(b)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56FC796-D54E-4C2C-8649-39B2120A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124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1FFC54F9-E75C-477F-A3A4-486D2550E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9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Flow of Bisection method</a:t>
            </a:r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400FBC52-B336-47D2-A781-43EF5A80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76400"/>
            <a:ext cx="2590800" cy="36988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Start: Given  a,b  and </a:t>
            </a:r>
            <a:r>
              <a:rPr lang="el-GR" altLang="en-US" sz="1800">
                <a:latin typeface="Arial" panose="020B0604020202020204" pitchFamily="34" charset="0"/>
              </a:rPr>
              <a:t>ε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F0500546-B303-4E33-8D68-A70A24C6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0"/>
            <a:ext cx="2438400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u = f(a) ; v = f(b) </a:t>
            </a:r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7EF9448C-8EEC-4D0C-81C1-7337AD85F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57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1DDC7B04-F8E4-49B2-B753-2FD21778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0"/>
            <a:ext cx="2438400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 = (a+b) /2 ; w = f(c)</a:t>
            </a:r>
          </a:p>
        </p:txBody>
      </p:sp>
      <p:sp>
        <p:nvSpPr>
          <p:cNvPr id="52" name="AutoShape 7">
            <a:extLst>
              <a:ext uri="{FF2B5EF4-FFF2-40B4-BE49-F238E27FC236}">
                <a16:creationId xmlns:a16="http://schemas.microsoft.com/office/drawing/2014/main" id="{528CBD47-3728-48AD-A606-82B3E0046DA0}"/>
              </a:ext>
            </a:extLst>
          </p:cNvPr>
          <p:cNvSpPr>
            <a:spLocks noChangeArrowheads="1"/>
          </p:cNvSpPr>
          <p:nvPr/>
        </p:nvSpPr>
        <p:spPr bwMode="auto">
          <a:xfrm rot="2265181">
            <a:off x="5715000" y="3657600"/>
            <a:ext cx="1120775" cy="1066800"/>
          </a:xfrm>
          <a:prstGeom prst="parallelogram">
            <a:avLst>
              <a:gd name="adj" fmla="val 12179"/>
            </a:avLst>
          </a:prstGeom>
          <a:solidFill>
            <a:srgbClr val="3366FF">
              <a:alpha val="52156"/>
            </a:srgbClr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F669089D-4D5D-4F04-84DD-2F5497DA1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743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31B23C4B-1956-4BD6-BD25-11B1DEBD5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429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1AC96E38-A72C-4EF2-81A5-F596C1C1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914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is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 w &lt;0</a:t>
            </a: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36B48497-4271-4F70-99BF-15EC60A5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1676400" cy="369888"/>
          </a:xfrm>
          <a:prstGeom prst="rect">
            <a:avLst/>
          </a:prstGeom>
          <a:solidFill>
            <a:srgbClr val="993366">
              <a:alpha val="49019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a=c; u= w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CB1B4A5B-659B-4793-86F4-08F762A3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676400" cy="369888"/>
          </a:xfrm>
          <a:prstGeom prst="rect">
            <a:avLst/>
          </a:prstGeom>
          <a:solidFill>
            <a:srgbClr val="008000">
              <a:alpha val="81960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b=c; v= w</a:t>
            </a:r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19013FD-858E-4E64-B82B-4EAA90F74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990600" cy="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2E689341-73A5-4289-A4DB-1E59F53AC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53340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CCE583A5-A260-443E-8524-9C91BC967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495800"/>
            <a:ext cx="762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1F20361E-2384-4838-BD35-98C667595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495800"/>
            <a:ext cx="0" cy="3810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2958A2EC-7146-4406-A949-5E56DEA49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6388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C9CDEC9A-B583-40CE-A0C5-32897871F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257800"/>
            <a:ext cx="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6CA9E912-A4B6-46A4-91FB-A1B8BAB59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257800"/>
            <a:ext cx="0" cy="38100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DA8B3AB-6F58-4D5A-92FB-605951C6C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638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D4FAF337-04A8-4C28-8BCB-1291652B0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019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9BD64232-F1F1-4517-BF32-77FD6C5FC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876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3">
            <a:extLst>
              <a:ext uri="{FF2B5EF4-FFF2-40B4-BE49-F238E27FC236}">
                <a16:creationId xmlns:a16="http://schemas.microsoft.com/office/drawing/2014/main" id="{E7D13C88-4584-4E06-8E62-6229FEB773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895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AutoShape 24">
            <a:extLst>
              <a:ext uri="{FF2B5EF4-FFF2-40B4-BE49-F238E27FC236}">
                <a16:creationId xmlns:a16="http://schemas.microsoft.com/office/drawing/2014/main" id="{C2252B7E-B293-4EF9-A6D9-95E68FC10424}"/>
              </a:ext>
            </a:extLst>
          </p:cNvPr>
          <p:cNvSpPr>
            <a:spLocks noChangeArrowheads="1"/>
          </p:cNvSpPr>
          <p:nvPr/>
        </p:nvSpPr>
        <p:spPr bwMode="auto">
          <a:xfrm rot="2265181">
            <a:off x="2590800" y="3886200"/>
            <a:ext cx="1120775" cy="1066800"/>
          </a:xfrm>
          <a:prstGeom prst="parallelogram">
            <a:avLst>
              <a:gd name="adj" fmla="val 12179"/>
            </a:avLst>
          </a:prstGeom>
          <a:solidFill>
            <a:srgbClr val="3366FF">
              <a:alpha val="50195"/>
            </a:srgbClr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215BAF0D-C28A-4E02-BCB2-9BAA115B3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26">
            <a:extLst>
              <a:ext uri="{FF2B5EF4-FFF2-40B4-BE49-F238E27FC236}">
                <a16:creationId xmlns:a16="http://schemas.microsoft.com/office/drawing/2014/main" id="{206D46B1-D7C9-4408-86EA-593EDC30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100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(b-a) /2&lt;</a:t>
            </a:r>
            <a:r>
              <a:rPr lang="el-GR" altLang="en-US" sz="1800">
                <a:latin typeface="Arial" panose="020B0604020202020204" pitchFamily="34" charset="0"/>
              </a:rPr>
              <a:t>ε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B3A63435-DC6B-4BB8-8B3F-69ED1F91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14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FB16E2F7-18F0-4205-9488-E88E731D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742A2DD3-983E-4EC8-B351-DB06270C6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5" name="AutoShape 30">
            <a:extLst>
              <a:ext uri="{FF2B5EF4-FFF2-40B4-BE49-F238E27FC236}">
                <a16:creationId xmlns:a16="http://schemas.microsoft.com/office/drawing/2014/main" id="{B29AAE93-372E-4463-B3EC-56CE8D8B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990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6" name="Text Box 31">
            <a:extLst>
              <a:ext uri="{FF2B5EF4-FFF2-40B4-BE49-F238E27FC236}">
                <a16:creationId xmlns:a16="http://schemas.microsoft.com/office/drawing/2014/main" id="{C577FF60-5BA5-4024-BA5D-41D338F00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962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Stop</a:t>
            </a:r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64757ADE-1DA9-4988-AC28-FABA3D5180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114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43C1A63B-60E0-446C-B1D5-8A5F037F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24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449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  <p:bldP spid="52" grpId="1" animBg="1"/>
      <p:bldP spid="52" grpId="2" animBg="1"/>
      <p:bldP spid="55" grpId="0"/>
      <p:bldP spid="56" grpId="0" animBg="1"/>
      <p:bldP spid="57" grpId="0" animBg="1"/>
      <p:bldP spid="69" grpId="0" animBg="1"/>
      <p:bldP spid="71" grpId="0"/>
      <p:bldP spid="71" grpId="1"/>
      <p:bldP spid="72" grpId="0"/>
      <p:bldP spid="73" grpId="0"/>
      <p:bldP spid="74" grpId="0"/>
      <p:bldP spid="75" grpId="0" animBg="1"/>
      <p:bldP spid="76" grpId="0"/>
      <p:bldP spid="78" grpId="0"/>
      <p:bldP spid="7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E088455D-F33C-4572-9DD8-54834EBD9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832611"/>
              </p:ext>
            </p:extLst>
          </p:nvPr>
        </p:nvGraphicFramePr>
        <p:xfrm>
          <a:off x="838201" y="1752600"/>
          <a:ext cx="6324600" cy="89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500" imgH="457200" progId="Equation.3">
                  <p:embed/>
                </p:oleObj>
              </mc:Choice>
              <mc:Fallback>
                <p:oleObj name="Equation" r:id="rId2" imgW="3238500" imgH="457200" progId="Equation.3">
                  <p:embed/>
                  <p:pic>
                    <p:nvPicPr>
                      <p:cNvPr id="68615" name="Object 6">
                        <a:extLst>
                          <a:ext uri="{FF2B5EF4-FFF2-40B4-BE49-F238E27FC236}">
                            <a16:creationId xmlns:a16="http://schemas.microsoft.com/office/drawing/2014/main" id="{CEC44C9B-9235-4D05-9CE1-24FE8BC24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1752600"/>
                        <a:ext cx="6324600" cy="893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9D828982-B8C1-41AB-B124-4AF6190C5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10825"/>
              </p:ext>
            </p:extLst>
          </p:nvPr>
        </p:nvGraphicFramePr>
        <p:xfrm>
          <a:off x="838201" y="3733800"/>
          <a:ext cx="4953000" cy="175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1100" imgH="863600" progId="Equation.3">
                  <p:embed/>
                </p:oleObj>
              </mc:Choice>
              <mc:Fallback>
                <p:oleObj name="Equation" r:id="rId4" imgW="2451100" imgH="863600" progId="Equation.3">
                  <p:embed/>
                  <p:pic>
                    <p:nvPicPr>
                      <p:cNvPr id="174089" name="Object 9">
                        <a:extLst>
                          <a:ext uri="{FF2B5EF4-FFF2-40B4-BE49-F238E27FC236}">
                            <a16:creationId xmlns:a16="http://schemas.microsoft.com/office/drawing/2014/main" id="{D5851BC1-4144-4C82-B31E-1DF7404DC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733800"/>
                        <a:ext cx="4953000" cy="175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6DB7834-C275-4113-9567-3A4DDF48AF22}"/>
              </a:ext>
            </a:extLst>
          </p:cNvPr>
          <p:cNvSpPr txBox="1"/>
          <p:nvPr/>
        </p:nvSpPr>
        <p:spPr>
          <a:xfrm>
            <a:off x="813582" y="3124200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of assumptions</a:t>
            </a:r>
          </a:p>
        </p:txBody>
      </p:sp>
    </p:spTree>
    <p:extLst>
      <p:ext uri="{BB962C8B-B14F-4D97-AF65-F5344CB8AC3E}">
        <p14:creationId xmlns:p14="http://schemas.microsoft.com/office/powerpoint/2010/main" val="3063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B7834-C275-4113-9567-3A4DDF48AF22}"/>
              </a:ext>
            </a:extLst>
          </p:cNvPr>
          <p:cNvSpPr txBox="1"/>
          <p:nvPr/>
        </p:nvSpPr>
        <p:spPr>
          <a:xfrm>
            <a:off x="813582" y="3124200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of assumptions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040A8F-B613-42B8-9386-DE7FA76E2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05934"/>
              </p:ext>
            </p:extLst>
          </p:nvPr>
        </p:nvGraphicFramePr>
        <p:xfrm>
          <a:off x="838201" y="1588369"/>
          <a:ext cx="6476999" cy="92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457200" progId="Equation.3">
                  <p:embed/>
                </p:oleObj>
              </mc:Choice>
              <mc:Fallback>
                <p:oleObj name="Equation" r:id="rId2" imgW="3200400" imgH="457200" progId="Equation.3">
                  <p:embed/>
                  <p:pic>
                    <p:nvPicPr>
                      <p:cNvPr id="70662" name="Object 5">
                        <a:extLst>
                          <a:ext uri="{FF2B5EF4-FFF2-40B4-BE49-F238E27FC236}">
                            <a16:creationId xmlns:a16="http://schemas.microsoft.com/office/drawing/2014/main" id="{4AC07F05-CFCE-4320-8358-E267BA72B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1588369"/>
                        <a:ext cx="6476999" cy="926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3BD8B4BD-9035-4818-B0B6-C1432586D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55571"/>
              </p:ext>
            </p:extLst>
          </p:nvPr>
        </p:nvGraphicFramePr>
        <p:xfrm>
          <a:off x="838201" y="3802906"/>
          <a:ext cx="4535287" cy="180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863600" progId="Equation.3">
                  <p:embed/>
                </p:oleObj>
              </mc:Choice>
              <mc:Fallback>
                <p:oleObj name="Equation" r:id="rId4" imgW="2184400" imgH="863600" progId="Equation.3">
                  <p:embed/>
                  <p:pic>
                    <p:nvPicPr>
                      <p:cNvPr id="176136" name="Object 8">
                        <a:extLst>
                          <a:ext uri="{FF2B5EF4-FFF2-40B4-BE49-F238E27FC236}">
                            <a16:creationId xmlns:a16="http://schemas.microsoft.com/office/drawing/2014/main" id="{FF677BCD-F8C2-49C8-9F93-E438BC5E3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802906"/>
                        <a:ext cx="4535287" cy="1802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2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Stopping criteria for 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28800"/>
            <a:ext cx="8077199" cy="4139828"/>
          </a:xfrm>
        </p:spPr>
        <p:txBody>
          <a:bodyPr>
            <a:normAutofit/>
          </a:bodyPr>
          <a:lstStyle/>
          <a:p>
            <a:pPr marL="533400" indent="-533400">
              <a:buClr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usually two common stopping criteria</a:t>
            </a:r>
          </a:p>
          <a:p>
            <a:pPr marL="533400" indent="-533400">
              <a:buClr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buClrTx/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after a fixed number of iterations</a:t>
            </a:r>
          </a:p>
          <a:p>
            <a:pPr marL="533400" indent="-533400">
              <a:buClrTx/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when the absolute error is less than a specified value</a:t>
            </a:r>
          </a:p>
          <a:p>
            <a:pPr marL="533400" indent="-533400">
              <a:buClrTx/>
              <a:buFont typeface="Wingdings" panose="05000000000000000000" pitchFamily="2" charset="2"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criteria are related. Given a desirable error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find the number of iterations required to have an absolute error less than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3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877156-5503-408A-B83B-DC3976E461E9}"/>
              </a:ext>
            </a:extLst>
          </p:cNvPr>
          <p:cNvSpPr/>
          <p:nvPr/>
        </p:nvSpPr>
        <p:spPr>
          <a:xfrm>
            <a:off x="1524000" y="3669475"/>
            <a:ext cx="5181600" cy="18169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Stopping criteria for Bisection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9" y="1828800"/>
                <a:ext cx="8077199" cy="4139828"/>
              </a:xfrm>
            </p:spPr>
            <p:txBody>
              <a:bodyPr>
                <a:normAutofit/>
              </a:bodyPr>
              <a:lstStyle/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en-US" altLang="en-US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3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en-US" alt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many iterations are needed such that : </a:t>
                </a:r>
                <a14:m>
                  <m:oMath xmlns:m="http://schemas.openxmlformats.org/officeDocument/2006/math"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|≤</m:t>
                    </m:r>
                    <m:r>
                      <a:rPr lang="el-GR" alt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endParaRPr lang="en-US" alt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>
                  <a:lnSpc>
                    <a:spcPct val="80000"/>
                  </a:lnSpc>
                  <a:buNone/>
                </a:pPr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r is the zero of </a:t>
                </a:r>
                <a14:m>
                  <m:oMath xmlns:m="http://schemas.openxmlformats.org/officeDocument/2006/math"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bisection estimate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828800"/>
                <a:ext cx="8077199" cy="4139828"/>
              </a:xfrm>
              <a:blipFill>
                <a:blip r:embed="rId3"/>
                <a:stretch>
                  <a:fillRect l="-1057" t="-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4B1D7C9B-398E-4159-BB27-7EE1717E5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47727"/>
              </p:ext>
            </p:extLst>
          </p:nvPr>
        </p:nvGraphicFramePr>
        <p:xfrm>
          <a:off x="2362200" y="4038601"/>
          <a:ext cx="3505200" cy="105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0" imgH="419100" progId="Equation.3">
                  <p:embed/>
                </p:oleObj>
              </mc:Choice>
              <mc:Fallback>
                <p:oleObj name="Equation" r:id="rId4" imgW="1397000" imgH="419100" progId="Equation.3">
                  <p:embed/>
                  <p:pic>
                    <p:nvPicPr>
                      <p:cNvPr id="186374" name="Object 6">
                        <a:extLst>
                          <a:ext uri="{FF2B5EF4-FFF2-40B4-BE49-F238E27FC236}">
                            <a16:creationId xmlns:a16="http://schemas.microsoft.com/office/drawing/2014/main" id="{6CDBA1DB-F2E1-414A-9845-A54F6E73F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1"/>
                        <a:ext cx="3505200" cy="1051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0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Stopping criteria for Bisection method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9E4DB6F-DADF-4CF2-B2FF-987D986D8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57400"/>
          <a:ext cx="747734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700" imgH="1600200" progId="Equation.3">
                  <p:embed/>
                </p:oleObj>
              </mc:Choice>
              <mc:Fallback>
                <p:oleObj name="Equation" r:id="rId2" imgW="3568700" imgH="16002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19E4DB6F-DADF-4CF2-B2FF-987D986D8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47734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82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Root finding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8288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Several problems require us to find the roots of equations.</a:t>
                </a:r>
              </a:p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continuous function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usually need to find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 marL="0" indent="0">
                  <a:buNone/>
                </a:pPr>
                <a:endParaRPr lang="en-US" sz="25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problems are called </a:t>
                </a:r>
                <a:r>
                  <a:rPr lang="en-US" sz="25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finding problems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828800"/>
                <a:ext cx="8077199" cy="3911228"/>
              </a:xfrm>
              <a:blipFill>
                <a:blip r:embed="rId2"/>
                <a:stretch>
                  <a:fillRect l="-1132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14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28800"/>
            <a:ext cx="8077199" cy="4139828"/>
          </a:xfrm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root of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BAC4E2C-43D2-4283-A073-DD2D83D94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01153"/>
              </p:ext>
            </p:extLst>
          </p:nvPr>
        </p:nvGraphicFramePr>
        <p:xfrm>
          <a:off x="903262" y="2438400"/>
          <a:ext cx="7337476" cy="2491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500" imgH="1143000" progId="Equation.3">
                  <p:embed/>
                </p:oleObj>
              </mc:Choice>
              <mc:Fallback>
                <p:oleObj name="Equation" r:id="rId2" imgW="3365500" imgH="1143000" progId="Equation.3">
                  <p:embed/>
                  <p:pic>
                    <p:nvPicPr>
                      <p:cNvPr id="101381" name="Object 4">
                        <a:extLst>
                          <a:ext uri="{FF2B5EF4-FFF2-40B4-BE49-F238E27FC236}">
                            <a16:creationId xmlns:a16="http://schemas.microsoft.com/office/drawing/2014/main" id="{6649DB1B-616B-4A27-ADE1-CB6B3684D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62" y="2438400"/>
                        <a:ext cx="7337476" cy="2491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549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 example</a:t>
            </a:r>
          </a:p>
        </p:txBody>
      </p:sp>
      <p:graphicFrame>
        <p:nvGraphicFramePr>
          <p:cNvPr id="8" name="Group 104">
            <a:extLst>
              <a:ext uri="{FF2B5EF4-FFF2-40B4-BE49-F238E27FC236}">
                <a16:creationId xmlns:a16="http://schemas.microsoft.com/office/drawing/2014/main" id="{3AF42845-8DCE-426E-B8EF-9F1FE4045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94453"/>
              </p:ext>
            </p:extLst>
          </p:nvPr>
        </p:nvGraphicFramePr>
        <p:xfrm>
          <a:off x="685799" y="1981200"/>
          <a:ext cx="7772400" cy="3716339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Iteration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c= </a:t>
                      </a: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(a+b)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(b-a)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-7.23E-3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9.30E-2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0.34375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9.37E-3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0.03125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64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199" cy="64758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Stopping criteria for Bisection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28800"/>
            <a:ext cx="8077199" cy="41398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7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easy to implement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evaluation per iteration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interval containing the zero is reduced by 50% after each iteration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iterations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determined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hand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of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needed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does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</a:t>
            </a: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7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converge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approximations may be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26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Bisection method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Bisection method to find a root of the equation x = cos (x) with absolute error &lt;0.02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Assume the initial interval [0.5, 0.9])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What is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(x) ?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 Are the assumptions satisfied ?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3: How many iterations are needed ?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4: What is the solution?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Newton 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338" y="1752600"/>
                <a:ext cx="7797016" cy="35814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initial guess of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Newton-Raphson method uses information about the function and its derivative at that point to find a better guess of the root.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is continuous and the first derivative is known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initial guess x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f’(x</a:t>
                </a:r>
                <a:r>
                  <a:rPr lang="en-US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)≠0 is given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YSR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EduTech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good videos on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Youtube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3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338" y="1752600"/>
                <a:ext cx="7797016" cy="3581400"/>
              </a:xfrm>
              <a:blipFill>
                <a:blip r:embed="rId2"/>
                <a:stretch>
                  <a:fillRect l="-1016" t="-3407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26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Newton Raphson method – graphical depiction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358140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initial guess at the root 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 tangent to the function of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f’(x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extrapolated down to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an estimate of the root at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A737-3516-4A62-9D39-BE4B09B6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46" y="2819400"/>
            <a:ext cx="5181600" cy="376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150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Derivation of Newton’s Method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51AC1850-C843-4BC2-9429-24FFC5FFF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424654"/>
              </p:ext>
            </p:extLst>
          </p:nvPr>
        </p:nvGraphicFramePr>
        <p:xfrm>
          <a:off x="1321558" y="1886128"/>
          <a:ext cx="6886575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3111480" imgH="2019240" progId="Equation.3">
                  <p:embed/>
                </p:oleObj>
              </mc:Choice>
              <mc:Fallback>
                <p:oleObj name="Microsoft Equation 3.0" r:id="rId2" imgW="3111480" imgH="2019240" progId="Equation.3">
                  <p:embed/>
                  <p:pic>
                    <p:nvPicPr>
                      <p:cNvPr id="113668" name="Object 3">
                        <a:extLst>
                          <a:ext uri="{FF2B5EF4-FFF2-40B4-BE49-F238E27FC236}">
                            <a16:creationId xmlns:a16="http://schemas.microsoft.com/office/drawing/2014/main" id="{90A4B225-6ED6-4331-A10B-154B6A0DB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558" y="1886128"/>
                        <a:ext cx="6886575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7">
            <a:extLst>
              <a:ext uri="{FF2B5EF4-FFF2-40B4-BE49-F238E27FC236}">
                <a16:creationId xmlns:a16="http://schemas.microsoft.com/office/drawing/2014/main" id="{6817B3C6-482C-4565-BE7C-49E137A11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181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EE0A64DA-AEF9-4EF1-9D35-2EDDAB36B30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80854"/>
              </p:ext>
            </p:extLst>
          </p:nvPr>
        </p:nvGraphicFramePr>
        <p:xfrm>
          <a:off x="5715000" y="4812760"/>
          <a:ext cx="3200400" cy="36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1765080" imgH="203040" progId="Equation.3">
                  <p:embed/>
                </p:oleObj>
              </mc:Choice>
              <mc:Fallback>
                <p:oleObj name="Microsoft Equation 3.0" r:id="rId4" imgW="1765080" imgH="20304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66EFFE25-3BAA-49D1-B0DD-218B012D0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12760"/>
                        <a:ext cx="3200400" cy="368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0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8E747BF-EA39-4C3B-AA54-5ABFFD3B4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20296"/>
              </p:ext>
            </p:extLst>
          </p:nvPr>
        </p:nvGraphicFramePr>
        <p:xfrm>
          <a:off x="1371600" y="1758950"/>
          <a:ext cx="3962400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1815840" progId="Equation.3">
                  <p:embed/>
                </p:oleObj>
              </mc:Choice>
              <mc:Fallback>
                <p:oleObj name="Equation" r:id="rId2" imgW="1739880" imgH="1815840" progId="Equation.3">
                  <p:embed/>
                  <p:pic>
                    <p:nvPicPr>
                      <p:cNvPr id="115716" name="Object 3">
                        <a:extLst>
                          <a:ext uri="{FF2B5EF4-FFF2-40B4-BE49-F238E27FC236}">
                            <a16:creationId xmlns:a16="http://schemas.microsoft.com/office/drawing/2014/main" id="{9A547A45-4134-4FCF-B283-7530E38F4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8950"/>
                        <a:ext cx="3962400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3C84DC-61BB-41D1-9445-B2713D85A09C}"/>
              </a:ext>
            </a:extLst>
          </p:cNvPr>
          <p:cNvCxnSpPr>
            <a:cxnSpLocks/>
          </p:cNvCxnSpPr>
          <p:nvPr/>
        </p:nvCxnSpPr>
        <p:spPr>
          <a:xfrm flipH="1">
            <a:off x="3886200" y="4038600"/>
            <a:ext cx="1834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3528E-EA7A-4C94-B5F1-1121BB16ACA8}"/>
              </a:ext>
            </a:extLst>
          </p:cNvPr>
          <p:cNvSpPr txBox="1"/>
          <p:nvPr/>
        </p:nvSpPr>
        <p:spPr>
          <a:xfrm>
            <a:off x="6042434" y="3805083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1B6789-7F98-40B2-8F88-DB9EADFFD569}"/>
              </a:ext>
            </a:extLst>
          </p:cNvPr>
          <p:cNvCxnSpPr>
            <a:cxnSpLocks/>
          </p:cNvCxnSpPr>
          <p:nvPr/>
        </p:nvCxnSpPr>
        <p:spPr>
          <a:xfrm flipH="1">
            <a:off x="4490875" y="4616618"/>
            <a:ext cx="2232840" cy="22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C2DEE71-E51C-4801-9C7E-667B3BE42265}"/>
              </a:ext>
            </a:extLst>
          </p:cNvPr>
          <p:cNvSpPr/>
          <p:nvPr/>
        </p:nvSpPr>
        <p:spPr>
          <a:xfrm>
            <a:off x="4038600" y="4177843"/>
            <a:ext cx="228600" cy="9890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50C57-210B-4735-B78A-F40E6ECCEA54}"/>
              </a:ext>
            </a:extLst>
          </p:cNvPr>
          <p:cNvSpPr txBox="1"/>
          <p:nvPr/>
        </p:nvSpPr>
        <p:spPr>
          <a:xfrm>
            <a:off x="6787366" y="4287624"/>
            <a:ext cx="1805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22305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Newton’s method 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0BC2BDF-87C3-4CBD-9F08-E1DEEF136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84554"/>
              </p:ext>
            </p:extLst>
          </p:nvPr>
        </p:nvGraphicFramePr>
        <p:xfrm>
          <a:off x="778415" y="1828800"/>
          <a:ext cx="7884939" cy="391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3708400" imgH="1866900" progId="Equation.3">
                  <p:embed/>
                </p:oleObj>
              </mc:Choice>
              <mc:Fallback>
                <p:oleObj name="Microsoft Equation 3.0" r:id="rId2" imgW="3708400" imgH="1866900" progId="Equation.3">
                  <p:embed/>
                  <p:pic>
                    <p:nvPicPr>
                      <p:cNvPr id="119812" name="Object 3">
                        <a:extLst>
                          <a:ext uri="{FF2B5EF4-FFF2-40B4-BE49-F238E27FC236}">
                            <a16:creationId xmlns:a16="http://schemas.microsoft.com/office/drawing/2014/main" id="{4426CADE-72C7-4C84-8FE8-8D3CB4F13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15" y="1828800"/>
                        <a:ext cx="7884939" cy="3911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892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Newton’s method 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Group 55">
            <a:extLst>
              <a:ext uri="{FF2B5EF4-FFF2-40B4-BE49-F238E27FC236}">
                <a16:creationId xmlns:a16="http://schemas.microsoft.com/office/drawing/2014/main" id="{5DF6A567-419A-46B7-9663-F52C2055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93786"/>
              </p:ext>
            </p:extLst>
          </p:nvPr>
        </p:nvGraphicFramePr>
        <p:xfrm>
          <a:off x="615462" y="2057400"/>
          <a:ext cx="8077200" cy="378936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(Iteration)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</a:t>
                      </a:r>
                      <a:r>
                        <a:rPr kumimoji="0" 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f’(x</a:t>
                      </a:r>
                      <a:r>
                        <a:rPr kumimoji="0" 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k+1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|x</a:t>
                      </a:r>
                      <a:r>
                        <a:rPr kumimoji="0" 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k+1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–x</a:t>
                      </a:r>
                      <a:r>
                        <a:rPr kumimoji="0" lang="en-US" sz="17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|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2.4375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0.5625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2.4375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2.0369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E0C9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9.0742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2.2130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0.2245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2.2130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6.8404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2.1756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0.0384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2.1756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0.0065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6.4969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2.1746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Roots of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9812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number say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satisfies an equation is called the root of the equation.</a:t>
                </a:r>
              </a:p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5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equation has 3 roots</a:t>
                </a:r>
              </a:p>
              <a:p>
                <a:pPr lvl="1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simple roots -1 and -2 </a:t>
                </a:r>
              </a:p>
              <a:p>
                <a:pPr lvl="1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repeated root 3 with multiplicity of 2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981200"/>
                <a:ext cx="8077199" cy="3911228"/>
              </a:xfrm>
              <a:blipFill>
                <a:blip r:embed="rId2"/>
                <a:stretch>
                  <a:fillRect l="-1133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69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Convergence of newton’s method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42A1C84-1B33-4BEB-AEF8-852192912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10896"/>
              </p:ext>
            </p:extLst>
          </p:nvPr>
        </p:nvGraphicFramePr>
        <p:xfrm>
          <a:off x="1199356" y="1644650"/>
          <a:ext cx="6745287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1866900" progId="Equation.3">
                  <p:embed/>
                </p:oleObj>
              </mc:Choice>
              <mc:Fallback>
                <p:oleObj name="Equation" r:id="rId2" imgW="3048000" imgH="1866900" progId="Equation.3">
                  <p:embed/>
                  <p:pic>
                    <p:nvPicPr>
                      <p:cNvPr id="123908" name="Object 3">
                        <a:extLst>
                          <a:ext uri="{FF2B5EF4-FFF2-40B4-BE49-F238E27FC236}">
                            <a16:creationId xmlns:a16="http://schemas.microsoft.com/office/drawing/2014/main" id="{DDAC8AD9-CE23-464C-9D87-6F196EDC1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356" y="1644650"/>
                        <a:ext cx="6745287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859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Convergence of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guess is close enough to a simple root of the function then Newton’s method is guaranteed to converge quadratically.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convergence means that the number of correct digits is nearly doubled at each iteration.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1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Problems with the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591862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initial guess of the root is far from the root the method may not converge.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Newton’s method converges linearly near multiple zeros  { f(r) = f’(r) =0 }. In such  a case, modified algorithms can be used to regain the quadratic convergence.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29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Problems with the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Runaway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BD5AFE14-A66E-4BFA-AD01-C0EE132DF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estimates of the root is going away from the root.</a:t>
            </a: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2095BAC6-F0C9-433C-BD75-635731D3B5EB}"/>
              </a:ext>
            </a:extLst>
          </p:cNvPr>
          <p:cNvSpPr>
            <a:spLocks/>
          </p:cNvSpPr>
          <p:nvPr/>
        </p:nvSpPr>
        <p:spPr bwMode="auto">
          <a:xfrm flipH="1">
            <a:off x="2514600" y="2895600"/>
            <a:ext cx="3124200" cy="1054100"/>
          </a:xfrm>
          <a:custGeom>
            <a:avLst/>
            <a:gdLst>
              <a:gd name="T0" fmla="*/ 0 w 1824"/>
              <a:gd name="T1" fmla="*/ 2147483646 h 664"/>
              <a:gd name="T2" fmla="*/ 2147483646 w 1824"/>
              <a:gd name="T3" fmla="*/ 2147483646 h 664"/>
              <a:gd name="T4" fmla="*/ 2147483646 w 1824"/>
              <a:gd name="T5" fmla="*/ 2147483646 h 664"/>
              <a:gd name="T6" fmla="*/ 2147483646 w 1824"/>
              <a:gd name="T7" fmla="*/ 2147483646 h 664"/>
              <a:gd name="T8" fmla="*/ 2147483646 w 1824"/>
              <a:gd name="T9" fmla="*/ 2147483646 h 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664"/>
              <a:gd name="T17" fmla="*/ 1824 w 1824"/>
              <a:gd name="T18" fmla="*/ 664 h 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664">
                <a:moveTo>
                  <a:pt x="0" y="424"/>
                </a:moveTo>
                <a:cubicBezTo>
                  <a:pt x="140" y="432"/>
                  <a:pt x="280" y="440"/>
                  <a:pt x="432" y="376"/>
                </a:cubicBezTo>
                <a:cubicBezTo>
                  <a:pt x="584" y="312"/>
                  <a:pt x="760" y="80"/>
                  <a:pt x="912" y="40"/>
                </a:cubicBezTo>
                <a:cubicBezTo>
                  <a:pt x="1064" y="0"/>
                  <a:pt x="1192" y="32"/>
                  <a:pt x="1344" y="136"/>
                </a:cubicBezTo>
                <a:cubicBezTo>
                  <a:pt x="1496" y="240"/>
                  <a:pt x="1744" y="576"/>
                  <a:pt x="1824" y="6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D6803C04-4A14-4C59-B369-96CF354E6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7211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3BBC6803-183C-4C6E-9195-89E9712E3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11500"/>
            <a:ext cx="0" cy="609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F81E7AE7-B36F-49B8-B0C7-0B069D53B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111500"/>
            <a:ext cx="838200" cy="6096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B540AAD9-672A-4548-BD64-292C30164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68700"/>
            <a:ext cx="0" cy="152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CDE6C22F-1072-4330-805A-05FD18B76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68700"/>
            <a:ext cx="1981200" cy="152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A3D0150-F2B3-417E-9456-9904FB88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77031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FDE79426-EDDA-4B8D-9835-71EA22B9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3252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Problems with the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Spot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CF640FD-3574-450E-8BC8-49BEA76D5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769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value of </a:t>
            </a:r>
            <a:r>
              <a:rPr lang="en-US" altLang="en-US" sz="2400" b="1" i="1">
                <a:latin typeface="Arial" panose="020B0604020202020204" pitchFamily="34" charset="0"/>
              </a:rPr>
              <a:t>f’(x)</a:t>
            </a:r>
            <a:r>
              <a:rPr lang="en-US" altLang="en-US" sz="2400">
                <a:latin typeface="Arial" panose="020B0604020202020204" pitchFamily="34" charset="0"/>
              </a:rPr>
              <a:t> is zero, the algorithm fails.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If </a:t>
            </a:r>
            <a:r>
              <a:rPr lang="en-US" altLang="en-US" sz="2400" b="1" i="1">
                <a:latin typeface="Arial" panose="020B0604020202020204" pitchFamily="34" charset="0"/>
              </a:rPr>
              <a:t>f ’(x)</a:t>
            </a:r>
            <a:r>
              <a:rPr lang="en-US" altLang="en-US" sz="2400">
                <a:latin typeface="Arial" panose="020B0604020202020204" pitchFamily="34" charset="0"/>
              </a:rPr>
              <a:t> is very small then </a:t>
            </a:r>
            <a:r>
              <a:rPr lang="en-US" altLang="en-US" sz="2400" b="1" i="1">
                <a:latin typeface="Arial" panose="020B0604020202020204" pitchFamily="34" charset="0"/>
              </a:rPr>
              <a:t>x</a:t>
            </a:r>
            <a:r>
              <a:rPr lang="en-US" altLang="en-US" sz="2400" b="1" i="1" baseline="-25000">
                <a:latin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</a:rPr>
              <a:t> will be very far from </a:t>
            </a:r>
            <a:r>
              <a:rPr lang="en-US" altLang="en-US" sz="2400" b="1" i="1">
                <a:latin typeface="Arial" panose="020B0604020202020204" pitchFamily="34" charset="0"/>
              </a:rPr>
              <a:t>x</a:t>
            </a:r>
            <a:r>
              <a:rPr lang="en-US" altLang="en-US" sz="2400" b="1" i="1" baseline="-25000">
                <a:latin typeface="Arial" panose="020B0604020202020204" pitchFamily="34" charset="0"/>
              </a:rPr>
              <a:t>0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  <a:r>
              <a:rPr lang="en-US" altLang="en-US" sz="180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78EF2A85-AC6F-4B7E-889B-061BB727B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3528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4875C94A-EE30-42F5-8B2E-7B85882A0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CF8264D9-210E-4D92-99F7-3A6676A92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7180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C699A94-4919-4C01-A58E-355844557731}"/>
              </a:ext>
            </a:extLst>
          </p:cNvPr>
          <p:cNvSpPr>
            <a:spLocks/>
          </p:cNvSpPr>
          <p:nvPr/>
        </p:nvSpPr>
        <p:spPr bwMode="auto">
          <a:xfrm>
            <a:off x="1219200" y="2971800"/>
            <a:ext cx="5334000" cy="1295400"/>
          </a:xfrm>
          <a:custGeom>
            <a:avLst/>
            <a:gdLst>
              <a:gd name="T0" fmla="*/ 0 w 3360"/>
              <a:gd name="T1" fmla="*/ 2147483646 h 816"/>
              <a:gd name="T2" fmla="*/ 2147483646 w 3360"/>
              <a:gd name="T3" fmla="*/ 2147483646 h 816"/>
              <a:gd name="T4" fmla="*/ 2147483646 w 3360"/>
              <a:gd name="T5" fmla="*/ 2147483646 h 816"/>
              <a:gd name="T6" fmla="*/ 2147483646 w 3360"/>
              <a:gd name="T7" fmla="*/ 2147483646 h 816"/>
              <a:gd name="T8" fmla="*/ 2147483646 w 3360"/>
              <a:gd name="T9" fmla="*/ 2147483646 h 816"/>
              <a:gd name="T10" fmla="*/ 2147483646 w 3360"/>
              <a:gd name="T11" fmla="*/ 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60"/>
              <a:gd name="T19" fmla="*/ 0 h 816"/>
              <a:gd name="T20" fmla="*/ 3360 w 3360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60" h="816">
                <a:moveTo>
                  <a:pt x="0" y="816"/>
                </a:moveTo>
                <a:cubicBezTo>
                  <a:pt x="88" y="636"/>
                  <a:pt x="176" y="456"/>
                  <a:pt x="336" y="336"/>
                </a:cubicBezTo>
                <a:cubicBezTo>
                  <a:pt x="496" y="216"/>
                  <a:pt x="704" y="48"/>
                  <a:pt x="960" y="96"/>
                </a:cubicBezTo>
                <a:cubicBezTo>
                  <a:pt x="1216" y="144"/>
                  <a:pt x="1600" y="560"/>
                  <a:pt x="1872" y="624"/>
                </a:cubicBezTo>
                <a:cubicBezTo>
                  <a:pt x="2144" y="688"/>
                  <a:pt x="2344" y="584"/>
                  <a:pt x="2592" y="480"/>
                </a:cubicBezTo>
                <a:cubicBezTo>
                  <a:pt x="2840" y="376"/>
                  <a:pt x="3100" y="188"/>
                  <a:pt x="33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9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Problems with the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9266D15-9C38-4255-BFE4-82F500729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21659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algorithm cycles between two values x</a:t>
            </a:r>
            <a:r>
              <a:rPr lang="en-US" altLang="en-US" sz="2400" baseline="-25000">
                <a:latin typeface="Arial" panose="020B0604020202020204" pitchFamily="34" charset="0"/>
              </a:rPr>
              <a:t>0</a:t>
            </a:r>
            <a:r>
              <a:rPr lang="en-US" altLang="en-US" sz="1800">
                <a:latin typeface="Arial" panose="020B0604020202020204" pitchFamily="34" charset="0"/>
              </a:rPr>
              <a:t> and </a:t>
            </a:r>
            <a:r>
              <a:rPr lang="en-US" altLang="en-US" sz="2400">
                <a:latin typeface="Arial" panose="020B0604020202020204" pitchFamily="34" charset="0"/>
              </a:rPr>
              <a:t>x</a:t>
            </a:r>
            <a:r>
              <a:rPr lang="en-US" altLang="en-US" sz="24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19F6A34-C3B7-484F-BAA5-47A0B2250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50059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97B1F17E-0ECE-4D15-8AA0-A92BB0973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88059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C59458B-3CBA-4FC5-A515-36DC19A819D4}"/>
              </a:ext>
            </a:extLst>
          </p:cNvPr>
          <p:cNvSpPr>
            <a:spLocks/>
          </p:cNvSpPr>
          <p:nvPr/>
        </p:nvSpPr>
        <p:spPr bwMode="auto">
          <a:xfrm rot="20996463">
            <a:off x="2590800" y="2864259"/>
            <a:ext cx="3276600" cy="1651000"/>
          </a:xfrm>
          <a:custGeom>
            <a:avLst/>
            <a:gdLst>
              <a:gd name="T0" fmla="*/ 0 w 2064"/>
              <a:gd name="T1" fmla="*/ 2147483646 h 1040"/>
              <a:gd name="T2" fmla="*/ 2147483646 w 2064"/>
              <a:gd name="T3" fmla="*/ 2147483646 h 1040"/>
              <a:gd name="T4" fmla="*/ 2147483646 w 2064"/>
              <a:gd name="T5" fmla="*/ 2147483646 h 1040"/>
              <a:gd name="T6" fmla="*/ 2147483646 w 2064"/>
              <a:gd name="T7" fmla="*/ 2147483646 h 1040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1040"/>
              <a:gd name="T14" fmla="*/ 2064 w 2064"/>
              <a:gd name="T15" fmla="*/ 1040 h 1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1040">
                <a:moveTo>
                  <a:pt x="0" y="912"/>
                </a:moveTo>
                <a:cubicBezTo>
                  <a:pt x="68" y="976"/>
                  <a:pt x="136" y="1040"/>
                  <a:pt x="384" y="912"/>
                </a:cubicBezTo>
                <a:cubicBezTo>
                  <a:pt x="632" y="784"/>
                  <a:pt x="1208" y="288"/>
                  <a:pt x="1488" y="144"/>
                </a:cubicBezTo>
                <a:cubicBezTo>
                  <a:pt x="1768" y="0"/>
                  <a:pt x="1968" y="64"/>
                  <a:pt x="2064" y="48"/>
                </a:cubicBezTo>
              </a:path>
            </a:pathLst>
          </a:custGeom>
          <a:noFill/>
          <a:ln w="571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55C9D48F-C544-4AED-BAD2-30824F1A5F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711859"/>
            <a:ext cx="1905000" cy="838200"/>
          </a:xfrm>
          <a:prstGeom prst="line">
            <a:avLst/>
          </a:prstGeom>
          <a:noFill/>
          <a:ln w="38100">
            <a:solidFill>
              <a:srgbClr val="0E0C93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D0693A41-5DB7-4B27-A993-D08B6B041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50059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80A4A3CE-96BE-4BBF-B8F3-468BD6F19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550059"/>
            <a:ext cx="1905000" cy="914400"/>
          </a:xfrm>
          <a:prstGeom prst="line">
            <a:avLst/>
          </a:prstGeom>
          <a:noFill/>
          <a:ln w="38100">
            <a:solidFill>
              <a:srgbClr val="0E0C93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12590F53-26AA-422A-B689-CDA07FB1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2625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0</a:t>
            </a:r>
            <a:r>
              <a:rPr lang="en-US" altLang="en-US" sz="1800">
                <a:latin typeface="Arial" panose="020B0604020202020204" pitchFamily="34" charset="0"/>
              </a:rPr>
              <a:t>=x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=x</a:t>
            </a:r>
            <a:r>
              <a:rPr lang="en-US" altLang="en-US" sz="1800" baseline="-25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DFBBD0AF-EA1A-4E35-AB6D-15E150A0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9285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=x</a:t>
            </a:r>
            <a:r>
              <a:rPr lang="en-US" altLang="en-US" sz="1800" baseline="-25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=x</a:t>
            </a:r>
            <a:r>
              <a:rPr lang="en-US" altLang="en-US" sz="1800" baseline="-25000">
                <a:latin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2649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68881A-2EA0-47F2-87D5-E6425FF22D4D}"/>
              </a:ext>
            </a:extLst>
          </p:cNvPr>
          <p:cNvSpPr/>
          <p:nvPr/>
        </p:nvSpPr>
        <p:spPr>
          <a:xfrm>
            <a:off x="2310983" y="3083169"/>
            <a:ext cx="490772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Newtons method – system of nonlinear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338" y="1524000"/>
                <a:ext cx="7797016" cy="51816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nonlinear equations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Iteration:</a:t>
                </a:r>
              </a:p>
              <a:p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3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338" y="1524000"/>
                <a:ext cx="7797016" cy="5181600"/>
              </a:xfrm>
              <a:blipFill>
                <a:blip r:embed="rId2"/>
                <a:stretch>
                  <a:fillRect l="-1016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CE2473E-A712-4797-8B00-EE87B9DA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68" y="4563228"/>
            <a:ext cx="5314955" cy="21423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33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system of nonlinear equations – 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following system of equations: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22EAA6E-E8AF-4A92-91F6-7ED67F439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92581"/>
              </p:ext>
            </p:extLst>
          </p:nvPr>
        </p:nvGraphicFramePr>
        <p:xfrm>
          <a:off x="1143000" y="2057400"/>
          <a:ext cx="3275012" cy="158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1549400" imgH="749300" progId="Equation.3">
                  <p:embed/>
                </p:oleObj>
              </mc:Choice>
              <mc:Fallback>
                <p:oleObj name="Microsoft Equation 3.0" r:id="rId2" imgW="1549400" imgH="749300" progId="Equation.3">
                  <p:embed/>
                  <p:pic>
                    <p:nvPicPr>
                      <p:cNvPr id="140293" name="Object 4">
                        <a:extLst>
                          <a:ext uri="{FF2B5EF4-FFF2-40B4-BE49-F238E27FC236}">
                            <a16:creationId xmlns:a16="http://schemas.microsoft.com/office/drawing/2014/main" id="{EFC090CC-EF86-4925-AB3B-143B5C794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3275012" cy="1583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43F67B1-032E-44BE-9B26-A361131CB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339150"/>
              </p:ext>
            </p:extLst>
          </p:nvPr>
        </p:nvGraphicFramePr>
        <p:xfrm>
          <a:off x="733425" y="4628833"/>
          <a:ext cx="76771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1400" imgH="508000" progId="Equation.3">
                  <p:embed/>
                </p:oleObj>
              </mc:Choice>
              <mc:Fallback>
                <p:oleObj name="Equation" r:id="rId4" imgW="3581400" imgH="508000" progId="Equation.3">
                  <p:embed/>
                  <p:pic>
                    <p:nvPicPr>
                      <p:cNvPr id="80901" name="Object 5">
                        <a:extLst>
                          <a:ext uri="{FF2B5EF4-FFF2-40B4-BE49-F238E27FC236}">
                            <a16:creationId xmlns:a16="http://schemas.microsoft.com/office/drawing/2014/main" id="{80D207C5-C958-4914-833D-544CDFA1A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628833"/>
                        <a:ext cx="76771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system of nonlinear equations – 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CC89296-FBC4-4524-A3E1-C09B0BA7E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871871"/>
              </p:ext>
            </p:extLst>
          </p:nvPr>
        </p:nvGraphicFramePr>
        <p:xfrm>
          <a:off x="716073" y="1600200"/>
          <a:ext cx="771185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500" imgH="2438400" progId="Equation.3">
                  <p:embed/>
                </p:oleObj>
              </mc:Choice>
              <mc:Fallback>
                <p:oleObj name="Equation" r:id="rId2" imgW="4254500" imgH="2438400" progId="Equation.3">
                  <p:embed/>
                  <p:pic>
                    <p:nvPicPr>
                      <p:cNvPr id="142340" name="Object 3">
                        <a:extLst>
                          <a:ext uri="{FF2B5EF4-FFF2-40B4-BE49-F238E27FC236}">
                            <a16:creationId xmlns:a16="http://schemas.microsoft.com/office/drawing/2014/main" id="{744B155D-D8BE-4823-A43C-F7C73CDDB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73" y="1600200"/>
                        <a:ext cx="771185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522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579762" cy="5037221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following system of equations: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F19224B-FCE4-4D0A-9896-3B12BA543C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595555"/>
              </p:ext>
            </p:extLst>
          </p:nvPr>
        </p:nvGraphicFramePr>
        <p:xfrm>
          <a:off x="1143001" y="1994901"/>
          <a:ext cx="3276600" cy="160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749300" progId="Equation.3">
                  <p:embed/>
                </p:oleObj>
              </mc:Choice>
              <mc:Fallback>
                <p:oleObj name="Equation" r:id="rId2" imgW="1574800" imgH="749300" progId="Equation.3">
                  <p:embed/>
                  <p:pic>
                    <p:nvPicPr>
                      <p:cNvPr id="144389" name="Object 4">
                        <a:extLst>
                          <a:ext uri="{FF2B5EF4-FFF2-40B4-BE49-F238E27FC236}">
                            <a16:creationId xmlns:a16="http://schemas.microsoft.com/office/drawing/2014/main" id="{21034609-0624-4316-B2D5-C2D5060098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994901"/>
                        <a:ext cx="3276600" cy="1600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09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Zeros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9812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real-valued function. Any number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a </a:t>
                </a:r>
                <a:r>
                  <a:rPr lang="en-US" sz="25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of the function</a:t>
                </a:r>
              </a:p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5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equation has 2 zeros</a:t>
                </a:r>
              </a:p>
              <a:p>
                <a:pPr lvl="1"/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and 3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981200"/>
                <a:ext cx="8077199" cy="3911228"/>
              </a:xfrm>
              <a:blipFill>
                <a:blip r:embed="rId2"/>
                <a:stretch>
                  <a:fillRect l="-1132" t="-1246" r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13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Exercise -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579762" cy="5037221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0626B53-532F-414A-A5FD-F55ACBB41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21522"/>
              </p:ext>
            </p:extLst>
          </p:nvPr>
        </p:nvGraphicFramePr>
        <p:xfrm>
          <a:off x="1219596" y="1905000"/>
          <a:ext cx="6704807" cy="97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400" imgH="482600" progId="Equation.3">
                  <p:embed/>
                </p:oleObj>
              </mc:Choice>
              <mc:Fallback>
                <p:oleObj name="Equation" r:id="rId2" imgW="3327400" imgH="482600" progId="Equation.3">
                  <p:embed/>
                  <p:pic>
                    <p:nvPicPr>
                      <p:cNvPr id="82949" name="Object 5">
                        <a:extLst>
                          <a:ext uri="{FF2B5EF4-FFF2-40B4-BE49-F238E27FC236}">
                            <a16:creationId xmlns:a16="http://schemas.microsoft.com/office/drawing/2014/main" id="{52B69AA5-6C26-4B19-B3D9-CD1B49054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596" y="1905000"/>
                        <a:ext cx="6704807" cy="971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2BCC568-C02C-4864-8ADD-52FBDDFC7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435579"/>
              </p:ext>
            </p:extLst>
          </p:nvPr>
        </p:nvGraphicFramePr>
        <p:xfrm>
          <a:off x="457200" y="4038600"/>
          <a:ext cx="8390751" cy="162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11700" imgH="914400" progId="Equation.3">
                  <p:embed/>
                </p:oleObj>
              </mc:Choice>
              <mc:Fallback>
                <p:oleObj name="Equation" r:id="rId4" imgW="4711700" imgH="914400" progId="Equation.3">
                  <p:embed/>
                  <p:pic>
                    <p:nvPicPr>
                      <p:cNvPr id="146436" name="Object 4">
                        <a:extLst>
                          <a:ext uri="{FF2B5EF4-FFF2-40B4-BE49-F238E27FC236}">
                            <a16:creationId xmlns:a16="http://schemas.microsoft.com/office/drawing/2014/main" id="{A1EB5C68-179B-4E9F-BCA2-BBB85DE00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8390751" cy="1628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BF0AFC02-80D3-4822-B8A4-4E682432A3F7}"/>
              </a:ext>
            </a:extLst>
          </p:cNvPr>
          <p:cNvSpPr/>
          <p:nvPr/>
        </p:nvSpPr>
        <p:spPr>
          <a:xfrm>
            <a:off x="4267200" y="3124200"/>
            <a:ext cx="228600" cy="704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5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The Secant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524000"/>
            <a:ext cx="779701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Newton’s method, we had the following:</a:t>
            </a: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C5E028E6-2638-4D16-9670-A7928B544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556785"/>
              </p:ext>
            </p:extLst>
          </p:nvPr>
        </p:nvGraphicFramePr>
        <p:xfrm>
          <a:off x="1450556" y="2160274"/>
          <a:ext cx="6628579" cy="413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1816100" progId="Equation.3">
                  <p:embed/>
                </p:oleObj>
              </mc:Choice>
              <mc:Fallback>
                <p:oleObj name="Equation" r:id="rId2" imgW="2908300" imgH="1816100" progId="Equation.3">
                  <p:embed/>
                  <p:pic>
                    <p:nvPicPr>
                      <p:cNvPr id="150532" name="Object 3">
                        <a:extLst>
                          <a:ext uri="{FF2B5EF4-FFF2-40B4-BE49-F238E27FC236}">
                            <a16:creationId xmlns:a16="http://schemas.microsoft.com/office/drawing/2014/main" id="{682BFE9C-8BBD-42C5-AA14-F25FF5DEA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556" y="2160274"/>
                        <a:ext cx="6628579" cy="4139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690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The Secant method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BB74D7D-C097-4F60-A98E-137CAED52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6007"/>
              </p:ext>
            </p:extLst>
          </p:nvPr>
        </p:nvGraphicFramePr>
        <p:xfrm>
          <a:off x="992946" y="1676400"/>
          <a:ext cx="7543800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8200" imgH="1968500" progId="Equation.3">
                  <p:embed/>
                </p:oleObj>
              </mc:Choice>
              <mc:Fallback>
                <p:oleObj name="Equation" r:id="rId2" imgW="3378200" imgH="1968500" progId="Equation.3">
                  <p:embed/>
                  <p:pic>
                    <p:nvPicPr>
                      <p:cNvPr id="152580" name="Object 3">
                        <a:extLst>
                          <a:ext uri="{FF2B5EF4-FFF2-40B4-BE49-F238E27FC236}">
                            <a16:creationId xmlns:a16="http://schemas.microsoft.com/office/drawing/2014/main" id="{D1C1EF46-D11C-4797-A4BF-00AC32EA5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46" y="1676400"/>
                        <a:ext cx="7543800" cy="4397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138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The Secant method</a:t>
            </a:r>
            <a:endParaRPr lang="en-US" sz="2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338" y="1371600"/>
                <a:ext cx="7797016" cy="5334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</a:t>
                </a:r>
              </a:p>
              <a:p>
                <a:pPr marL="228600" lvl="1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two initial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</a:p>
              <a:p>
                <a:pPr marL="228600" lvl="1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estimate for the secant method: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338" y="1371600"/>
                <a:ext cx="7797016" cy="5334000"/>
              </a:xfrm>
              <a:blipFill>
                <a:blip r:embed="rId2"/>
                <a:stretch>
                  <a:fillRect l="-1016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3399B99-51AA-4C14-96AA-DE1F47EF5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6" y="4619625"/>
            <a:ext cx="4686300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6048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The Secant method</a:t>
            </a:r>
            <a:endParaRPr lang="en-US" sz="2200" dirty="0">
              <a:solidFill>
                <a:schemeClr val="accent1"/>
              </a:solidFill>
            </a:endParaRP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0F49ACAB-36EF-46B9-9795-F7D527D8321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232561"/>
              </p:ext>
            </p:extLst>
          </p:nvPr>
        </p:nvGraphicFramePr>
        <p:xfrm>
          <a:off x="1695450" y="1905000"/>
          <a:ext cx="5753100" cy="3362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800" imgH="1143000" progId="Equation.3">
                  <p:embed/>
                </p:oleObj>
              </mc:Choice>
              <mc:Fallback>
                <p:oleObj name="Equation" r:id="rId2" imgW="1955800" imgH="1143000" progId="Equation.3">
                  <p:embed/>
                  <p:pic>
                    <p:nvPicPr>
                      <p:cNvPr id="156676" name="Object 3">
                        <a:extLst>
                          <a:ext uri="{FF2B5EF4-FFF2-40B4-BE49-F238E27FC236}">
                            <a16:creationId xmlns:a16="http://schemas.microsoft.com/office/drawing/2014/main" id="{E4CD2D75-313B-456C-BED4-6D071144C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905000"/>
                        <a:ext cx="5753100" cy="3362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169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The Secant method</a:t>
            </a:r>
            <a:endParaRPr lang="en-US" sz="2200" dirty="0">
              <a:solidFill>
                <a:schemeClr val="accent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8ED512-361F-4FA9-9634-E99B6340EBBD}"/>
              </a:ext>
            </a:extLst>
          </p:cNvPr>
          <p:cNvGrpSpPr/>
          <p:nvPr/>
        </p:nvGrpSpPr>
        <p:grpSpPr>
          <a:xfrm>
            <a:off x="2057400" y="1727917"/>
            <a:ext cx="5867400" cy="4572000"/>
            <a:chOff x="2667000" y="1828800"/>
            <a:chExt cx="5867400" cy="4572000"/>
          </a:xfrm>
        </p:grpSpPr>
        <p:graphicFrame>
          <p:nvGraphicFramePr>
            <p:cNvPr id="25" name="Object 3">
              <a:extLst>
                <a:ext uri="{FF2B5EF4-FFF2-40B4-BE49-F238E27FC236}">
                  <a16:creationId xmlns:a16="http://schemas.microsoft.com/office/drawing/2014/main" id="{BC687816-3936-43E8-AC74-B5A838380BF1}"/>
                </a:ext>
              </a:extLst>
            </p:cNvPr>
            <p:cNvGraphicFramePr>
              <a:graphicFrameLocks noGrp="1" noChangeAspect="1"/>
            </p:cNvGraphicFramePr>
            <p:nvPr>
              <p:ph sz="half" idx="1"/>
              <p:extLst>
                <p:ext uri="{D42A27DB-BD31-4B8C-83A1-F6EECF244321}">
                  <p14:modId xmlns:p14="http://schemas.microsoft.com/office/powerpoint/2010/main" val="3513416452"/>
                </p:ext>
              </p:extLst>
            </p:nvPr>
          </p:nvGraphicFramePr>
          <p:xfrm>
            <a:off x="3048000" y="3048000"/>
            <a:ext cx="3810000" cy="1266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05729" imgH="634725" progId="Equation.3">
                    <p:embed/>
                  </p:oleObj>
                </mc:Choice>
                <mc:Fallback>
                  <p:oleObj name="Equation" r:id="rId2" imgW="2005729" imgH="634725" progId="Equation.3">
                    <p:embed/>
                    <p:pic>
                      <p:nvPicPr>
                        <p:cNvPr id="158724" name="Object 3">
                          <a:extLst>
                            <a:ext uri="{FF2B5EF4-FFF2-40B4-BE49-F238E27FC236}">
                              <a16:creationId xmlns:a16="http://schemas.microsoft.com/office/drawing/2014/main" id="{491D94F3-F373-4CCD-80E5-067314AE1B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3048000"/>
                          <a:ext cx="3810000" cy="1266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>
              <a:extLst>
                <a:ext uri="{FF2B5EF4-FFF2-40B4-BE49-F238E27FC236}">
                  <a16:creationId xmlns:a16="http://schemas.microsoft.com/office/drawing/2014/main" id="{95F3382C-2C22-4152-B432-2F2502350530}"/>
                </a:ext>
              </a:extLst>
            </p:cNvPr>
            <p:cNvGraphicFramePr>
              <a:graphicFrameLocks noGrp="1" noChangeAspect="1"/>
            </p:cNvGraphicFramePr>
            <p:nvPr>
              <p:ph sz="quarter" idx="2"/>
              <p:extLst>
                <p:ext uri="{D42A27DB-BD31-4B8C-83A1-F6EECF244321}">
                  <p14:modId xmlns:p14="http://schemas.microsoft.com/office/powerpoint/2010/main" val="2840854897"/>
                </p:ext>
              </p:extLst>
            </p:nvPr>
          </p:nvGraphicFramePr>
          <p:xfrm>
            <a:off x="3810000" y="1905000"/>
            <a:ext cx="1905000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1200" imgH="228600" progId="Equation.3">
                    <p:embed/>
                  </p:oleObj>
                </mc:Choice>
                <mc:Fallback>
                  <p:oleObj name="Equation" r:id="rId4" imgW="711200" imgH="228600" progId="Equation.3">
                    <p:embed/>
                    <p:pic>
                      <p:nvPicPr>
                        <p:cNvPr id="158725" name="Object 4">
                          <a:extLst>
                            <a:ext uri="{FF2B5EF4-FFF2-40B4-BE49-F238E27FC236}">
                              <a16:creationId xmlns:a16="http://schemas.microsoft.com/office/drawing/2014/main" id="{895DECED-C1F1-4593-894D-8FBE9422D4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1905000"/>
                          <a:ext cx="1905000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7A17C6C2-1FAA-41E5-945F-7712C064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048000"/>
              <a:ext cx="3886200" cy="1295400"/>
            </a:xfrm>
            <a:prstGeom prst="rect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A442047F-75F0-4B01-A1BC-EE97A980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28800"/>
              <a:ext cx="3581400" cy="838200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E693507C-A190-48A4-B22A-46307116B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572000"/>
              <a:ext cx="2286000" cy="1828800"/>
            </a:xfrm>
            <a:prstGeom prst="diamond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30" name="Object 8">
              <a:extLst>
                <a:ext uri="{FF2B5EF4-FFF2-40B4-BE49-F238E27FC236}">
                  <a16:creationId xmlns:a16="http://schemas.microsoft.com/office/drawing/2014/main" id="{6416EDBD-1A1D-421D-A5E4-19E7F977742B}"/>
                </a:ext>
              </a:extLst>
            </p:cNvPr>
            <p:cNvGraphicFramePr>
              <a:graphicFrameLocks noGrp="1" noChangeAspect="1"/>
            </p:cNvGraphicFramePr>
            <p:nvPr>
              <p:ph sz="quarter" idx="3"/>
              <p:extLst>
                <p:ext uri="{D42A27DB-BD31-4B8C-83A1-F6EECF244321}">
                  <p14:modId xmlns:p14="http://schemas.microsoft.com/office/powerpoint/2010/main" val="4215357659"/>
                </p:ext>
              </p:extLst>
            </p:nvPr>
          </p:nvGraphicFramePr>
          <p:xfrm>
            <a:off x="3886200" y="5181600"/>
            <a:ext cx="19558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7836" imgH="253890" progId="Equation.3">
                    <p:embed/>
                  </p:oleObj>
                </mc:Choice>
                <mc:Fallback>
                  <p:oleObj name="Equation" r:id="rId6" imgW="837836" imgH="253890" progId="Equation.3">
                    <p:embed/>
                    <p:pic>
                      <p:nvPicPr>
                        <p:cNvPr id="158729" name="Object 8">
                          <a:extLst>
                            <a:ext uri="{FF2B5EF4-FFF2-40B4-BE49-F238E27FC236}">
                              <a16:creationId xmlns:a16="http://schemas.microsoft.com/office/drawing/2014/main" id="{2D46B7AB-0D94-4D3C-A54F-BBAD7F3A3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5181600"/>
                          <a:ext cx="195580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98B1FCB1-D9C8-4A91-9180-9FF5A3107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66700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BC9283B6-CE2D-4C88-94E6-25C6F061C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343400"/>
              <a:ext cx="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BE72CB09-4D5C-484E-8F16-506EBBEBD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5486400"/>
              <a:ext cx="1066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11EA8F63-E5E1-44A6-AF1B-D00EEB343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2819400"/>
              <a:ext cx="0" cy="2667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793340DB-1883-4FDC-8D98-436ADBC82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819400"/>
              <a:ext cx="2209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E0A11711-EB8C-4746-AF2C-8D1119B86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486400"/>
              <a:ext cx="609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B4012172-BD83-4B90-8ECE-1564B2BBA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029200"/>
              <a:ext cx="1905000" cy="914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310DC9CA-1122-4A07-9CC2-673B0DEB1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18160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Stop</a:t>
              </a: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AF6FAD1F-1A25-4EB3-89C8-0C5332B01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8B0FDCAC-AF40-4023-B0F3-DCE658F0D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87680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685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Secant method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338" y="1524000"/>
                <a:ext cx="7797016" cy="51816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roots of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initial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error &lt; 0.001.</a:t>
                </a:r>
              </a:p>
              <a:p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3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F2FC3B-E7E1-463C-A398-020CEA72F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338" y="1524000"/>
                <a:ext cx="7797016" cy="5181600"/>
              </a:xfrm>
              <a:blipFill>
                <a:blip r:embed="rId2"/>
                <a:stretch>
                  <a:fillRect l="-1016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74A6F852-BDCE-47EB-8492-A14188EFA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85837"/>
              </p:ext>
            </p:extLst>
          </p:nvPr>
        </p:nvGraphicFramePr>
        <p:xfrm>
          <a:off x="506437" y="2819400"/>
          <a:ext cx="8229600" cy="32385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f(x(i))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x(i+1)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|x(i+1)-x(i)|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0.1000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0.0585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-1.1062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0. 0062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-1.1062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-1.1052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-1.1052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-1.1052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69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Secant method – convergence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rate of convergence of the Secant method is super linear: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better than Bisection method but not as good as Newton’s method.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A8E3F46-E75D-4DAD-B297-A57F4E059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60797"/>
              </p:ext>
            </p:extLst>
          </p:nvPr>
        </p:nvGraphicFramePr>
        <p:xfrm>
          <a:off x="1241769" y="2971800"/>
          <a:ext cx="7046154" cy="1536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8200" imgH="736600" progId="Equation.3">
                  <p:embed/>
                </p:oleObj>
              </mc:Choice>
              <mc:Fallback>
                <p:oleObj name="Equation" r:id="rId2" imgW="3378200" imgH="736600" progId="Equation.3">
                  <p:embed/>
                  <p:pic>
                    <p:nvPicPr>
                      <p:cNvPr id="166917" name="Object 4">
                        <a:extLst>
                          <a:ext uri="{FF2B5EF4-FFF2-40B4-BE49-F238E27FC236}">
                            <a16:creationId xmlns:a16="http://schemas.microsoft.com/office/drawing/2014/main" id="{FBCAA94C-762D-42E2-9E65-79F190665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769" y="2971800"/>
                        <a:ext cx="7046154" cy="1536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627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Group 47">
            <a:extLst>
              <a:ext uri="{FF2B5EF4-FFF2-40B4-BE49-F238E27FC236}">
                <a16:creationId xmlns:a16="http://schemas.microsoft.com/office/drawing/2014/main" id="{5C65FA40-6F1E-4D54-95A3-2C56D4228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629990"/>
              </p:ext>
            </p:extLst>
          </p:nvPr>
        </p:nvGraphicFramePr>
        <p:xfrm>
          <a:off x="480646" y="1752600"/>
          <a:ext cx="8229600" cy="474715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Method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Pros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Bisection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Easy, Reliable, Convergent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One function evaluation per iteration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No knowledge of derivative is needed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Slow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Needs an interval [a, b] containing the root, i.e., f(a)f(b)&lt;0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Newton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Fast  (if near the root)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Two function evaluations per iteration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May diverge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Needs derivative and an initial guess 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such that f’(x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 is nonzero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8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Secant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Fast  (slower than Newton)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No knowledge of derivative is needed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One function evaluation per iteration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Char char="-"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May diverge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 Needs two initial points guess 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 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such that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)- f(x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 is nonzero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4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Exercise 2 –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9BEB548-FBF1-4765-AB0A-C519AAA57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27756"/>
              </p:ext>
            </p:extLst>
          </p:nvPr>
        </p:nvGraphicFramePr>
        <p:xfrm>
          <a:off x="950744" y="1752600"/>
          <a:ext cx="6324600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422400" progId="Equation.3">
                  <p:embed/>
                </p:oleObj>
              </mc:Choice>
              <mc:Fallback>
                <p:oleObj name="Equation" r:id="rId2" imgW="2717800" imgH="1422400" progId="Equation.3">
                  <p:embed/>
                  <p:pic>
                    <p:nvPicPr>
                      <p:cNvPr id="177156" name="Object 3">
                        <a:extLst>
                          <a:ext uri="{FF2B5EF4-FFF2-40B4-BE49-F238E27FC236}">
                            <a16:creationId xmlns:a16="http://schemas.microsoft.com/office/drawing/2014/main" id="{EBD27D28-7F9F-4C20-A3F4-8DE3C8163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744" y="1752600"/>
                        <a:ext cx="6324600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8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Graphical interpretation of zeros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1" y="1981200"/>
                <a:ext cx="8077199" cy="3911228"/>
              </a:xfrm>
            </p:spPr>
            <p:txBody>
              <a:bodyPr>
                <a:norm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real zeros of a function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values of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which the graph of the function crosses or touches the x-axis.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981200"/>
                <a:ext cx="8077199" cy="3911228"/>
              </a:xfrm>
              <a:blipFill>
                <a:blip r:embed="rId2"/>
                <a:stretch>
                  <a:fillRect l="-1132" t="-1246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14">
            <a:extLst>
              <a:ext uri="{FF2B5EF4-FFF2-40B4-BE49-F238E27FC236}">
                <a16:creationId xmlns:a16="http://schemas.microsoft.com/office/drawing/2014/main" id="{DDB506D5-0878-4271-A32C-40DB0F8AD699}"/>
              </a:ext>
            </a:extLst>
          </p:cNvPr>
          <p:cNvSpPr>
            <a:spLocks/>
          </p:cNvSpPr>
          <p:nvPr/>
        </p:nvSpPr>
        <p:spPr bwMode="auto">
          <a:xfrm>
            <a:off x="1904998" y="3810000"/>
            <a:ext cx="4363453" cy="2590800"/>
          </a:xfrm>
          <a:custGeom>
            <a:avLst/>
            <a:gdLst>
              <a:gd name="T0" fmla="*/ 0 w 2304"/>
              <a:gd name="T1" fmla="*/ 2147483646 h 1368"/>
              <a:gd name="T2" fmla="*/ 2147483646 w 2304"/>
              <a:gd name="T3" fmla="*/ 2147483646 h 1368"/>
              <a:gd name="T4" fmla="*/ 2147483646 w 2304"/>
              <a:gd name="T5" fmla="*/ 2147483646 h 1368"/>
              <a:gd name="T6" fmla="*/ 2147483646 w 2304"/>
              <a:gd name="T7" fmla="*/ 2147483646 h 1368"/>
              <a:gd name="T8" fmla="*/ 2147483646 w 2304"/>
              <a:gd name="T9" fmla="*/ 2147483646 h 1368"/>
              <a:gd name="T10" fmla="*/ 2147483646 w 2304"/>
              <a:gd name="T11" fmla="*/ 2147483646 h 1368"/>
              <a:gd name="T12" fmla="*/ 2147483646 w 2304"/>
              <a:gd name="T13" fmla="*/ 2147483646 h 13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4"/>
              <a:gd name="T22" fmla="*/ 0 h 1368"/>
              <a:gd name="T23" fmla="*/ 2304 w 2304"/>
              <a:gd name="T24" fmla="*/ 1368 h 13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4" h="1368">
                <a:moveTo>
                  <a:pt x="0" y="1368"/>
                </a:moveTo>
                <a:cubicBezTo>
                  <a:pt x="132" y="852"/>
                  <a:pt x="264" y="336"/>
                  <a:pt x="384" y="168"/>
                </a:cubicBezTo>
                <a:cubicBezTo>
                  <a:pt x="504" y="0"/>
                  <a:pt x="632" y="320"/>
                  <a:pt x="720" y="360"/>
                </a:cubicBezTo>
                <a:cubicBezTo>
                  <a:pt x="808" y="400"/>
                  <a:pt x="832" y="456"/>
                  <a:pt x="912" y="408"/>
                </a:cubicBezTo>
                <a:cubicBezTo>
                  <a:pt x="992" y="360"/>
                  <a:pt x="1024" y="24"/>
                  <a:pt x="1200" y="72"/>
                </a:cubicBezTo>
                <a:cubicBezTo>
                  <a:pt x="1376" y="120"/>
                  <a:pt x="1784" y="560"/>
                  <a:pt x="1968" y="696"/>
                </a:cubicBezTo>
                <a:cubicBezTo>
                  <a:pt x="2152" y="832"/>
                  <a:pt x="2228" y="860"/>
                  <a:pt x="2304" y="8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20AE023-27ED-4BD7-8D70-48418A765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218238"/>
            <a:ext cx="0" cy="31825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AA508B6C-A2BC-44AD-A608-72AD070CC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999" y="4644473"/>
            <a:ext cx="4876725" cy="3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444A5467-D031-489E-B6C7-5A77F80CA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15" y="4687605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22222AE6-AE24-4A33-AC11-2C03745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87605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CCCC8399-05C8-4AD1-AEDB-1F3159F9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687605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4D67EAE7-A2BF-4A93-8D23-46FEB4181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61" y="344481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822444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Exercise 2 solution –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25B6C9-719B-4DB1-98AA-4859FB6E2E54}"/>
              </a:ext>
            </a:extLst>
          </p:cNvPr>
          <p:cNvSpPr txBox="1">
            <a:spLocks noChangeArrowheads="1"/>
          </p:cNvSpPr>
          <p:nvPr/>
        </p:nvSpPr>
        <p:spPr>
          <a:xfrm>
            <a:off x="1412046" y="1769192"/>
            <a:ext cx="6705600" cy="45307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    k         x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        f(x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)    </a:t>
            </a:r>
            <a:r>
              <a:rPr lang="ar-SA" altLang="en-US" sz="2400" dirty="0"/>
              <a:t>    </a:t>
            </a:r>
            <a:r>
              <a:rPr lang="en-US" altLang="en-US" sz="2400" dirty="0"/>
              <a:t> f’(x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)     ERROR</a:t>
            </a:r>
          </a:p>
          <a:p>
            <a:pPr marL="0" indent="0">
              <a:buNone/>
            </a:pPr>
            <a:r>
              <a:rPr lang="en-US" altLang="en-US" sz="2400" dirty="0"/>
              <a:t>______________________________________</a:t>
            </a:r>
          </a:p>
          <a:p>
            <a:pPr marL="0" indent="0">
              <a:buNone/>
            </a:pPr>
            <a:r>
              <a:rPr lang="en-US" altLang="en-US" sz="2400" dirty="0"/>
              <a:t>    0     1.0000  </a:t>
            </a:r>
            <a:r>
              <a:rPr lang="ar-SA" altLang="en-US" sz="2400" dirty="0"/>
              <a:t> </a:t>
            </a:r>
            <a:r>
              <a:rPr lang="en-US" altLang="en-US" sz="2400" dirty="0"/>
              <a:t> -1.0000   2.0000        </a:t>
            </a:r>
          </a:p>
          <a:p>
            <a:pPr marL="0" indent="0">
              <a:buNone/>
            </a:pPr>
            <a:r>
              <a:rPr lang="en-US" altLang="en-US" sz="2400" dirty="0"/>
              <a:t>    1     1.5000    0.8750    5.7500    0.1522</a:t>
            </a:r>
          </a:p>
          <a:p>
            <a:pPr marL="0" indent="0">
              <a:buNone/>
            </a:pPr>
            <a:r>
              <a:rPr lang="en-US" altLang="en-US" sz="2400" dirty="0"/>
              <a:t>    2     1.3478    0.1007    4.4499    0.0226</a:t>
            </a:r>
          </a:p>
          <a:p>
            <a:pPr marL="0" indent="0">
              <a:buNone/>
            </a:pPr>
            <a:r>
              <a:rPr lang="en-US" altLang="en-US" sz="2400" dirty="0"/>
              <a:t>    3     1.3252    0.0021    4.2685    0.0005</a:t>
            </a:r>
          </a:p>
          <a:p>
            <a:pPr marL="0" indent="0">
              <a:buNone/>
            </a:pPr>
            <a:r>
              <a:rPr lang="en-US" altLang="en-US" sz="2400" dirty="0"/>
              <a:t>    4     1.3247    0.0000    4.2646    0.0000</a:t>
            </a:r>
          </a:p>
          <a:p>
            <a:pPr marL="0" indent="0">
              <a:buNone/>
            </a:pPr>
            <a:r>
              <a:rPr lang="en-US" altLang="en-US" sz="2400" dirty="0"/>
              <a:t>    5     1.3247    0.0000    4.2646    0.0000</a:t>
            </a:r>
          </a:p>
        </p:txBody>
      </p:sp>
    </p:spTree>
    <p:extLst>
      <p:ext uri="{BB962C8B-B14F-4D97-AF65-F5344CB8AC3E}">
        <p14:creationId xmlns:p14="http://schemas.microsoft.com/office/powerpoint/2010/main" val="34995899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Exercise 3 –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08CCE6E-8227-49DE-92F6-539CD9EEB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24939"/>
              </p:ext>
            </p:extLst>
          </p:nvPr>
        </p:nvGraphicFramePr>
        <p:xfrm>
          <a:off x="990600" y="1751428"/>
          <a:ext cx="6117536" cy="320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422400" progId="Equation.3">
                  <p:embed/>
                </p:oleObj>
              </mc:Choice>
              <mc:Fallback>
                <p:oleObj name="Equation" r:id="rId2" imgW="2717800" imgH="1422400" progId="Equation.3">
                  <p:embed/>
                  <p:pic>
                    <p:nvPicPr>
                      <p:cNvPr id="181252" name="Object 3">
                        <a:extLst>
                          <a:ext uri="{FF2B5EF4-FFF2-40B4-BE49-F238E27FC236}">
                            <a16:creationId xmlns:a16="http://schemas.microsoft.com/office/drawing/2014/main" id="{0908BF0B-3320-4092-8CB0-CE5233AFB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1428"/>
                        <a:ext cx="6117536" cy="3201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531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F7310-29AB-4963-94FD-8BA38DA1A945}"/>
              </a:ext>
            </a:extLst>
          </p:cNvPr>
          <p:cNvSpPr/>
          <p:nvPr/>
        </p:nvSpPr>
        <p:spPr>
          <a:xfrm>
            <a:off x="2057400" y="3124200"/>
            <a:ext cx="5521406" cy="3099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Exercise 3 solution – Newton’s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ECA8B05-B771-47F0-8BAB-BE0F7A973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2615"/>
              </p:ext>
            </p:extLst>
          </p:nvPr>
        </p:nvGraphicFramePr>
        <p:xfrm>
          <a:off x="2133600" y="1752600"/>
          <a:ext cx="5521406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2006600" progId="Equation.3">
                  <p:embed/>
                </p:oleObj>
              </mc:Choice>
              <mc:Fallback>
                <p:oleObj name="Equation" r:id="rId2" imgW="2717800" imgH="2006600" progId="Equation.3">
                  <p:embed/>
                  <p:pic>
                    <p:nvPicPr>
                      <p:cNvPr id="183300" name="Object 3">
                        <a:extLst>
                          <a:ext uri="{FF2B5EF4-FFF2-40B4-BE49-F238E27FC236}">
                            <a16:creationId xmlns:a16="http://schemas.microsoft.com/office/drawing/2014/main" id="{E99DEC0C-CACA-4814-9D37-23EF6969F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5521406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E269EB-B37B-4F38-9FAB-D55C519640DF}"/>
              </a:ext>
            </a:extLst>
          </p:cNvPr>
          <p:cNvCxnSpPr/>
          <p:nvPr/>
        </p:nvCxnSpPr>
        <p:spPr>
          <a:xfrm>
            <a:off x="2438400" y="4038600"/>
            <a:ext cx="449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49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8" y="558083"/>
            <a:ext cx="7797016" cy="63550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Exercise 1 – Secant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F2FC3B-E7E1-463C-A398-020CEA72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8" y="1752600"/>
            <a:ext cx="7797016" cy="5181600"/>
          </a:xfrm>
        </p:spPr>
        <p:txBody>
          <a:bodyPr>
            <a:normAutofit/>
          </a:bodyPr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3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15DAE569-DDF7-4A14-8B47-8F86F329F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84878"/>
              </p:ext>
            </p:extLst>
          </p:nvPr>
        </p:nvGraphicFramePr>
        <p:xfrm>
          <a:off x="990600" y="1752600"/>
          <a:ext cx="6398454" cy="329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1358900" progId="Equation.3">
                  <p:embed/>
                </p:oleObj>
              </mc:Choice>
              <mc:Fallback>
                <p:oleObj name="Equation" r:id="rId2" imgW="2641600" imgH="1358900" progId="Equation.3">
                  <p:embed/>
                  <p:pic>
                    <p:nvPicPr>
                      <p:cNvPr id="173060" name="Object 3">
                        <a:extLst>
                          <a:ext uri="{FF2B5EF4-FFF2-40B4-BE49-F238E27FC236}">
                            <a16:creationId xmlns:a16="http://schemas.microsoft.com/office/drawing/2014/main" id="{05473D24-7DCD-4552-B8BF-577B127B2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6398454" cy="3291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19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Simple 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790700"/>
            <a:ext cx="8077199" cy="39112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zeros that occur once</a:t>
            </a:r>
          </a:p>
          <a:p>
            <a:pPr lvl="1"/>
            <a:endParaRPr lang="en-US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3A6748E-2E3D-4607-AC0A-0D00B2EB5C8A}"/>
              </a:ext>
            </a:extLst>
          </p:cNvPr>
          <p:cNvSpPr>
            <a:spLocks/>
          </p:cNvSpPr>
          <p:nvPr/>
        </p:nvSpPr>
        <p:spPr bwMode="auto">
          <a:xfrm>
            <a:off x="3505200" y="2946214"/>
            <a:ext cx="2133600" cy="1981200"/>
          </a:xfrm>
          <a:custGeom>
            <a:avLst/>
            <a:gdLst>
              <a:gd name="T0" fmla="*/ 0 w 1664"/>
              <a:gd name="T1" fmla="*/ 0 h 515"/>
              <a:gd name="T2" fmla="*/ 2147483646 w 1664"/>
              <a:gd name="T3" fmla="*/ 2147483646 h 515"/>
              <a:gd name="T4" fmla="*/ 2147483646 w 1664"/>
              <a:gd name="T5" fmla="*/ 2147483646 h 515"/>
              <a:gd name="T6" fmla="*/ 2147483646 w 1664"/>
              <a:gd name="T7" fmla="*/ 2147483646 h 515"/>
              <a:gd name="T8" fmla="*/ 2147483646 w 1664"/>
              <a:gd name="T9" fmla="*/ 2147483646 h 515"/>
              <a:gd name="T10" fmla="*/ 2147483646 w 1664"/>
              <a:gd name="T11" fmla="*/ 2147483646 h 515"/>
              <a:gd name="T12" fmla="*/ 2147483646 w 1664"/>
              <a:gd name="T13" fmla="*/ 2147483646 h 5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64"/>
              <a:gd name="T22" fmla="*/ 0 h 515"/>
              <a:gd name="T23" fmla="*/ 1664 w 1664"/>
              <a:gd name="T24" fmla="*/ 515 h 5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64" h="515">
                <a:moveTo>
                  <a:pt x="0" y="0"/>
                </a:moveTo>
                <a:cubicBezTo>
                  <a:pt x="88" y="104"/>
                  <a:pt x="190" y="210"/>
                  <a:pt x="288" y="288"/>
                </a:cubicBezTo>
                <a:cubicBezTo>
                  <a:pt x="386" y="366"/>
                  <a:pt x="493" y="429"/>
                  <a:pt x="589" y="466"/>
                </a:cubicBezTo>
                <a:cubicBezTo>
                  <a:pt x="685" y="503"/>
                  <a:pt x="770" y="515"/>
                  <a:pt x="864" y="509"/>
                </a:cubicBezTo>
                <a:cubicBezTo>
                  <a:pt x="958" y="503"/>
                  <a:pt x="1056" y="477"/>
                  <a:pt x="1152" y="432"/>
                </a:cubicBezTo>
                <a:cubicBezTo>
                  <a:pt x="1248" y="387"/>
                  <a:pt x="1355" y="310"/>
                  <a:pt x="1440" y="240"/>
                </a:cubicBezTo>
                <a:cubicBezTo>
                  <a:pt x="1525" y="170"/>
                  <a:pt x="1617" y="59"/>
                  <a:pt x="1664" y="1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1D8CA7B7-4967-4EB9-B364-C9BC0D7546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399" y="2565214"/>
            <a:ext cx="17571" cy="2463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E3385180-668C-4C03-80B2-AFBBA44A6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3505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4176AFF0-FB2E-423D-B8B9-81D6A25AA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22248"/>
              </p:ext>
            </p:extLst>
          </p:nvPr>
        </p:nvGraphicFramePr>
        <p:xfrm>
          <a:off x="480928" y="5346215"/>
          <a:ext cx="7924793" cy="113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3187440" imgH="457200" progId="Equation.3">
                  <p:embed/>
                </p:oleObj>
              </mc:Choice>
              <mc:Fallback>
                <p:oleObj name="Microsoft Equation 3.0" r:id="rId2" imgW="3187440" imgH="457200" progId="Equation.3">
                  <p:embed/>
                  <p:pic>
                    <p:nvPicPr>
                      <p:cNvPr id="17416" name="Object 7">
                        <a:extLst>
                          <a:ext uri="{FF2B5EF4-FFF2-40B4-BE49-F238E27FC236}">
                            <a16:creationId xmlns:a16="http://schemas.microsoft.com/office/drawing/2014/main" id="{44643B5A-4DF9-47D6-9071-AED3198DA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8" y="5346215"/>
                        <a:ext cx="7924793" cy="113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E485CE5-BC6B-4F77-B6DF-917CDAB14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13828"/>
              </p:ext>
            </p:extLst>
          </p:nvPr>
        </p:nvGraphicFramePr>
        <p:xfrm>
          <a:off x="5307401" y="2353282"/>
          <a:ext cx="2438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060" imgH="215806" progId="Equation.3">
                  <p:embed/>
                </p:oleObj>
              </mc:Choice>
              <mc:Fallback>
                <p:oleObj name="Equation" r:id="rId4" imgW="1244060" imgH="215806" progId="Equation.3">
                  <p:embed/>
                  <p:pic>
                    <p:nvPicPr>
                      <p:cNvPr id="17412" name="Object 3">
                        <a:extLst>
                          <a:ext uri="{FF2B5EF4-FFF2-40B4-BE49-F238E27FC236}">
                            <a16:creationId xmlns:a16="http://schemas.microsoft.com/office/drawing/2014/main" id="{AB18EDE8-9375-46EF-86C3-8BDB07628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401" y="2353282"/>
                        <a:ext cx="24384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DDEFA-23D6-48F2-8830-635635984064}"/>
              </a:ext>
            </a:extLst>
          </p:cNvPr>
          <p:cNvCxnSpPr/>
          <p:nvPr/>
        </p:nvCxnSpPr>
        <p:spPr>
          <a:xfrm>
            <a:off x="3657600" y="33410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7CE3BB-757D-4694-AC28-6B101BFF0C74}"/>
              </a:ext>
            </a:extLst>
          </p:cNvPr>
          <p:cNvCxnSpPr/>
          <p:nvPr/>
        </p:nvCxnSpPr>
        <p:spPr>
          <a:xfrm>
            <a:off x="5486400" y="33410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D2276A-7440-4182-B00D-66BE37F73E4C}"/>
              </a:ext>
            </a:extLst>
          </p:cNvPr>
          <p:cNvCxnSpPr/>
          <p:nvPr/>
        </p:nvCxnSpPr>
        <p:spPr>
          <a:xfrm>
            <a:off x="4876800" y="33410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1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Duplicate zeros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790700"/>
            <a:ext cx="8077199" cy="39112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zeros that occur more than once</a:t>
            </a:r>
          </a:p>
          <a:p>
            <a:pPr lvl="1"/>
            <a:endParaRPr lang="en-US" dirty="0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1D8CA7B7-4967-4EB9-B364-C9BC0D7546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399" y="2717614"/>
            <a:ext cx="17571" cy="2463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E3385180-668C-4C03-80B2-AFBBA44A6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3657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DDEFA-23D6-48F2-8830-635635984064}"/>
              </a:ext>
            </a:extLst>
          </p:cNvPr>
          <p:cNvCxnSpPr/>
          <p:nvPr/>
        </p:nvCxnSpPr>
        <p:spPr>
          <a:xfrm>
            <a:off x="3657600" y="34934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7CE3BB-757D-4694-AC28-6B101BFF0C74}"/>
              </a:ext>
            </a:extLst>
          </p:cNvPr>
          <p:cNvCxnSpPr/>
          <p:nvPr/>
        </p:nvCxnSpPr>
        <p:spPr>
          <a:xfrm>
            <a:off x="5486400" y="34934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D2276A-7440-4182-B00D-66BE37F73E4C}"/>
              </a:ext>
            </a:extLst>
          </p:cNvPr>
          <p:cNvCxnSpPr/>
          <p:nvPr/>
        </p:nvCxnSpPr>
        <p:spPr>
          <a:xfrm>
            <a:off x="4876800" y="34934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AEA19AB-EE86-49B8-8723-D9BAEDF8A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552452"/>
              </p:ext>
            </p:extLst>
          </p:nvPr>
        </p:nvGraphicFramePr>
        <p:xfrm>
          <a:off x="656795" y="5344820"/>
          <a:ext cx="7408350" cy="111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482600" progId="Equation.3">
                  <p:embed/>
                </p:oleObj>
              </mc:Choice>
              <mc:Fallback>
                <p:oleObj name="Equation" r:id="rId2" imgW="3200400" imgH="482600" progId="Equation.3">
                  <p:embed/>
                  <p:pic>
                    <p:nvPicPr>
                      <p:cNvPr id="19464" name="Object 7">
                        <a:extLst>
                          <a:ext uri="{FF2B5EF4-FFF2-40B4-BE49-F238E27FC236}">
                            <a16:creationId xmlns:a16="http://schemas.microsoft.com/office/drawing/2014/main" id="{19CB4085-BC24-4BAB-9CAA-039E62F9C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95" y="5344820"/>
                        <a:ext cx="7408350" cy="111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4">
            <a:extLst>
              <a:ext uri="{FF2B5EF4-FFF2-40B4-BE49-F238E27FC236}">
                <a16:creationId xmlns:a16="http://schemas.microsoft.com/office/drawing/2014/main" id="{C3625014-B892-4592-972C-1E609558B85A}"/>
              </a:ext>
            </a:extLst>
          </p:cNvPr>
          <p:cNvSpPr>
            <a:spLocks/>
          </p:cNvSpPr>
          <p:nvPr/>
        </p:nvSpPr>
        <p:spPr bwMode="auto">
          <a:xfrm>
            <a:off x="3687898" y="2459038"/>
            <a:ext cx="2438400" cy="1198562"/>
          </a:xfrm>
          <a:custGeom>
            <a:avLst/>
            <a:gdLst>
              <a:gd name="T0" fmla="*/ 0 w 1664"/>
              <a:gd name="T1" fmla="*/ 0 h 515"/>
              <a:gd name="T2" fmla="*/ 2147483646 w 1664"/>
              <a:gd name="T3" fmla="*/ 2147483646 h 515"/>
              <a:gd name="T4" fmla="*/ 2147483646 w 1664"/>
              <a:gd name="T5" fmla="*/ 2147483646 h 515"/>
              <a:gd name="T6" fmla="*/ 2147483646 w 1664"/>
              <a:gd name="T7" fmla="*/ 2147483646 h 515"/>
              <a:gd name="T8" fmla="*/ 2147483646 w 1664"/>
              <a:gd name="T9" fmla="*/ 2147483646 h 515"/>
              <a:gd name="T10" fmla="*/ 2147483646 w 1664"/>
              <a:gd name="T11" fmla="*/ 2147483646 h 515"/>
              <a:gd name="T12" fmla="*/ 2147483646 w 1664"/>
              <a:gd name="T13" fmla="*/ 2147483646 h 5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64"/>
              <a:gd name="T22" fmla="*/ 0 h 515"/>
              <a:gd name="T23" fmla="*/ 1664 w 1664"/>
              <a:gd name="T24" fmla="*/ 515 h 5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64" h="515">
                <a:moveTo>
                  <a:pt x="0" y="0"/>
                </a:moveTo>
                <a:cubicBezTo>
                  <a:pt x="88" y="104"/>
                  <a:pt x="190" y="210"/>
                  <a:pt x="288" y="288"/>
                </a:cubicBezTo>
                <a:cubicBezTo>
                  <a:pt x="386" y="366"/>
                  <a:pt x="493" y="429"/>
                  <a:pt x="589" y="466"/>
                </a:cubicBezTo>
                <a:cubicBezTo>
                  <a:pt x="685" y="503"/>
                  <a:pt x="770" y="515"/>
                  <a:pt x="864" y="509"/>
                </a:cubicBezTo>
                <a:cubicBezTo>
                  <a:pt x="958" y="503"/>
                  <a:pt x="1056" y="477"/>
                  <a:pt x="1152" y="432"/>
                </a:cubicBezTo>
                <a:cubicBezTo>
                  <a:pt x="1248" y="387"/>
                  <a:pt x="1355" y="310"/>
                  <a:pt x="1440" y="240"/>
                </a:cubicBezTo>
                <a:cubicBezTo>
                  <a:pt x="1525" y="170"/>
                  <a:pt x="1617" y="59"/>
                  <a:pt x="1664" y="1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F9A61DA9-4A7E-47DF-AE34-3F1729192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02537"/>
              </p:ext>
            </p:extLst>
          </p:nvPr>
        </p:nvGraphicFramePr>
        <p:xfrm>
          <a:off x="6362700" y="2500126"/>
          <a:ext cx="1600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241195" progId="Equation.3">
                  <p:embed/>
                </p:oleObj>
              </mc:Choice>
              <mc:Fallback>
                <p:oleObj name="Equation" r:id="rId4" imgW="888614" imgH="241195" progId="Equation.3">
                  <p:embed/>
                  <p:pic>
                    <p:nvPicPr>
                      <p:cNvPr id="19460" name="Object 3">
                        <a:extLst>
                          <a:ext uri="{FF2B5EF4-FFF2-40B4-BE49-F238E27FC236}">
                            <a16:creationId xmlns:a16="http://schemas.microsoft.com/office/drawing/2014/main" id="{D5BF86C3-1F28-4FD9-A288-51B42B0BA8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2500126"/>
                        <a:ext cx="1600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66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Duplicate zeros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790700"/>
            <a:ext cx="8077199" cy="39112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zeros that occur more than once</a:t>
            </a:r>
          </a:p>
          <a:p>
            <a:pPr lvl="1"/>
            <a:endParaRPr lang="en-US" dirty="0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1D8CA7B7-4967-4EB9-B364-C9BC0D7546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399" y="2717614"/>
            <a:ext cx="17571" cy="2463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E3385180-668C-4C03-80B2-AFBBA44A6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3657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DDEFA-23D6-48F2-8830-635635984064}"/>
              </a:ext>
            </a:extLst>
          </p:cNvPr>
          <p:cNvCxnSpPr/>
          <p:nvPr/>
        </p:nvCxnSpPr>
        <p:spPr>
          <a:xfrm>
            <a:off x="3657600" y="34934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7CE3BB-757D-4694-AC28-6B101BFF0C74}"/>
              </a:ext>
            </a:extLst>
          </p:cNvPr>
          <p:cNvCxnSpPr/>
          <p:nvPr/>
        </p:nvCxnSpPr>
        <p:spPr>
          <a:xfrm>
            <a:off x="5486400" y="34934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D2276A-7440-4182-B00D-66BE37F73E4C}"/>
              </a:ext>
            </a:extLst>
          </p:cNvPr>
          <p:cNvCxnSpPr/>
          <p:nvPr/>
        </p:nvCxnSpPr>
        <p:spPr>
          <a:xfrm>
            <a:off x="4876800" y="3493477"/>
            <a:ext cx="0" cy="317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4">
            <a:extLst>
              <a:ext uri="{FF2B5EF4-FFF2-40B4-BE49-F238E27FC236}">
                <a16:creationId xmlns:a16="http://schemas.microsoft.com/office/drawing/2014/main" id="{2D5C18C5-51B0-4867-A503-F759EB77430F}"/>
              </a:ext>
            </a:extLst>
          </p:cNvPr>
          <p:cNvSpPr>
            <a:spLocks/>
          </p:cNvSpPr>
          <p:nvPr/>
        </p:nvSpPr>
        <p:spPr bwMode="auto">
          <a:xfrm>
            <a:off x="3426655" y="2394834"/>
            <a:ext cx="2057400" cy="2514600"/>
          </a:xfrm>
          <a:custGeom>
            <a:avLst/>
            <a:gdLst>
              <a:gd name="T0" fmla="*/ 0 w 1296"/>
              <a:gd name="T1" fmla="*/ 2147483646 h 1584"/>
              <a:gd name="T2" fmla="*/ 2147483646 w 1296"/>
              <a:gd name="T3" fmla="*/ 2147483646 h 1584"/>
              <a:gd name="T4" fmla="*/ 2147483646 w 1296"/>
              <a:gd name="T5" fmla="*/ 2147483646 h 1584"/>
              <a:gd name="T6" fmla="*/ 2147483646 w 1296"/>
              <a:gd name="T7" fmla="*/ 2147483646 h 1584"/>
              <a:gd name="T8" fmla="*/ 2147483646 w 1296"/>
              <a:gd name="T9" fmla="*/ 2147483646 h 1584"/>
              <a:gd name="T10" fmla="*/ 2147483646 w 1296"/>
              <a:gd name="T11" fmla="*/ 2147483646 h 1584"/>
              <a:gd name="T12" fmla="*/ 2147483646 w 1296"/>
              <a:gd name="T13" fmla="*/ 2147483646 h 1584"/>
              <a:gd name="T14" fmla="*/ 2147483646 w 1296"/>
              <a:gd name="T15" fmla="*/ 0 h 15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96"/>
              <a:gd name="T25" fmla="*/ 0 h 1584"/>
              <a:gd name="T26" fmla="*/ 1296 w 1296"/>
              <a:gd name="T27" fmla="*/ 1584 h 15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96" h="1584">
                <a:moveTo>
                  <a:pt x="0" y="1584"/>
                </a:moveTo>
                <a:cubicBezTo>
                  <a:pt x="41" y="1448"/>
                  <a:pt x="86" y="1301"/>
                  <a:pt x="130" y="1200"/>
                </a:cubicBezTo>
                <a:cubicBezTo>
                  <a:pt x="174" y="1099"/>
                  <a:pt x="204" y="1040"/>
                  <a:pt x="267" y="977"/>
                </a:cubicBezTo>
                <a:cubicBezTo>
                  <a:pt x="330" y="914"/>
                  <a:pt x="416" y="865"/>
                  <a:pt x="506" y="822"/>
                </a:cubicBezTo>
                <a:cubicBezTo>
                  <a:pt x="596" y="779"/>
                  <a:pt x="718" y="765"/>
                  <a:pt x="808" y="719"/>
                </a:cubicBezTo>
                <a:cubicBezTo>
                  <a:pt x="898" y="673"/>
                  <a:pt x="980" y="624"/>
                  <a:pt x="1049" y="547"/>
                </a:cubicBezTo>
                <a:cubicBezTo>
                  <a:pt x="1118" y="470"/>
                  <a:pt x="1180" y="346"/>
                  <a:pt x="1221" y="255"/>
                </a:cubicBezTo>
                <a:cubicBezTo>
                  <a:pt x="1262" y="164"/>
                  <a:pt x="1280" y="53"/>
                  <a:pt x="129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F740BF60-AE34-4D52-9E5C-B717C096F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11620"/>
              </p:ext>
            </p:extLst>
          </p:nvPr>
        </p:nvGraphicFramePr>
        <p:xfrm>
          <a:off x="5598353" y="2476500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3">
                  <p:embed/>
                </p:oleObj>
              </mc:Choice>
              <mc:Fallback>
                <p:oleObj name="Equation" r:id="rId2" imgW="622030" imgH="228501" progId="Equation.3">
                  <p:embed/>
                  <p:pic>
                    <p:nvPicPr>
                      <p:cNvPr id="21508" name="Object 3">
                        <a:extLst>
                          <a:ext uri="{FF2B5EF4-FFF2-40B4-BE49-F238E27FC236}">
                            <a16:creationId xmlns:a16="http://schemas.microsoft.com/office/drawing/2014/main" id="{2F944250-AD1D-4B95-B20A-71B3E1433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353" y="2476500"/>
                        <a:ext cx="114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D391DBD7-7292-4731-98F6-7B23B1FA0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415144"/>
              </p:ext>
            </p:extLst>
          </p:nvPr>
        </p:nvGraphicFramePr>
        <p:xfrm>
          <a:off x="800102" y="5410200"/>
          <a:ext cx="5714996" cy="109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21512" name="Object 7">
                        <a:extLst>
                          <a:ext uri="{FF2B5EF4-FFF2-40B4-BE49-F238E27FC236}">
                            <a16:creationId xmlns:a16="http://schemas.microsoft.com/office/drawing/2014/main" id="{B7A6EBC9-8916-44BE-AB85-5DA61F031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" y="5410200"/>
                        <a:ext cx="5714996" cy="1093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4892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11179</TotalTime>
  <Words>2240</Words>
  <Application>Microsoft Office PowerPoint</Application>
  <PresentationFormat>On-screen Show (4:3)</PresentationFormat>
  <Paragraphs>465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Cambria Math</vt:lpstr>
      <vt:lpstr>Gill Sans MT</vt:lpstr>
      <vt:lpstr>Times New Roman</vt:lpstr>
      <vt:lpstr>Verdana</vt:lpstr>
      <vt:lpstr>Wingdings</vt:lpstr>
      <vt:lpstr>Parcel</vt:lpstr>
      <vt:lpstr>Microsoft Equation 3.0</vt:lpstr>
      <vt:lpstr>Equation</vt:lpstr>
      <vt:lpstr>FAEN 301: Numerical Methods</vt:lpstr>
      <vt:lpstr>Lecture outline</vt:lpstr>
      <vt:lpstr>Root finding problems</vt:lpstr>
      <vt:lpstr>Roots of equations</vt:lpstr>
      <vt:lpstr>Zeros of a function</vt:lpstr>
      <vt:lpstr>Graphical interpretation of zeros</vt:lpstr>
      <vt:lpstr>Simple zeros</vt:lpstr>
      <vt:lpstr>Duplicate zeros </vt:lpstr>
      <vt:lpstr>Duplicate zeros </vt:lpstr>
      <vt:lpstr>Zeros of a function</vt:lpstr>
      <vt:lpstr>Types of Solutions to Nonlinear equations</vt:lpstr>
      <vt:lpstr>Analytical solutions</vt:lpstr>
      <vt:lpstr>Graphical solutions</vt:lpstr>
      <vt:lpstr>numerical solutions</vt:lpstr>
      <vt:lpstr>Bracketing vs Open methods</vt:lpstr>
      <vt:lpstr>Bracketing vs Open methods</vt:lpstr>
      <vt:lpstr>Bisection method</vt:lpstr>
      <vt:lpstr>Bisection method</vt:lpstr>
      <vt:lpstr>Bisection method</vt:lpstr>
      <vt:lpstr>Bisection method</vt:lpstr>
      <vt:lpstr>Bisection method</vt:lpstr>
      <vt:lpstr>Bisection method</vt:lpstr>
      <vt:lpstr>Bisection method</vt:lpstr>
      <vt:lpstr>Flow of Bisection method</vt:lpstr>
      <vt:lpstr>Bisection method</vt:lpstr>
      <vt:lpstr>Bisection method</vt:lpstr>
      <vt:lpstr>Stopping criteria for Bisection method</vt:lpstr>
      <vt:lpstr>Stopping criteria for Bisection method</vt:lpstr>
      <vt:lpstr>Stopping criteria for Bisection method</vt:lpstr>
      <vt:lpstr>Bisection method example</vt:lpstr>
      <vt:lpstr>Bisection method example</vt:lpstr>
      <vt:lpstr>Stopping criteria for Bisection method</vt:lpstr>
      <vt:lpstr>Bisection method exercise</vt:lpstr>
      <vt:lpstr>Newton Raphson method</vt:lpstr>
      <vt:lpstr>Newton Raphson method – graphical depiction</vt:lpstr>
      <vt:lpstr>Derivation of Newton’s Method</vt:lpstr>
      <vt:lpstr>Implementation</vt:lpstr>
      <vt:lpstr>Newton’s method - example</vt:lpstr>
      <vt:lpstr>Newton’s method - example</vt:lpstr>
      <vt:lpstr>Convergence of newton’s method</vt:lpstr>
      <vt:lpstr>Convergence of newton’s method</vt:lpstr>
      <vt:lpstr>Problems with the newton’s method</vt:lpstr>
      <vt:lpstr>Problems with the newton’s method</vt:lpstr>
      <vt:lpstr>Problems with the newton’s method</vt:lpstr>
      <vt:lpstr>Problems with the newton’s method</vt:lpstr>
      <vt:lpstr>Newtons method – system of nonlinear equations</vt:lpstr>
      <vt:lpstr>system of nonlinear equations – Example 1</vt:lpstr>
      <vt:lpstr>system of nonlinear equations – Example 1</vt:lpstr>
      <vt:lpstr>Exercise</vt:lpstr>
      <vt:lpstr>Exercise - solution</vt:lpstr>
      <vt:lpstr>The Secant method</vt:lpstr>
      <vt:lpstr>The Secant method</vt:lpstr>
      <vt:lpstr>The Secant method</vt:lpstr>
      <vt:lpstr>The Secant method</vt:lpstr>
      <vt:lpstr>The Secant method</vt:lpstr>
      <vt:lpstr>Secant method – Example 1</vt:lpstr>
      <vt:lpstr>Secant method – convergence</vt:lpstr>
      <vt:lpstr>Summary</vt:lpstr>
      <vt:lpstr>Exercise 2 – Newton’s Method</vt:lpstr>
      <vt:lpstr>Exercise 2 solution – Newton’s Method</vt:lpstr>
      <vt:lpstr>Exercise 3 – Newton’s Method</vt:lpstr>
      <vt:lpstr>Exercise 3 solution – Newton’s Method</vt:lpstr>
      <vt:lpstr>Exercise 1 – Secant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Gifty Buah</dc:creator>
  <cp:lastModifiedBy>Nii Longdon Sowah</cp:lastModifiedBy>
  <cp:revision>660</cp:revision>
  <dcterms:created xsi:type="dcterms:W3CDTF">2006-08-16T00:00:00Z</dcterms:created>
  <dcterms:modified xsi:type="dcterms:W3CDTF">2023-11-09T14:33:51Z</dcterms:modified>
</cp:coreProperties>
</file>