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0" r:id="rId3"/>
    <p:sldId id="309" r:id="rId4"/>
    <p:sldId id="310" r:id="rId5"/>
    <p:sldId id="311" r:id="rId6"/>
    <p:sldId id="312" r:id="rId7"/>
    <p:sldId id="314" r:id="rId8"/>
    <p:sldId id="315" r:id="rId9"/>
    <p:sldId id="316" r:id="rId10"/>
    <p:sldId id="317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>
      <p:cViewPr varScale="1">
        <p:scale>
          <a:sx n="90" d="100"/>
          <a:sy n="90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7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2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37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5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9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1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2.wmf"/><Relationship Id="rId7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5.png"/><Relationship Id="rId9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8.png"/><Relationship Id="rId7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31.png"/><Relationship Id="rId7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7FA4-C476-49D0-93B9-D47298730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/>
              <a:t>FAEN 301: Numerical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E62A6-C83E-4AFE-9123-8499243A6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7" y="3152745"/>
            <a:ext cx="6400800" cy="1752600"/>
          </a:xfrm>
        </p:spPr>
        <p:txBody>
          <a:bodyPr>
            <a:normAutofit/>
          </a:bodyPr>
          <a:lstStyle/>
          <a:p>
            <a:r>
              <a:rPr lang="en-US" sz="3200" dirty="0"/>
              <a:t>Lecture 4:  Interpolation Methods – Newton’s Divided Difference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EFA07-F106-480D-9206-51DBEF3AD987}"/>
              </a:ext>
            </a:extLst>
          </p:cNvPr>
          <p:cNvSpPr txBox="1"/>
          <p:nvPr/>
        </p:nvSpPr>
        <p:spPr>
          <a:xfrm>
            <a:off x="3200400" y="4800489"/>
            <a:ext cx="2509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Dr. Nii Longdon</a:t>
            </a:r>
          </a:p>
        </p:txBody>
      </p:sp>
    </p:spTree>
    <p:extLst>
      <p:ext uri="{BB962C8B-B14F-4D97-AF65-F5344CB8AC3E}">
        <p14:creationId xmlns:p14="http://schemas.microsoft.com/office/powerpoint/2010/main" val="13127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7D5EBF-0B57-4130-932B-FA11AFE2DCE5}"/>
              </a:ext>
            </a:extLst>
          </p:cNvPr>
          <p:cNvSpPr/>
          <p:nvPr/>
        </p:nvSpPr>
        <p:spPr>
          <a:xfrm>
            <a:off x="1697037" y="2590800"/>
            <a:ext cx="5389563" cy="564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quadratic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447800"/>
            <a:ext cx="8077199" cy="50798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any three points:  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polynomial that interpolates the three points is: </a:t>
            </a: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en-US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04B7D9A4-AC0C-4157-9E1D-6F1CB5D5A8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814652"/>
              </p:ext>
            </p:extLst>
          </p:nvPr>
        </p:nvGraphicFramePr>
        <p:xfrm>
          <a:off x="3581400" y="1505671"/>
          <a:ext cx="4419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2349360" imgH="228600" progId="Equation.3">
                  <p:embed/>
                </p:oleObj>
              </mc:Choice>
              <mc:Fallback>
                <p:oleObj name="Microsoft Equation 3.0" r:id="rId2" imgW="2349360" imgH="228600" progId="Equation.3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04B7D9A4-AC0C-4157-9E1D-6F1CB5D5A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05671"/>
                        <a:ext cx="4419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D8B9BC2E-D1EA-4988-A459-362CE64B9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833130"/>
              </p:ext>
            </p:extLst>
          </p:nvPr>
        </p:nvGraphicFramePr>
        <p:xfrm>
          <a:off x="1773956" y="2667000"/>
          <a:ext cx="6075363" cy="360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600" imgH="1790700" progId="Equation.3">
                  <p:embed/>
                </p:oleObj>
              </mc:Choice>
              <mc:Fallback>
                <p:oleObj name="Equation" r:id="rId4" imgW="3022600" imgH="1790700" progId="Equation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D8B9BC2E-D1EA-4988-A459-362CE64B9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956" y="2667000"/>
                        <a:ext cx="6075363" cy="360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096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General nth Order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447800"/>
            <a:ext cx="8077199" cy="50798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any n+1 points:  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polynomial that interpolates all the points is:</a:t>
            </a:r>
          </a:p>
          <a:p>
            <a:pPr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en-US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455DBC47-F578-4E0A-810A-303A480C7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680132"/>
              </p:ext>
            </p:extLst>
          </p:nvPr>
        </p:nvGraphicFramePr>
        <p:xfrm>
          <a:off x="3505200" y="1505864"/>
          <a:ext cx="4229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228600" progId="Equation.3">
                  <p:embed/>
                </p:oleObj>
              </mc:Choice>
              <mc:Fallback>
                <p:oleObj name="Equation" r:id="rId2" imgW="2247900" imgH="228600" progId="Equation.3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455DBC47-F578-4E0A-810A-303A480C7D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05864"/>
                        <a:ext cx="4229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C08AF85D-686E-4E6C-AC81-6899982DF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2" y="2652817"/>
            <a:ext cx="8220075" cy="6237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DF3CCE5-B99F-4F1D-A9A2-D64F47B50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987707"/>
            <a:ext cx="3400425" cy="23387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849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47395"/>
            <a:ext cx="8458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Obtaining the polynomial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447800"/>
            <a:ext cx="8077199" cy="5079814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way of obtaining the coefficients of the polynomial is by using the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divided difference algorithm</a:t>
            </a:r>
          </a:p>
          <a:p>
            <a:pPr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en-US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635133BF-6BD7-421B-B283-5AF993C62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271963"/>
              </p:ext>
            </p:extLst>
          </p:nvPr>
        </p:nvGraphicFramePr>
        <p:xfrm>
          <a:off x="531962" y="2662488"/>
          <a:ext cx="8305800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00500" imgH="1790700" progId="Equation.3">
                  <p:embed/>
                </p:oleObj>
              </mc:Choice>
              <mc:Fallback>
                <p:oleObj name="Equation" r:id="rId2" imgW="4000500" imgH="179070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635133BF-6BD7-421B-B283-5AF993C62B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62" y="2662488"/>
                        <a:ext cx="8305800" cy="371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383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47395"/>
            <a:ext cx="8458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Divided difference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460" y="1423358"/>
                <a:ext cx="8077199" cy="5079814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divided difference table, we obtain the coefficients of the polynomial as:</a:t>
                </a:r>
              </a:p>
              <a:p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F[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)(x-</a:t>
                </a:r>
                <a:r>
                  <a:rPr lang="en-US" altLang="en-US" sz="2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… </m:t>
                    </m:r>
                  </m:oMath>
                </a14:m>
                <a:endParaRPr lang="en-US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n-US" altLang="en-US" sz="24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/>
                <a:endParaRPr lang="en-US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460" y="1423358"/>
                <a:ext cx="8077199" cy="5079814"/>
              </a:xfrm>
              <a:blipFill>
                <a:blip r:embed="rId2"/>
                <a:stretch>
                  <a:fillRect l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CC281D68-F467-46D8-8D5A-9284E540B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44742"/>
              </p:ext>
            </p:extLst>
          </p:nvPr>
        </p:nvGraphicFramePr>
        <p:xfrm>
          <a:off x="472111" y="1423358"/>
          <a:ext cx="8199778" cy="1904999"/>
        </p:xfrm>
        <a:graphic>
          <a:graphicData uri="http://schemas.openxmlformats.org/drawingml/2006/table">
            <a:tbl>
              <a:tblPr/>
              <a:tblGrid>
                <a:gridCol w="911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2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9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99391" marR="99391" marT="49714" marB="49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]</a:t>
                      </a: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 , ]</a:t>
                      </a: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]</a:t>
                      </a: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, ,]</a:t>
                      </a: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99391" marR="99391" marT="49714" marB="49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F[x0]</a:t>
                      </a: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1,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5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99391" marR="99391" marT="49714" marB="49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99391" marR="99391" marT="49714" marB="49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,x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5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99391" marR="99391" marT="49714" marB="49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F[x</a:t>
                      </a:r>
                      <a:r>
                        <a:rPr kumimoji="0" lang="en-US" sz="17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]</a:t>
                      </a: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99391" marR="99391" marT="49714" marB="49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EC1058-F2F3-4FD3-BCBC-020454FCDFCB}"/>
              </a:ext>
            </a:extLst>
          </p:cNvPr>
          <p:cNvCxnSpPr/>
          <p:nvPr/>
        </p:nvCxnSpPr>
        <p:spPr>
          <a:xfrm>
            <a:off x="1905000" y="57150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F2BFA-526F-47D2-89A0-06FD9AE96AE5}"/>
              </a:ext>
            </a:extLst>
          </p:cNvPr>
          <p:cNvCxnSpPr/>
          <p:nvPr/>
        </p:nvCxnSpPr>
        <p:spPr>
          <a:xfrm>
            <a:off x="3124200" y="57150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EDD8C2-0382-4CFB-B33C-B5EEDC7B0414}"/>
              </a:ext>
            </a:extLst>
          </p:cNvPr>
          <p:cNvCxnSpPr/>
          <p:nvPr/>
        </p:nvCxnSpPr>
        <p:spPr>
          <a:xfrm>
            <a:off x="5638800" y="5715000"/>
            <a:ext cx="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F4DDFF-229A-438D-9736-58933358756B}"/>
                  </a:ext>
                </a:extLst>
              </p:cNvPr>
              <p:cNvSpPr txBox="1"/>
              <p:nvPr/>
            </p:nvSpPr>
            <p:spPr>
              <a:xfrm>
                <a:off x="1680307" y="6133606"/>
                <a:ext cx="4493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F4DDFF-229A-438D-9736-589333587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07" y="6133606"/>
                <a:ext cx="449385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3208E3-33DF-48F8-91B4-48645D910D92}"/>
                  </a:ext>
                </a:extLst>
              </p:cNvPr>
              <p:cNvSpPr txBox="1"/>
              <p:nvPr/>
            </p:nvSpPr>
            <p:spPr>
              <a:xfrm>
                <a:off x="2899507" y="6157830"/>
                <a:ext cx="4493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3208E3-33DF-48F8-91B4-48645D910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507" y="6157830"/>
                <a:ext cx="449385" cy="276999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70D72D-70EA-4C00-886E-EB9DB94BDC9F}"/>
                  </a:ext>
                </a:extLst>
              </p:cNvPr>
              <p:cNvSpPr txBox="1"/>
              <p:nvPr/>
            </p:nvSpPr>
            <p:spPr>
              <a:xfrm>
                <a:off x="5414107" y="6133605"/>
                <a:ext cx="4493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70D72D-70EA-4C00-886E-EB9DB94BD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107" y="6133605"/>
                <a:ext cx="449385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72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47395"/>
            <a:ext cx="8458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Divided difference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60" y="1423358"/>
            <a:ext cx="8077199" cy="507981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two columns of the table are the data columns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column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First order differences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 column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Second order differences</a:t>
            </a:r>
          </a:p>
          <a:p>
            <a:pPr>
              <a:buNone/>
            </a:pPr>
            <a:endParaRPr lang="en-US" altLang="en-US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22">
                <a:extLst>
                  <a:ext uri="{FF2B5EF4-FFF2-40B4-BE49-F238E27FC236}">
                    <a16:creationId xmlns:a16="http://schemas.microsoft.com/office/drawing/2014/main" id="{5A6A8385-9EC3-40DA-8474-A84FE79FB6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663470"/>
                  </p:ext>
                </p:extLst>
              </p:nvPr>
            </p:nvGraphicFramePr>
            <p:xfrm>
              <a:off x="685799" y="1782988"/>
              <a:ext cx="6012076" cy="1828801"/>
            </p:xfrm>
            <a:graphic>
              <a:graphicData uri="http://schemas.openxmlformats.org/drawingml/2006/table">
                <a:tbl>
                  <a:tblPr/>
                  <a:tblGrid>
                    <a:gridCol w="15030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030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30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030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68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x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9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]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9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en-US" sz="1600" dirty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]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9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en-US" sz="1600" dirty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]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9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60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29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29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22">
                <a:extLst>
                  <a:ext uri="{FF2B5EF4-FFF2-40B4-BE49-F238E27FC236}">
                    <a16:creationId xmlns:a16="http://schemas.microsoft.com/office/drawing/2014/main" id="{5A6A8385-9EC3-40DA-8474-A84FE79FB6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663470"/>
                  </p:ext>
                </p:extLst>
              </p:nvPr>
            </p:nvGraphicFramePr>
            <p:xfrm>
              <a:off x="685799" y="1782988"/>
              <a:ext cx="6012076" cy="1828801"/>
            </p:xfrm>
            <a:graphic>
              <a:graphicData uri="http://schemas.openxmlformats.org/drawingml/2006/table">
                <a:tbl>
                  <a:tblPr/>
                  <a:tblGrid>
                    <a:gridCol w="15030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030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301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030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68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x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9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0810" t="-6098" r="-201619" b="-27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1626" t="-6098" r="-102439" b="-27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300405" t="-6098" r="-2024" b="-2792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60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29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29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4">
                <a:extLst>
                  <a:ext uri="{FF2B5EF4-FFF2-40B4-BE49-F238E27FC236}">
                    <a16:creationId xmlns:a16="http://schemas.microsoft.com/office/drawing/2014/main" id="{B0DD53C6-ED81-4811-9E55-4E4B598C675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97095629"/>
                  </p:ext>
                </p:extLst>
              </p:nvPr>
            </p:nvGraphicFramePr>
            <p:xfrm>
              <a:off x="6871842" y="1362973"/>
              <a:ext cx="1551852" cy="2179805"/>
            </p:xfrm>
            <a:graphic>
              <a:graphicData uri="http://schemas.openxmlformats.org/drawingml/2006/table">
                <a:tbl>
                  <a:tblPr/>
                  <a:tblGrid>
                    <a:gridCol w="7771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46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725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L="71624" marR="71624" marT="35812" marB="3581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9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f(x</a:t>
                          </a:r>
                          <a:r>
                            <a:rPr kumimoji="0" lang="en-US" sz="18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i</a:t>
                          </a:r>
                          <a:r>
                            <a:rPr kumimoji="0" lang="en-US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)</a:t>
                          </a:r>
                        </a:p>
                      </a:txBody>
                      <a:tcPr marL="71624" marR="71624" marT="35812" marB="3581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9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37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 marL="71624" marR="71624" marT="35812" marB="3581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-5</a:t>
                          </a:r>
                        </a:p>
                      </a:txBody>
                      <a:tcPr marL="71624" marR="71624" marT="35812" marB="3581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2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L="71624" marR="71624" marT="35812" marB="3581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-3</a:t>
                          </a:r>
                        </a:p>
                      </a:txBody>
                      <a:tcPr marL="71624" marR="71624" marT="35812" marB="3581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622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</a:t>
                          </a:r>
                        </a:p>
                      </a:txBody>
                      <a:tcPr marL="71624" marR="71624" marT="35812" marB="3581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-15</a:t>
                          </a:r>
                        </a:p>
                      </a:txBody>
                      <a:tcPr marL="71624" marR="71624" marT="35812" marB="3581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4">
                <a:extLst>
                  <a:ext uri="{FF2B5EF4-FFF2-40B4-BE49-F238E27FC236}">
                    <a16:creationId xmlns:a16="http://schemas.microsoft.com/office/drawing/2014/main" id="{B0DD53C6-ED81-4811-9E55-4E4B598C675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97095629"/>
                  </p:ext>
                </p:extLst>
              </p:nvPr>
            </p:nvGraphicFramePr>
            <p:xfrm>
              <a:off x="6871842" y="1362973"/>
              <a:ext cx="1551852" cy="2179805"/>
            </p:xfrm>
            <a:graphic>
              <a:graphicData uri="http://schemas.openxmlformats.org/drawingml/2006/table">
                <a:tbl>
                  <a:tblPr/>
                  <a:tblGrid>
                    <a:gridCol w="7771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468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725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1624" marR="71624" marT="35812" marB="3581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344" t="-8974" r="-103125" b="-36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f(x</a:t>
                          </a:r>
                          <a:r>
                            <a:rPr kumimoji="0" lang="en-US" sz="18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i</a:t>
                          </a:r>
                          <a:r>
                            <a:rPr kumimoji="0" lang="en-US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)</a:t>
                          </a:r>
                        </a:p>
                      </a:txBody>
                      <a:tcPr marL="71624" marR="71624" marT="35812" marB="3581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9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376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 marL="71624" marR="71624" marT="35812" marB="3581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-5</a:t>
                          </a:r>
                        </a:p>
                      </a:txBody>
                      <a:tcPr marL="71624" marR="71624" marT="35812" marB="3581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2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L="71624" marR="71624" marT="35812" marB="3581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-3</a:t>
                          </a:r>
                        </a:p>
                      </a:txBody>
                      <a:tcPr marL="71624" marR="71624" marT="35812" marB="3581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622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</a:t>
                          </a:r>
                        </a:p>
                      </a:txBody>
                      <a:tcPr marL="71624" marR="71624" marT="35812" marB="3581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-15</a:t>
                          </a:r>
                        </a:p>
                      </a:txBody>
                      <a:tcPr marL="71624" marR="71624" marT="35812" marB="3581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899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47395"/>
            <a:ext cx="8458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Divided difference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60" y="1423358"/>
            <a:ext cx="8077199" cy="507981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292450-03DD-4C16-BF37-2BEDDB0C7BE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7923213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sz="17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/>
              <a:t>  </a:t>
            </a:r>
          </a:p>
        </p:txBody>
      </p:sp>
      <p:graphicFrame>
        <p:nvGraphicFramePr>
          <p:cNvPr id="9" name="Group 4">
            <a:extLst>
              <a:ext uri="{FF2B5EF4-FFF2-40B4-BE49-F238E27FC236}">
                <a16:creationId xmlns:a16="http://schemas.microsoft.com/office/drawing/2014/main" id="{823E0716-C1E6-4DC4-B741-FA59BA273C04}"/>
              </a:ext>
            </a:extLst>
          </p:cNvPr>
          <p:cNvGraphicFramePr>
            <a:graphicFrameLocks/>
          </p:cNvGraphicFramePr>
          <p:nvPr/>
        </p:nvGraphicFramePr>
        <p:xfrm>
          <a:off x="6858000" y="1674813"/>
          <a:ext cx="1522413" cy="27828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Picture 21">
            <a:extLst>
              <a:ext uri="{FF2B5EF4-FFF2-40B4-BE49-F238E27FC236}">
                <a16:creationId xmlns:a16="http://schemas.microsoft.com/office/drawing/2014/main" id="{E008FB39-B56D-43E1-9FFE-6DD49B08B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752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2">
            <a:extLst>
              <a:ext uri="{FF2B5EF4-FFF2-40B4-BE49-F238E27FC236}">
                <a16:creationId xmlns:a16="http://schemas.microsoft.com/office/drawing/2014/main" id="{ADB9DC0F-775B-4F03-B31F-33541DD2C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752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roup 23">
                <a:extLst>
                  <a:ext uri="{FF2B5EF4-FFF2-40B4-BE49-F238E27FC236}">
                    <a16:creationId xmlns:a16="http://schemas.microsoft.com/office/drawing/2014/main" id="{E903029E-5F1A-4AA4-8656-2FD1DC9156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0323727"/>
                  </p:ext>
                </p:extLst>
              </p:nvPr>
            </p:nvGraphicFramePr>
            <p:xfrm>
              <a:off x="609600" y="1905000"/>
              <a:ext cx="5181600" cy="1382713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64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x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]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en-US" sz="1600" dirty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]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en-US" sz="1600" dirty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]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-5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2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-4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-3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6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-15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roup 23">
                <a:extLst>
                  <a:ext uri="{FF2B5EF4-FFF2-40B4-BE49-F238E27FC236}">
                    <a16:creationId xmlns:a16="http://schemas.microsoft.com/office/drawing/2014/main" id="{E903029E-5F1A-4AA4-8656-2FD1DC9156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0323727"/>
                  </p:ext>
                </p:extLst>
              </p:nvPr>
            </p:nvGraphicFramePr>
            <p:xfrm>
              <a:off x="609600" y="1905000"/>
              <a:ext cx="5181600" cy="1382713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64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x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101887" t="-4839" r="-202830" b="-2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200939" t="-4839" r="-101878" b="-2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5"/>
                          <a:stretch>
                            <a:fillRect l="-302358" t="-4839" r="-2358" b="-287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-5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2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-4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-3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6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-15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50">
            <a:extLst>
              <a:ext uri="{FF2B5EF4-FFF2-40B4-BE49-F238E27FC236}">
                <a16:creationId xmlns:a16="http://schemas.microsoft.com/office/drawing/2014/main" id="{375618BD-B4A7-47EC-A1BE-CDFEF0E3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2057400" cy="68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Line 51">
            <a:extLst>
              <a:ext uri="{FF2B5EF4-FFF2-40B4-BE49-F238E27FC236}">
                <a16:creationId xmlns:a16="http://schemas.microsoft.com/office/drawing/2014/main" id="{8A36E75E-9F6F-4656-955A-2E870FB796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2971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" name="Object 52">
            <a:extLst>
              <a:ext uri="{FF2B5EF4-FFF2-40B4-BE49-F238E27FC236}">
                <a16:creationId xmlns:a16="http://schemas.microsoft.com/office/drawing/2014/main" id="{B17EAE9A-9AF0-4AEE-9CF2-1EA828B41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588" y="3890963"/>
          <a:ext cx="17224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5920" imgH="393529" progId="Equation.3">
                  <p:embed/>
                </p:oleObj>
              </mc:Choice>
              <mc:Fallback>
                <p:oleObj name="Equation" r:id="rId6" imgW="875920" imgH="393529" progId="Equation.3">
                  <p:embed/>
                  <p:pic>
                    <p:nvPicPr>
                      <p:cNvPr id="15" name="Object 52">
                        <a:extLst>
                          <a:ext uri="{FF2B5EF4-FFF2-40B4-BE49-F238E27FC236}">
                            <a16:creationId xmlns:a16="http://schemas.microsoft.com/office/drawing/2014/main" id="{B17EAE9A-9AF0-4AEE-9CF2-1EA828B417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3890963"/>
                        <a:ext cx="172243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3">
            <a:extLst>
              <a:ext uri="{FF2B5EF4-FFF2-40B4-BE49-F238E27FC236}">
                <a16:creationId xmlns:a16="http://schemas.microsoft.com/office/drawing/2014/main" id="{79D5DEFB-060F-4604-B630-43A637AF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4038600" cy="1905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7" name="Line 54">
            <a:extLst>
              <a:ext uri="{FF2B5EF4-FFF2-40B4-BE49-F238E27FC236}">
                <a16:creationId xmlns:a16="http://schemas.microsoft.com/office/drawing/2014/main" id="{5FA71D36-7513-4427-AEA0-50046B0955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8965" y="2438400"/>
            <a:ext cx="1158635" cy="1763713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" name="Object 55">
            <a:extLst>
              <a:ext uri="{FF2B5EF4-FFF2-40B4-BE49-F238E27FC236}">
                <a16:creationId xmlns:a16="http://schemas.microsoft.com/office/drawing/2014/main" id="{0548FA8A-C551-4273-9CD8-3ED1A28B2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800600"/>
          <a:ext cx="35052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4000" imgH="431800" progId="Equation.3">
                  <p:embed/>
                </p:oleObj>
              </mc:Choice>
              <mc:Fallback>
                <p:oleObj name="Equation" r:id="rId8" imgW="1524000" imgH="431800" progId="Equation.3">
                  <p:embed/>
                  <p:pic>
                    <p:nvPicPr>
                      <p:cNvPr id="18" name="Object 55">
                        <a:extLst>
                          <a:ext uri="{FF2B5EF4-FFF2-40B4-BE49-F238E27FC236}">
                            <a16:creationId xmlns:a16="http://schemas.microsoft.com/office/drawing/2014/main" id="{0548FA8A-C551-4273-9CD8-3ED1A28B2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00600"/>
                        <a:ext cx="35052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800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47395"/>
            <a:ext cx="8458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Divided difference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60" y="1423358"/>
            <a:ext cx="8077199" cy="507981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sz="2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Group 23">
                <a:extLst>
                  <a:ext uri="{FF2B5EF4-FFF2-40B4-BE49-F238E27FC236}">
                    <a16:creationId xmlns:a16="http://schemas.microsoft.com/office/drawing/2014/main" id="{516A98F8-3661-4686-8385-4C36D1B62D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26380"/>
                  </p:ext>
                </p:extLst>
              </p:nvPr>
            </p:nvGraphicFramePr>
            <p:xfrm>
              <a:off x="609600" y="1905000"/>
              <a:ext cx="5181600" cy="1382713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64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x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]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en-US" sz="1600" dirty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]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en-US" sz="1600" dirty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]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-5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2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-4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-3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6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-15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Group 23">
                <a:extLst>
                  <a:ext uri="{FF2B5EF4-FFF2-40B4-BE49-F238E27FC236}">
                    <a16:creationId xmlns:a16="http://schemas.microsoft.com/office/drawing/2014/main" id="{516A98F8-3661-4686-8385-4C36D1B62D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26380"/>
                  </p:ext>
                </p:extLst>
              </p:nvPr>
            </p:nvGraphicFramePr>
            <p:xfrm>
              <a:off x="609600" y="1905000"/>
              <a:ext cx="5181600" cy="1382713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64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x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1887" t="-4839" r="-202830" b="-2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0939" t="-4839" r="-101878" b="-2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02358" t="-4839" r="-2358" b="-287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-5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2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-4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-3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6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-15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Rectangle 60">
            <a:extLst>
              <a:ext uri="{FF2B5EF4-FFF2-40B4-BE49-F238E27FC236}">
                <a16:creationId xmlns:a16="http://schemas.microsoft.com/office/drawing/2014/main" id="{321F9632-6475-42D1-89C7-097B2A5DE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59313"/>
            <a:ext cx="2438400" cy="68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" name="Line 61">
            <a:extLst>
              <a:ext uri="{FF2B5EF4-FFF2-40B4-BE49-F238E27FC236}">
                <a16:creationId xmlns:a16="http://schemas.microsoft.com/office/drawing/2014/main" id="{68E1B50F-9789-4A1B-A9AB-9C918F10FA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3276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5" name="Object 62">
            <a:extLst>
              <a:ext uri="{FF2B5EF4-FFF2-40B4-BE49-F238E27FC236}">
                <a16:creationId xmlns:a16="http://schemas.microsoft.com/office/drawing/2014/main" id="{046ED870-416A-48D6-9702-CD98AACBC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588" y="3914775"/>
          <a:ext cx="1722437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392" imgH="393529" progId="Equation.3">
                  <p:embed/>
                </p:oleObj>
              </mc:Choice>
              <mc:Fallback>
                <p:oleObj name="Equation" r:id="rId4" imgW="939392" imgH="393529" progId="Equation.3">
                  <p:embed/>
                  <p:pic>
                    <p:nvPicPr>
                      <p:cNvPr id="25" name="Object 62">
                        <a:extLst>
                          <a:ext uri="{FF2B5EF4-FFF2-40B4-BE49-F238E27FC236}">
                            <a16:creationId xmlns:a16="http://schemas.microsoft.com/office/drawing/2014/main" id="{046ED870-416A-48D6-9702-CD98AACBC7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3914775"/>
                        <a:ext cx="1722437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3">
            <a:extLst>
              <a:ext uri="{FF2B5EF4-FFF2-40B4-BE49-F238E27FC236}">
                <a16:creationId xmlns:a16="http://schemas.microsoft.com/office/drawing/2014/main" id="{82890C1A-A19F-4C30-8A47-C460CD60E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86200"/>
            <a:ext cx="4267200" cy="2209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" name="Line 64">
            <a:extLst>
              <a:ext uri="{FF2B5EF4-FFF2-40B4-BE49-F238E27FC236}">
                <a16:creationId xmlns:a16="http://schemas.microsoft.com/office/drawing/2014/main" id="{CD9BA713-9CE4-4682-87A2-2859CEA043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1013" y="2829042"/>
            <a:ext cx="990593" cy="12192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8" name="Object 65">
            <a:extLst>
              <a:ext uri="{FF2B5EF4-FFF2-40B4-BE49-F238E27FC236}">
                <a16:creationId xmlns:a16="http://schemas.microsoft.com/office/drawing/2014/main" id="{3C9C91FC-D959-406E-8EB8-D46DFA9D51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876800"/>
          <a:ext cx="35052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0" imgH="431800" progId="Equation.3">
                  <p:embed/>
                </p:oleObj>
              </mc:Choice>
              <mc:Fallback>
                <p:oleObj name="Equation" r:id="rId6" imgW="1524000" imgH="431800" progId="Equation.3">
                  <p:embed/>
                  <p:pic>
                    <p:nvPicPr>
                      <p:cNvPr id="28" name="Object 65">
                        <a:extLst>
                          <a:ext uri="{FF2B5EF4-FFF2-40B4-BE49-F238E27FC236}">
                            <a16:creationId xmlns:a16="http://schemas.microsoft.com/office/drawing/2014/main" id="{3C9C91FC-D959-406E-8EB8-D46DFA9D51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35052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Group 4">
            <a:extLst>
              <a:ext uri="{FF2B5EF4-FFF2-40B4-BE49-F238E27FC236}">
                <a16:creationId xmlns:a16="http://schemas.microsoft.com/office/drawing/2014/main" id="{5F7198BE-CF07-46D4-A1F0-31D76368E6B2}"/>
              </a:ext>
            </a:extLst>
          </p:cNvPr>
          <p:cNvGraphicFramePr>
            <a:graphicFrameLocks/>
          </p:cNvGraphicFramePr>
          <p:nvPr/>
        </p:nvGraphicFramePr>
        <p:xfrm>
          <a:off x="6858000" y="1674813"/>
          <a:ext cx="1522413" cy="27828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0" name="Picture 21">
            <a:extLst>
              <a:ext uri="{FF2B5EF4-FFF2-40B4-BE49-F238E27FC236}">
                <a16:creationId xmlns:a16="http://schemas.microsoft.com/office/drawing/2014/main" id="{BD9EAA38-3296-49DE-9821-98C57F464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752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2">
            <a:extLst>
              <a:ext uri="{FF2B5EF4-FFF2-40B4-BE49-F238E27FC236}">
                <a16:creationId xmlns:a16="http://schemas.microsoft.com/office/drawing/2014/main" id="{DE12D162-2340-4E7B-88CB-7A8E33CA8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752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38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47395"/>
            <a:ext cx="8458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Divided difference table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8C727F2-CD9F-4E46-93BE-0752A9ABCFD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7923213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sz="17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Group 23">
                <a:extLst>
                  <a:ext uri="{FF2B5EF4-FFF2-40B4-BE49-F238E27FC236}">
                    <a16:creationId xmlns:a16="http://schemas.microsoft.com/office/drawing/2014/main" id="{B7D938AB-E0A6-45FE-A750-34A210E2B9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4577371"/>
                  </p:ext>
                </p:extLst>
              </p:nvPr>
            </p:nvGraphicFramePr>
            <p:xfrm>
              <a:off x="609599" y="1905000"/>
              <a:ext cx="5181600" cy="1382713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64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x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]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en-US" sz="1600" dirty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]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en-US" sz="1600" dirty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]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-5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2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-4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9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-3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6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-15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Group 23">
                <a:extLst>
                  <a:ext uri="{FF2B5EF4-FFF2-40B4-BE49-F238E27FC236}">
                    <a16:creationId xmlns:a16="http://schemas.microsoft.com/office/drawing/2014/main" id="{B7D938AB-E0A6-45FE-A750-34A210E2B9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4577371"/>
                  </p:ext>
                </p:extLst>
              </p:nvPr>
            </p:nvGraphicFramePr>
            <p:xfrm>
              <a:off x="609599" y="1905000"/>
              <a:ext cx="5181600" cy="1382713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64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x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939" t="-4839" r="-201878" b="-2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887" t="-4839" r="-102830" b="-2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00469" t="-4839" r="-2347" b="-287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-5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2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-4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9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-3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6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-15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0" name="Object 60">
            <a:extLst>
              <a:ext uri="{FF2B5EF4-FFF2-40B4-BE49-F238E27FC236}">
                <a16:creationId xmlns:a16="http://schemas.microsoft.com/office/drawing/2014/main" id="{3A790A27-5E5E-458C-AE82-44528752B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191000"/>
          <a:ext cx="1676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531" imgH="418918" progId="Equation.3">
                  <p:embed/>
                </p:oleObj>
              </mc:Choice>
              <mc:Fallback>
                <p:oleObj name="Equation" r:id="rId4" imgW="850531" imgH="418918" progId="Equation.3">
                  <p:embed/>
                  <p:pic>
                    <p:nvPicPr>
                      <p:cNvPr id="20" name="Object 60">
                        <a:extLst>
                          <a:ext uri="{FF2B5EF4-FFF2-40B4-BE49-F238E27FC236}">
                            <a16:creationId xmlns:a16="http://schemas.microsoft.com/office/drawing/2014/main" id="{3A790A27-5E5E-458C-AE82-44528752B0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1676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1">
            <a:extLst>
              <a:ext uri="{FF2B5EF4-FFF2-40B4-BE49-F238E27FC236}">
                <a16:creationId xmlns:a16="http://schemas.microsoft.com/office/drawing/2014/main" id="{D09CBF9E-4BD7-402D-BC42-EA389BEFB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0"/>
            <a:ext cx="3505200" cy="1066800"/>
          </a:xfrm>
          <a:prstGeom prst="rect">
            <a:avLst/>
          </a:prstGeom>
          <a:noFill/>
          <a:ln w="57150">
            <a:solidFill>
              <a:srgbClr val="0000FF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2" name="Rectangle 62">
            <a:extLst>
              <a:ext uri="{FF2B5EF4-FFF2-40B4-BE49-F238E27FC236}">
                <a16:creationId xmlns:a16="http://schemas.microsoft.com/office/drawing/2014/main" id="{30EA0F7F-5A37-49AA-90FD-8C8013360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38600"/>
            <a:ext cx="5181600" cy="2133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3" name="Line 63">
            <a:extLst>
              <a:ext uri="{FF2B5EF4-FFF2-40B4-BE49-F238E27FC236}">
                <a16:creationId xmlns:a16="http://schemas.microsoft.com/office/drawing/2014/main" id="{045C65EB-C9A8-42A2-896A-BB43F820E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352800"/>
            <a:ext cx="0" cy="6858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64">
            <a:extLst>
              <a:ext uri="{FF2B5EF4-FFF2-40B4-BE49-F238E27FC236}">
                <a16:creationId xmlns:a16="http://schemas.microsoft.com/office/drawing/2014/main" id="{2E236183-A584-4138-8B2C-2BB8C5D987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199" y="2514600"/>
            <a:ext cx="2057393" cy="198120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5" name="Object 65">
            <a:extLst>
              <a:ext uri="{FF2B5EF4-FFF2-40B4-BE49-F238E27FC236}">
                <a16:creationId xmlns:a16="http://schemas.microsoft.com/office/drawing/2014/main" id="{6556BC3B-CB3D-4196-BDE6-4DDBD7A8F7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953000"/>
          <a:ext cx="47910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82800" imgH="431800" progId="Equation.3">
                  <p:embed/>
                </p:oleObj>
              </mc:Choice>
              <mc:Fallback>
                <p:oleObj name="Equation" r:id="rId6" imgW="2082800" imgH="431800" progId="Equation.3">
                  <p:embed/>
                  <p:pic>
                    <p:nvPicPr>
                      <p:cNvPr id="35" name="Object 65">
                        <a:extLst>
                          <a:ext uri="{FF2B5EF4-FFF2-40B4-BE49-F238E27FC236}">
                            <a16:creationId xmlns:a16="http://schemas.microsoft.com/office/drawing/2014/main" id="{6556BC3B-CB3D-4196-BDE6-4DDBD7A8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953000"/>
                        <a:ext cx="479107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Group 4">
            <a:extLst>
              <a:ext uri="{FF2B5EF4-FFF2-40B4-BE49-F238E27FC236}">
                <a16:creationId xmlns:a16="http://schemas.microsoft.com/office/drawing/2014/main" id="{431CB1CA-1347-4D4A-987A-7263E5870193}"/>
              </a:ext>
            </a:extLst>
          </p:cNvPr>
          <p:cNvGraphicFramePr>
            <a:graphicFrameLocks/>
          </p:cNvGraphicFramePr>
          <p:nvPr/>
        </p:nvGraphicFramePr>
        <p:xfrm>
          <a:off x="6858000" y="1674813"/>
          <a:ext cx="1522413" cy="27828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7" name="Picture 21">
            <a:extLst>
              <a:ext uri="{FF2B5EF4-FFF2-40B4-BE49-F238E27FC236}">
                <a16:creationId xmlns:a16="http://schemas.microsoft.com/office/drawing/2014/main" id="{6F38F087-B201-43F4-ADF2-98C946E0F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752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2">
            <a:extLst>
              <a:ext uri="{FF2B5EF4-FFF2-40B4-BE49-F238E27FC236}">
                <a16:creationId xmlns:a16="http://schemas.microsoft.com/office/drawing/2014/main" id="{EF5C48EB-C770-455C-BE48-A49D2A62F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752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615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47395"/>
            <a:ext cx="8458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Divided difference table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5C7BFED-3664-464B-B50A-020AED254CD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00200"/>
            <a:ext cx="7923213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sz="17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70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Group 23">
                <a:extLst>
                  <a:ext uri="{FF2B5EF4-FFF2-40B4-BE49-F238E27FC236}">
                    <a16:creationId xmlns:a16="http://schemas.microsoft.com/office/drawing/2014/main" id="{0F9BA644-CC1A-4863-B727-2D7486B4DB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109828"/>
                  </p:ext>
                </p:extLst>
              </p:nvPr>
            </p:nvGraphicFramePr>
            <p:xfrm>
              <a:off x="609598" y="1905000"/>
              <a:ext cx="5105400" cy="1382713"/>
            </p:xfrm>
            <a:graphic>
              <a:graphicData uri="http://schemas.openxmlformats.org/drawingml/2006/table">
                <a:tbl>
                  <a:tblPr/>
                  <a:tblGrid>
                    <a:gridCol w="12763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64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x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]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en-US" sz="1600" dirty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]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F[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altLang="en-US" sz="1600" dirty="0"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]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-5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2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-4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-3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6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-15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Group 23">
                <a:extLst>
                  <a:ext uri="{FF2B5EF4-FFF2-40B4-BE49-F238E27FC236}">
                    <a16:creationId xmlns:a16="http://schemas.microsoft.com/office/drawing/2014/main" id="{0F9BA644-CC1A-4863-B727-2D7486B4DB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109828"/>
                  </p:ext>
                </p:extLst>
              </p:nvPr>
            </p:nvGraphicFramePr>
            <p:xfrm>
              <a:off x="609598" y="1905000"/>
              <a:ext cx="5105400" cy="1382713"/>
            </p:xfrm>
            <a:graphic>
              <a:graphicData uri="http://schemas.openxmlformats.org/drawingml/2006/table">
                <a:tbl>
                  <a:tblPr/>
                  <a:tblGrid>
                    <a:gridCol w="12763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763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64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x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952" t="-4839" r="-201905" b="-2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914" t="-4839" r="-102871" b="-2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00476" t="-4839" r="-2381" b="-287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0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-5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2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-4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fol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1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-3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6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4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</a:t>
                          </a:r>
                        </a:p>
                      </a:txBody>
                      <a:tcPr marT="45741" marB="45741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Verdana" pitchFamily="34" charset="0"/>
                              <a:cs typeface="Arial" charset="0"/>
                            </a:rPr>
                            <a:t>-15</a:t>
                          </a: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itchFamily="34" charset="0"/>
                            <a:cs typeface="Arial" charset="0"/>
                          </a:endParaRPr>
                        </a:p>
                      </a:txBody>
                      <a:tcPr marT="45741" marB="45741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hlink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Object 50">
            <a:extLst>
              <a:ext uri="{FF2B5EF4-FFF2-40B4-BE49-F238E27FC236}">
                <a16:creationId xmlns:a16="http://schemas.microsoft.com/office/drawing/2014/main" id="{1A09AA46-4E60-4B09-B494-EEAA0A4E3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579938"/>
          <a:ext cx="64770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73300" imgH="215900" progId="Equation.3">
                  <p:embed/>
                </p:oleObj>
              </mc:Choice>
              <mc:Fallback>
                <p:oleObj name="Equation" r:id="rId4" imgW="2273300" imgH="215900" progId="Equation.3">
                  <p:embed/>
                  <p:pic>
                    <p:nvPicPr>
                      <p:cNvPr id="23" name="Object 50">
                        <a:extLst>
                          <a:ext uri="{FF2B5EF4-FFF2-40B4-BE49-F238E27FC236}">
                            <a16:creationId xmlns:a16="http://schemas.microsoft.com/office/drawing/2014/main" id="{1A09AA46-4E60-4B09-B494-EEAA0A4E3D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9938"/>
                        <a:ext cx="64770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51">
            <a:extLst>
              <a:ext uri="{FF2B5EF4-FFF2-40B4-BE49-F238E27FC236}">
                <a16:creationId xmlns:a16="http://schemas.microsoft.com/office/drawing/2014/main" id="{416A89B9-27C1-4F9F-9ABF-D934D9393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3610" y="2353878"/>
            <a:ext cx="76200" cy="228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52">
            <a:extLst>
              <a:ext uri="{FF2B5EF4-FFF2-40B4-BE49-F238E27FC236}">
                <a16:creationId xmlns:a16="http://schemas.microsoft.com/office/drawing/2014/main" id="{497776DB-F53C-41D9-A3FC-212BE2F5D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2514600"/>
            <a:ext cx="0" cy="2133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53">
            <a:extLst>
              <a:ext uri="{FF2B5EF4-FFF2-40B4-BE49-F238E27FC236}">
                <a16:creationId xmlns:a16="http://schemas.microsoft.com/office/drawing/2014/main" id="{24DC1B35-E937-4916-99FA-586624983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6350" y="2559240"/>
            <a:ext cx="76200" cy="2057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54">
            <a:extLst>
              <a:ext uri="{FF2B5EF4-FFF2-40B4-BE49-F238E27FC236}">
                <a16:creationId xmlns:a16="http://schemas.microsoft.com/office/drawing/2014/main" id="{13FF958B-C16F-496D-A8D5-C85CA8B9C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514600"/>
            <a:ext cx="0" cy="2895600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55">
            <a:extLst>
              <a:ext uri="{FF2B5EF4-FFF2-40B4-BE49-F238E27FC236}">
                <a16:creationId xmlns:a16="http://schemas.microsoft.com/office/drawing/2014/main" id="{A888512A-F6CE-4DD7-8BCB-3995D6820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410200"/>
            <a:ext cx="5410200" cy="0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56">
            <a:extLst>
              <a:ext uri="{FF2B5EF4-FFF2-40B4-BE49-F238E27FC236}">
                <a16:creationId xmlns:a16="http://schemas.microsoft.com/office/drawing/2014/main" id="{ECC7C8A6-04C6-4771-8DC3-B93241E14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105400"/>
            <a:ext cx="0" cy="304800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57">
            <a:extLst>
              <a:ext uri="{FF2B5EF4-FFF2-40B4-BE49-F238E27FC236}">
                <a16:creationId xmlns:a16="http://schemas.microsoft.com/office/drawing/2014/main" id="{4EADD541-A47F-426B-B8D5-15067D0F6E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199" y="5029199"/>
            <a:ext cx="0" cy="380995"/>
          </a:xfrm>
          <a:prstGeom prst="lin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Oval 58">
            <a:extLst>
              <a:ext uri="{FF2B5EF4-FFF2-40B4-BE49-F238E27FC236}">
                <a16:creationId xmlns:a16="http://schemas.microsoft.com/office/drawing/2014/main" id="{26C253B9-9B23-424F-B51F-07DC46984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ellipse">
            <a:avLst/>
          </a:prstGeom>
          <a:noFill/>
          <a:ln w="38100">
            <a:solidFill>
              <a:srgbClr val="99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9" name="Oval 59">
            <a:extLst>
              <a:ext uri="{FF2B5EF4-FFF2-40B4-BE49-F238E27FC236}">
                <a16:creationId xmlns:a16="http://schemas.microsoft.com/office/drawing/2014/main" id="{012DA923-E11D-4FBD-97C1-F2FE66DC2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67000"/>
            <a:ext cx="609600" cy="381000"/>
          </a:xfrm>
          <a:prstGeom prst="ellipse">
            <a:avLst/>
          </a:prstGeom>
          <a:noFill/>
          <a:ln w="5715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0" name="Line 60">
            <a:extLst>
              <a:ext uri="{FF2B5EF4-FFF2-40B4-BE49-F238E27FC236}">
                <a16:creationId xmlns:a16="http://schemas.microsoft.com/office/drawing/2014/main" id="{7700AFE6-3CD6-4622-980A-A8DB6A9066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3048000"/>
            <a:ext cx="76200" cy="266700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61">
            <a:extLst>
              <a:ext uri="{FF2B5EF4-FFF2-40B4-BE49-F238E27FC236}">
                <a16:creationId xmlns:a16="http://schemas.microsoft.com/office/drawing/2014/main" id="{73D35417-24AA-4C70-9047-014163E54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5715000"/>
            <a:ext cx="6172200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62">
            <a:extLst>
              <a:ext uri="{FF2B5EF4-FFF2-40B4-BE49-F238E27FC236}">
                <a16:creationId xmlns:a16="http://schemas.microsoft.com/office/drawing/2014/main" id="{D498D46B-A7C5-4D8B-9E8A-72E6848FCE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5181600"/>
            <a:ext cx="0" cy="53340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4" name="Group 4">
            <a:extLst>
              <a:ext uri="{FF2B5EF4-FFF2-40B4-BE49-F238E27FC236}">
                <a16:creationId xmlns:a16="http://schemas.microsoft.com/office/drawing/2014/main" id="{33143B55-3F08-4BBF-BBF6-9029297D6754}"/>
              </a:ext>
            </a:extLst>
          </p:cNvPr>
          <p:cNvGraphicFramePr>
            <a:graphicFrameLocks/>
          </p:cNvGraphicFramePr>
          <p:nvPr/>
        </p:nvGraphicFramePr>
        <p:xfrm>
          <a:off x="6858000" y="1674813"/>
          <a:ext cx="1522413" cy="2782888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5" name="Picture 21">
            <a:extLst>
              <a:ext uri="{FF2B5EF4-FFF2-40B4-BE49-F238E27FC236}">
                <a16:creationId xmlns:a16="http://schemas.microsoft.com/office/drawing/2014/main" id="{E6405455-3154-4F40-951B-46665B97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7526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2">
            <a:extLst>
              <a:ext uri="{FF2B5EF4-FFF2-40B4-BE49-F238E27FC236}">
                <a16:creationId xmlns:a16="http://schemas.microsoft.com/office/drawing/2014/main" id="{F6147645-4E42-449B-9005-F54141258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752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376DC6-9700-453A-8064-C2F77F7D072A}"/>
                  </a:ext>
                </a:extLst>
              </p:cNvPr>
              <p:cNvSpPr/>
              <p:nvPr/>
            </p:nvSpPr>
            <p:spPr>
              <a:xfrm>
                <a:off x="355795" y="5998930"/>
                <a:ext cx="8458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F[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)(x-</a:t>
                </a:r>
                <a:r>
                  <a:rPr lang="en-US" alt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376DC6-9700-453A-8064-C2F77F7D0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95" y="5998930"/>
                <a:ext cx="8458200" cy="461665"/>
              </a:xfrm>
              <a:prstGeom prst="rect">
                <a:avLst/>
              </a:prstGeom>
              <a:blipFill>
                <a:blip r:embed="rId8"/>
                <a:stretch>
                  <a:fillRect l="-57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60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47395"/>
            <a:ext cx="8458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Effect of the order of points</a:t>
            </a:r>
          </a:p>
        </p:txBody>
      </p:sp>
      <p:graphicFrame>
        <p:nvGraphicFramePr>
          <p:cNvPr id="32" name="Group 4">
            <a:extLst>
              <a:ext uri="{FF2B5EF4-FFF2-40B4-BE49-F238E27FC236}">
                <a16:creationId xmlns:a16="http://schemas.microsoft.com/office/drawing/2014/main" id="{E779F49D-7638-4B18-889E-6DA01E0D82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0630"/>
              </p:ext>
            </p:extLst>
          </p:nvPr>
        </p:nvGraphicFramePr>
        <p:xfrm>
          <a:off x="820233" y="1623323"/>
          <a:ext cx="1524000" cy="2215941"/>
        </p:xfrm>
        <a:graphic>
          <a:graphicData uri="http://schemas.openxmlformats.org/drawingml/2006/table">
            <a:tbl>
              <a:tblPr/>
              <a:tblGrid>
                <a:gridCol w="729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83206" marR="83206" marT="41603" marB="416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marL="83206" marR="83206" marT="41603" marB="41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83206" marR="83206" marT="41603" marB="416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83206" marR="83206" marT="41603" marB="41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83206" marR="83206" marT="41603" marB="416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83206" marR="83206" marT="41603" marB="41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83206" marR="83206" marT="41603" marB="416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L="83206" marR="83206" marT="41603" marB="416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Group 22">
            <a:extLst>
              <a:ext uri="{FF2B5EF4-FFF2-40B4-BE49-F238E27FC236}">
                <a16:creationId xmlns:a16="http://schemas.microsoft.com/office/drawing/2014/main" id="{20D790FB-DA9C-4037-959E-AF7E6E7F0C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656771"/>
              </p:ext>
            </p:extLst>
          </p:nvPr>
        </p:nvGraphicFramePr>
        <p:xfrm>
          <a:off x="820233" y="4196539"/>
          <a:ext cx="1541967" cy="2215941"/>
        </p:xfrm>
        <a:graphic>
          <a:graphicData uri="http://schemas.openxmlformats.org/drawingml/2006/table">
            <a:tbl>
              <a:tblPr/>
              <a:tblGrid>
                <a:gridCol w="735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84028" marR="84028" marT="42014" marB="420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marL="84028" marR="84028" marT="42014" marB="420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84028" marR="84028" marT="42014" marB="420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84028" marR="84028" marT="42014" marB="420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84028" marR="84028" marT="42014" marB="420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84028" marR="84028" marT="42014" marB="420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84028" marR="84028" marT="42014" marB="420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L="84028" marR="84028" marT="42014" marB="420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Group 5">
            <a:extLst>
              <a:ext uri="{FF2B5EF4-FFF2-40B4-BE49-F238E27FC236}">
                <a16:creationId xmlns:a16="http://schemas.microsoft.com/office/drawing/2014/main" id="{342188FC-8467-4D7A-923B-3B3D7B295C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865156"/>
              </p:ext>
            </p:extLst>
          </p:nvPr>
        </p:nvGraphicFramePr>
        <p:xfrm>
          <a:off x="2971800" y="1725122"/>
          <a:ext cx="2438398" cy="2114142"/>
        </p:xfrm>
        <a:graphic>
          <a:graphicData uri="http://schemas.openxmlformats.org/drawingml/2006/table">
            <a:tbl>
              <a:tblPr/>
              <a:tblGrid>
                <a:gridCol w="609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80062" marR="80062" marT="40031" marB="400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marL="80062" marR="80062" marT="40031" marB="400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80062" marR="80062" marT="40031" marB="400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80062" marR="80062" marT="40031" marB="400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80062" marR="80062" marT="40031" marB="400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80062" marR="80062" marT="40031" marB="400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80062" marR="80062" marT="40031" marB="400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80062" marR="80062" marT="40031" marB="400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80062" marR="80062" marT="40031" marB="400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80062" marR="80062" marT="40031" marB="400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marL="80062" marR="80062" marT="40031" marB="400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80062" marR="80062" marT="40031" marB="400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80062" marR="80062" marT="40031" marB="400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marL="80062" marR="80062" marT="40031" marB="400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80062" marR="80062" marT="40031" marB="400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L="80062" marR="80062" marT="40031" marB="400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Group 42">
            <a:extLst>
              <a:ext uri="{FF2B5EF4-FFF2-40B4-BE49-F238E27FC236}">
                <a16:creationId xmlns:a16="http://schemas.microsoft.com/office/drawing/2014/main" id="{17FD798B-E309-45B9-8BA5-61A073938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53135"/>
              </p:ext>
            </p:extLst>
          </p:nvPr>
        </p:nvGraphicFramePr>
        <p:xfrm>
          <a:off x="2971800" y="4338924"/>
          <a:ext cx="2438400" cy="20701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Object 4">
            <a:extLst>
              <a:ext uri="{FF2B5EF4-FFF2-40B4-BE49-F238E27FC236}">
                <a16:creationId xmlns:a16="http://schemas.microsoft.com/office/drawing/2014/main" id="{F660455F-E4F2-43A9-B4FC-AF7D6E2CF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495413"/>
              </p:ext>
            </p:extLst>
          </p:nvPr>
        </p:nvGraphicFramePr>
        <p:xfrm>
          <a:off x="5562600" y="2409924"/>
          <a:ext cx="34290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200" imgH="457200" progId="Equation.3">
                  <p:embed/>
                </p:oleObj>
              </mc:Choice>
              <mc:Fallback>
                <p:oleObj name="Equation" r:id="rId2" imgW="2108200" imgH="457200" progId="Equation.3">
                  <p:embed/>
                  <p:pic>
                    <p:nvPicPr>
                      <p:cNvPr id="36" name="Object 4">
                        <a:extLst>
                          <a:ext uri="{FF2B5EF4-FFF2-40B4-BE49-F238E27FC236}">
                            <a16:creationId xmlns:a16="http://schemas.microsoft.com/office/drawing/2014/main" id="{F660455F-E4F2-43A9-B4FC-AF7D6E2CF2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409924"/>
                        <a:ext cx="34290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8">
            <a:extLst>
              <a:ext uri="{FF2B5EF4-FFF2-40B4-BE49-F238E27FC236}">
                <a16:creationId xmlns:a16="http://schemas.microsoft.com/office/drawing/2014/main" id="{73C3388F-2180-4D82-8C6C-88EFE7479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381156"/>
              </p:ext>
            </p:extLst>
          </p:nvPr>
        </p:nvGraphicFramePr>
        <p:xfrm>
          <a:off x="5507831" y="4925890"/>
          <a:ext cx="35385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4" imgW="2133360" imgH="457200" progId="Equation.3">
                  <p:embed/>
                </p:oleObj>
              </mc:Choice>
              <mc:Fallback>
                <p:oleObj name="Microsoft Equation 3.0" r:id="rId4" imgW="2133360" imgH="457200" progId="Equation.3">
                  <p:embed/>
                  <p:pic>
                    <p:nvPicPr>
                      <p:cNvPr id="37" name="Object 78">
                        <a:extLst>
                          <a:ext uri="{FF2B5EF4-FFF2-40B4-BE49-F238E27FC236}">
                            <a16:creationId xmlns:a16="http://schemas.microsoft.com/office/drawing/2014/main" id="{73C3388F-2180-4D82-8C6C-88EFE74797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831" y="4925890"/>
                        <a:ext cx="353853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17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05000"/>
            <a:ext cx="8077199" cy="3911228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Interpolation problem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and Quadratic Interpolation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Nth order Interpolation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Divided Difference Method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19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23572"/>
            <a:ext cx="8382000" cy="71170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Property of divided difference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DF4306-FF49-4F7C-A3DB-0693EECE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1"/>
            <a:ext cx="7848599" cy="398742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the points do not affect the divided difference: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1810D5E0-A149-4720-A086-3AF8C8EF1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141519"/>
              </p:ext>
            </p:extLst>
          </p:nvPr>
        </p:nvGraphicFramePr>
        <p:xfrm>
          <a:off x="1094117" y="3104490"/>
          <a:ext cx="6955765" cy="64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228600" progId="Equation.3">
                  <p:embed/>
                </p:oleObj>
              </mc:Choice>
              <mc:Fallback>
                <p:oleObj name="Equation" r:id="rId2" imgW="2451100" imgH="2286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1810D5E0-A149-4720-A086-3AF8C8EF1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117" y="3104490"/>
                        <a:ext cx="6955765" cy="649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526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23572"/>
            <a:ext cx="8382000" cy="71170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Exercise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DF4306-FF49-4F7C-A3DB-0693EECEC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1"/>
            <a:ext cx="7848599" cy="398742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polynomial that interpolates the following data: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879479BB-4A2B-4836-AB29-9AD0E1C456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78113"/>
              </p:ext>
            </p:extLst>
          </p:nvPr>
        </p:nvGraphicFramePr>
        <p:xfrm>
          <a:off x="3581401" y="2438400"/>
          <a:ext cx="2286000" cy="3997700"/>
        </p:xfrm>
        <a:graphic>
          <a:graphicData uri="http://schemas.openxmlformats.org/drawingml/2006/table">
            <a:tbl>
              <a:tblPr/>
              <a:tblGrid>
                <a:gridCol w="1043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80683" marR="80683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f(x)</a:t>
                      </a:r>
                    </a:p>
                  </a:txBody>
                  <a:tcPr marL="80683" marR="80683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marL="80683" marR="80683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marL="80683" marR="80683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marL="80683" marR="80683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marL="80683" marR="80683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marL="80683" marR="80683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marL="80683" marR="80683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80683" marR="80683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marL="80683" marR="80683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marL="80683" marR="80683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marL="80683" marR="80683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340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23572"/>
            <a:ext cx="8382000" cy="71170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solution</a:t>
            </a:r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9C76C49F-A2AD-4B02-B4E0-06D06E8617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730820"/>
              </p:ext>
            </p:extLst>
          </p:nvPr>
        </p:nvGraphicFramePr>
        <p:xfrm>
          <a:off x="533400" y="1676400"/>
          <a:ext cx="8077200" cy="2743200"/>
        </p:xfrm>
        <a:graphic>
          <a:graphicData uri="http://schemas.openxmlformats.org/drawingml/2006/table">
            <a:tbl>
              <a:tblPr/>
              <a:tblGrid>
                <a:gridCol w="63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,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f[ ,  ,  ,  ,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-1.6667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1.5417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-0.6750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-1.8333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54">
            <a:extLst>
              <a:ext uri="{FF2B5EF4-FFF2-40B4-BE49-F238E27FC236}">
                <a16:creationId xmlns:a16="http://schemas.microsoft.com/office/drawing/2014/main" id="{6C647397-2579-4B7C-9EDD-66B1C9A443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759604"/>
              </p:ext>
            </p:extLst>
          </p:nvPr>
        </p:nvGraphicFramePr>
        <p:xfrm>
          <a:off x="547991" y="5029200"/>
          <a:ext cx="804801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25900" imgH="457200" progId="Equation.3">
                  <p:embed/>
                </p:oleObj>
              </mc:Choice>
              <mc:Fallback>
                <p:oleObj name="Equation" r:id="rId2" imgW="4025900" imgH="457200" progId="Equation.3">
                  <p:embed/>
                  <p:pic>
                    <p:nvPicPr>
                      <p:cNvPr id="7" name="Object 54">
                        <a:extLst>
                          <a:ext uri="{FF2B5EF4-FFF2-40B4-BE49-F238E27FC236}">
                            <a16:creationId xmlns:a16="http://schemas.microsoft.com/office/drawing/2014/main" id="{6C647397-2579-4B7C-9EDD-66B1C9A443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991" y="5029200"/>
                        <a:ext cx="804801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3732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22" y="304800"/>
            <a:ext cx="8305799" cy="609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23" y="1066800"/>
            <a:ext cx="8305798" cy="5638799"/>
          </a:xfrm>
        </p:spPr>
        <p:txBody>
          <a:bodyPr>
            <a:normAutofit/>
          </a:bodyPr>
          <a:lstStyle/>
          <a:p>
            <a:r>
              <a:rPr lang="en-US" sz="2000" dirty="0"/>
              <a:t>Four measurements of an electrical system were taken. At time 0 s the output is 1 V, at time 1 s it is 2 V, at time 2 s it is 9 V, and at time 3 s it is 28 V. Find a mathematical model for this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8" y="2514599"/>
            <a:ext cx="8290062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1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22" y="304800"/>
            <a:ext cx="8305799" cy="609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1371600"/>
            <a:ext cx="1407699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714" y="1371601"/>
            <a:ext cx="1407068" cy="4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34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022" y="304800"/>
            <a:ext cx="8305799" cy="609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23" y="1066800"/>
            <a:ext cx="8305798" cy="56387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8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473386"/>
            <a:ext cx="8077199" cy="5079814"/>
          </a:xfrm>
        </p:spPr>
        <p:txBody>
          <a:bodyPr>
            <a:normAutofit fontScale="92500"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limited set of inputs and outputs, Interpolation provides an estimate of an output to input values that are not in the data set.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sin(0.35)?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5EC6981D-7634-4F60-BB2A-B5C7B90A51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932793"/>
              </p:ext>
            </p:extLst>
          </p:nvPr>
        </p:nvGraphicFramePr>
        <p:xfrm>
          <a:off x="3210379" y="2565499"/>
          <a:ext cx="2723242" cy="289558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1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x</a:t>
                      </a:r>
                    </a:p>
                  </a:txBody>
                  <a:tcPr marL="82731" marR="82731" marT="41366" marB="413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sin(x)</a:t>
                      </a:r>
                    </a:p>
                  </a:txBody>
                  <a:tcPr marL="82731" marR="82731" marT="41366" marB="413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82731" marR="82731" marT="41366" marB="413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0.0000</a:t>
                      </a:r>
                    </a:p>
                  </a:txBody>
                  <a:tcPr marL="82731" marR="82731" marT="41366" marB="413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</a:t>
                      </a:r>
                    </a:p>
                  </a:txBody>
                  <a:tcPr marL="82731" marR="82731" marT="41366" marB="413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0.0998</a:t>
                      </a:r>
                    </a:p>
                  </a:txBody>
                  <a:tcPr marL="82731" marR="82731" marT="41366" marB="413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</a:t>
                      </a:r>
                    </a:p>
                  </a:txBody>
                  <a:tcPr marL="82731" marR="82731" marT="41366" marB="413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0.1987</a:t>
                      </a:r>
                    </a:p>
                  </a:txBody>
                  <a:tcPr marL="82731" marR="82731" marT="41366" marB="413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0.3</a:t>
                      </a:r>
                    </a:p>
                  </a:txBody>
                  <a:tcPr marL="82731" marR="82731" marT="41366" marB="413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0.2955</a:t>
                      </a:r>
                    </a:p>
                  </a:txBody>
                  <a:tcPr marL="82731" marR="82731" marT="41366" marB="413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0.4</a:t>
                      </a:r>
                    </a:p>
                  </a:txBody>
                  <a:tcPr marL="82731" marR="82731" marT="41366" marB="413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0.3894</a:t>
                      </a:r>
                    </a:p>
                  </a:txBody>
                  <a:tcPr marL="82731" marR="82731" marT="41366" marB="413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01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966" y="1778186"/>
                <a:ext cx="8077199" cy="5079814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data inputs and their corresponding outputs are usually linked through a function.</a:t>
                </a:r>
              </a:p>
              <a:p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graph of this function passes through all the data points</a:t>
                </a:r>
              </a:p>
              <a:p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set of </a:t>
                </a:r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;…;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find 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 polynomial that passes through all the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966" y="1778186"/>
                <a:ext cx="8077199" cy="5079814"/>
              </a:xfrm>
              <a:blipFill>
                <a:blip r:embed="rId2"/>
                <a:stretch>
                  <a:fillRect l="-981"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00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Interpolation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66" y="1778186"/>
            <a:ext cx="8077199" cy="5079814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experiment is used to determine the viscosity of water as a function of temperature. The data points generated are:</a:t>
            </a: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A5F0C430-8434-4AE6-96D9-A3159F29F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362728"/>
              </p:ext>
            </p:extLst>
          </p:nvPr>
        </p:nvGraphicFramePr>
        <p:xfrm>
          <a:off x="990600" y="2819401"/>
          <a:ext cx="2837738" cy="3581399"/>
        </p:xfrm>
        <a:graphic>
          <a:graphicData uri="http://schemas.openxmlformats.org/drawingml/2006/table">
            <a:tbl>
              <a:tblPr/>
              <a:tblGrid>
                <a:gridCol w="1493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10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Temperature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(degree)</a:t>
                      </a:r>
                    </a:p>
                  </a:txBody>
                  <a:tcPr marL="89612" marR="89612" marT="44807" marB="44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Viscosity</a:t>
                      </a:r>
                    </a:p>
                  </a:txBody>
                  <a:tcPr marL="89612" marR="89612" marT="44807" marB="44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89612" marR="89612" marT="44807" marB="44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1.792</a:t>
                      </a:r>
                    </a:p>
                  </a:txBody>
                  <a:tcPr marL="89612" marR="89612" marT="44807" marB="44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marL="89612" marR="89612" marT="44807" marB="44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1.519</a:t>
                      </a:r>
                    </a:p>
                  </a:txBody>
                  <a:tcPr marL="89612" marR="89612" marT="44807" marB="44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marL="89612" marR="89612" marT="44807" marB="44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1.308</a:t>
                      </a:r>
                    </a:p>
                  </a:txBody>
                  <a:tcPr marL="89612" marR="89612" marT="44807" marB="44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15</a:t>
                      </a:r>
                    </a:p>
                  </a:txBody>
                  <a:tcPr marL="89612" marR="89612" marT="44807" marB="448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1.140</a:t>
                      </a:r>
                    </a:p>
                  </a:txBody>
                  <a:tcPr marL="89612" marR="89612" marT="44807" marB="44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9283C7A-D644-4602-9E8E-BED94D17AF89}"/>
              </a:ext>
            </a:extLst>
          </p:cNvPr>
          <p:cNvSpPr txBox="1"/>
          <p:nvPr/>
        </p:nvSpPr>
        <p:spPr>
          <a:xfrm>
            <a:off x="4080033" y="3013501"/>
            <a:ext cx="4984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Estimate the viscosity when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is 6 degrees</a:t>
            </a:r>
          </a:p>
        </p:txBody>
      </p:sp>
    </p:spTree>
    <p:extLst>
      <p:ext uri="{BB962C8B-B14F-4D97-AF65-F5344CB8AC3E}">
        <p14:creationId xmlns:p14="http://schemas.microsoft.com/office/powerpoint/2010/main" val="130311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Interpolation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4839" y="1447800"/>
                <a:ext cx="8077199" cy="5079814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data points is 4. We obtain a 3</a:t>
                </a:r>
                <a:r>
                  <a:rPr lang="en-US" altLang="en-US" sz="24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equation for the relationship between input and outputs.</a:t>
                </a:r>
              </a:p>
              <a:p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Where</a:t>
                </a:r>
              </a:p>
              <a:p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/>
                <a:endParaRPr lang="en-US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/>
                <a:endParaRPr lang="en-US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839" y="1447800"/>
                <a:ext cx="8077199" cy="5079814"/>
              </a:xfrm>
              <a:blipFill>
                <a:blip r:embed="rId3"/>
                <a:stretch>
                  <a:fillRect l="-1057" t="-960" r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085857E9-290A-49D2-BC52-8A9B42482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266768"/>
              </p:ext>
            </p:extLst>
          </p:nvPr>
        </p:nvGraphicFramePr>
        <p:xfrm>
          <a:off x="2362200" y="5029200"/>
          <a:ext cx="1883434" cy="201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4" imgW="1054080" imgH="1130040" progId="Equation.3">
                  <p:embed/>
                </p:oleObj>
              </mc:Choice>
              <mc:Fallback>
                <p:oleObj name="Microsoft Equation 3.0" r:id="rId4" imgW="1054080" imgH="1130040" progId="Equation.3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085857E9-290A-49D2-BC52-8A9B424826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029200"/>
                        <a:ext cx="1883434" cy="201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648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Existence and 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4839" y="1447800"/>
                <a:ext cx="8077199" cy="5079814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a set of n+1 points:</a:t>
                </a:r>
              </a:p>
              <a:p>
                <a:pPr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;…;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n-US" altLang="en-US" sz="2400" b="1" u="sng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n-US" altLang="en-US" sz="2400" b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Assumption: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distinct</a:t>
                </a:r>
              </a:p>
              <a:p>
                <a:pPr>
                  <a:buNone/>
                </a:pPr>
                <a:endPara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n-US" altLang="en-US" sz="2400" b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</a:t>
                </a:r>
              </a:p>
              <a:p>
                <a:pPr>
                  <a:buNone/>
                </a:pP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en-US" sz="24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</a:t>
                </a:r>
                <a:r>
                  <a:rPr lang="en-US" altLang="en-US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en-US" sz="24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altLang="en-US" sz="2400" b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 ≤ n</a:t>
                </a:r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that:</a:t>
                </a:r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/>
                <a:endParaRPr lang="en-US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/>
                <a:endParaRPr lang="en-US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839" y="1447800"/>
                <a:ext cx="8077199" cy="5079814"/>
              </a:xfrm>
              <a:blipFill>
                <a:blip r:embed="rId3"/>
                <a:stretch>
                  <a:fillRect l="-1208"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C9D9B41-39F4-4A88-AF61-F3AFD48F2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330982"/>
              </p:ext>
            </p:extLst>
          </p:nvPr>
        </p:nvGraphicFramePr>
        <p:xfrm>
          <a:off x="1905001" y="5351253"/>
          <a:ext cx="5257799" cy="53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60600" imgH="228600" progId="Equation.3">
                  <p:embed/>
                </p:oleObj>
              </mc:Choice>
              <mc:Fallback>
                <p:oleObj name="Equation" r:id="rId4" imgW="2260600" imgH="2286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C9D9B41-39F4-4A88-AF61-F3AFD48F2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5351253"/>
                        <a:ext cx="5257799" cy="531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65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Examples of Polynomial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0C6D-08CD-4910-ADCC-7F629401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39" y="1447800"/>
            <a:ext cx="8077199" cy="5079814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Interpolation: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any two points, there is a polynomial of order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passes through the two points.</a:t>
            </a: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Interpolation: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any three points there is one polynomial of order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passes through the three points.</a:t>
            </a:r>
          </a:p>
          <a:p>
            <a:endParaRPr lang="en-US" altLang="en-US" sz="2400" dirty="0"/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E61A3B-994A-4082-ACBB-5D90D7B037FA}"/>
              </a:ext>
            </a:extLst>
          </p:cNvPr>
          <p:cNvGrpSpPr/>
          <p:nvPr/>
        </p:nvGrpSpPr>
        <p:grpSpPr>
          <a:xfrm>
            <a:off x="1295400" y="3810000"/>
            <a:ext cx="2133600" cy="1905000"/>
            <a:chOff x="914400" y="2514600"/>
            <a:chExt cx="2133600" cy="1905000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28DBFF97-93B2-45F3-8BD7-D24668E63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1600" y="2514600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22DF4579-B46A-4EEE-8194-B7B616EE8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400" y="41148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729239E1-5105-49B1-BE46-FFE3A9876E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2743200"/>
              <a:ext cx="15240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B6484DF-EF9A-4CAA-AEFE-E293B5A1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3657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6F2069C2-6945-48A2-8CF6-6CD412FA9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367524E-7807-4756-BD14-66746DA1E8F7}"/>
              </a:ext>
            </a:extLst>
          </p:cNvPr>
          <p:cNvGrpSpPr/>
          <p:nvPr/>
        </p:nvGrpSpPr>
        <p:grpSpPr>
          <a:xfrm>
            <a:off x="5418781" y="3810000"/>
            <a:ext cx="2255838" cy="1905000"/>
            <a:chOff x="5791200" y="2514600"/>
            <a:chExt cx="2255838" cy="1905000"/>
          </a:xfrm>
        </p:grpSpPr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5C88F364-2F7A-42BE-B70E-718725FA8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0" y="2514600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39ED8ADE-119D-4415-97A8-0294BB29F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4114800"/>
              <a:ext cx="213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5B4701E-ED5F-42BB-8C38-9D23793A8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0" y="2667000"/>
              <a:ext cx="2255838" cy="1008063"/>
            </a:xfrm>
            <a:custGeom>
              <a:avLst/>
              <a:gdLst>
                <a:gd name="T0" fmla="*/ 2147483646 w 1421"/>
                <a:gd name="T1" fmla="*/ 2147483646 h 635"/>
                <a:gd name="T2" fmla="*/ 2147483646 w 1421"/>
                <a:gd name="T3" fmla="*/ 2147483646 h 635"/>
                <a:gd name="T4" fmla="*/ 0 w 1421"/>
                <a:gd name="T5" fmla="*/ 0 h 635"/>
                <a:gd name="T6" fmla="*/ 0 60000 65536"/>
                <a:gd name="T7" fmla="*/ 0 60000 65536"/>
                <a:gd name="T8" fmla="*/ 0 60000 65536"/>
                <a:gd name="T9" fmla="*/ 0 w 1421"/>
                <a:gd name="T10" fmla="*/ 0 h 635"/>
                <a:gd name="T11" fmla="*/ 1421 w 1421"/>
                <a:gd name="T12" fmla="*/ 635 h 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21" h="635">
                  <a:moveTo>
                    <a:pt x="1421" y="79"/>
                  </a:moveTo>
                  <a:cubicBezTo>
                    <a:pt x="1322" y="168"/>
                    <a:pt x="1053" y="635"/>
                    <a:pt x="816" y="622"/>
                  </a:cubicBezTo>
                  <a:cubicBezTo>
                    <a:pt x="579" y="609"/>
                    <a:pt x="308" y="30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F196C4A9-87FE-404E-AE54-947C3BBAB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7432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0" name="Oval 14">
              <a:extLst>
                <a:ext uri="{FF2B5EF4-FFF2-40B4-BE49-F238E27FC236}">
                  <a16:creationId xmlns:a16="http://schemas.microsoft.com/office/drawing/2014/main" id="{42A3C63B-B1F4-4C10-AFAB-6A8E03497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429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1" name="Oval 15">
              <a:extLst>
                <a:ext uri="{FF2B5EF4-FFF2-40B4-BE49-F238E27FC236}">
                  <a16:creationId xmlns:a16="http://schemas.microsoft.com/office/drawing/2014/main" id="{CB0E8A94-B7D0-4A1A-8BE0-7A634818D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2819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8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E6428A-C82D-43AC-9754-FF2EACD7F5ED}"/>
              </a:ext>
            </a:extLst>
          </p:cNvPr>
          <p:cNvSpPr txBox="1"/>
          <p:nvPr/>
        </p:nvSpPr>
        <p:spPr>
          <a:xfrm>
            <a:off x="1176789" y="5771156"/>
            <a:ext cx="2828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Interpolation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E64FD-AF13-4DA4-8668-1C328128FED2}"/>
              </a:ext>
            </a:extLst>
          </p:cNvPr>
          <p:cNvSpPr txBox="1"/>
          <p:nvPr/>
        </p:nvSpPr>
        <p:spPr>
          <a:xfrm>
            <a:off x="5132689" y="5799660"/>
            <a:ext cx="34764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15776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63A2-F391-4937-8B81-B1F17D63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8077200" cy="6475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Linear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4839" y="1447800"/>
                <a:ext cx="8077199" cy="5079814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any two points,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line that interpolates the two points is: </a:t>
                </a:r>
              </a:p>
              <a:p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sz="2400" dirty="0">
                  <a:solidFill>
                    <a:schemeClr val="tx1"/>
                  </a:solidFill>
                </a:endParaRPr>
              </a:p>
              <a:p>
                <a:pPr>
                  <a:buNone/>
                </a:pPr>
                <a:endParaRPr lang="en-US" altLang="en-US" sz="24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n-US" altLang="en-US" sz="24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:</a:t>
                </a:r>
              </a:p>
              <a:p>
                <a:pPr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 polynomial that interpolates (1,2) and (2,4).</a:t>
                </a:r>
              </a:p>
              <a:p>
                <a:endParaRPr lang="en-US" altLang="en-US" sz="2400" dirty="0"/>
              </a:p>
              <a:p>
                <a:endParaRPr lang="en-US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8"/>
                <a:endParaRPr lang="en-US" alt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750C6D-08CD-4910-ADCC-7F6294015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839" y="1447800"/>
                <a:ext cx="8077199" cy="5079814"/>
              </a:xfrm>
              <a:blipFill>
                <a:blip r:embed="rId3"/>
                <a:stretch>
                  <a:fillRect l="-1208" t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D169F63-5E52-4F9F-82E5-71C251E50F6D}"/>
              </a:ext>
            </a:extLst>
          </p:cNvPr>
          <p:cNvGrpSpPr/>
          <p:nvPr/>
        </p:nvGrpSpPr>
        <p:grpSpPr>
          <a:xfrm>
            <a:off x="2138082" y="2971800"/>
            <a:ext cx="4867835" cy="1565971"/>
            <a:chOff x="2138082" y="3200400"/>
            <a:chExt cx="4867835" cy="1565971"/>
          </a:xfrm>
        </p:grpSpPr>
        <p:graphicFrame>
          <p:nvGraphicFramePr>
            <p:cNvPr id="25" name="Object 10">
              <a:extLst>
                <a:ext uri="{FF2B5EF4-FFF2-40B4-BE49-F238E27FC236}">
                  <a16:creationId xmlns:a16="http://schemas.microsoft.com/office/drawing/2014/main" id="{F145535C-1B47-43D3-9BCE-2543D2BFFD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2160396"/>
                </p:ext>
              </p:extLst>
            </p:nvPr>
          </p:nvGraphicFramePr>
          <p:xfrm>
            <a:off x="2138082" y="3200400"/>
            <a:ext cx="4867835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Equation 3.0" r:id="rId4" imgW="2298600" imgH="431640" progId="Equation.3">
                    <p:embed/>
                  </p:oleObj>
                </mc:Choice>
                <mc:Fallback>
                  <p:oleObj name="Microsoft Equation 3.0" r:id="rId4" imgW="2298600" imgH="431640" progId="Equation.3">
                    <p:embed/>
                    <p:pic>
                      <p:nvPicPr>
                        <p:cNvPr id="25" name="Object 10">
                          <a:extLst>
                            <a:ext uri="{FF2B5EF4-FFF2-40B4-BE49-F238E27FC236}">
                              <a16:creationId xmlns:a16="http://schemas.microsoft.com/office/drawing/2014/main" id="{F145535C-1B47-43D3-9BCE-2543D2BFFD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082" y="3200400"/>
                          <a:ext cx="4867835" cy="91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5F07FE8-488F-4895-AD11-85932E82836D}"/>
                </a:ext>
              </a:extLst>
            </p:cNvPr>
            <p:cNvCxnSpPr/>
            <p:nvPr/>
          </p:nvCxnSpPr>
          <p:spPr>
            <a:xfrm flipH="1">
              <a:off x="3352800" y="3810000"/>
              <a:ext cx="2286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7981E0-9A3D-4D19-98AF-0CDEDB3C3521}"/>
                </a:ext>
              </a:extLst>
            </p:cNvPr>
            <p:cNvCxnSpPr/>
            <p:nvPr/>
          </p:nvCxnSpPr>
          <p:spPr>
            <a:xfrm>
              <a:off x="5638800" y="3987707"/>
              <a:ext cx="609600" cy="4701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6BDB42-033F-450E-AEC4-955245C7F4AB}"/>
                </a:ext>
              </a:extLst>
            </p:cNvPr>
            <p:cNvSpPr txBox="1"/>
            <p:nvPr/>
          </p:nvSpPr>
          <p:spPr>
            <a:xfrm>
              <a:off x="2761997" y="4240886"/>
              <a:ext cx="1350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 intercept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FA3466-12A7-4565-A9EA-BED03F15BB21}"/>
                </a:ext>
              </a:extLst>
            </p:cNvPr>
            <p:cNvSpPr txBox="1"/>
            <p:nvPr/>
          </p:nvSpPr>
          <p:spPr>
            <a:xfrm>
              <a:off x="5722048" y="4397039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gradient</a:t>
              </a:r>
            </a:p>
          </p:txBody>
        </p:sp>
      </p:grpSp>
      <p:graphicFrame>
        <p:nvGraphicFramePr>
          <p:cNvPr id="27" name="Object 11">
            <a:extLst>
              <a:ext uri="{FF2B5EF4-FFF2-40B4-BE49-F238E27FC236}">
                <a16:creationId xmlns:a16="http://schemas.microsoft.com/office/drawing/2014/main" id="{5249FB59-669B-425A-8195-451990CF36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96361"/>
              </p:ext>
            </p:extLst>
          </p:nvPr>
        </p:nvGraphicFramePr>
        <p:xfrm>
          <a:off x="2761997" y="5548405"/>
          <a:ext cx="3710081" cy="852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500" imgH="393700" progId="Equation.3">
                  <p:embed/>
                </p:oleObj>
              </mc:Choice>
              <mc:Fallback>
                <p:oleObj name="Equation" r:id="rId6" imgW="1714500" imgH="393700" progId="Equation.3">
                  <p:embed/>
                  <p:pic>
                    <p:nvPicPr>
                      <p:cNvPr id="27" name="Object 11">
                        <a:extLst>
                          <a:ext uri="{FF2B5EF4-FFF2-40B4-BE49-F238E27FC236}">
                            <a16:creationId xmlns:a16="http://schemas.microsoft.com/office/drawing/2014/main" id="{5249FB59-669B-425A-8195-451990CF36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997" y="5548405"/>
                        <a:ext cx="3710081" cy="852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16668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14787</TotalTime>
  <Words>1083</Words>
  <Application>Microsoft Office PowerPoint</Application>
  <PresentationFormat>On-screen Show (4:3)</PresentationFormat>
  <Paragraphs>348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Cambria Math</vt:lpstr>
      <vt:lpstr>Gill Sans MT</vt:lpstr>
      <vt:lpstr>Times New Roman</vt:lpstr>
      <vt:lpstr>Verdana</vt:lpstr>
      <vt:lpstr>Wingdings</vt:lpstr>
      <vt:lpstr>Parcel</vt:lpstr>
      <vt:lpstr>Microsoft Equation 3.0</vt:lpstr>
      <vt:lpstr>Equation</vt:lpstr>
      <vt:lpstr>FAEN 301: Numerical Methods</vt:lpstr>
      <vt:lpstr>Lecture outline</vt:lpstr>
      <vt:lpstr>interpolation</vt:lpstr>
      <vt:lpstr>interpolation</vt:lpstr>
      <vt:lpstr>Interpolation - Example</vt:lpstr>
      <vt:lpstr>Interpolation - Example</vt:lpstr>
      <vt:lpstr>Existence and Uniqueness</vt:lpstr>
      <vt:lpstr>Examples of Polynomial Interpolation</vt:lpstr>
      <vt:lpstr>Linear interpolation</vt:lpstr>
      <vt:lpstr>quadratic interpolation</vt:lpstr>
      <vt:lpstr>General nth Order interpolation</vt:lpstr>
      <vt:lpstr>Obtaining the polynomial coefficients</vt:lpstr>
      <vt:lpstr>Divided difference table</vt:lpstr>
      <vt:lpstr>Divided difference table</vt:lpstr>
      <vt:lpstr>Divided difference table</vt:lpstr>
      <vt:lpstr>Divided difference table</vt:lpstr>
      <vt:lpstr>Divided difference table</vt:lpstr>
      <vt:lpstr>Divided difference table</vt:lpstr>
      <vt:lpstr>Effect of the order of points</vt:lpstr>
      <vt:lpstr>Property of divided difference</vt:lpstr>
      <vt:lpstr>Exercise</vt:lpstr>
      <vt:lpstr>solution</vt:lpstr>
      <vt:lpstr>Exercise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Gifty Buah</dc:creator>
  <cp:lastModifiedBy>Nii Longdon Sowah</cp:lastModifiedBy>
  <cp:revision>688</cp:revision>
  <dcterms:created xsi:type="dcterms:W3CDTF">2006-08-16T00:00:00Z</dcterms:created>
  <dcterms:modified xsi:type="dcterms:W3CDTF">2023-11-09T14:49:40Z</dcterms:modified>
</cp:coreProperties>
</file>