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71" r:id="rId10"/>
    <p:sldId id="274" r:id="rId11"/>
    <p:sldId id="264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625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0100" y="4504355"/>
            <a:ext cx="16687800" cy="12782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  <a:defRPr/>
            </a:pPr>
            <a:r>
              <a:rPr lang="en-US" altLang="ko-KR" sz="5000" b="1">
                <a:solidFill>
                  <a:srgbClr val="090807"/>
                </a:solidFill>
                <a:ea typeface="Source Han Sans KR Bold"/>
              </a:rPr>
              <a:t>AWS Rekognition</a:t>
            </a:r>
            <a:r>
              <a:rPr lang="ko-KR" altLang="en-US" sz="5000" b="1">
                <a:solidFill>
                  <a:srgbClr val="090807"/>
                </a:solidFill>
                <a:ea typeface="Source Han Sans KR Bold"/>
              </a:rPr>
              <a:t>을 활용한 닮은꼴 연예인 찾기 서비스</a:t>
            </a:r>
            <a:endParaRPr lang="ko-KR" altLang="en-US" sz="5000" b="1">
              <a:solidFill>
                <a:srgbClr val="090807"/>
              </a:solidFill>
              <a:ea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93254" y="3619500"/>
            <a:ext cx="2701492" cy="7143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000">
                <a:solidFill>
                  <a:srgbClr val="090807"/>
                </a:solidFill>
                <a:latin typeface="Raleway"/>
              </a:rPr>
              <a:t>클라우드컴퓨팅</a:t>
            </a:r>
            <a:endParaRPr lang="ko-KR" altLang="en-US" sz="3000">
              <a:solidFill>
                <a:srgbClr val="090807"/>
              </a:solidFill>
              <a:latin typeface="Ralewa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" y="7581900"/>
            <a:ext cx="2552700" cy="34290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  <a:defRPr/>
            </a:pPr>
            <a:r>
              <a:rPr lang="ko-KR" altLang="en-US" sz="2000" b="1">
                <a:solidFill>
                  <a:srgbClr val="090807"/>
                </a:solidFill>
                <a:ea typeface="Source Han Sans KR"/>
              </a:rPr>
              <a:t>클라우드 컴퓨팅 </a:t>
            </a:r>
            <a:r>
              <a:rPr lang="en-US" altLang="ko-KR" sz="2000" b="1">
                <a:solidFill>
                  <a:srgbClr val="090807"/>
                </a:solidFill>
                <a:ea typeface="Source Han Sans KR"/>
              </a:rPr>
              <a:t>-</a:t>
            </a:r>
            <a:r>
              <a:rPr lang="ko-KR" altLang="en-US" sz="2000" b="1">
                <a:solidFill>
                  <a:srgbClr val="090807"/>
                </a:solidFill>
                <a:ea typeface="Source Han Sans KR"/>
              </a:rPr>
              <a:t> </a:t>
            </a:r>
            <a:r>
              <a:rPr lang="en-US" altLang="ko-KR" sz="2000" b="1">
                <a:solidFill>
                  <a:srgbClr val="090807"/>
                </a:solidFill>
                <a:ea typeface="Source Han Sans KR"/>
              </a:rPr>
              <a:t>17</a:t>
            </a:r>
            <a:r>
              <a:rPr lang="ko-KR" altLang="en-US" sz="2000" b="1">
                <a:solidFill>
                  <a:srgbClr val="090807"/>
                </a:solidFill>
                <a:ea typeface="Source Han Sans KR"/>
              </a:rPr>
              <a:t>조</a:t>
            </a:r>
            <a:endParaRPr lang="ko-KR" altLang="en-US" sz="2000" b="1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name="AutoShape 6" id="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id="8" name="TextBox 5"/>
          <p:cNvSpPr txBox="1"/>
          <p:nvPr/>
        </p:nvSpPr>
        <p:spPr>
          <a:xfrm>
            <a:off x="609600" y="8048624"/>
            <a:ext cx="2552700" cy="10572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  <a:defRPr/>
            </a:pPr>
            <a:r>
              <a:rPr lang="ko-KR" altLang="en-US" b="1">
                <a:solidFill>
                  <a:srgbClr val="090807"/>
                </a:solidFill>
                <a:ea typeface="Source Han Sans KR"/>
              </a:rPr>
              <a:t>조찬형</a:t>
            </a:r>
            <a:endParaRPr lang="ko-KR" altLang="en-US" b="1">
              <a:solidFill>
                <a:srgbClr val="090807"/>
              </a:solidFill>
              <a:ea typeface="Source Han Sans KR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  <a:defRPr/>
            </a:pPr>
            <a:r>
              <a:rPr lang="ko-KR" altLang="en-US" b="1">
                <a:solidFill>
                  <a:srgbClr val="090807"/>
                </a:solidFill>
                <a:ea typeface="Source Han Sans KR"/>
              </a:rPr>
              <a:t>한지훈</a:t>
            </a:r>
            <a:endParaRPr lang="ko-KR" altLang="en-US" b="1">
              <a:solidFill>
                <a:srgbClr val="090807"/>
              </a:solidFill>
              <a:ea typeface="Source Han Sans KR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  <a:defRPr/>
            </a:pPr>
            <a:r>
              <a:rPr lang="ko-KR" altLang="en-US" b="1">
                <a:solidFill>
                  <a:srgbClr val="090807"/>
                </a:solidFill>
                <a:ea typeface="Source Han Sans KR"/>
              </a:rPr>
              <a:t>허치영</a:t>
            </a:r>
            <a:endParaRPr lang="ko-KR" altLang="en-US" b="1">
              <a:solidFill>
                <a:srgbClr val="090807"/>
              </a:solidFill>
              <a:ea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7" name="TextBox 7"/>
          <p:cNvSpPr txBox="1"/>
          <p:nvPr/>
        </p:nvSpPr>
        <p:spPr>
          <a:xfrm>
            <a:off x="923832" y="765070"/>
            <a:ext cx="12334968" cy="444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altLang="ko-KR" sz="2499" b="1">
                <a:solidFill>
                  <a:srgbClr val="090807"/>
                </a:solidFill>
                <a:latin typeface="Source Han Sans KR Bold"/>
                <a:ea typeface="Source Han Sans KR Bold"/>
              </a:rPr>
              <a:t>06 </a:t>
            </a:r>
            <a:r>
              <a:rPr lang="ko-KR" altLang="en-US" sz="2499" b="1">
                <a:solidFill>
                  <a:srgbClr val="090807"/>
                </a:solidFill>
                <a:latin typeface="Source Han Sans KR Bold"/>
                <a:ea typeface="Source Han Sans KR Bold"/>
              </a:rPr>
              <a:t>서비스 데모</a:t>
            </a:r>
            <a:endParaRPr lang="ko-KR" altLang="en-US" sz="2499" b="1">
              <a:solidFill>
                <a:srgbClr val="090807"/>
              </a:solidFill>
              <a:latin typeface="Source Han Sans KR Bold"/>
              <a:ea typeface="Source Han Sans KR Bold"/>
            </a:endParaRPr>
          </a:p>
        </p:txBody>
      </p:sp>
      <p:sp>
        <p:nvSpPr>
          <p:cNvPr id="87" name="AutoShape 2"/>
          <p:cNvSpPr/>
          <p:nvPr/>
        </p:nvSpPr>
        <p:spPr>
          <a:xfrm>
            <a:off x="1828800" y="2558715"/>
            <a:ext cx="3405582" cy="0"/>
          </a:xfrm>
          <a:prstGeom prst="line">
            <a:avLst/>
          </a:prstGeom>
          <a:ln w="9525" cap="flat">
            <a:solidFill>
              <a:srgbClr val="090807">
                <a:alpha val="100000"/>
              </a:srgbClr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88" name="AutoShape 3"/>
          <p:cNvSpPr/>
          <p:nvPr/>
        </p:nvSpPr>
        <p:spPr>
          <a:xfrm>
            <a:off x="1828800" y="3389814"/>
            <a:ext cx="3405582" cy="0"/>
          </a:xfrm>
          <a:prstGeom prst="line">
            <a:avLst/>
          </a:prstGeom>
          <a:ln w="9525" cap="flat">
            <a:solidFill>
              <a:srgbClr val="090807">
                <a:alpha val="100000"/>
              </a:srgbClr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89" name="AutoShape 4"/>
          <p:cNvSpPr/>
          <p:nvPr/>
        </p:nvSpPr>
        <p:spPr>
          <a:xfrm>
            <a:off x="1828800" y="4290696"/>
            <a:ext cx="3405582" cy="0"/>
          </a:xfrm>
          <a:prstGeom prst="line">
            <a:avLst/>
          </a:prstGeom>
          <a:ln w="9525" cap="flat">
            <a:solidFill>
              <a:srgbClr val="090807">
                <a:alpha val="100000"/>
              </a:srgbClr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90" name="AutoShape 5"/>
          <p:cNvSpPr/>
          <p:nvPr/>
        </p:nvSpPr>
        <p:spPr>
          <a:xfrm>
            <a:off x="1828800" y="5121795"/>
            <a:ext cx="3405582" cy="0"/>
          </a:xfrm>
          <a:prstGeom prst="line">
            <a:avLst/>
          </a:prstGeom>
          <a:ln w="9525" cap="flat">
            <a:solidFill>
              <a:srgbClr val="090807">
                <a:alpha val="100000"/>
              </a:srgbClr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91" name="AutoShape 6"/>
          <p:cNvSpPr/>
          <p:nvPr/>
        </p:nvSpPr>
        <p:spPr>
          <a:xfrm>
            <a:off x="1828800" y="5970340"/>
            <a:ext cx="3405582" cy="0"/>
          </a:xfrm>
          <a:prstGeom prst="line">
            <a:avLst/>
          </a:prstGeom>
          <a:ln w="9525" cap="flat">
            <a:solidFill>
              <a:srgbClr val="090807">
                <a:alpha val="100000"/>
              </a:srgbClr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92" name="AutoShape 7"/>
          <p:cNvSpPr/>
          <p:nvPr/>
        </p:nvSpPr>
        <p:spPr>
          <a:xfrm>
            <a:off x="1828800" y="6783993"/>
            <a:ext cx="3405582" cy="0"/>
          </a:xfrm>
          <a:prstGeom prst="line">
            <a:avLst/>
          </a:prstGeom>
          <a:ln w="9525" cap="flat">
            <a:solidFill>
              <a:srgbClr val="090807">
                <a:alpha val="100000"/>
              </a:srgbClr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93" name="AutoShape 8"/>
          <p:cNvSpPr/>
          <p:nvPr/>
        </p:nvSpPr>
        <p:spPr>
          <a:xfrm>
            <a:off x="1828800" y="7649983"/>
            <a:ext cx="3405582" cy="0"/>
          </a:xfrm>
          <a:prstGeom prst="line">
            <a:avLst/>
          </a:prstGeom>
          <a:ln w="9525" cap="flat">
            <a:solidFill>
              <a:srgbClr val="090807">
                <a:alpha val="100000"/>
              </a:srgbClr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94" name="TextBox 11"/>
          <p:cNvSpPr txBox="1"/>
          <p:nvPr/>
        </p:nvSpPr>
        <p:spPr>
          <a:xfrm>
            <a:off x="1049107" y="2005965"/>
            <a:ext cx="465237" cy="5952172"/>
          </a:xfrm>
          <a:prstGeom prst="rect">
            <a:avLst/>
          </a:prstGeom>
        </p:spPr>
        <p:txBody>
          <a:bodyPr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669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Raleway Bold"/>
              </a:rPr>
              <a:t>01</a:t>
            </a:r>
            <a:endPara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<a:solidFill>
                <a:srgbClr val="090807"/>
              </a:solidFill>
              <a:latin typeface="Raleway Bold"/>
            </a:endParaRPr>
          </a:p>
          <a:p>
            <a:pPr marL="0" indent="0" algn="l" defTabSz="914400" rtl="0" eaLnBrk="1" latinLnBrk="0" hangingPunct="1">
              <a:lnSpc>
                <a:spcPts val="669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Raleway Bold"/>
              </a:rPr>
              <a:t>02</a:t>
            </a:r>
            <a:endPara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<a:solidFill>
                <a:srgbClr val="090807"/>
              </a:solidFill>
              <a:latin typeface="Raleway Bold"/>
            </a:endParaRPr>
          </a:p>
          <a:p>
            <a:pPr marL="0" indent="0" algn="l" defTabSz="914400" rtl="0" eaLnBrk="1" latinLnBrk="0" hangingPunct="1">
              <a:lnSpc>
                <a:spcPts val="669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Raleway Bold"/>
              </a:rPr>
              <a:t>03</a:t>
            </a:r>
            <a:endPara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<a:solidFill>
                <a:srgbClr val="090807"/>
              </a:solidFill>
              <a:latin typeface="Raleway Bold"/>
            </a:endParaRPr>
          </a:p>
          <a:p>
            <a:pPr marL="0" indent="0" algn="l" defTabSz="914400" rtl="0" eaLnBrk="1" latinLnBrk="0" hangingPunct="1">
              <a:lnSpc>
                <a:spcPts val="669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Raleway Bold"/>
              </a:rPr>
              <a:t>04</a:t>
            </a:r>
            <a:endPara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<a:solidFill>
                <a:srgbClr val="090807"/>
              </a:solidFill>
              <a:latin typeface="Raleway Bold"/>
            </a:endParaRPr>
          </a:p>
          <a:p>
            <a:pPr marL="0" indent="0" algn="l" defTabSz="914400" rtl="0" eaLnBrk="1" latinLnBrk="0" hangingPunct="1">
              <a:lnSpc>
                <a:spcPts val="669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Raleway Bold"/>
              </a:rPr>
              <a:t>05</a:t>
            </a:r>
            <a:endPara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<a:solidFill>
                <a:srgbClr val="090807"/>
              </a:solidFill>
              <a:latin typeface="Raleway Bold"/>
            </a:endParaRPr>
          </a:p>
          <a:p>
            <a:pPr marL="0" indent="0" algn="l" defTabSz="914400" rtl="0" eaLnBrk="1" latinLnBrk="0" hangingPunct="1">
              <a:lnSpc>
                <a:spcPts val="669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Raleway Bold"/>
              </a:rPr>
              <a:t>06</a:t>
            </a:r>
            <a:endPara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<a:solidFill>
                <a:srgbClr val="090807"/>
              </a:solidFill>
              <a:latin typeface="Raleway Bold"/>
            </a:endParaRPr>
          </a:p>
          <a:p>
            <a:pPr marL="0" indent="0" algn="l" defTabSz="914400" rtl="0" eaLnBrk="1" latinLnBrk="0" hangingPunct="1">
              <a:lnSpc>
                <a:spcPts val="669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Raleway Bold"/>
              </a:rPr>
              <a:t>07</a:t>
            </a:r>
            <a:endParaRPr xmlns:mc="http://schemas.openxmlformats.org/markup-compatibility/2006" xmlns:hp="http://schemas.haansoft.com/office/presentation/8.0" kumimoji="0" lang="en-US" sz="3000" b="0" i="0" u="none" strike="noStrike" kern="1200" cap="none" spc="0" normalizeH="0" baseline="0" mc:Ignorable="hp" hp:hslEmbossed="0">
              <a:solidFill>
                <a:srgbClr val="090807"/>
              </a:solidFill>
              <a:latin typeface="Raleway Bold"/>
            </a:endParaRPr>
          </a:p>
        </p:txBody>
      </p:sp>
      <p:sp>
        <p:nvSpPr>
          <p:cNvPr id="95" name="TextBox 5"/>
          <p:cNvSpPr txBox="1"/>
          <p:nvPr/>
        </p:nvSpPr>
        <p:spPr>
          <a:xfrm>
            <a:off x="5370811" y="2328862"/>
            <a:ext cx="4001789" cy="347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AWS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계정 설정 및 사용자 생성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96" name="TextBox 5"/>
          <p:cNvSpPr txBox="1"/>
          <p:nvPr/>
        </p:nvSpPr>
        <p:spPr>
          <a:xfrm>
            <a:off x="5370811" y="4081462"/>
            <a:ext cx="2362200" cy="352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Clone repository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97" name="TextBox 5"/>
          <p:cNvSpPr txBox="1"/>
          <p:nvPr/>
        </p:nvSpPr>
        <p:spPr>
          <a:xfrm>
            <a:off x="5370811" y="4967287"/>
            <a:ext cx="2362200" cy="352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Install pip packages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98" name="TextBox 5"/>
          <p:cNvSpPr txBox="1"/>
          <p:nvPr/>
        </p:nvSpPr>
        <p:spPr>
          <a:xfrm>
            <a:off x="5370811" y="5838824"/>
            <a:ext cx="3124200" cy="347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Run the Flask Server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99" name="TextBox 5"/>
          <p:cNvSpPr txBox="1"/>
          <p:nvPr/>
        </p:nvSpPr>
        <p:spPr>
          <a:xfrm>
            <a:off x="5370811" y="3167062"/>
            <a:ext cx="3392189" cy="347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AWS CLI 및 AWS SDK 설정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100" name="TextBox 5"/>
          <p:cNvSpPr txBox="1"/>
          <p:nvPr/>
        </p:nvSpPr>
        <p:spPr>
          <a:xfrm>
            <a:off x="5370811" y="6629399"/>
            <a:ext cx="3124200" cy="347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Access browser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101" name="TextBox 5"/>
          <p:cNvSpPr txBox="1"/>
          <p:nvPr/>
        </p:nvSpPr>
        <p:spPr>
          <a:xfrm>
            <a:off x="5370811" y="7467599"/>
            <a:ext cx="3124200" cy="347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서비스 데모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5051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id="5" name="Group 5"/>
          <p:cNvGrpSpPr/>
          <p:nvPr/>
        </p:nvGrpSpPr>
        <p:grpSpPr>
          <a:xfrm rot="0">
            <a:off x="2099792" y="3890521"/>
            <a:ext cx="2496432" cy="249643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7895784" y="3739674"/>
            <a:ext cx="2496432" cy="24964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3962768" y="3895284"/>
            <a:ext cx="2496432" cy="249643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3832" y="765070"/>
            <a:ext cx="2809968" cy="444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07 결론</a:t>
            </a:r>
            <a:endParaRPr lang="en-US" sz="2499">
              <a:solidFill>
                <a:srgbClr val="090807"/>
              </a:solidFill>
              <a:latin typeface="Source Han Sans KR Bold"/>
              <a:ea typeface="Source Han Sans K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305300" y="2171700"/>
            <a:ext cx="9677400" cy="466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  <a:defRPr/>
            </a:pPr>
            <a:r>
              <a:rPr lang="en-US" altLang="ko-KR" sz="3000" b="1">
                <a:solidFill>
                  <a:srgbClr val="090807"/>
                </a:solidFill>
                <a:latin typeface="Source Han Sans KR Bold"/>
              </a:rPr>
              <a:t>AWS Rekognition</a:t>
            </a:r>
            <a:r>
              <a:rPr lang="ko-KR" altLang="en-US" sz="3000" b="1">
                <a:solidFill>
                  <a:srgbClr val="090807"/>
                </a:solidFill>
                <a:latin typeface="Source Han Sans KR Bold"/>
              </a:rPr>
              <a:t>을 활용한 닮은꼴 연예인 찾기 서비스 </a:t>
            </a:r>
            <a:endParaRPr lang="ko-KR" altLang="en-US" sz="3000" b="1">
              <a:solidFill>
                <a:srgbClr val="090807"/>
              </a:solidFill>
              <a:latin typeface="Source Han Sans K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67000" y="4752340"/>
            <a:ext cx="1363340" cy="78232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  <a:defRPr/>
            </a:pPr>
            <a:r>
              <a:rPr lang="en-US" altLang="ko-KR" sz="2199" b="1">
                <a:solidFill>
                  <a:srgbClr val="fefbee"/>
                </a:solidFill>
                <a:ea typeface="Source Han Sans KR Medium"/>
              </a:rPr>
              <a:t>Cloud Computing</a:t>
            </a:r>
            <a:endParaRPr lang="en-US" altLang="ko-KR" sz="2199" b="1">
              <a:solidFill>
                <a:srgbClr val="fefbee"/>
              </a:solidFill>
              <a:ea typeface="Source Han Sans KR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333817" y="4770755"/>
            <a:ext cx="1620366" cy="3822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  <a:defRPr/>
            </a:pPr>
            <a:r>
              <a:rPr lang="en-US" altLang="ko-KR" sz="2500" b="1">
                <a:solidFill>
                  <a:srgbClr val="fefbee"/>
                </a:solidFill>
                <a:ea typeface="Source Han Sans KR Medium"/>
              </a:rPr>
              <a:t>CV Task</a:t>
            </a:r>
            <a:endParaRPr lang="en-US" altLang="ko-KR" sz="2500" b="1">
              <a:solidFill>
                <a:srgbClr val="fefbee"/>
              </a:solidFill>
              <a:ea typeface="Source Han Sans KR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361696" y="4926365"/>
            <a:ext cx="1698575" cy="3885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  <a:defRPr/>
            </a:pPr>
            <a:r>
              <a:rPr lang="en-US" altLang="ko-KR" sz="2500" b="1">
                <a:solidFill>
                  <a:srgbClr val="fefbee"/>
                </a:solidFill>
                <a:ea typeface="Source Han Sans KR Medium"/>
              </a:rPr>
              <a:t>Project Flow</a:t>
            </a:r>
            <a:endParaRPr lang="en-US" altLang="ko-KR" sz="2500" b="1">
              <a:solidFill>
                <a:srgbClr val="fefbee"/>
              </a:solidFill>
              <a:ea typeface="Source Han Sans KR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91256" y="6740802"/>
            <a:ext cx="2913503" cy="113637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altLang="ko-KR" sz="2000" b="1">
                <a:solidFill>
                  <a:srgbClr val="090807"/>
                </a:solidFill>
                <a:ea typeface="Source Han Sans KR"/>
              </a:rPr>
              <a:t>Public Cloud AWS</a:t>
            </a:r>
            <a:r>
              <a:rPr lang="ko-KR" altLang="en-US" sz="2000" b="1">
                <a:solidFill>
                  <a:srgbClr val="090807"/>
                </a:solidFill>
                <a:ea typeface="Source Han Sans KR"/>
              </a:rPr>
              <a:t> </a:t>
            </a:r>
            <a:r>
              <a:rPr lang="en-US" altLang="ko-KR" sz="2000" b="1">
                <a:solidFill>
                  <a:srgbClr val="090807"/>
                </a:solidFill>
                <a:ea typeface="Source Han Sans KR"/>
              </a:rPr>
              <a:t>Rekognition</a:t>
            </a:r>
            <a:r>
              <a:rPr lang="ko-KR" altLang="en-US" sz="2000" b="1">
                <a:solidFill>
                  <a:srgbClr val="090807"/>
                </a:solidFill>
                <a:ea typeface="Source Han Sans KR"/>
              </a:rPr>
              <a:t>을 </a:t>
            </a:r>
            <a:r>
              <a:rPr lang="en-US" altLang="ko-KR" sz="2000" b="1">
                <a:solidFill>
                  <a:srgbClr val="090807"/>
                </a:solidFill>
                <a:ea typeface="Source Han Sans KR"/>
              </a:rPr>
              <a:t>SaaS </a:t>
            </a:r>
            <a:r>
              <a:rPr lang="ko-KR" altLang="en-US" sz="2000" b="1">
                <a:solidFill>
                  <a:srgbClr val="090807"/>
                </a:solidFill>
                <a:ea typeface="Source Han Sans KR"/>
              </a:rPr>
              <a:t>형태로 차용하여 사용</a:t>
            </a:r>
            <a:endParaRPr lang="ko-KR" altLang="en-US" sz="2000" b="1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569810" y="6589955"/>
            <a:ext cx="3148380" cy="7538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ctr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CV task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을 위한 딥러닝과 이미지 처리 기술에 대한 이해</a:t>
            </a:r>
            <a:endParaRPr lang="en-US" b="1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258800" y="6745565"/>
            <a:ext cx="3736806" cy="3791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2000" b="1">
                <a:solidFill>
                  <a:srgbClr val="090807"/>
                </a:solidFill>
                <a:ea typeface="Source Han Sans KR"/>
              </a:rPr>
              <a:t>전체 서비스를 구축하는 과정 경험</a:t>
            </a:r>
            <a:endParaRPr lang="ko-KR" altLang="en-US" sz="2000" b="1">
              <a:solidFill>
                <a:srgbClr val="090807"/>
              </a:solidFill>
              <a:ea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97789" y="2630153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097789" y="3461252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097789" y="4362134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097789" y="5193233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097789" y="6041778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097789" y="6855431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097789" y="7721421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3169946" y="4627050"/>
            <a:ext cx="2938136" cy="91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  <a:spcBef>
                <a:spcPct val="0"/>
              </a:spcBef>
            </a:pPr>
            <a:r>
              <a:rPr lang="en-US" sz="5305">
                <a:solidFill>
                  <a:srgbClr val="090807"/>
                </a:solidFill>
                <a:latin typeface="Raleway Bold"/>
              </a:rPr>
              <a:t>Contents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18096" y="2077403"/>
            <a:ext cx="465237" cy="5836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Raleway Bold"/>
              </a:rPr>
              <a:t>01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Raleway Bold"/>
              </a:rPr>
              <a:t>02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Raleway Bold"/>
              </a:rPr>
              <a:t>03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Raleway Bold"/>
              </a:rPr>
              <a:t>04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Raleway Bold"/>
              </a:rPr>
              <a:t>05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Raleway Bold"/>
              </a:rPr>
              <a:t>06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Raleway Bold"/>
              </a:rPr>
              <a:t>07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13639800" y="2400300"/>
            <a:ext cx="1752600" cy="352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프로젝트 소개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13639800" y="4152900"/>
            <a:ext cx="2362200" cy="352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멤버 별 담당 역할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13639800" y="5038725"/>
            <a:ext cx="2362200" cy="352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서비스 개발 진행과정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3639800" y="5910262"/>
            <a:ext cx="3124200" cy="347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프로젝트 개발 결과물 소개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3639800" y="3238500"/>
            <a:ext cx="2362200" cy="352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프로젝트 선정 동기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13639800" y="6700837"/>
            <a:ext cx="3124200" cy="347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서비스 데모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13639800" y="7539037"/>
            <a:ext cx="3124200" cy="347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ea typeface="Source Han Sans KR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ea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id="7" name="TextBox 7"/>
          <p:cNvSpPr txBox="1"/>
          <p:nvPr/>
        </p:nvSpPr>
        <p:spPr>
          <a:xfrm>
            <a:off x="923832" y="765070"/>
            <a:ext cx="2428968" cy="444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01 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프로젝트 소개</a:t>
            </a:r>
            <a:endParaRPr lang="ko-KR" altLang="en-US" sz="2499">
              <a:solidFill>
                <a:srgbClr val="090807"/>
              </a:solidFill>
              <a:latin typeface="Source Han Sans KR Bold"/>
              <a:ea typeface="Source Han Sans KR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876228" y="1930528"/>
            <a:ext cx="2705172" cy="698372"/>
            <a:chOff x="0" y="0"/>
            <a:chExt cx="592058" cy="183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14400" y="2933700"/>
            <a:ext cx="7035690" cy="1524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000"/>
              </a:lnSpc>
              <a:defRPr/>
            </a:pPr>
            <a:r>
              <a:rPr lang="ko-KR" altLang="en-US" sz="2000" b="1">
                <a:solidFill>
                  <a:srgbClr val="090807"/>
                </a:solidFill>
                <a:latin typeface="Source Han Sans KR"/>
              </a:rPr>
              <a:t> </a:t>
            </a:r>
            <a:r>
              <a:rPr lang="en-US" altLang="ko-KR" sz="2000" b="1">
                <a:solidFill>
                  <a:srgbClr val="090807"/>
                </a:solidFill>
                <a:latin typeface="Source Han Sans KR"/>
              </a:rPr>
              <a:t>*</a:t>
            </a:r>
            <a:r>
              <a:rPr lang="ko-KR" altLang="en-US" sz="2000" b="1">
                <a:solidFill>
                  <a:srgbClr val="090807"/>
                </a:solidFill>
                <a:latin typeface="Source Han Sans KR"/>
              </a:rPr>
              <a:t> </a:t>
            </a:r>
            <a:r>
              <a:rPr lang="en-US" altLang="ko-KR" sz="2000" b="1">
                <a:solidFill>
                  <a:srgbClr val="090807"/>
                </a:solidFill>
                <a:latin typeface="Source Han Sans KR"/>
              </a:rPr>
              <a:t>AWS Rekognition</a:t>
            </a:r>
            <a:r>
              <a:rPr lang="ko-KR" altLang="en-US" sz="2000" b="1">
                <a:solidFill>
                  <a:srgbClr val="090807"/>
                </a:solidFill>
                <a:latin typeface="Source Han Sans KR"/>
              </a:rPr>
              <a:t>을 활용한 닮은꼴 연예인 찾기 서비스</a:t>
            </a:r>
            <a:endParaRPr lang="ko-KR" altLang="en-US" sz="2000" b="1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endParaRPr lang="ko-KR" altLang="en-US" sz="2000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r>
              <a:rPr lang="ko-KR" altLang="en-US" sz="2000">
                <a:solidFill>
                  <a:srgbClr val="090807"/>
                </a:solidFill>
                <a:latin typeface="Source Han Sans KR"/>
              </a:rPr>
              <a:t>   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-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사용자가 제공한 사진과 유사한 연예인을 찾는다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.</a:t>
            </a:r>
            <a:endParaRPr lang="en-US" altLang="ko-KR" sz="1600" b="1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  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-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사용자가 제공한 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REF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이미지와 얼굴 유사도를 측정한다</a:t>
            </a:r>
            <a:r>
              <a:rPr lang="en-US" altLang="ko-KR">
                <a:solidFill>
                  <a:srgbClr val="090807"/>
                </a:solidFill>
                <a:latin typeface="Source Han Sans KR"/>
              </a:rPr>
              <a:t>.</a:t>
            </a:r>
            <a:endParaRPr lang="en-US" altLang="ko-KR">
              <a:solidFill>
                <a:srgbClr val="090807"/>
              </a:solidFill>
              <a:latin typeface="Source Han Sans K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9200" y="2035238"/>
            <a:ext cx="2133600" cy="4412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  <a:defRPr/>
            </a:pPr>
            <a:r>
              <a:rPr lang="ko-KR" altLang="en-US" sz="2499">
                <a:solidFill>
                  <a:srgbClr val="fefbee"/>
                </a:solidFill>
                <a:ea typeface="Source Han Sans KR Bold"/>
              </a:rPr>
              <a:t>프로젝트 소개</a:t>
            </a:r>
            <a:endParaRPr lang="ko-KR" altLang="en-US" sz="2499">
              <a:solidFill>
                <a:srgbClr val="fefbee"/>
              </a:solidFill>
              <a:ea typeface="Source Han Sans KR Bold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77600" y="2334260"/>
            <a:ext cx="3657599" cy="227584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" name="TextBox 14"/>
          <p:cNvSpPr txBox="1"/>
          <p:nvPr/>
        </p:nvSpPr>
        <p:spPr>
          <a:xfrm>
            <a:off x="889110" y="4838700"/>
            <a:ext cx="7035690" cy="1905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000"/>
              </a:lnSpc>
              <a:defRPr/>
            </a:pPr>
            <a:r>
              <a:rPr lang="ko-KR" altLang="en-US" sz="2000" b="1">
                <a:solidFill>
                  <a:srgbClr val="090807"/>
                </a:solidFill>
                <a:latin typeface="Source Han Sans KR"/>
              </a:rPr>
              <a:t> </a:t>
            </a:r>
            <a:r>
              <a:rPr lang="en-US" altLang="ko-KR" sz="2000" b="1">
                <a:solidFill>
                  <a:srgbClr val="090807"/>
                </a:solidFill>
                <a:latin typeface="Source Han Sans KR"/>
              </a:rPr>
              <a:t>*</a:t>
            </a:r>
            <a:r>
              <a:rPr lang="ko-KR" altLang="en-US" sz="2000" b="1">
                <a:solidFill>
                  <a:srgbClr val="090807"/>
                </a:solidFill>
                <a:latin typeface="Source Han Sans KR"/>
              </a:rPr>
              <a:t> 퍼블릭 클라우드 </a:t>
            </a:r>
            <a:r>
              <a:rPr lang="en-US" altLang="ko-KR" sz="2000" b="1">
                <a:solidFill>
                  <a:srgbClr val="090807"/>
                </a:solidFill>
                <a:latin typeface="Source Han Sans KR"/>
              </a:rPr>
              <a:t>AWS</a:t>
            </a:r>
            <a:r>
              <a:rPr lang="ko-KR" altLang="en-US" sz="2000" b="1">
                <a:solidFill>
                  <a:srgbClr val="090807"/>
                </a:solidFill>
                <a:latin typeface="Source Han Sans KR"/>
              </a:rPr>
              <a:t>를 </a:t>
            </a:r>
            <a:r>
              <a:rPr lang="en-US" altLang="ko-KR" sz="2000" b="1">
                <a:solidFill>
                  <a:srgbClr val="090807"/>
                </a:solidFill>
                <a:latin typeface="Source Han Sans KR"/>
              </a:rPr>
              <a:t>SaaS</a:t>
            </a:r>
            <a:r>
              <a:rPr lang="ko-KR" altLang="en-US" sz="2000" b="1">
                <a:solidFill>
                  <a:srgbClr val="090807"/>
                </a:solidFill>
                <a:latin typeface="Source Han Sans KR"/>
              </a:rPr>
              <a:t> 방식으로 활용</a:t>
            </a:r>
            <a:endParaRPr lang="ko-KR" altLang="en-US" sz="2000" b="1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endParaRPr lang="ko-KR" altLang="en-US" sz="2000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r>
              <a:rPr lang="ko-KR" altLang="en-US" sz="2000">
                <a:solidFill>
                  <a:srgbClr val="090807"/>
                </a:solidFill>
                <a:latin typeface="Source Han Sans KR"/>
              </a:rPr>
              <a:t>   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-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Rekognition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에서는 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CV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관련 다양한 모델과 툴을 제공한다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.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</a:t>
            </a:r>
            <a:endParaRPr lang="en-US" altLang="ko-KR" sz="1600" b="1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  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-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데모로 제공하는 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‘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얼굴 비교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’,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‘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유명 인사 인식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’</a:t>
            </a: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툴을 기반으로</a:t>
            </a:r>
            <a:endParaRPr lang="ko-KR" altLang="en-US" sz="1600" b="1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r>
              <a:rPr lang="ko-KR" altLang="en-US" sz="1600" b="1">
                <a:solidFill>
                  <a:srgbClr val="090807"/>
                </a:solidFill>
                <a:latin typeface="Source Han Sans KR"/>
              </a:rPr>
              <a:t>     프로젝트를 진행한다</a:t>
            </a:r>
            <a:r>
              <a:rPr lang="en-US" altLang="ko-KR" sz="1600" b="1">
                <a:solidFill>
                  <a:srgbClr val="090807"/>
                </a:solidFill>
                <a:latin typeface="Source Han Sans KR"/>
              </a:rPr>
              <a:t>.</a:t>
            </a:r>
            <a:endParaRPr lang="en-US" altLang="ko-KR" sz="1600" b="1">
              <a:solidFill>
                <a:srgbClr val="090807"/>
              </a:solidFill>
              <a:latin typeface="Source Han Sans KR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29600" y="5292226"/>
            <a:ext cx="4896991" cy="4423273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716000" y="5283360"/>
            <a:ext cx="4191000" cy="450834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3" name="TextBox 14"/>
          <p:cNvSpPr txBox="1"/>
          <p:nvPr/>
        </p:nvSpPr>
        <p:spPr>
          <a:xfrm>
            <a:off x="889110" y="7429500"/>
            <a:ext cx="7035690" cy="2286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000"/>
              </a:lnSpc>
              <a:defRPr/>
            </a:pPr>
            <a:r>
              <a:rPr lang="ko-KR" altLang="en-US" sz="2000" b="1">
                <a:solidFill>
                  <a:srgbClr val="090807"/>
                </a:solidFill>
                <a:latin typeface="Source Han Sans KR"/>
              </a:rPr>
              <a:t> </a:t>
            </a:r>
            <a:r>
              <a:rPr lang="en-US" altLang="ko-KR" sz="2000" b="1">
                <a:solidFill>
                  <a:srgbClr val="090807"/>
                </a:solidFill>
                <a:latin typeface="Source Han Sans KR"/>
              </a:rPr>
              <a:t>*</a:t>
            </a:r>
            <a:r>
              <a:rPr lang="ko-KR" altLang="en-US" sz="2000" b="1">
                <a:solidFill>
                  <a:srgbClr val="090807"/>
                </a:solidFill>
                <a:latin typeface="Source Han Sans KR"/>
              </a:rPr>
              <a:t> 서비스 주요 기능</a:t>
            </a:r>
            <a:endParaRPr lang="ko-KR" altLang="en-US" sz="2000" b="1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endParaRPr lang="ko-KR" altLang="en-US" sz="2000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r>
              <a:rPr lang="ko-KR" altLang="en-US">
                <a:solidFill>
                  <a:srgbClr val="090807"/>
                </a:solidFill>
                <a:latin typeface="Source Han Sans KR"/>
              </a:rPr>
              <a:t>   </a:t>
            </a:r>
            <a:r>
              <a:rPr lang="en-US" altLang="ko-KR" b="1">
                <a:solidFill>
                  <a:srgbClr val="090807"/>
                </a:solidFill>
                <a:latin typeface="Source Han Sans KR"/>
              </a:rPr>
              <a:t>-</a:t>
            </a:r>
            <a:r>
              <a:rPr lang="ko-KR" altLang="en-US" b="1">
                <a:solidFill>
                  <a:srgbClr val="090807"/>
                </a:solidFill>
                <a:latin typeface="Source Han Sans KR"/>
              </a:rPr>
              <a:t> 이미지 업로드 및 분석</a:t>
            </a:r>
            <a:r>
              <a:rPr lang="en-US" altLang="ko-KR" b="1">
                <a:solidFill>
                  <a:srgbClr val="090807"/>
                </a:solidFill>
                <a:latin typeface="Source Han Sans KR"/>
              </a:rPr>
              <a:t> </a:t>
            </a:r>
            <a:r>
              <a:rPr lang="ko-KR" altLang="en-US" b="1">
                <a:solidFill>
                  <a:srgbClr val="090807"/>
                </a:solidFill>
                <a:latin typeface="Source Han Sans KR"/>
              </a:rPr>
              <a:t>결과 출력</a:t>
            </a:r>
            <a:endParaRPr lang="ko-KR" altLang="en-US" b="1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r>
              <a:rPr lang="ko-KR" altLang="en-US" b="1">
                <a:solidFill>
                  <a:srgbClr val="090807"/>
                </a:solidFill>
                <a:latin typeface="Source Han Sans KR"/>
              </a:rPr>
              <a:t>   </a:t>
            </a:r>
            <a:r>
              <a:rPr lang="en-US" altLang="ko-KR" b="1">
                <a:solidFill>
                  <a:srgbClr val="090807"/>
                </a:solidFill>
                <a:latin typeface="Source Han Sans KR"/>
              </a:rPr>
              <a:t>-</a:t>
            </a:r>
            <a:r>
              <a:rPr lang="ko-KR" altLang="en-US" b="1">
                <a:solidFill>
                  <a:srgbClr val="090807"/>
                </a:solidFill>
                <a:latin typeface="Source Han Sans KR"/>
              </a:rPr>
              <a:t> 유사도 계산</a:t>
            </a:r>
            <a:endParaRPr lang="ko-KR" altLang="en-US" b="1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r>
              <a:rPr lang="ko-KR" altLang="en-US" b="1">
                <a:solidFill>
                  <a:srgbClr val="090807"/>
                </a:solidFill>
                <a:latin typeface="Source Han Sans KR"/>
              </a:rPr>
              <a:t>   </a:t>
            </a:r>
            <a:r>
              <a:rPr lang="en-US" altLang="ko-KR" b="1">
                <a:solidFill>
                  <a:srgbClr val="090807"/>
                </a:solidFill>
                <a:latin typeface="Source Han Sans KR"/>
              </a:rPr>
              <a:t>-</a:t>
            </a:r>
            <a:r>
              <a:rPr lang="ko-KR" altLang="en-US" b="1">
                <a:solidFill>
                  <a:srgbClr val="090807"/>
                </a:solidFill>
                <a:latin typeface="Source Han Sans KR"/>
              </a:rPr>
              <a:t> 대응 되는 연예인 </a:t>
            </a:r>
            <a:r>
              <a:rPr lang="en-US" altLang="ko-KR" b="1">
                <a:solidFill>
                  <a:srgbClr val="090807"/>
                </a:solidFill>
                <a:latin typeface="Source Han Sans KR"/>
              </a:rPr>
              <a:t>Database</a:t>
            </a:r>
            <a:r>
              <a:rPr lang="ko-KR" altLang="en-US" b="1">
                <a:solidFill>
                  <a:srgbClr val="090807"/>
                </a:solidFill>
                <a:latin typeface="Source Han Sans KR"/>
              </a:rPr>
              <a:t> 검색</a:t>
            </a:r>
            <a:endParaRPr lang="ko-KR" altLang="en-US" b="1">
              <a:solidFill>
                <a:srgbClr val="090807"/>
              </a:solidFill>
              <a:latin typeface="Source Han Sans KR"/>
            </a:endParaRPr>
          </a:p>
          <a:p>
            <a:pPr algn="l">
              <a:lnSpc>
                <a:spcPts val="3000"/>
              </a:lnSpc>
              <a:defRPr/>
            </a:pPr>
            <a:r>
              <a:rPr lang="ko-KR" altLang="en-US" b="1">
                <a:solidFill>
                  <a:srgbClr val="090807"/>
                </a:solidFill>
                <a:latin typeface="Source Han Sans KR"/>
              </a:rPr>
              <a:t>   </a:t>
            </a:r>
            <a:r>
              <a:rPr lang="en-US" altLang="ko-KR" b="1">
                <a:solidFill>
                  <a:srgbClr val="090807"/>
                </a:solidFill>
                <a:latin typeface="Source Han Sans KR"/>
              </a:rPr>
              <a:t>-</a:t>
            </a:r>
            <a:r>
              <a:rPr lang="ko-KR" altLang="en-US" b="1">
                <a:solidFill>
                  <a:srgbClr val="090807"/>
                </a:solidFill>
                <a:latin typeface="Source Han Sans KR"/>
              </a:rPr>
              <a:t> 결과 표시</a:t>
            </a:r>
            <a:endParaRPr lang="ko-KR" altLang="en-US" b="1">
              <a:solidFill>
                <a:srgbClr val="090807"/>
              </a:solidFill>
              <a:latin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7" name="TextBox 7"/>
          <p:cNvSpPr txBox="1"/>
          <p:nvPr/>
        </p:nvSpPr>
        <p:spPr>
          <a:xfrm>
            <a:off x="923832" y="765070"/>
            <a:ext cx="3571968" cy="444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0</a:t>
            </a: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2</a:t>
            </a:r>
            <a:r>
              <a:rPr 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프로젝트 선정 동기</a:t>
            </a:r>
            <a:endParaRPr lang="ko-KR" altLang="en-US" sz="2499">
              <a:solidFill>
                <a:srgbClr val="090807"/>
              </a:solidFill>
              <a:latin typeface="Source Han Sans KR Bold"/>
              <a:ea typeface="Source Han Sans KR Bold"/>
            </a:endParaRPr>
          </a:p>
        </p:txBody>
      </p:sp>
      <p:grpSp>
        <p:nvGrpSpPr>
          <p:cNvPr id="23" name="Group 3"/>
          <p:cNvGrpSpPr/>
          <p:nvPr/>
        </p:nvGrpSpPr>
        <p:grpSpPr>
          <a:xfrm rot="0">
            <a:off x="683902" y="2223291"/>
            <a:ext cx="16920196" cy="7082634"/>
            <a:chOff x="0" y="0"/>
            <a:chExt cx="4456348" cy="1865385"/>
          </a:xfrm>
        </p:grpSpPr>
        <p:sp>
          <p:nvSpPr>
            <p:cNvPr id="24" name="Freeform 4"/>
            <p:cNvSpPr/>
            <p:nvPr/>
          </p:nvSpPr>
          <p:spPr>
            <a:xfrm>
              <a:off x="0" y="0"/>
              <a:ext cx="4456348" cy="1865385"/>
            </a:xfrm>
            <a:custGeom>
              <a:avLst/>
              <a:gdLst/>
              <a:rect l="l" t="t" r="r" b="b"/>
              <a:pathLst>
                <a:path w="4456348" h="1865385">
                  <a:moveTo>
                    <a:pt x="0" y="0"/>
                  </a:moveTo>
                  <a:lnTo>
                    <a:pt x="4456348" y="0"/>
                  </a:lnTo>
                  <a:lnTo>
                    <a:pt x="4456348" y="1865385"/>
                  </a:lnTo>
                  <a:lnTo>
                    <a:pt x="0" y="186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>
                  <a:alpha val="100000"/>
                </a:srgbClr>
              </a:solidFill>
              <a:prstDash val="solid"/>
              <a:miter/>
            </a:ln>
          </p:spPr>
        </p:sp>
        <p:sp>
          <p:nvSpPr>
            <p:cNvPr id="25" name="TextBox 5"/>
            <p:cNvSpPr txBox="1"/>
            <p:nvPr/>
          </p:nvSpPr>
          <p:spPr>
            <a:xfrm>
              <a:off x="0" y="-38100"/>
              <a:ext cx="4456348" cy="1903485"/>
            </a:xfrm>
            <a:prstGeom prst="rect">
              <a:avLst/>
            </a:prstGeom>
          </p:spPr>
          <p:txBody>
            <a:bodyPr lIns="50800" tIns="50800" rIns="50800" bIns="50800" anchor="ctr"/>
            <a:p>
              <a:pPr marL="0" indent="0" algn="ctr" defTabSz="914400" rtl="0" eaLnBrk="1" latinLnBrk="0" hangingPunct="1">
                <a:lnSpc>
                  <a:spcPts val="307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30" name="Group 10"/>
          <p:cNvGrpSpPr/>
          <p:nvPr/>
        </p:nvGrpSpPr>
        <p:grpSpPr>
          <a:xfrm rot="0">
            <a:off x="9998957" y="5492463"/>
            <a:ext cx="2813665" cy="698372"/>
            <a:chOff x="0" y="0"/>
            <a:chExt cx="741047" cy="183933"/>
          </a:xfrm>
        </p:grpSpPr>
        <p:sp>
          <p:nvSpPr>
            <p:cNvPr id="31" name="Freeform 11"/>
            <p:cNvSpPr/>
            <p:nvPr/>
          </p:nvSpPr>
          <p:spPr>
            <a:xfrm>
              <a:off x="0" y="0"/>
              <a:ext cx="741047" cy="183933"/>
            </a:xfrm>
            <a:custGeom>
              <a:avLst/>
              <a:gdLst/>
              <a:rect l="l" t="t" r="r" b="b"/>
              <a:pathLst>
                <a:path w="741047" h="183933">
                  <a:moveTo>
                    <a:pt x="91967" y="0"/>
                  </a:moveTo>
                  <a:lnTo>
                    <a:pt x="649081" y="0"/>
                  </a:lnTo>
                  <a:cubicBezTo>
                    <a:pt x="673472" y="0"/>
                    <a:pt x="696864" y="9689"/>
                    <a:pt x="714111" y="26936"/>
                  </a:cubicBezTo>
                  <a:cubicBezTo>
                    <a:pt x="731358" y="44184"/>
                    <a:pt x="741047" y="67576"/>
                    <a:pt x="741047" y="91967"/>
                  </a:cubicBezTo>
                  <a:lnTo>
                    <a:pt x="741047" y="91967"/>
                  </a:lnTo>
                  <a:cubicBezTo>
                    <a:pt x="741047" y="116358"/>
                    <a:pt x="731358" y="139750"/>
                    <a:pt x="714111" y="156997"/>
                  </a:cubicBezTo>
                  <a:cubicBezTo>
                    <a:pt x="696864" y="174244"/>
                    <a:pt x="673472" y="183933"/>
                    <a:pt x="64908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>
                <a:alpha val="100000"/>
              </a:srgbClr>
            </a:solidFill>
          </p:spPr>
        </p:sp>
        <p:sp>
          <p:nvSpPr>
            <p:cNvPr id="32" name="TextBox 12"/>
            <p:cNvSpPr txBox="1"/>
            <p:nvPr/>
          </p:nvSpPr>
          <p:spPr>
            <a:xfrm>
              <a:off x="0" y="-38100"/>
              <a:ext cx="741047" cy="222033"/>
            </a:xfrm>
            <a:prstGeom prst="rect">
              <a:avLst/>
            </a:prstGeom>
          </p:spPr>
          <p:txBody>
            <a:bodyPr lIns="50800" tIns="50800" rIns="50800" bIns="50800" anchor="ctr"/>
            <a:p>
              <a:pPr marL="0" indent="0" algn="ctr" defTabSz="914400" rtl="0" eaLnBrk="1" latinLnBrk="0" hangingPunct="1">
                <a:lnSpc>
                  <a:spcPts val="307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3" name="TextBox 13"/>
          <p:cNvSpPr txBox="1"/>
          <p:nvPr/>
        </p:nvSpPr>
        <p:spPr>
          <a:xfrm>
            <a:off x="10440676" y="5606699"/>
            <a:ext cx="1930226" cy="441675"/>
          </a:xfrm>
          <a:prstGeom prst="rect">
            <a:avLst/>
          </a:prstGeom>
        </p:spPr>
        <p:txBody>
          <a:bodyPr lIns="0" tIns="0" rIns="0" bIns="0" anchor="t">
            <a:spAutoFit/>
          </a:bodyPr>
          <a:p>
            <a:pPr marL="0" indent="0" algn="ctr" defTabSz="914400" rtl="0" eaLnBrk="1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99" b="1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rPr>
              <a:t>Rekognition</a:t>
            </a:r>
            <a:endParaRPr xmlns:mc="http://schemas.openxmlformats.org/markup-compatibility/2006" xmlns:hp="http://schemas.haansoft.com/office/presentation/8.0" kumimoji="0" lang="en-US" altLang="ko-KR" sz="2499" b="1" i="0" u="none" strike="noStrike" kern="1200" cap="none" spc="0" normalizeH="0" baseline="0" mc:Ignorable="hp" hp:hslEmbossed="0">
              <a:solidFill>
                <a:srgbClr val="fefbee"/>
              </a:solidFill>
              <a:ea typeface="Source Han Sans KR Bold"/>
            </a:endParaRPr>
          </a:p>
        </p:txBody>
      </p:sp>
      <p:grpSp>
        <p:nvGrpSpPr>
          <p:cNvPr id="34" name="Group 14"/>
          <p:cNvGrpSpPr/>
          <p:nvPr/>
        </p:nvGrpSpPr>
        <p:grpSpPr>
          <a:xfrm rot="0">
            <a:off x="1605740" y="5521039"/>
            <a:ext cx="2509060" cy="698372"/>
            <a:chOff x="0" y="0"/>
            <a:chExt cx="660822" cy="183933"/>
          </a:xfrm>
        </p:grpSpPr>
        <p:sp>
          <p:nvSpPr>
            <p:cNvPr id="35" name="Freeform 15"/>
            <p:cNvSpPr/>
            <p:nvPr/>
          </p:nvSpPr>
          <p:spPr>
            <a:xfrm>
              <a:off x="0" y="0"/>
              <a:ext cx="660822" cy="183933"/>
            </a:xfrm>
            <a:custGeom>
              <a:avLst/>
              <a:gdLst/>
              <a:rect l="l" t="t" r="r" b="b"/>
              <a:pathLst>
                <a:path w="660822" h="183933">
                  <a:moveTo>
                    <a:pt x="91967" y="0"/>
                  </a:moveTo>
                  <a:lnTo>
                    <a:pt x="568856" y="0"/>
                  </a:lnTo>
                  <a:cubicBezTo>
                    <a:pt x="593247" y="0"/>
                    <a:pt x="616639" y="9689"/>
                    <a:pt x="633886" y="26936"/>
                  </a:cubicBezTo>
                  <a:cubicBezTo>
                    <a:pt x="651133" y="44184"/>
                    <a:pt x="660822" y="67576"/>
                    <a:pt x="660822" y="91967"/>
                  </a:cubicBezTo>
                  <a:lnTo>
                    <a:pt x="660822" y="91967"/>
                  </a:lnTo>
                  <a:cubicBezTo>
                    <a:pt x="660822" y="116358"/>
                    <a:pt x="651133" y="139750"/>
                    <a:pt x="633886" y="156997"/>
                  </a:cubicBezTo>
                  <a:cubicBezTo>
                    <a:pt x="616639" y="174244"/>
                    <a:pt x="593247" y="183933"/>
                    <a:pt x="568856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>
                <a:alpha val="100000"/>
              </a:srgbClr>
            </a:solidFill>
          </p:spPr>
        </p:sp>
        <p:sp>
          <p:nvSpPr>
            <p:cNvPr id="36" name="TextBox 16"/>
            <p:cNvSpPr txBox="1"/>
            <p:nvPr/>
          </p:nvSpPr>
          <p:spPr>
            <a:xfrm>
              <a:off x="0" y="-38100"/>
              <a:ext cx="660822" cy="222033"/>
            </a:xfrm>
            <a:prstGeom prst="rect">
              <a:avLst/>
            </a:prstGeom>
          </p:spPr>
          <p:txBody>
            <a:bodyPr lIns="50800" tIns="50800" rIns="50800" bIns="50800" anchor="ctr"/>
            <a:p>
              <a:pPr marL="0" indent="0" algn="ctr" defTabSz="914400" rtl="0" eaLnBrk="1" latinLnBrk="0" hangingPunct="1">
                <a:lnSpc>
                  <a:spcPts val="307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7" name="TextBox 17"/>
          <p:cNvSpPr txBox="1"/>
          <p:nvPr/>
        </p:nvSpPr>
        <p:spPr>
          <a:xfrm>
            <a:off x="1852519" y="5629275"/>
            <a:ext cx="2072301" cy="4416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ctr" defTabSz="914400" rtl="0" eaLnBrk="1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rPr>
              <a:t>Cloud Computing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efbee"/>
              </a:solidFill>
              <a:ea typeface="Source Han Sans KR Bold"/>
            </a:endParaRPr>
          </a:p>
        </p:txBody>
      </p:sp>
      <p:grpSp>
        <p:nvGrpSpPr>
          <p:cNvPr id="38" name="Group 18"/>
          <p:cNvGrpSpPr/>
          <p:nvPr/>
        </p:nvGrpSpPr>
        <p:grpSpPr>
          <a:xfrm rot="0">
            <a:off x="5404880" y="5492464"/>
            <a:ext cx="3292329" cy="698372"/>
            <a:chOff x="0" y="0"/>
            <a:chExt cx="867115" cy="183933"/>
          </a:xfrm>
        </p:grpSpPr>
        <p:sp>
          <p:nvSpPr>
            <p:cNvPr id="39" name="Freeform 19"/>
            <p:cNvSpPr/>
            <p:nvPr/>
          </p:nvSpPr>
          <p:spPr>
            <a:xfrm>
              <a:off x="0" y="0"/>
              <a:ext cx="867115" cy="183933"/>
            </a:xfrm>
            <a:custGeom>
              <a:avLst/>
              <a:gdLst/>
              <a:rect l="l" t="t" r="r" b="b"/>
              <a:pathLst>
                <a:path w="867115" h="183933">
                  <a:moveTo>
                    <a:pt x="91967" y="0"/>
                  </a:moveTo>
                  <a:lnTo>
                    <a:pt x="775149" y="0"/>
                  </a:lnTo>
                  <a:cubicBezTo>
                    <a:pt x="799540" y="0"/>
                    <a:pt x="822932" y="9689"/>
                    <a:pt x="840179" y="26936"/>
                  </a:cubicBezTo>
                  <a:cubicBezTo>
                    <a:pt x="857426" y="44184"/>
                    <a:pt x="867115" y="67576"/>
                    <a:pt x="867115" y="91967"/>
                  </a:cubicBezTo>
                  <a:lnTo>
                    <a:pt x="867115" y="91967"/>
                  </a:lnTo>
                  <a:cubicBezTo>
                    <a:pt x="867115" y="116358"/>
                    <a:pt x="857426" y="139750"/>
                    <a:pt x="840179" y="156997"/>
                  </a:cubicBezTo>
                  <a:cubicBezTo>
                    <a:pt x="822932" y="174244"/>
                    <a:pt x="799540" y="183933"/>
                    <a:pt x="775149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>
                <a:alpha val="100000"/>
              </a:srgbClr>
            </a:solidFill>
          </p:spPr>
        </p:sp>
        <p:sp>
          <p:nvSpPr>
            <p:cNvPr id="40" name="TextBox 20"/>
            <p:cNvSpPr txBox="1"/>
            <p:nvPr/>
          </p:nvSpPr>
          <p:spPr>
            <a:xfrm>
              <a:off x="0" y="-38100"/>
              <a:ext cx="867115" cy="222033"/>
            </a:xfrm>
            <a:prstGeom prst="rect">
              <a:avLst/>
            </a:prstGeom>
          </p:spPr>
          <p:txBody>
            <a:bodyPr lIns="50800" tIns="50800" rIns="50800" bIns="50800" anchor="ctr"/>
            <a:p>
              <a:pPr marL="0" indent="0" algn="ctr" defTabSz="914400" rtl="0" eaLnBrk="1" latinLnBrk="0" hangingPunct="1">
                <a:lnSpc>
                  <a:spcPts val="307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1" name="TextBox 21"/>
          <p:cNvSpPr txBox="1"/>
          <p:nvPr/>
        </p:nvSpPr>
        <p:spPr>
          <a:xfrm>
            <a:off x="5895432" y="5606700"/>
            <a:ext cx="2311226" cy="441675"/>
          </a:xfrm>
          <a:prstGeom prst="rect">
            <a:avLst/>
          </a:prstGeom>
        </p:spPr>
        <p:txBody>
          <a:bodyPr lIns="0" tIns="0" rIns="0" bIns="0" anchor="t">
            <a:spAutoFit/>
          </a:bodyPr>
          <a:p>
            <a:pPr marL="0" indent="0" algn="ctr" defTabSz="914400" rtl="0" eaLnBrk="1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99" b="1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rPr>
              <a:t>Research</a:t>
            </a:r>
            <a:endParaRPr xmlns:mc="http://schemas.openxmlformats.org/markup-compatibility/2006" xmlns:hp="http://schemas.haansoft.com/office/presentation/8.0" kumimoji="0" lang="en-US" altLang="ko-KR" sz="2499" b="1" i="0" u="none" strike="noStrike" kern="1200" cap="none" spc="0" normalizeH="0" baseline="0" mc:Ignorable="hp" hp:hslEmbossed="0">
              <a:solidFill>
                <a:srgbClr val="fefbee"/>
              </a:solidFill>
              <a:ea typeface="Source Han Sans KR Bold"/>
            </a:endParaRPr>
          </a:p>
        </p:txBody>
      </p:sp>
      <p:grpSp>
        <p:nvGrpSpPr>
          <p:cNvPr id="42" name="Group 22"/>
          <p:cNvGrpSpPr/>
          <p:nvPr/>
        </p:nvGrpSpPr>
        <p:grpSpPr>
          <a:xfrm rot="0">
            <a:off x="14311391" y="5492464"/>
            <a:ext cx="2311226" cy="698372"/>
            <a:chOff x="0" y="0"/>
            <a:chExt cx="608718" cy="183933"/>
          </a:xfrm>
        </p:grpSpPr>
        <p:sp>
          <p:nvSpPr>
            <p:cNvPr id="43" name="Freeform 23"/>
            <p:cNvSpPr/>
            <p:nvPr/>
          </p:nvSpPr>
          <p:spPr>
            <a:xfrm>
              <a:off x="0" y="0"/>
              <a:ext cx="608718" cy="183933"/>
            </a:xfrm>
            <a:custGeom>
              <a:avLst/>
              <a:gdLst/>
              <a:rect l="l" t="t" r="r" b="b"/>
              <a:pathLst>
                <a:path w="608718" h="183933">
                  <a:moveTo>
                    <a:pt x="91967" y="0"/>
                  </a:moveTo>
                  <a:lnTo>
                    <a:pt x="516751" y="0"/>
                  </a:lnTo>
                  <a:cubicBezTo>
                    <a:pt x="541143" y="0"/>
                    <a:pt x="564535" y="9689"/>
                    <a:pt x="581782" y="26936"/>
                  </a:cubicBezTo>
                  <a:cubicBezTo>
                    <a:pt x="599029" y="44184"/>
                    <a:pt x="608718" y="67576"/>
                    <a:pt x="608718" y="91967"/>
                  </a:cubicBezTo>
                  <a:lnTo>
                    <a:pt x="608718" y="91967"/>
                  </a:lnTo>
                  <a:cubicBezTo>
                    <a:pt x="608718" y="116358"/>
                    <a:pt x="599029" y="139750"/>
                    <a:pt x="581782" y="156997"/>
                  </a:cubicBezTo>
                  <a:cubicBezTo>
                    <a:pt x="564535" y="174244"/>
                    <a:pt x="541143" y="183933"/>
                    <a:pt x="51675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>
                <a:alpha val="100000"/>
              </a:srgbClr>
            </a:solidFill>
          </p:spPr>
        </p:sp>
        <p:sp>
          <p:nvSpPr>
            <p:cNvPr id="44" name="TextBox 24"/>
            <p:cNvSpPr txBox="1"/>
            <p:nvPr/>
          </p:nvSpPr>
          <p:spPr>
            <a:xfrm>
              <a:off x="0" y="-38100"/>
              <a:ext cx="608718" cy="222033"/>
            </a:xfrm>
            <a:prstGeom prst="rect">
              <a:avLst/>
            </a:prstGeom>
          </p:spPr>
          <p:txBody>
            <a:bodyPr lIns="50800" tIns="50800" rIns="50800" bIns="50800" anchor="ctr"/>
            <a:p>
              <a:pPr marL="0" indent="0" algn="ctr" defTabSz="914400" rtl="0" eaLnBrk="1" latinLnBrk="0" hangingPunct="1">
                <a:lnSpc>
                  <a:spcPts val="307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" name="TextBox 25"/>
          <p:cNvSpPr txBox="1"/>
          <p:nvPr/>
        </p:nvSpPr>
        <p:spPr>
          <a:xfrm>
            <a:off x="14630400" y="5616225"/>
            <a:ext cx="1620809" cy="4416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ctr" defTabSz="914400" rtl="0" eaLnBrk="1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99" b="1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rPr>
              <a:t>SNS &amp; Fun</a:t>
            </a:r>
            <a:endParaRPr xmlns:mc="http://schemas.openxmlformats.org/markup-compatibility/2006" xmlns:hp="http://schemas.haansoft.com/office/presentation/8.0" kumimoji="0" lang="en-US" altLang="ko-KR" sz="2499" b="1" i="0" u="none" strike="noStrike" kern="1200" cap="none" spc="0" normalizeH="0" baseline="0" mc:Ignorable="hp" hp:hslEmbossed="0">
              <a:solidFill>
                <a:srgbClr val="fefbee"/>
              </a:solidFill>
              <a:ea typeface="Source Han Sans KR Bold"/>
            </a:endParaRPr>
          </a:p>
        </p:txBody>
      </p:sp>
      <p:sp>
        <p:nvSpPr>
          <p:cNvPr id="46" name="TextBox 27"/>
          <p:cNvSpPr txBox="1"/>
          <p:nvPr/>
        </p:nvSpPr>
        <p:spPr>
          <a:xfrm>
            <a:off x="9591423" y="6639052"/>
            <a:ext cx="3628730" cy="1142872"/>
          </a:xfrm>
          <a:prstGeom prst="rect">
            <a:avLst/>
          </a:prstGeom>
        </p:spPr>
        <p:txBody>
          <a:bodyPr lIns="0" tIns="0" rIns="0" bIns="0" anchor="t">
            <a:spAutoFit/>
          </a:bodyPr>
          <a:p>
            <a:pPr marL="0" indent="0" algn="ctr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퍼블릭 클라우드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AWS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에서 제공하는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AI/ML tool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Rekognition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을 사용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</p:txBody>
      </p:sp>
      <p:sp>
        <p:nvSpPr>
          <p:cNvPr id="47" name="TextBox 28"/>
          <p:cNvSpPr txBox="1"/>
          <p:nvPr/>
        </p:nvSpPr>
        <p:spPr>
          <a:xfrm>
            <a:off x="5286669" y="6743828"/>
            <a:ext cx="3628731" cy="761872"/>
          </a:xfrm>
          <a:prstGeom prst="rect">
            <a:avLst/>
          </a:prstGeom>
        </p:spPr>
        <p:txBody>
          <a:bodyPr lIns="0" tIns="0" rIns="0" bIns="0" anchor="t">
            <a:spAutoFit/>
          </a:bodyPr>
          <a:p>
            <a:pPr marL="0" indent="0" algn="ctr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CV task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을 위한 딥러닝과 이미지 처리 기술에 대한 이해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</p:txBody>
      </p:sp>
      <p:sp>
        <p:nvSpPr>
          <p:cNvPr id="48" name="TextBox 29"/>
          <p:cNvSpPr txBox="1"/>
          <p:nvPr/>
        </p:nvSpPr>
        <p:spPr>
          <a:xfrm>
            <a:off x="1045905" y="6667628"/>
            <a:ext cx="3628731" cy="761872"/>
          </a:xfrm>
          <a:prstGeom prst="rect">
            <a:avLst/>
          </a:prstGeom>
        </p:spPr>
        <p:txBody>
          <a:bodyPr lIns="0" tIns="0" rIns="0" bIns="0" anchor="t">
            <a:spAutoFit/>
          </a:bodyPr>
          <a:p>
            <a:pPr marL="0" indent="0" algn="ctr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클라우드 컴퓨팅 서비스를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SaaS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형태로 차용해서 프로젝트 활용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13652639" y="6639053"/>
            <a:ext cx="3628729" cy="761872"/>
          </a:xfrm>
          <a:prstGeom prst="rect">
            <a:avLst/>
          </a:prstGeom>
        </p:spPr>
        <p:txBody>
          <a:bodyPr lIns="0" tIns="0" rIns="0" bIns="0" anchor="t">
            <a:spAutoFit/>
          </a:bodyPr>
          <a:p>
            <a:pPr marL="0" indent="0" algn="ctr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SNS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에서 닮은꼴을 찾아 공유하는 컨텐츠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10800" y="2883306"/>
            <a:ext cx="2260193" cy="2260193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9126" y="2810179"/>
            <a:ext cx="2438095" cy="2438095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67400" y="2857805"/>
            <a:ext cx="2285695" cy="2285695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173200" y="27051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0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7" name="TextBox 7"/>
          <p:cNvSpPr txBox="1"/>
          <p:nvPr/>
        </p:nvSpPr>
        <p:spPr>
          <a:xfrm>
            <a:off x="923832" y="765070"/>
            <a:ext cx="3571968" cy="444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0</a:t>
            </a: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3</a:t>
            </a:r>
            <a:r>
              <a:rPr 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멤버 별 담당 역할</a:t>
            </a:r>
            <a:endParaRPr lang="ko-KR" altLang="en-US" sz="2499">
              <a:solidFill>
                <a:srgbClr val="090807"/>
              </a:solidFill>
              <a:latin typeface="Source Han Sans KR Bold"/>
              <a:ea typeface="Source Han Sans KR Bold"/>
            </a:endParaRPr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803155" y="1424211"/>
          <a:ext cx="16681687" cy="8291288"/>
        </p:xfrm>
        <a:graphic>
          <a:graphicData uri="http://schemas.openxmlformats.org/drawingml/2006/table">
            <a:tbl>
              <a:tblGrid>
                <a:gridCol w="2384662"/>
                <a:gridCol w="14297025"/>
              </a:tblGrid>
              <a:tr h="1766352">
                <a:tc>
                  <a:txBody>
                    <a:bodyPr vert="horz" lIns="180975" tIns="180975" rIns="180975" bIns="180975" anchor="ctr" anchorCtr="0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3000" b="1">
                          <a:solidFill>
                            <a:srgbClr val="fefbee"/>
                          </a:solidFill>
                          <a:ea typeface="Source Han Sans KR Medium"/>
                        </a:rPr>
                        <a:t>이름</a:t>
                      </a:r>
                      <a:endParaRPr lang="ko-KR" altLang="en-US" sz="3000" b="1">
                        <a:solidFill>
                          <a:srgbClr val="fefbee"/>
                        </a:solidFill>
                        <a:ea typeface="Source Han Sans KR Medium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 vert="horz" lIns="180975" tIns="180975" rIns="180975" bIns="180975" anchor="ctr" anchorCtr="0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3000" b="1">
                          <a:solidFill>
                            <a:schemeClr val="lt1"/>
                          </a:solidFill>
                        </a:rPr>
                        <a:t>담당 역할</a:t>
                      </a:r>
                      <a:endParaRPr lang="ko-KR" altLang="en-US" sz="3000" b="1">
                        <a:solidFill>
                          <a:schemeClr val="lt1"/>
                        </a:solidFill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90807"/>
                    </a:solidFill>
                  </a:tcPr>
                </a:tc>
              </a:tr>
              <a:tr h="1800535">
                <a:tc>
                  <a:txBody>
                    <a:bodyPr vert="horz" lIns="180975" tIns="180975" rIns="180975" bIns="180975" anchor="ctr" anchorCtr="0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rgbClr val="090807"/>
                          </a:solidFill>
                          <a:latin typeface="맑은 고딕"/>
                        </a:rPr>
                        <a:t>조찬형</a:t>
                      </a:r>
                      <a:endParaRPr lang="ko-KR" altLang="en-US" sz="2000" b="1">
                        <a:solidFill>
                          <a:srgbClr val="090807"/>
                        </a:solidFill>
                        <a:latin typeface="맑은 고딕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80975" tIns="180975" rIns="180975" bIns="180975" anchor="ctr" anchorCtr="0"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프론트엔드 구축</a:t>
                      </a:r>
                      <a:endParaRPr lang="ko-KR" altLang="en-US" b="1" spc="0">
                        <a:latin typeface="맑은 고딕"/>
                      </a:endParaRPr>
                    </a:p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altLang="ko-KR" b="1" spc="0">
                          <a:latin typeface="맑은 고딕"/>
                        </a:rPr>
                        <a:t>AWS Rekognition model</a:t>
                      </a:r>
                      <a:r>
                        <a:rPr lang="ko-KR" altLang="en-US" b="1" spc="0">
                          <a:latin typeface="맑은 고딕"/>
                        </a:rPr>
                        <a:t>을 수정하기 위한 이미지 크롤링</a:t>
                      </a:r>
                      <a:endParaRPr lang="ko-KR" altLang="en-US" b="1" spc="0">
                        <a:latin typeface="맑은 고딕"/>
                      </a:endParaRPr>
                    </a:p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데이터베이스 구축</a:t>
                      </a:r>
                      <a:endParaRPr lang="ko-KR" altLang="en-US" b="1" spc="0">
                        <a:latin typeface="맑은 고딕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91266">
                <a:tc>
                  <a:txBody>
                    <a:bodyPr vert="horz" lIns="180975" tIns="180975" rIns="180975" bIns="180975" anchor="ctr" anchorCtr="0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rgbClr val="090807"/>
                          </a:solidFill>
                          <a:latin typeface="맑은 고딕"/>
                        </a:rPr>
                        <a:t>허치영</a:t>
                      </a:r>
                      <a:endParaRPr lang="ko-KR" altLang="en-US" sz="2000" b="1">
                        <a:solidFill>
                          <a:srgbClr val="090807"/>
                        </a:solidFill>
                        <a:latin typeface="맑은 고딕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80975" tIns="180975" rIns="180975" bIns="180975" anchor="ctr" anchorCtr="0"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altLang="ko-KR" b="1" spc="0">
                          <a:latin typeface="맑은 고딕"/>
                        </a:rPr>
                        <a:t>벡엔드 서버 구성</a:t>
                      </a:r>
                      <a:endParaRPr lang="en-US" altLang="ko-KR" b="1" spc="0">
                        <a:latin typeface="맑은 고딕"/>
                      </a:endParaRPr>
                    </a:p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altLang="ko-KR" b="1" spc="0">
                          <a:latin typeface="맑은 고딕"/>
                        </a:rPr>
                        <a:t>이미지 업로드 API 수정 및 추가 작성</a:t>
                      </a:r>
                      <a:endParaRPr lang="en-US" altLang="ko-KR" b="1" spc="0">
                        <a:latin typeface="맑은 고딕"/>
                      </a:endParaRPr>
                    </a:p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altLang="ko-KR" b="1" spc="0">
                          <a:latin typeface="맑은 고딕"/>
                        </a:rPr>
                        <a:t>AWS Rekognition 호출 및 응답 처리 후 clinet side 전송 구현</a:t>
                      </a:r>
                      <a:endParaRPr lang="en-US" altLang="ko-KR" b="1" spc="0">
                        <a:latin typeface="맑은 고딕"/>
                      </a:endParaRPr>
                    </a:p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altLang="ko-KR" b="1" spc="0">
                          <a:latin typeface="맑은 고딕"/>
                        </a:rPr>
                        <a:t>추론 결과 확인 구현 (결과 인물 URL에서 인물 사진 출력)</a:t>
                      </a:r>
                      <a:endParaRPr lang="en-US" altLang="ko-KR" b="1" spc="0">
                        <a:latin typeface="맑은 고딕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04645">
                <a:tc>
                  <a:txBody>
                    <a:bodyPr vert="horz" lIns="180975" tIns="180975" rIns="180975" bIns="180975" anchor="ctr" anchorCtr="0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rgbClr val="090807"/>
                          </a:solidFill>
                          <a:latin typeface="맑은 고딕"/>
                        </a:rPr>
                        <a:t>한지훈</a:t>
                      </a:r>
                      <a:endParaRPr lang="ko-KR" altLang="en-US" sz="2000" b="1">
                        <a:solidFill>
                          <a:srgbClr val="090807"/>
                        </a:solidFill>
                        <a:latin typeface="맑은 고딕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80975" tIns="180975" rIns="180975" bIns="180975" anchor="ctr" anchorCtr="0"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b="1" spc="0">
                          <a:latin typeface="맑은 고딕"/>
                          <a:ea typeface="맑은 고딕"/>
                        </a:rPr>
                        <a:t>서비스 세부사항 수정 및 개선</a:t>
                      </a:r>
                      <a:endParaRPr lang="en-US" b="1" spc="0"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b="1" spc="0">
                          <a:latin typeface="맑은 고딕"/>
                          <a:ea typeface="맑은 고딕"/>
                        </a:rPr>
                        <a:t>구축된 데이터베이스를 기반 AWS console을 이용하여 기존 모델을 재학습 및 fine-tuning</a:t>
                      </a:r>
                      <a:endParaRPr lang="en-US" b="1" spc="0"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b="1" spc="0">
                          <a:latin typeface="맑은 고딕"/>
                          <a:ea typeface="맑은 고딕"/>
                        </a:rPr>
                        <a:t>Local에서 모델 실험 및 결과 확인</a:t>
                      </a:r>
                      <a:endParaRPr lang="en-US" b="1" spc="0"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b="1" spc="0">
                          <a:latin typeface="맑은 고딕"/>
                          <a:ea typeface="맑은 고딕"/>
                        </a:rPr>
                        <a:t>AWS Rekognition SDK 수정하여 서비스 개선</a:t>
                      </a:r>
                      <a:endParaRPr lang="en-US" b="1" spc="0"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latin typeface="맑은 고딕"/>
                        </a:rPr>
                        <a:t>-</a:t>
                      </a:r>
                      <a:r>
                        <a:rPr lang="ko-KR" altLang="en-US" b="1" spc="0">
                          <a:latin typeface="맑은 고딕"/>
                        </a:rPr>
                        <a:t> </a:t>
                      </a:r>
                      <a:r>
                        <a:rPr lang="en-US" b="1" spc="0">
                          <a:latin typeface="맑은 고딕"/>
                          <a:ea typeface="맑은 고딕"/>
                        </a:rPr>
                        <a:t>Ref input과 유사도 측정 API 구현 및 수정</a:t>
                      </a:r>
                      <a:endParaRPr lang="en-US" b="1" spc="0">
                        <a:latin typeface="맑은 고딕"/>
                        <a:ea typeface="맑은 고딕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7" name="TextBox 7"/>
          <p:cNvSpPr txBox="1"/>
          <p:nvPr/>
        </p:nvSpPr>
        <p:spPr>
          <a:xfrm>
            <a:off x="923832" y="765070"/>
            <a:ext cx="12334968" cy="444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04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서비스 개발 진행과정 </a:t>
            </a: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-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문제점</a:t>
            </a:r>
            <a:endParaRPr lang="ko-KR" altLang="en-US" sz="2499">
              <a:solidFill>
                <a:srgbClr val="090807"/>
              </a:solidFill>
              <a:latin typeface="Source Han Sans KR Bold"/>
              <a:ea typeface="Source Han Sans KR Bold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812910" y="2945178"/>
            <a:ext cx="7721490" cy="19030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AWS Rekognition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에서 기본적으로 제공하는 모델 및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사용자는 웹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를 통해 자신의 사진을 업로드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Celebrity_database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recognize_celebrities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호출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닮은꼴 연예인의 정보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(WiT)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와 유사도 점수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(%)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를 확인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3086028" y="1866900"/>
            <a:ext cx="2705172" cy="843033"/>
            <a:chOff x="876228" y="1785866"/>
            <a:chExt cx="2705172" cy="843033"/>
          </a:xfrm>
        </p:grpSpPr>
        <p:grpSp>
          <p:nvGrpSpPr>
            <p:cNvPr id="24" name="Group 8"/>
            <p:cNvGrpSpPr/>
            <p:nvPr/>
          </p:nvGrpSpPr>
          <p:grpSpPr>
            <a:xfrm rot="0">
              <a:off x="876228" y="1785866"/>
              <a:ext cx="2705171" cy="843033"/>
              <a:chOff x="0" y="-38100"/>
              <a:chExt cx="592058" cy="222033"/>
            </a:xfrm>
          </p:grpSpPr>
          <p:sp>
            <p:nvSpPr>
              <p:cNvPr id="25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>
                  <a:alpha val="100000"/>
                </a:srgbClr>
              </a:solidFill>
            </p:spPr>
          </p:sp>
          <p:sp>
            <p:nvSpPr>
              <p:cNvPr id="26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anchor="ctr"/>
              <a:p>
                <a:pPr marL="0" indent="0" algn="ctr" defTabSz="914400" rtl="0" eaLnBrk="1" latinLnBrk="0" hangingPunct="1">
                  <a:lnSpc>
                    <a:spcPts val="3079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28" name="TextBox 16"/>
            <p:cNvSpPr txBox="1"/>
            <p:nvPr/>
          </p:nvSpPr>
          <p:spPr>
            <a:xfrm>
              <a:off x="1219200" y="2035238"/>
              <a:ext cx="2133600" cy="44595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p>
              <a:pPr marL="0" indent="0" algn="ctr" defTabSz="914400" rtl="0" eaLnBrk="1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최초 개발 방향</a:t>
              </a:r>
              <a:endParaRPr xmlns:mc="http://schemas.openxmlformats.org/markup-compatibility/2006" xmlns:hp="http://schemas.haansoft.com/office/presentation/8.0" kumimoji="0" lang="ko-KR" altLang="en-US" sz="2499" b="0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12573000" y="1862067"/>
            <a:ext cx="2705172" cy="843033"/>
            <a:chOff x="876228" y="1785866"/>
            <a:chExt cx="2705172" cy="843033"/>
          </a:xfrm>
        </p:grpSpPr>
        <p:grpSp>
          <p:nvGrpSpPr>
            <p:cNvPr id="31" name="Group 8"/>
            <p:cNvGrpSpPr/>
            <p:nvPr/>
          </p:nvGrpSpPr>
          <p:grpSpPr>
            <a:xfrm rot="0">
              <a:off x="876228" y="1785866"/>
              <a:ext cx="2705171" cy="843033"/>
              <a:chOff x="0" y="-38100"/>
              <a:chExt cx="592058" cy="222033"/>
            </a:xfrm>
          </p:grpSpPr>
          <p:sp>
            <p:nvSpPr>
              <p:cNvPr id="32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>
                  <a:alpha val="100000"/>
                </a:srgbClr>
              </a:solidFill>
            </p:spPr>
          </p:sp>
          <p:sp>
            <p:nvSpPr>
              <p:cNvPr id="33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anchor="ctr"/>
              <a:p>
                <a:pPr marL="0" indent="0" algn="ctr" defTabSz="914400" rtl="0" eaLnBrk="1" latinLnBrk="0" hangingPunct="1">
                  <a:lnSpc>
                    <a:spcPts val="3079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34" name="TextBox 16"/>
            <p:cNvSpPr txBox="1"/>
            <p:nvPr/>
          </p:nvSpPr>
          <p:spPr>
            <a:xfrm>
              <a:off x="1219200" y="2035238"/>
              <a:ext cx="2133600" cy="44126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p>
              <a:pPr marL="0" indent="0" algn="ctr" defTabSz="914400" rtl="0" eaLnBrk="1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문제점</a:t>
              </a:r>
              <a:endParaRPr xmlns:mc="http://schemas.openxmlformats.org/markup-compatibility/2006" xmlns:hp="http://schemas.haansoft.com/office/presentation/8.0" kumimoji="0" lang="ko-KR" altLang="en-US" sz="2499" b="0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endParaRPr>
            </a:p>
          </p:txBody>
        </p:sp>
      </p:grpSp>
      <p:sp>
        <p:nvSpPr>
          <p:cNvPr id="35" name=""/>
          <p:cNvSpPr/>
          <p:nvPr/>
        </p:nvSpPr>
        <p:spPr>
          <a:xfrm>
            <a:off x="304800" y="1719333"/>
            <a:ext cx="8305800" cy="36576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9753601" y="1714500"/>
            <a:ext cx="8305800" cy="36576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7" name="TextBox 14"/>
          <p:cNvSpPr txBox="1"/>
          <p:nvPr/>
        </p:nvSpPr>
        <p:spPr>
          <a:xfrm>
            <a:off x="9982200" y="3238500"/>
            <a:ext cx="7721490" cy="1143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#1.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Database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에 존재하지 않는 연예인에 대해서는 결과가 나오지 않음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#2.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유사도가 특정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threshold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를 넘지 않을 경우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API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empty_list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return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</p:txBody>
      </p:sp>
      <p:cxnSp>
        <p:nvCxnSpPr>
          <p:cNvPr id="38" name=""/>
          <p:cNvCxnSpPr>
            <a:stCxn id="35" idx="3"/>
            <a:endCxn id="36" idx="1"/>
          </p:cNvCxnSpPr>
          <p:nvPr/>
        </p:nvCxnSpPr>
        <p:spPr>
          <a:xfrm flipV="1">
            <a:off x="8610600" y="3543300"/>
            <a:ext cx="1143001" cy="4833"/>
          </a:xfrm>
          <a:prstGeom prst="straightConnector1">
            <a:avLst/>
          </a:prstGeom>
          <a:ln w="508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"/>
          <p:cNvGrpSpPr/>
          <p:nvPr/>
        </p:nvGrpSpPr>
        <p:grpSpPr>
          <a:xfrm rot="0">
            <a:off x="6991385" y="6362700"/>
            <a:ext cx="4953000" cy="895722"/>
            <a:chOff x="876228" y="1785866"/>
            <a:chExt cx="2705172" cy="843033"/>
          </a:xfrm>
        </p:grpSpPr>
        <p:grpSp>
          <p:nvGrpSpPr>
            <p:cNvPr id="40" name="Group 8"/>
            <p:cNvGrpSpPr/>
            <p:nvPr/>
          </p:nvGrpSpPr>
          <p:grpSpPr>
            <a:xfrm rot="0">
              <a:off x="876228" y="1785866"/>
              <a:ext cx="2705171" cy="843033"/>
              <a:chOff x="0" y="-38100"/>
              <a:chExt cx="592058" cy="222033"/>
            </a:xfrm>
          </p:grpSpPr>
          <p:sp>
            <p:nvSpPr>
              <p:cNvPr id="41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>
                  <a:alpha val="100000"/>
                </a:srgbClr>
              </a:solidFill>
            </p:spPr>
          </p:sp>
          <p:sp>
            <p:nvSpPr>
              <p:cNvPr id="42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anchor="ctr"/>
              <a:p>
                <a:pPr marL="0" indent="0" algn="ctr" defTabSz="914400" rtl="0" eaLnBrk="1" latinLnBrk="0" hangingPunct="1">
                  <a:lnSpc>
                    <a:spcPts val="3079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43" name="TextBox 16"/>
            <p:cNvSpPr txBox="1"/>
            <p:nvPr/>
          </p:nvSpPr>
          <p:spPr>
            <a:xfrm>
              <a:off x="1219199" y="2035238"/>
              <a:ext cx="2133600" cy="41856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p>
              <a:pPr marL="0" indent="0" algn="ctr" defTabSz="914400" rtl="0" eaLnBrk="1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해결 방법</a:t>
              </a:r>
              <a:r>
                <a:rPr xmlns:mc="http://schemas.openxmlformats.org/markup-compatibility/2006" xmlns:hp="http://schemas.haansoft.com/office/presentation/8.0" kumimoji="0" lang="en-US" altLang="ko-KR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 &amp; </a:t>
              </a:r>
              <a:r>
                <a:rPr xmlns:mc="http://schemas.openxmlformats.org/markup-compatibility/2006" xmlns:hp="http://schemas.haansoft.com/office/presentation/8.0" kumimoji="0" lang="ko-KR" altLang="en-US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문제점</a:t>
              </a:r>
              <a:endParaRPr xmlns:mc="http://schemas.openxmlformats.org/markup-compatibility/2006" xmlns:hp="http://schemas.haansoft.com/office/presentation/8.0" kumimoji="0" lang="ko-KR" altLang="en-US" sz="2499" b="0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endParaRPr>
            </a:p>
          </p:txBody>
        </p:sp>
      </p:grpSp>
      <p:sp>
        <p:nvSpPr>
          <p:cNvPr id="44" name=""/>
          <p:cNvSpPr/>
          <p:nvPr/>
        </p:nvSpPr>
        <p:spPr>
          <a:xfrm>
            <a:off x="4991100" y="6210300"/>
            <a:ext cx="8305800" cy="38862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TextBox 14"/>
          <p:cNvSpPr txBox="1"/>
          <p:nvPr/>
        </p:nvSpPr>
        <p:spPr>
          <a:xfrm>
            <a:off x="5410199" y="7734300"/>
            <a:ext cx="7721490" cy="1905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#Sol_1.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이미지 크롤링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custom_label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을 재학습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재학습을 하는 과정에서는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AWS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프리 티어 계정을 사용하기 때문에 제약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#Sol_2. Rekognition SDK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local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에서 수정하여 사용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모델 자체적으로 내부에서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threshold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를 설정하기 때문에 수정 불가능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</p:txBody>
      </p:sp>
      <p:cxnSp>
        <p:nvCxnSpPr>
          <p:cNvPr id="47" name=""/>
          <p:cNvCxnSpPr>
            <a:stCxn id="35" idx="3"/>
            <a:endCxn id="44" idx="0"/>
          </p:cNvCxnSpPr>
          <p:nvPr/>
        </p:nvCxnSpPr>
        <p:spPr>
          <a:xfrm rot="16200000" flipH="1">
            <a:off x="7546217" y="4612516"/>
            <a:ext cx="2662167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6" idx="1"/>
            <a:endCxn id="44" idx="0"/>
          </p:cNvCxnSpPr>
          <p:nvPr/>
        </p:nvCxnSpPr>
        <p:spPr>
          <a:xfrm rot="5400000">
            <a:off x="8115300" y="4571999"/>
            <a:ext cx="2667000" cy="6096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7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7" name="TextBox 7"/>
          <p:cNvSpPr txBox="1"/>
          <p:nvPr/>
        </p:nvSpPr>
        <p:spPr>
          <a:xfrm>
            <a:off x="923832" y="765070"/>
            <a:ext cx="12334968" cy="444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04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서비스 개발 진행과정 </a:t>
            </a: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-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해결 방안 </a:t>
            </a:r>
            <a:endParaRPr lang="ko-KR" altLang="en-US" sz="2499">
              <a:solidFill>
                <a:srgbClr val="090807"/>
              </a:solidFill>
              <a:latin typeface="Source Han Sans KR Bold"/>
              <a:ea typeface="Source Han Sans KR Bold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965309" y="5143500"/>
            <a:ext cx="7721490" cy="1143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#1. Database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에 대응 되는 연예인이 존재 하지 않는 경우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#2.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유사도가 낮아서 결과를 확인 할 수 없는 경우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3238428" y="4065222"/>
            <a:ext cx="2705172" cy="843033"/>
            <a:chOff x="876228" y="1785866"/>
            <a:chExt cx="2705172" cy="843033"/>
          </a:xfrm>
        </p:grpSpPr>
        <p:grpSp>
          <p:nvGrpSpPr>
            <p:cNvPr id="24" name="Group 8"/>
            <p:cNvGrpSpPr/>
            <p:nvPr/>
          </p:nvGrpSpPr>
          <p:grpSpPr>
            <a:xfrm rot="0">
              <a:off x="876228" y="1785866"/>
              <a:ext cx="2705171" cy="843033"/>
              <a:chOff x="0" y="-38100"/>
              <a:chExt cx="592058" cy="222033"/>
            </a:xfrm>
          </p:grpSpPr>
          <p:sp>
            <p:nvSpPr>
              <p:cNvPr id="25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>
                  <a:alpha val="100000"/>
                </a:srgbClr>
              </a:solidFill>
            </p:spPr>
          </p:sp>
          <p:sp>
            <p:nvSpPr>
              <p:cNvPr id="26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anchor="ctr"/>
              <a:p>
                <a:pPr marL="0" indent="0" algn="ctr" defTabSz="914400" rtl="0" eaLnBrk="1" latinLnBrk="0" hangingPunct="1">
                  <a:lnSpc>
                    <a:spcPts val="3079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28" name="TextBox 16"/>
            <p:cNvSpPr txBox="1"/>
            <p:nvPr/>
          </p:nvSpPr>
          <p:spPr>
            <a:xfrm>
              <a:off x="1219200" y="2035238"/>
              <a:ext cx="2133600" cy="44126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p>
              <a:pPr marL="0" indent="0" algn="ctr" defTabSz="914400" rtl="0" eaLnBrk="1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Problems</a:t>
              </a:r>
              <a:endParaRPr xmlns:mc="http://schemas.openxmlformats.org/markup-compatibility/2006" xmlns:hp="http://schemas.haansoft.com/office/presentation/8.0" kumimoji="0" lang="en-US" altLang="ko-KR" sz="2499" b="0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endParaRPr>
            </a:p>
          </p:txBody>
        </p:sp>
      </p:grpSp>
      <p:sp>
        <p:nvSpPr>
          <p:cNvPr id="35" name=""/>
          <p:cNvSpPr/>
          <p:nvPr/>
        </p:nvSpPr>
        <p:spPr>
          <a:xfrm>
            <a:off x="457200" y="4070055"/>
            <a:ext cx="7772400" cy="25908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TextBox 14"/>
          <p:cNvSpPr txBox="1"/>
          <p:nvPr/>
        </p:nvSpPr>
        <p:spPr>
          <a:xfrm>
            <a:off x="10223682" y="2792778"/>
            <a:ext cx="7721490" cy="15173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*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사용자의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Input_image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에 대응되는 유사한 연예인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list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탐색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- List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에서 가장 유사도가 높은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entry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선택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0000"/>
                </a:solidFill>
                <a:latin typeface="Source Han Sans KR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ff0000"/>
                </a:solidFill>
                <a:latin typeface="Source Han Sans K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0000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ff0000"/>
                </a:solidFill>
                <a:latin typeface="Source Han Sans KR"/>
              </a:rPr>
              <a:t>[detect_face] &amp; [recognize_celebrities] API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ff0000"/>
              </a:solidFill>
              <a:latin typeface="Source Han Sans KR"/>
            </a:endParaRPr>
          </a:p>
        </p:txBody>
      </p:sp>
      <p:grpSp>
        <p:nvGrpSpPr>
          <p:cNvPr id="47" name=""/>
          <p:cNvGrpSpPr/>
          <p:nvPr/>
        </p:nvGrpSpPr>
        <p:grpSpPr>
          <a:xfrm rot="0">
            <a:off x="12496800" y="1714500"/>
            <a:ext cx="2705172" cy="843033"/>
            <a:chOff x="876228" y="1785866"/>
            <a:chExt cx="2705172" cy="843033"/>
          </a:xfrm>
        </p:grpSpPr>
        <p:grpSp>
          <p:nvGrpSpPr>
            <p:cNvPr id="48" name="Group 8"/>
            <p:cNvGrpSpPr/>
            <p:nvPr/>
          </p:nvGrpSpPr>
          <p:grpSpPr>
            <a:xfrm rot="0">
              <a:off x="876228" y="1785866"/>
              <a:ext cx="2705171" cy="843033"/>
              <a:chOff x="0" y="-38100"/>
              <a:chExt cx="592058" cy="222033"/>
            </a:xfrm>
          </p:grpSpPr>
          <p:sp>
            <p:nvSpPr>
              <p:cNvPr id="49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>
                  <a:alpha val="100000"/>
                </a:srgbClr>
              </a:solidFill>
            </p:spPr>
          </p:sp>
          <p:sp>
            <p:nvSpPr>
              <p:cNvPr id="50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anchor="ctr"/>
              <a:p>
                <a:pPr marL="0" indent="0" algn="ctr" defTabSz="914400" rtl="0" eaLnBrk="1" latinLnBrk="0" hangingPunct="1">
                  <a:lnSpc>
                    <a:spcPts val="3079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51" name="TextBox 16"/>
            <p:cNvSpPr txBox="1"/>
            <p:nvPr/>
          </p:nvSpPr>
          <p:spPr>
            <a:xfrm>
              <a:off x="1219200" y="2035238"/>
              <a:ext cx="2133600" cy="44126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p>
              <a:pPr marL="0" indent="0" algn="ctr" defTabSz="914400" rtl="0" eaLnBrk="1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기존</a:t>
              </a:r>
              <a:r>
                <a:rPr xmlns:mc="http://schemas.openxmlformats.org/markup-compatibility/2006" xmlns:hp="http://schemas.haansoft.com/office/presentation/8.0" kumimoji="0" lang="en-US" altLang="ko-KR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 Service</a:t>
              </a:r>
              <a:endParaRPr xmlns:mc="http://schemas.openxmlformats.org/markup-compatibility/2006" xmlns:hp="http://schemas.haansoft.com/office/presentation/8.0" kumimoji="0" lang="en-US" altLang="ko-KR" sz="2499" b="0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endParaRPr>
            </a:p>
          </p:txBody>
        </p:sp>
      </p:grpSp>
      <p:sp>
        <p:nvSpPr>
          <p:cNvPr id="52" name=""/>
          <p:cNvSpPr/>
          <p:nvPr/>
        </p:nvSpPr>
        <p:spPr>
          <a:xfrm>
            <a:off x="9715572" y="1719333"/>
            <a:ext cx="8305800" cy="28194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TextBox 14"/>
          <p:cNvSpPr txBox="1"/>
          <p:nvPr/>
        </p:nvSpPr>
        <p:spPr>
          <a:xfrm>
            <a:off x="10210800" y="6824733"/>
            <a:ext cx="7721490" cy="1905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*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사용자로 부터 추가적인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Reference_image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를 입력 받는다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사용자가 닮았다고 생각하는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Ref image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를 추가 입력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Input - Ref image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인물간의 유사도를 측정하여 결과 확인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90807"/>
              </a:solidFill>
              <a:latin typeface="Source Han Sans KR"/>
            </a:endParaRPr>
          </a:p>
          <a:p>
            <a: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90807"/>
                </a:solidFill>
                <a:latin typeface="Source Han Sans KR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ff0000"/>
                </a:solidFill>
                <a:latin typeface="Source Han Sans K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0000"/>
                </a:solidFill>
                <a:latin typeface="Source Han Sans K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ff0000"/>
                </a:solidFill>
                <a:latin typeface="Source Han Sans KR"/>
              </a:rPr>
              <a:t>[detect_face] &amp; [compare_face] API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ff0000"/>
              </a:solidFill>
              <a:latin typeface="Source Han Sans KR"/>
            </a:endParaRPr>
          </a:p>
        </p:txBody>
      </p:sp>
      <p:grpSp>
        <p:nvGrpSpPr>
          <p:cNvPr id="54" name=""/>
          <p:cNvGrpSpPr/>
          <p:nvPr/>
        </p:nvGrpSpPr>
        <p:grpSpPr>
          <a:xfrm rot="0">
            <a:off x="12483918" y="5746455"/>
            <a:ext cx="2705172" cy="843033"/>
            <a:chOff x="876228" y="1785866"/>
            <a:chExt cx="2705172" cy="843033"/>
          </a:xfrm>
        </p:grpSpPr>
        <p:grpSp>
          <p:nvGrpSpPr>
            <p:cNvPr id="55" name="Group 8"/>
            <p:cNvGrpSpPr/>
            <p:nvPr/>
          </p:nvGrpSpPr>
          <p:grpSpPr>
            <a:xfrm rot="0">
              <a:off x="876228" y="1785866"/>
              <a:ext cx="2705171" cy="843033"/>
              <a:chOff x="0" y="-38100"/>
              <a:chExt cx="592058" cy="222033"/>
            </a:xfrm>
          </p:grpSpPr>
          <p:sp>
            <p:nvSpPr>
              <p:cNvPr id="56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>
                  <a:alpha val="100000"/>
                </a:srgbClr>
              </a:solidFill>
            </p:spPr>
          </p:sp>
          <p:sp>
            <p:nvSpPr>
              <p:cNvPr id="57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anchor="ctr"/>
              <a:p>
                <a:pPr marL="0" indent="0" algn="ctr" defTabSz="914400" rtl="0" eaLnBrk="1" latinLnBrk="0" hangingPunct="1">
                  <a:lnSpc>
                    <a:spcPts val="3079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58" name="TextBox 16"/>
            <p:cNvSpPr txBox="1"/>
            <p:nvPr/>
          </p:nvSpPr>
          <p:spPr>
            <a:xfrm>
              <a:off x="1219200" y="2035238"/>
              <a:ext cx="2133600" cy="44126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p>
              <a:pPr marL="0" indent="0" algn="ctr" defTabSz="914400" rtl="0" eaLnBrk="1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추가</a:t>
              </a:r>
              <a:r>
                <a:rPr xmlns:mc="http://schemas.openxmlformats.org/markup-compatibility/2006" xmlns:hp="http://schemas.haansoft.com/office/presentation/8.0" kumimoji="0" lang="en-US" altLang="ko-KR" sz="2499" b="0" i="0" u="none" strike="noStrike" kern="1200" cap="none" spc="0" normalizeH="0" baseline="0" mc:Ignorable="hp" hp:hslEmbossed="0">
                  <a:solidFill>
                    <a:srgbClr val="fefbee"/>
                  </a:solidFill>
                  <a:ea typeface="Source Han Sans KR Bold"/>
                </a:rPr>
                <a:t> Service</a:t>
              </a:r>
              <a:endParaRPr xmlns:mc="http://schemas.openxmlformats.org/markup-compatibility/2006" xmlns:hp="http://schemas.haansoft.com/office/presentation/8.0" kumimoji="0" lang="en-US" altLang="ko-KR" sz="2499" b="0" i="0" u="none" strike="noStrike" kern="1200" cap="none" spc="0" normalizeH="0" baseline="0" mc:Ignorable="hp" hp:hslEmbossed="0">
                <a:solidFill>
                  <a:srgbClr val="fefbee"/>
                </a:solidFill>
                <a:ea typeface="Source Han Sans KR Bold"/>
              </a:endParaRPr>
            </a:p>
          </p:txBody>
        </p:sp>
      </p:grpSp>
      <p:sp>
        <p:nvSpPr>
          <p:cNvPr id="59" name=""/>
          <p:cNvSpPr/>
          <p:nvPr/>
        </p:nvSpPr>
        <p:spPr>
          <a:xfrm>
            <a:off x="9702690" y="5751288"/>
            <a:ext cx="8305800" cy="3207045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0" name=""/>
          <p:cNvCxnSpPr>
            <a:stCxn id="35" idx="3"/>
            <a:endCxn id="52" idx="1"/>
          </p:cNvCxnSpPr>
          <p:nvPr/>
        </p:nvCxnSpPr>
        <p:spPr>
          <a:xfrm rot="5400000" flipH="1" flipV="1">
            <a:off x="7854375" y="3504258"/>
            <a:ext cx="2236423" cy="14859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>
            <a:stCxn id="35" idx="3"/>
            <a:endCxn id="59" idx="1"/>
          </p:cNvCxnSpPr>
          <p:nvPr/>
        </p:nvCxnSpPr>
        <p:spPr>
          <a:xfrm rot="16200000" flipH="1">
            <a:off x="7971465" y="5623586"/>
            <a:ext cx="1989356" cy="14730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7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7" name="TextBox 7"/>
          <p:cNvSpPr txBox="1"/>
          <p:nvPr/>
        </p:nvSpPr>
        <p:spPr>
          <a:xfrm>
            <a:off x="923832" y="765070"/>
            <a:ext cx="12334968" cy="444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05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프로젝트 개발 결과물 </a:t>
            </a: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-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</a:t>
            </a: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System Diagram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</a:t>
            </a:r>
            <a:endParaRPr lang="ko-KR" altLang="en-US" sz="2499">
              <a:solidFill>
                <a:srgbClr val="090807"/>
              </a:solidFill>
              <a:latin typeface="Source Han Sans KR Bold"/>
              <a:ea typeface="Source Han Sans KR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3700" y="3009900"/>
            <a:ext cx="13060599" cy="3658110"/>
          </a:xfrm>
          <a:prstGeom prst="rect">
            <a:avLst/>
          </a:prstGeom>
          <a:ln>
            <a:solidFill>
              <a:schemeClr val="lt1"/>
            </a:solidFill>
          </a:ln>
        </p:spPr>
      </p:pic>
    </p:spTree>
    <p:extLst>
      <p:ext uri="{BB962C8B-B14F-4D97-AF65-F5344CB8AC3E}">
        <p14:creationId xmlns:p14="http://schemas.microsoft.com/office/powerpoint/2010/main" val="195764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7" name="TextBox 7"/>
          <p:cNvSpPr txBox="1"/>
          <p:nvPr/>
        </p:nvSpPr>
        <p:spPr>
          <a:xfrm>
            <a:off x="923832" y="765070"/>
            <a:ext cx="12334968" cy="444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05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프로젝트 개발 결과물 </a:t>
            </a: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-</a:t>
            </a:r>
            <a:r>
              <a:rPr lang="ko-KR" altLang="en-US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 </a:t>
            </a:r>
            <a:r>
              <a:rPr lang="en-US" altLang="ko-KR" sz="2499">
                <a:solidFill>
                  <a:srgbClr val="090807"/>
                </a:solidFill>
                <a:latin typeface="Source Han Sans KR Bold"/>
                <a:ea typeface="Source Han Sans KR Bold"/>
              </a:rPr>
              <a:t>Flow Chart</a:t>
            </a:r>
            <a:endParaRPr lang="en-US" altLang="ko-KR" sz="2499">
              <a:solidFill>
                <a:srgbClr val="090807"/>
              </a:solidFill>
              <a:latin typeface="Source Han Sans KR Bold"/>
              <a:ea typeface="Source Han Sans KR Bold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43180" y="1570530"/>
            <a:ext cx="6201640" cy="78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5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417</ep:Words>
  <ep:PresentationFormat>On-screen Show (4:3)</ep:PresentationFormat>
  <ep:Paragraphs>113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jihun</cp:lastModifiedBy>
  <dcterms:modified xsi:type="dcterms:W3CDTF">2024-06-04T09:36:36.412</dcterms:modified>
  <cp:revision>47</cp:revision>
  <dc:title>옐로우 블랙 깔끔한 보고서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