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42" r:id="rId2"/>
    <p:sldId id="499" r:id="rId3"/>
    <p:sldId id="469" r:id="rId4"/>
    <p:sldId id="470" r:id="rId5"/>
    <p:sldId id="476" r:id="rId6"/>
    <p:sldId id="491" r:id="rId7"/>
    <p:sldId id="477" r:id="rId8"/>
    <p:sldId id="490" r:id="rId9"/>
    <p:sldId id="478" r:id="rId10"/>
    <p:sldId id="480" r:id="rId11"/>
    <p:sldId id="479" r:id="rId12"/>
    <p:sldId id="500" r:id="rId13"/>
    <p:sldId id="501" r:id="rId14"/>
    <p:sldId id="495" r:id="rId15"/>
    <p:sldId id="260" r:id="rId16"/>
    <p:sldId id="280" r:id="rId17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99"/>
            <p14:sldId id="469"/>
            <p14:sldId id="470"/>
            <p14:sldId id="476"/>
            <p14:sldId id="491"/>
            <p14:sldId id="477"/>
            <p14:sldId id="490"/>
            <p14:sldId id="478"/>
            <p14:sldId id="480"/>
            <p14:sldId id="479"/>
            <p14:sldId id="500"/>
            <p14:sldId id="501"/>
            <p14:sldId id="495"/>
            <p14:sldId id="26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  <p:cmAuthor id="1" name="LeeHeejun" initials="L" lastIdx="1" clrIdx="1">
    <p:extLst>
      <p:ext uri="{19B8F6BF-5375-455C-9EA6-DF929625EA0E}">
        <p15:presenceInfo xmlns:p15="http://schemas.microsoft.com/office/powerpoint/2012/main" userId="S::heejun@pusan.ac.kr::f4146b6c-b8a2-4ff9-88b8-ec5eab333d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9" autoAdjust="0"/>
    <p:restoredTop sz="96727" autoAdjust="0"/>
  </p:normalViewPr>
  <p:slideViewPr>
    <p:cSldViewPr>
      <p:cViewPr varScale="1">
        <p:scale>
          <a:sx n="111" d="100"/>
          <a:sy n="111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November 8, 2024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November 8,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November 8,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November 8, 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November 8, 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November 8, 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November 8, 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November 8, 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November 8,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ko-KR" altLang="en-US" sz="2000" b="1" dirty="0"/>
              <a:t>목요일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나상진</a:t>
            </a:r>
            <a:endParaRPr lang="en-US" altLang="ko-KR" dirty="0"/>
          </a:p>
          <a:p>
            <a:pPr algn="r"/>
            <a:r>
              <a:rPr lang="en-US" altLang="ko-KR" sz="1100" dirty="0"/>
              <a:t>sktkdwls1222@pusan.ac.kr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2735796" y="2564904"/>
            <a:ext cx="62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12</a:t>
            </a:r>
            <a:r>
              <a:rPr lang="ko-KR" altLang="en-US" sz="2000" b="1" dirty="0"/>
              <a:t>주차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DMA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2C7B3-E7F0-4E76-B20F-F535DF8D63D9}"/>
              </a:ext>
            </a:extLst>
          </p:cNvPr>
          <p:cNvSpPr txBox="1"/>
          <p:nvPr/>
        </p:nvSpPr>
        <p:spPr>
          <a:xfrm>
            <a:off x="271622" y="2593487"/>
            <a:ext cx="197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Nov 21, 2024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980728"/>
            <a:ext cx="8424862" cy="5185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DMA1 </a:t>
            </a:r>
            <a:r>
              <a:rPr lang="ko-KR" altLang="en-US" dirty="0"/>
              <a:t>및 </a:t>
            </a:r>
            <a:r>
              <a:rPr lang="en-US" altLang="ko-KR" dirty="0"/>
              <a:t>DMA2 </a:t>
            </a:r>
            <a:r>
              <a:rPr lang="ko-KR" altLang="en-US" dirty="0"/>
              <a:t>채널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4F6FD2-72A9-401D-A6D6-97CEB741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7" y="1839119"/>
            <a:ext cx="4653947" cy="2376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98FB27-E17A-443A-84CD-F37BDFB1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792" y="1772816"/>
            <a:ext cx="4045316" cy="2442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54987-5DA1-4A0E-BE37-4276614FBDCE}"/>
              </a:ext>
            </a:extLst>
          </p:cNvPr>
          <p:cNvSpPr txBox="1"/>
          <p:nvPr/>
        </p:nvSpPr>
        <p:spPr>
          <a:xfrm>
            <a:off x="1420538" y="43545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DMA1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채널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7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EC154-30E0-4C7B-A49D-DCA82DFCE38F}"/>
              </a:ext>
            </a:extLst>
          </p:cNvPr>
          <p:cNvSpPr txBox="1"/>
          <p:nvPr/>
        </p:nvSpPr>
        <p:spPr>
          <a:xfrm>
            <a:off x="6256256" y="4352303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DMA1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채널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1B713-E551-4444-B5FA-866161B32E06}"/>
              </a:ext>
            </a:extLst>
          </p:cNvPr>
          <p:cNvSpPr txBox="1"/>
          <p:nvPr/>
        </p:nvSpPr>
        <p:spPr>
          <a:xfrm>
            <a:off x="311112" y="4936560"/>
            <a:ext cx="8568371" cy="151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주변 장치가 동시에 데이터 전송할 때</a:t>
            </a:r>
            <a:r>
              <a:rPr lang="en-US" altLang="ko-KR" sz="1200" dirty="0"/>
              <a:t> </a:t>
            </a:r>
            <a:r>
              <a:rPr lang="ko-KR" altLang="en-US" sz="1200" dirty="0"/>
              <a:t>단일 </a:t>
            </a:r>
            <a:r>
              <a:rPr lang="en-US" altLang="ko-KR" sz="1200" dirty="0"/>
              <a:t>DMA</a:t>
            </a:r>
            <a:r>
              <a:rPr lang="ko-KR" altLang="en-US" sz="1200" dirty="0"/>
              <a:t>로는 처리할 수 있는 채널의 수가 제한적일 수 있음</a:t>
            </a:r>
            <a:endParaRPr lang="en-US" altLang="ko-KR" sz="1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다른 </a:t>
            </a:r>
            <a:r>
              <a:rPr lang="en-US" altLang="ko-KR" sz="1200" dirty="0"/>
              <a:t>DMA </a:t>
            </a:r>
            <a:r>
              <a:rPr lang="ko-KR" altLang="en-US" sz="1200" dirty="0"/>
              <a:t>컨트롤러를 사용하면 서로 다른 데이터 전송 경로를 동시에 활성화하여 다중 데이터 경로 사용 가능</a:t>
            </a:r>
            <a:endParaRPr lang="en-US" altLang="ko-KR" sz="1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특정한 장치는 </a:t>
            </a:r>
            <a:r>
              <a:rPr lang="en-US" altLang="ko-KR" sz="1200" dirty="0"/>
              <a:t>DMA1</a:t>
            </a:r>
            <a:r>
              <a:rPr lang="ko-KR" altLang="en-US" sz="1200" dirty="0"/>
              <a:t>에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장치는 </a:t>
            </a:r>
            <a:r>
              <a:rPr lang="en-US" altLang="ko-KR" sz="1200" dirty="0"/>
              <a:t>DMA2</a:t>
            </a:r>
            <a:r>
              <a:rPr lang="ko-KR" altLang="en-US" sz="1200" dirty="0"/>
              <a:t>에 연결됨으로써 각 </a:t>
            </a:r>
            <a:r>
              <a:rPr lang="en-US" altLang="ko-KR" sz="1200" dirty="0"/>
              <a:t>DMA </a:t>
            </a:r>
            <a:r>
              <a:rPr lang="ko-KR" altLang="en-US" sz="1200" dirty="0"/>
              <a:t>컨트롤러가 맡는 작업이 분리 가능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074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실험내용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Configuration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4"/>
            <a:ext cx="8424862" cy="545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Stm320f10x_dma.h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3BBFA-4209-495D-B24E-ACF130D8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60" y="1484784"/>
            <a:ext cx="5825090" cy="4219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8B8BF-6E5A-4C0B-A5F0-74BA7A2C0447}"/>
              </a:ext>
            </a:extLst>
          </p:cNvPr>
          <p:cNvSpPr txBox="1"/>
          <p:nvPr/>
        </p:nvSpPr>
        <p:spPr>
          <a:xfrm>
            <a:off x="1219131" y="5812937"/>
            <a:ext cx="760101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 기능 및 설명은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Reference Manual – 13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Direct memory access 273P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88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실험내용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12087" y="836671"/>
            <a:ext cx="5976664" cy="432048"/>
          </a:xfrm>
        </p:spPr>
        <p:txBody>
          <a:bodyPr/>
          <a:lstStyle/>
          <a:p>
            <a:r>
              <a:rPr lang="en-US" altLang="ko-KR" dirty="0"/>
              <a:t>DMA Configuration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62971"/>
            <a:ext cx="3583691" cy="45306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C1C08D-F967-4B15-97CD-5CE21AEA6355}"/>
              </a:ext>
            </a:extLst>
          </p:cNvPr>
          <p:cNvSpPr txBox="1"/>
          <p:nvPr/>
        </p:nvSpPr>
        <p:spPr>
          <a:xfrm>
            <a:off x="1187624" y="6021329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Reference Manual 288p</a:t>
            </a:r>
            <a:endParaRPr lang="ko-KR" altLang="en-US" sz="1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E4756-0FC2-4BAD-BEF9-2AC585717D03}"/>
              </a:ext>
            </a:extLst>
          </p:cNvPr>
          <p:cNvSpPr txBox="1"/>
          <p:nvPr/>
        </p:nvSpPr>
        <p:spPr>
          <a:xfrm>
            <a:off x="3979227" y="2743405"/>
            <a:ext cx="5076056" cy="17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채널 * 설정 레지스터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</a:t>
            </a: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DMA </a:t>
            </a: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채널의 구성을 위한 각 비트 필드의 기능을 설명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 </a:t>
            </a: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메모리 증가 모드 </a:t>
            </a: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(MINC) </a:t>
            </a: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주변 장치 증가 모드</a:t>
            </a: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(PINC)  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   </a:t>
            </a: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메모리 크기</a:t>
            </a: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(MSIZE) </a:t>
            </a: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주변장치 크기</a:t>
            </a: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(PSIZE) </a:t>
            </a:r>
            <a:r>
              <a:rPr lang="ko-KR" altLang="en-US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우선 순위</a:t>
            </a:r>
            <a:r>
              <a:rPr lang="en-US" altLang="ko-KR" sz="1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(PL) </a:t>
            </a:r>
            <a:endParaRPr lang="ko-KR" altLang="en-US" sz="1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52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실험내용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12087" y="836671"/>
            <a:ext cx="5976664" cy="432048"/>
          </a:xfrm>
        </p:spPr>
        <p:txBody>
          <a:bodyPr/>
          <a:lstStyle/>
          <a:p>
            <a:r>
              <a:rPr lang="en-US" altLang="ko-KR" dirty="0"/>
              <a:t>DMA Configuration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82" y="4380675"/>
            <a:ext cx="6508809" cy="761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BCC2E-5C4F-4B46-9DB8-05704DE9D600}"/>
              </a:ext>
            </a:extLst>
          </p:cNvPr>
          <p:cNvSpPr txBox="1"/>
          <p:nvPr/>
        </p:nvSpPr>
        <p:spPr>
          <a:xfrm>
            <a:off x="1043608" y="5337858"/>
            <a:ext cx="7536358" cy="1011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DMA 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구성 함수 내에서 </a:t>
            </a:r>
            <a:r>
              <a:rPr lang="en-US" altLang="ko-KR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DMA_InitTypeDef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구조체를 사용하여 주변장치 및 메모리 기본 주소를 설정</a:t>
            </a:r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- 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이는 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DMA 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전송이 시작될 주소를 지정하는 것으로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예를 들어 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ADC 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레지스터의 주소나 메모리 버퍼의 주소가 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C51811-70E4-4BDC-A407-C3B9970D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" y="1511792"/>
            <a:ext cx="4573664" cy="252036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95F7DB-642C-4568-B320-675178CD3134}"/>
              </a:ext>
            </a:extLst>
          </p:cNvPr>
          <p:cNvCxnSpPr/>
          <p:nvPr/>
        </p:nvCxnSpPr>
        <p:spPr>
          <a:xfrm>
            <a:off x="1550575" y="4761611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577DB-FF04-45A9-BB4B-E8051BB7F21F}"/>
              </a:ext>
            </a:extLst>
          </p:cNvPr>
          <p:cNvSpPr/>
          <p:nvPr/>
        </p:nvSpPr>
        <p:spPr>
          <a:xfrm>
            <a:off x="4711797" y="2336393"/>
            <a:ext cx="43890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DMA 초기화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DMA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체널의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Control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Register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(CCR)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설정하기 위해 여러 설정을 결합하여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tmreg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변수에 저장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마지막으로 이 변수를 DMA 채널의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CCR에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쓰여서 DMA 오퍼레이션 설정</a:t>
            </a:r>
          </a:p>
        </p:txBody>
      </p:sp>
    </p:spTree>
    <p:extLst>
      <p:ext uri="{BB962C8B-B14F-4D97-AF65-F5344CB8AC3E}">
        <p14:creationId xmlns:p14="http://schemas.microsoft.com/office/powerpoint/2010/main" val="261640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610" y="913014"/>
            <a:ext cx="8424862" cy="51131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실험 힌트</a:t>
            </a:r>
            <a:r>
              <a:rPr lang="en-US" altLang="ko-KR" sz="2400"/>
              <a:t>!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ADC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Interrupt</a:t>
            </a:r>
            <a:r>
              <a:rPr lang="ko-KR" altLang="en-US" dirty="0"/>
              <a:t>를 쓰지 말고 </a:t>
            </a:r>
            <a:r>
              <a:rPr lang="en-US" altLang="ko-KR" dirty="0"/>
              <a:t>DMA</a:t>
            </a:r>
            <a:r>
              <a:rPr lang="ko-KR" altLang="en-US" dirty="0"/>
              <a:t>를 이용해야 하므로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ADC_ITConfig</a:t>
            </a:r>
            <a:r>
              <a:rPr lang="en-US" altLang="ko-KR" dirty="0"/>
              <a:t> </a:t>
            </a:r>
            <a:r>
              <a:rPr lang="ko-KR" altLang="en-US" dirty="0"/>
              <a:t>함수 대신 </a:t>
            </a:r>
            <a:r>
              <a:rPr lang="en-US" altLang="ko-KR" dirty="0" err="1"/>
              <a:t>ADC_DMACmd</a:t>
            </a:r>
            <a:r>
              <a:rPr lang="en-US" altLang="ko-KR" dirty="0"/>
              <a:t> </a:t>
            </a:r>
            <a:r>
              <a:rPr lang="ko-KR" altLang="en-US" dirty="0"/>
              <a:t>함수를 써야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>
                <a:highlight>
                  <a:srgbClr val="FFFF00"/>
                </a:highlight>
              </a:rPr>
              <a:t>ADC </a:t>
            </a:r>
            <a:r>
              <a:rPr lang="ko-KR" altLang="en-US" b="1" dirty="0">
                <a:highlight>
                  <a:srgbClr val="FFFF00"/>
                </a:highlight>
              </a:rPr>
              <a:t>데이터를 메모리로 직접 전송하도록 </a:t>
            </a:r>
            <a:r>
              <a:rPr lang="en-US" altLang="ko-KR" b="1" dirty="0">
                <a:highlight>
                  <a:srgbClr val="FFFF00"/>
                </a:highlight>
              </a:rPr>
              <a:t>DMA </a:t>
            </a:r>
            <a:r>
              <a:rPr lang="ko-KR" altLang="en-US" b="1" dirty="0">
                <a:highlight>
                  <a:srgbClr val="FFFF00"/>
                </a:highlight>
              </a:rPr>
              <a:t>활성화</a:t>
            </a:r>
            <a:endParaRPr lang="en-US" altLang="ko-KR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Volatile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전역변수로 선언한 </a:t>
            </a:r>
            <a:r>
              <a:rPr lang="en-US" altLang="ko-KR" dirty="0"/>
              <a:t>ADC </a:t>
            </a:r>
            <a:r>
              <a:rPr lang="ko-KR" altLang="en-US" dirty="0"/>
              <a:t>값을 저장할 공간을 항상 참조하도록 </a:t>
            </a:r>
            <a:r>
              <a:rPr lang="en-US" altLang="ko-KR" dirty="0"/>
              <a:t>volatile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Error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a value of type "uint32_t volatile *" cannot be assigned to an entity of type "uint32_t“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해당 에러가 발생 시 변수 명 앞에 </a:t>
            </a:r>
            <a:r>
              <a:rPr lang="en-US" altLang="ko-KR" dirty="0"/>
              <a:t>(uint32_t) </a:t>
            </a:r>
            <a:r>
              <a:rPr lang="ko-KR" altLang="en-US" dirty="0"/>
              <a:t>로 형 변환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2C454-9A05-4496-902C-4D5C6518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83" y="3789040"/>
            <a:ext cx="4677716" cy="6739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447B98-3D95-44FA-9701-284D2FFE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733" y="5757523"/>
            <a:ext cx="3582616" cy="3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412776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장비</a:t>
            </a:r>
            <a:r>
              <a:rPr lang="ko-KR" altLang="en-US" dirty="0" err="1"/>
              <a:t>사용시</a:t>
            </a:r>
            <a:r>
              <a:rPr lang="ko-KR" altLang="en-US" dirty="0"/>
              <a:t>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9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376" y="869576"/>
            <a:ext cx="433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미션 </a:t>
            </a:r>
            <a:r>
              <a:rPr lang="en-US" altLang="ko-KR" b="1" dirty="0">
                <a:solidFill>
                  <a:schemeClr val="accent6"/>
                </a:solidFill>
              </a:rPr>
              <a:t>! </a:t>
            </a:r>
            <a:r>
              <a:rPr lang="ko-KR" altLang="en-US" b="1" dirty="0">
                <a:solidFill>
                  <a:schemeClr val="accent6"/>
                </a:solidFill>
              </a:rPr>
              <a:t>별도 </a:t>
            </a:r>
            <a:r>
              <a:rPr lang="ko-KR" altLang="en-US" b="1" dirty="0" err="1">
                <a:solidFill>
                  <a:schemeClr val="accent6"/>
                </a:solidFill>
              </a:rPr>
              <a:t>미션지</a:t>
            </a:r>
            <a:r>
              <a:rPr lang="ko-KR" altLang="en-US" b="1" dirty="0">
                <a:solidFill>
                  <a:schemeClr val="accent6"/>
                </a:solidFill>
              </a:rPr>
              <a:t> 참고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87796"/>
            <a:ext cx="849694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</a:rPr>
              <a:t>반드시 </a:t>
            </a:r>
            <a:r>
              <a:rPr lang="en-US" altLang="ko-KR" sz="1600" b="1" dirty="0"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</a:rPr>
              <a:t>DMA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</a:rPr>
              <a:t>사용 </a:t>
            </a:r>
            <a:r>
              <a:rPr lang="en-US" altLang="ko-KR" sz="1600" b="1" dirty="0"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</a:rPr>
              <a:t>/ Interrupt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</a:rPr>
              <a:t>금지</a:t>
            </a:r>
            <a:endParaRPr lang="en-US" altLang="ko-KR" sz="1600" b="1" dirty="0">
              <a:highlight>
                <a:srgbClr val="FFFF00"/>
              </a:highlight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F3658-A29A-4F87-A1D8-15C5CAA4C685}"/>
              </a:ext>
            </a:extLst>
          </p:cNvPr>
          <p:cNvSpPr/>
          <p:nvPr/>
        </p:nvSpPr>
        <p:spPr>
          <a:xfrm>
            <a:off x="323528" y="5290327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E602A-B32E-4E32-A897-BF6156B16A2A}"/>
              </a:ext>
            </a:extLst>
          </p:cNvPr>
          <p:cNvSpPr/>
          <p:nvPr/>
        </p:nvSpPr>
        <p:spPr>
          <a:xfrm>
            <a:off x="251520" y="2708920"/>
            <a:ext cx="7992888" cy="128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및 소스 코드 및 실험 동작 영상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이론부터 실습까지 </a:t>
            </a:r>
            <a:r>
              <a:rPr lang="ko-KR" altLang="ko-KR" sz="1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전반적인 내용을 포함</a:t>
            </a: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하도록 작성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다음 실험시간 전까지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소스 코드는 직접 작성 및 수정한 파일만 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수업 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주 동안 </a:t>
            </a:r>
            <a:r>
              <a:rPr lang="en-US" altLang="ko-KR" dirty="0" err="1"/>
              <a:t>TinyML</a:t>
            </a:r>
            <a:r>
              <a:rPr lang="en-US" altLang="ko-KR" dirty="0"/>
              <a:t> </a:t>
            </a:r>
            <a:r>
              <a:rPr lang="ko-KR" altLang="en-US" dirty="0"/>
              <a:t>관련 실습 수업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주 동안 </a:t>
            </a:r>
            <a:r>
              <a:rPr lang="ko-KR" altLang="en-US" dirty="0" err="1"/>
              <a:t>텀프로젝트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출석체크</a:t>
            </a:r>
            <a:r>
              <a:rPr lang="ko-KR" altLang="en-US" sz="1600" dirty="0"/>
              <a:t> 합니다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기말고사 주 끝나고 발표 예정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교수님이 직접 실험실 각자 자리에서 검사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점퍼선으로 연결하기 보다는 납땜하세요</a:t>
            </a:r>
            <a:r>
              <a:rPr lang="en-US" altLang="ko-KR" sz="1600" dirty="0"/>
              <a:t>. </a:t>
            </a:r>
            <a:r>
              <a:rPr lang="ko-KR" altLang="en-US" sz="1600" dirty="0"/>
              <a:t>시연할 때 </a:t>
            </a:r>
            <a:r>
              <a:rPr lang="ko-KR" altLang="en-US" sz="1600" dirty="0" err="1"/>
              <a:t>점퍼선</a:t>
            </a:r>
            <a:r>
              <a:rPr lang="ko-KR" altLang="en-US" sz="1600" dirty="0"/>
              <a:t> 뽑혀서 시간 지체되면 바로 완성도 </a:t>
            </a:r>
            <a:r>
              <a:rPr lang="en-US" altLang="ko-KR" sz="1600" dirty="0"/>
              <a:t>0</a:t>
            </a:r>
            <a:r>
              <a:rPr lang="ko-KR" altLang="en-US" sz="1600" dirty="0"/>
              <a:t>점 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 납땜해서 깔끔하게 하면 점수 더 많이 받을 수 있습니다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12</a:t>
            </a:r>
            <a:r>
              <a:rPr lang="ko-KR" altLang="en-US" sz="2800" dirty="0"/>
              <a:t>주차 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45CBA-45FF-4D41-80DE-046A8D0394C2}"/>
              </a:ext>
            </a:extLst>
          </p:cNvPr>
          <p:cNvSpPr txBox="1"/>
          <p:nvPr/>
        </p:nvSpPr>
        <p:spPr>
          <a:xfrm>
            <a:off x="755576" y="2629001"/>
            <a:ext cx="4629750" cy="1017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DMA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동작 방법의 이해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DMA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9532" y="1200382"/>
            <a:ext cx="5976664" cy="428418"/>
          </a:xfrm>
        </p:spPr>
        <p:txBody>
          <a:bodyPr/>
          <a:lstStyle/>
          <a:p>
            <a:r>
              <a:rPr lang="en-US" altLang="ko-KR" dirty="0"/>
              <a:t>Direct Memory Access (DMA)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395288" y="1560423"/>
            <a:ext cx="8424862" cy="1796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주변장치들이 메모리에 직접 접근하여 읽거나 쓸 수 있도록 하는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CPU </a:t>
            </a:r>
            <a:r>
              <a:rPr lang="ko-KR" altLang="en-US" dirty="0">
                <a:highlight>
                  <a:srgbClr val="FFFF00"/>
                </a:highlight>
              </a:rPr>
              <a:t>의 개입 없이 </a:t>
            </a:r>
            <a:r>
              <a:rPr lang="en-US" altLang="ko-KR" dirty="0">
                <a:highlight>
                  <a:srgbClr val="FFFF00"/>
                </a:highlight>
              </a:rPr>
              <a:t>I/O </a:t>
            </a:r>
            <a:r>
              <a:rPr lang="ko-KR" altLang="en-US" dirty="0">
                <a:highlight>
                  <a:srgbClr val="FFFF00"/>
                </a:highlight>
              </a:rPr>
              <a:t>장치와 기억장치 데이터를 전송하는 접근 방식</a:t>
            </a:r>
            <a:endParaRPr lang="en-US" altLang="ko-KR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Interrupt </a:t>
            </a:r>
            <a:r>
              <a:rPr lang="ko-KR" altLang="en-US" dirty="0"/>
              <a:t>와 달리 별도의 중앙제어장치는 명령을 실행할 필요가 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메모리 처리 </a:t>
            </a:r>
            <a:r>
              <a:rPr lang="en-US" altLang="ko-KR" dirty="0"/>
              <a:t>Interrupt </a:t>
            </a:r>
            <a:r>
              <a:rPr lang="ko-KR" altLang="en-US" dirty="0"/>
              <a:t>의 사이클 만큼 성능의 향상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9B532-2894-4B9D-AF37-1E2DB6D6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5" y="3820508"/>
            <a:ext cx="4058653" cy="2115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975D0F-B277-419B-B535-567A670B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02" y="3864678"/>
            <a:ext cx="4058654" cy="215661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2E8B5-45C5-413A-80B1-E41572CECF1F}"/>
              </a:ext>
            </a:extLst>
          </p:cNvPr>
          <p:cNvCxnSpPr>
            <a:cxnSpLocks/>
          </p:cNvCxnSpPr>
          <p:nvPr/>
        </p:nvCxnSpPr>
        <p:spPr>
          <a:xfrm>
            <a:off x="4572000" y="3645024"/>
            <a:ext cx="0" cy="2448272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180ED8-BADF-46E0-8FE6-FEDC6EAE28F0}"/>
              </a:ext>
            </a:extLst>
          </p:cNvPr>
          <p:cNvSpPr txBox="1"/>
          <p:nvPr/>
        </p:nvSpPr>
        <p:spPr>
          <a:xfrm>
            <a:off x="2297061" y="5836622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Interrupt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276309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108538" y="1336071"/>
            <a:ext cx="5976664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일반적인 메모리 접근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200" b="0" dirty="0"/>
              <a:t>모든 </a:t>
            </a:r>
            <a:r>
              <a:rPr lang="en-US" altLang="ko-KR" sz="1200" b="0" dirty="0"/>
              <a:t>I/O </a:t>
            </a:r>
            <a:r>
              <a:rPr lang="ko-KR" altLang="en-US" sz="1200" b="0" dirty="0"/>
              <a:t>로의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접근은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를 통해서 수행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Data</a:t>
            </a:r>
            <a:r>
              <a:rPr lang="ko-KR" altLang="en-US" sz="1200" b="0" dirty="0"/>
              <a:t>를 전달할 때마다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가 관여함</a:t>
            </a:r>
            <a:endParaRPr lang="en-US" altLang="ko-KR" sz="1200" b="0" dirty="0"/>
          </a:p>
          <a:p>
            <a:pPr>
              <a:lnSpc>
                <a:spcPct val="150000"/>
              </a:lnSpc>
            </a:pPr>
            <a:endParaRPr lang="en-US" altLang="ko-KR" sz="1200" b="0" dirty="0"/>
          </a:p>
          <a:p>
            <a:pPr>
              <a:lnSpc>
                <a:spcPct val="150000"/>
              </a:lnSpc>
            </a:pPr>
            <a:endParaRPr lang="en-US" altLang="ko-KR" sz="1200" b="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DMA </a:t>
            </a:r>
            <a:r>
              <a:rPr lang="ko-KR" altLang="en-US" dirty="0"/>
              <a:t>방식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RAM</a:t>
            </a:r>
            <a:r>
              <a:rPr lang="ko-KR" altLang="en-US" sz="1200" b="0" dirty="0"/>
              <a:t>이 </a:t>
            </a:r>
            <a:r>
              <a:rPr lang="en-US" altLang="ko-KR" sz="1200" b="0" dirty="0"/>
              <a:t>I/O </a:t>
            </a:r>
            <a:r>
              <a:rPr lang="ko-KR" altLang="en-US" sz="1200" b="0" dirty="0"/>
              <a:t>장치로부터 데이터가 필요</a:t>
            </a:r>
            <a:r>
              <a:rPr lang="ko-KR" altLang="en-US" sz="1200" dirty="0"/>
              <a:t>해지면</a:t>
            </a:r>
            <a:r>
              <a:rPr lang="en-US" altLang="ko-KR" sz="1200" dirty="0"/>
              <a:t>, CPU</a:t>
            </a:r>
            <a:r>
              <a:rPr lang="ko-KR" altLang="en-US" sz="1200" dirty="0"/>
              <a:t>는 </a:t>
            </a:r>
            <a:r>
              <a:rPr lang="en-US" altLang="ko-KR" sz="1200" dirty="0"/>
              <a:t>DMA </a:t>
            </a:r>
            <a:r>
              <a:rPr lang="ko-KR" altLang="en-US" sz="1200" dirty="0"/>
              <a:t>컨트롤러에게 신호</a:t>
            </a:r>
            <a:r>
              <a:rPr lang="en-US" altLang="ko-KR" sz="1200" dirty="0"/>
              <a:t>(</a:t>
            </a:r>
            <a:r>
              <a:rPr lang="ko-KR" altLang="en-US" sz="1200" dirty="0"/>
              <a:t>전송 크기</a:t>
            </a:r>
            <a:r>
              <a:rPr lang="en-US" altLang="ko-KR" sz="1200" dirty="0"/>
              <a:t>, </a:t>
            </a:r>
            <a:r>
              <a:rPr lang="ko-KR" altLang="en-US" sz="1200" dirty="0"/>
              <a:t>주소 등등</a:t>
            </a:r>
            <a:r>
              <a:rPr lang="en-US" altLang="ko-KR" sz="1200" dirty="0"/>
              <a:t>)</a:t>
            </a:r>
            <a:r>
              <a:rPr lang="ko-KR" altLang="en-US" sz="1200" dirty="0"/>
              <a:t>를 보냄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DMA </a:t>
            </a:r>
            <a:r>
              <a:rPr lang="ko-KR" altLang="en-US" sz="1200" b="0" dirty="0"/>
              <a:t>컨트롤러가 </a:t>
            </a:r>
            <a:r>
              <a:rPr lang="en-US" altLang="ko-KR" sz="1200" b="0" dirty="0"/>
              <a:t>RAM </a:t>
            </a:r>
            <a:r>
              <a:rPr lang="ko-KR" altLang="en-US" sz="1200" b="0" dirty="0"/>
              <a:t>주소를 생성 후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 데이터를 </a:t>
            </a:r>
            <a:r>
              <a:rPr lang="en-US" altLang="ko-KR" sz="1200" b="0" dirty="0"/>
              <a:t>bus</a:t>
            </a:r>
            <a:r>
              <a:rPr lang="ko-KR" altLang="en-US" sz="1200" b="0" dirty="0"/>
              <a:t>를 통해 주고 받음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ko-KR" altLang="ko-KR" sz="1200" b="0" dirty="0"/>
              <a:t>모든 데이터 전송이 끝나면</a:t>
            </a:r>
            <a:r>
              <a:rPr lang="en-US" altLang="ko-KR" sz="1200" b="0" dirty="0"/>
              <a:t>, DMA Controller</a:t>
            </a:r>
            <a:r>
              <a:rPr lang="ko-KR" altLang="ko-KR" sz="1200" b="0" dirty="0"/>
              <a:t>가</a:t>
            </a:r>
            <a:r>
              <a:rPr lang="en-US" altLang="ko-KR" sz="1200" b="0" dirty="0"/>
              <a:t> CPU</a:t>
            </a:r>
            <a:r>
              <a:rPr lang="ko-KR" altLang="ko-KR" sz="1200" b="0" dirty="0"/>
              <a:t>에게 </a:t>
            </a:r>
            <a:r>
              <a:rPr lang="en-US" altLang="ko-KR" sz="1200" b="0" dirty="0"/>
              <a:t>Interrupt </a:t>
            </a:r>
            <a:r>
              <a:rPr lang="ko-KR" altLang="ko-KR" sz="1200" b="0" dirty="0"/>
              <a:t>신호를 보냄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ko-KR" altLang="en-US" sz="1200" b="0" dirty="0"/>
              <a:t>결과 </a:t>
            </a:r>
            <a:r>
              <a:rPr lang="en-US" altLang="ko-KR" sz="1200" b="0" dirty="0"/>
              <a:t>: CPU</a:t>
            </a:r>
            <a:r>
              <a:rPr lang="ko-KR" altLang="en-US" sz="1200" b="0" dirty="0"/>
              <a:t>는 다른 작업을 수행할 수 있음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1A68E86-80DE-4D41-B0F2-74E9AF21CD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40342"/>
            <a:ext cx="5976664" cy="42841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Direct Memory Access (DMA)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413E6D-9720-42F3-99D9-C6DCFB96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052736"/>
            <a:ext cx="2520528" cy="25205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5B2E47D-A7FE-409A-8FC0-F0DA8D0B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760223"/>
            <a:ext cx="2868417" cy="2405081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5E14EBF-3DD1-4351-886F-1501E3BD3EAD}"/>
              </a:ext>
            </a:extLst>
          </p:cNvPr>
          <p:cNvCxnSpPr>
            <a:cxnSpLocks/>
          </p:cNvCxnSpPr>
          <p:nvPr/>
        </p:nvCxnSpPr>
        <p:spPr>
          <a:xfrm>
            <a:off x="359532" y="3410254"/>
            <a:ext cx="8460618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C74270-02AF-4441-904C-C1F3EF6BBDE9}"/>
              </a:ext>
            </a:extLst>
          </p:cNvPr>
          <p:cNvSpPr txBox="1"/>
          <p:nvPr/>
        </p:nvSpPr>
        <p:spPr>
          <a:xfrm>
            <a:off x="187590" y="5699678"/>
            <a:ext cx="61486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DMA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입출력 장치가 직접 주기억장치를 접근하여 </a:t>
            </a:r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Block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ko-KR" altLang="en-US" sz="13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입출력하는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방식으로</a:t>
            </a:r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/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입출력 전송이 </a:t>
            </a:r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CPU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레지스터를 경유하지 않고 수행된다</a:t>
            </a:r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13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9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Channel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23528" y="1916832"/>
            <a:ext cx="8424862" cy="410500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모듈은 </a:t>
            </a:r>
            <a:r>
              <a:rPr lang="en-US" altLang="ko-KR" dirty="0"/>
              <a:t>DMA Controller </a:t>
            </a:r>
            <a:r>
              <a:rPr lang="ko-KR" altLang="en-US" dirty="0">
                <a:highlight>
                  <a:srgbClr val="FFFF00"/>
                </a:highlight>
              </a:rPr>
              <a:t>의</a:t>
            </a:r>
            <a:r>
              <a:rPr lang="en-US" altLang="ko-KR" dirty="0">
                <a:highlight>
                  <a:srgbClr val="FFFF00"/>
                </a:highlight>
              </a:rPr>
              <a:t> DMA </a:t>
            </a:r>
            <a:r>
              <a:rPr lang="ko-KR" altLang="en-US" dirty="0">
                <a:highlight>
                  <a:srgbClr val="FFFF00"/>
                </a:highlight>
              </a:rPr>
              <a:t>채널을 통해 메모리 </a:t>
            </a:r>
            <a:r>
              <a:rPr lang="en-US" altLang="ko-KR" dirty="0">
                <a:highlight>
                  <a:srgbClr val="FFFF00"/>
                </a:highlight>
              </a:rPr>
              <a:t>R/W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STM32 </a:t>
            </a:r>
            <a:r>
              <a:rPr lang="ko-KR" altLang="en-US" dirty="0"/>
              <a:t>보드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DMA </a:t>
            </a:r>
            <a:r>
              <a:rPr lang="ko-KR" altLang="en-US" dirty="0">
                <a:highlight>
                  <a:srgbClr val="FFFF00"/>
                </a:highlight>
              </a:rPr>
              <a:t>채널은 총 </a:t>
            </a:r>
            <a:r>
              <a:rPr lang="en-US" altLang="ko-KR" dirty="0">
                <a:highlight>
                  <a:srgbClr val="FFFF00"/>
                </a:highlight>
              </a:rPr>
              <a:t>12 </a:t>
            </a:r>
            <a:r>
              <a:rPr lang="ko-KR" altLang="en-US" dirty="0">
                <a:highlight>
                  <a:srgbClr val="FFFF00"/>
                </a:highlight>
              </a:rPr>
              <a:t>개</a:t>
            </a:r>
            <a:endParaRPr lang="en-US" altLang="ko-KR" dirty="0">
              <a:highlight>
                <a:srgbClr val="FFFF00"/>
              </a:highlight>
            </a:endParaRPr>
          </a:p>
          <a:p>
            <a:pPr lvl="1">
              <a:lnSpc>
                <a:spcPct val="200000"/>
              </a:lnSpc>
            </a:pPr>
            <a:r>
              <a:rPr lang="en-US" altLang="ko-KR" dirty="0"/>
              <a:t>DAM1 </a:t>
            </a:r>
            <a:r>
              <a:rPr lang="ko-KR" altLang="en-US" dirty="0"/>
              <a:t>채널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DMA2 </a:t>
            </a:r>
            <a:r>
              <a:rPr lang="ko-KR" altLang="en-US" dirty="0"/>
              <a:t>채널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한</a:t>
            </a:r>
            <a:r>
              <a:rPr lang="en-US" altLang="ko-KR" dirty="0"/>
              <a:t> DMA</a:t>
            </a:r>
            <a:r>
              <a:rPr lang="ko-KR" altLang="en-US" dirty="0"/>
              <a:t>의 </a:t>
            </a:r>
            <a:r>
              <a:rPr lang="ko-KR" altLang="en-US" dirty="0">
                <a:highlight>
                  <a:srgbClr val="FFFF00"/>
                </a:highlight>
              </a:rPr>
              <a:t>여러 채널 사이 요청은 </a:t>
            </a:r>
            <a:r>
              <a:rPr lang="en-US" altLang="ko-KR" dirty="0">
                <a:highlight>
                  <a:srgbClr val="FFFF00"/>
                </a:highlight>
              </a:rPr>
              <a:t>Priority</a:t>
            </a:r>
            <a:r>
              <a:rPr lang="ko-KR" altLang="en-US" dirty="0">
                <a:highlight>
                  <a:srgbClr val="FFFF00"/>
                </a:highlight>
              </a:rPr>
              <a:t>에 따라 동작</a:t>
            </a:r>
            <a:r>
              <a:rPr lang="en-US" altLang="ko-KR" dirty="0"/>
              <a:t>(Reference 286P Arbiter)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4 level: very high, high, medium, low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어떤 요청을 우선 처리할지 결정하는 중재 역할을 수행 </a:t>
            </a:r>
            <a:r>
              <a:rPr lang="en-US" altLang="ko-KR" dirty="0"/>
              <a:t>(</a:t>
            </a:r>
            <a:r>
              <a:rPr lang="ko-KR" altLang="en-US" dirty="0"/>
              <a:t>우선 순위 관리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Peripheral-to-memory, memory-to-peripheral, and peripheral-to-peripheral </a:t>
            </a:r>
            <a:r>
              <a:rPr lang="ko-KR" altLang="en-US" dirty="0"/>
              <a:t>전송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Mode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610" y="1484784"/>
            <a:ext cx="8424862" cy="45370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Normal Mode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DMA Controller </a:t>
            </a:r>
            <a:r>
              <a:rPr lang="ko-KR" altLang="en-US" dirty="0"/>
              <a:t>는 데이터를 전송할 때 마다 </a:t>
            </a:r>
            <a:r>
              <a:rPr lang="en-US" altLang="ko-KR" dirty="0"/>
              <a:t>NDT </a:t>
            </a:r>
            <a:r>
              <a:rPr lang="ko-KR" altLang="en-US" dirty="0"/>
              <a:t>값을 감소시킴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NDT </a:t>
            </a:r>
            <a:r>
              <a:rPr lang="ko-KR" altLang="en-US" dirty="0"/>
              <a:t>는 </a:t>
            </a:r>
            <a:r>
              <a:rPr lang="en-US" altLang="ko-KR" dirty="0"/>
              <a:t>DMA </a:t>
            </a:r>
            <a:r>
              <a:rPr lang="ko-KR" altLang="en-US" dirty="0"/>
              <a:t>를 통해 전송할 데이터의 총 용량을 의미하며 레지스터의 값이 </a:t>
            </a:r>
            <a:r>
              <a:rPr lang="en-US" altLang="ko-KR" dirty="0"/>
              <a:t>0</a:t>
            </a:r>
            <a:r>
              <a:rPr lang="ko-KR" altLang="en-US" dirty="0"/>
              <a:t>이 되면 데이터 전송 중단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전송을 받고 싶을 때 마다 새롭게 요청이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Normal </a:t>
            </a:r>
            <a:r>
              <a:rPr lang="ko-KR" altLang="en-US" dirty="0">
                <a:highlight>
                  <a:srgbClr val="FFFF00"/>
                </a:highlight>
              </a:rPr>
              <a:t>모드에서 </a:t>
            </a:r>
            <a:r>
              <a:rPr lang="en-US" altLang="ko-KR" dirty="0">
                <a:highlight>
                  <a:srgbClr val="FFFF00"/>
                </a:highlight>
              </a:rPr>
              <a:t>DMA</a:t>
            </a:r>
            <a:r>
              <a:rPr lang="ko-KR" altLang="en-US" dirty="0">
                <a:highlight>
                  <a:srgbClr val="FFFF00"/>
                </a:highlight>
              </a:rPr>
              <a:t>는 메모리로 데이터 전송을 시작하고 모든 데이터를 전송을 완료한 후에 종료</a:t>
            </a:r>
            <a:endParaRPr lang="en-US" altLang="ko-KR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Circular Mode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주기적인 값의 전송</a:t>
            </a:r>
            <a:r>
              <a:rPr lang="en-US" altLang="ko-KR" dirty="0"/>
              <a:t>(</a:t>
            </a:r>
            <a:r>
              <a:rPr lang="ko-KR" altLang="en-US" dirty="0"/>
              <a:t>업데이트</a:t>
            </a:r>
            <a:r>
              <a:rPr lang="en-US" altLang="ko-KR" dirty="0"/>
              <a:t>)</a:t>
            </a:r>
            <a:r>
              <a:rPr lang="ko-KR" altLang="en-US" dirty="0"/>
              <a:t>이 필요할 때 사용하는 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NDT</a:t>
            </a:r>
            <a:r>
              <a:rPr lang="ko-KR" altLang="en-US" dirty="0"/>
              <a:t> 값이 </a:t>
            </a:r>
            <a:r>
              <a:rPr lang="en-US" altLang="ko-KR" dirty="0"/>
              <a:t>0</a:t>
            </a:r>
            <a:r>
              <a:rPr lang="ko-KR" altLang="en-US" dirty="0"/>
              <a:t>이 될 경우 설정한 데이터 최대 크기로 재설정됨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Circular </a:t>
            </a:r>
            <a:r>
              <a:rPr lang="ko-KR" altLang="en-US" dirty="0">
                <a:highlight>
                  <a:srgbClr val="FFFF00"/>
                </a:highlight>
              </a:rPr>
              <a:t>모드에서 </a:t>
            </a:r>
            <a:r>
              <a:rPr lang="en-US" altLang="ko-KR" dirty="0">
                <a:highlight>
                  <a:srgbClr val="FFFF00"/>
                </a:highlight>
              </a:rPr>
              <a:t>DMA</a:t>
            </a:r>
            <a:r>
              <a:rPr lang="ko-KR" altLang="en-US" dirty="0">
                <a:highlight>
                  <a:srgbClr val="FFFF00"/>
                </a:highlight>
              </a:rPr>
              <a:t>는 메모리로 전송을 시작하여 메모리의 마지막에 도달했을 때 메모리의 시작 주소로 이동하여 메모리로 전송을 계속함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6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51520" y="878547"/>
            <a:ext cx="5976664" cy="432048"/>
          </a:xfrm>
        </p:spPr>
        <p:txBody>
          <a:bodyPr/>
          <a:lstStyle/>
          <a:p>
            <a:r>
              <a:rPr lang="en-US" altLang="ko-KR" dirty="0"/>
              <a:t>DMA Controller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610" y="1266278"/>
            <a:ext cx="8424862" cy="4681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주변 장치의 </a:t>
            </a:r>
            <a:r>
              <a:rPr lang="en-US" altLang="ko-KR" dirty="0"/>
              <a:t>Request Signal </a:t>
            </a:r>
            <a:r>
              <a:rPr lang="ko-KR" altLang="en-US" dirty="0"/>
              <a:t>의 발생</a:t>
            </a:r>
            <a:r>
              <a:rPr lang="en-US" altLang="ko-KR" dirty="0"/>
              <a:t>(Reference</a:t>
            </a:r>
            <a:r>
              <a:rPr lang="ko-KR" altLang="en-US" dirty="0"/>
              <a:t> </a:t>
            </a:r>
            <a:r>
              <a:rPr lang="en-US" altLang="ko-KR" dirty="0"/>
              <a:t>13.2)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DMA Controller </a:t>
            </a:r>
            <a:r>
              <a:rPr lang="ko-KR" altLang="en-US" dirty="0"/>
              <a:t>에서 우선순위 설정 및 요청에</a:t>
            </a:r>
            <a:r>
              <a:rPr lang="en-US" altLang="ko-KR" dirty="0"/>
              <a:t> </a:t>
            </a:r>
            <a:r>
              <a:rPr lang="ko-KR" altLang="en-US" dirty="0"/>
              <a:t>대한 서비스 제공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중앙에 </a:t>
            </a:r>
            <a:r>
              <a:rPr lang="en-US" altLang="ko-KR" dirty="0"/>
              <a:t>DMA</a:t>
            </a:r>
            <a:r>
              <a:rPr lang="ko-KR" altLang="en-US" dirty="0"/>
              <a:t>가 위치하여 여러 </a:t>
            </a:r>
            <a:r>
              <a:rPr lang="en-US" altLang="ko-KR" dirty="0"/>
              <a:t>DMA </a:t>
            </a:r>
            <a:r>
              <a:rPr lang="ko-KR" altLang="en-US" dirty="0"/>
              <a:t>채널을 통해 데이터 전송</a:t>
            </a:r>
            <a:r>
              <a:rPr lang="en-US" altLang="ko-KR" dirty="0"/>
              <a:t>(</a:t>
            </a:r>
            <a:r>
              <a:rPr lang="ko-KR" altLang="en-US" dirty="0"/>
              <a:t>메모리와 주변 장치와 연결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Request / ACK </a:t>
            </a:r>
            <a:r>
              <a:rPr lang="ko-KR" altLang="en-US" dirty="0"/>
              <a:t>방식을 통한 주변 장치와 </a:t>
            </a:r>
            <a:r>
              <a:rPr lang="en-US" altLang="ko-KR" dirty="0"/>
              <a:t>DMA Controller </a:t>
            </a:r>
            <a:r>
              <a:rPr lang="ko-KR" altLang="en-US" dirty="0"/>
              <a:t>간 통신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03CFE1-FDA8-493B-8267-BEB3F0A55376}"/>
              </a:ext>
            </a:extLst>
          </p:cNvPr>
          <p:cNvGrpSpPr/>
          <p:nvPr/>
        </p:nvGrpSpPr>
        <p:grpSpPr>
          <a:xfrm>
            <a:off x="5372829" y="2981844"/>
            <a:ext cx="3599846" cy="1896963"/>
            <a:chOff x="5220304" y="341258"/>
            <a:chExt cx="3599846" cy="18969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6CA00CC-F9C4-4550-95EA-8F8F8F02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304" y="341258"/>
              <a:ext cx="3599846" cy="1896963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3483A9F-2F4A-414B-BEC6-D10F8B433B24}"/>
                </a:ext>
              </a:extLst>
            </p:cNvPr>
            <p:cNvCxnSpPr/>
            <p:nvPr/>
          </p:nvCxnSpPr>
          <p:spPr>
            <a:xfrm>
              <a:off x="6686872" y="2075706"/>
              <a:ext cx="20618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7D23FBD-6F1D-416D-BA2C-A4B09E383E60}"/>
              </a:ext>
            </a:extLst>
          </p:cNvPr>
          <p:cNvGrpSpPr/>
          <p:nvPr/>
        </p:nvGrpSpPr>
        <p:grpSpPr>
          <a:xfrm>
            <a:off x="908571" y="2996952"/>
            <a:ext cx="3876981" cy="3191310"/>
            <a:chOff x="2669228" y="3084494"/>
            <a:chExt cx="3876981" cy="356192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D40A085-F61E-4102-B8B0-45C589151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9228" y="3084494"/>
              <a:ext cx="3876981" cy="356192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8C6BCB-97FF-422E-960D-3BA6FD1D6C6F}"/>
                </a:ext>
              </a:extLst>
            </p:cNvPr>
            <p:cNvSpPr/>
            <p:nvPr/>
          </p:nvSpPr>
          <p:spPr>
            <a:xfrm>
              <a:off x="4175956" y="4650320"/>
              <a:ext cx="468052" cy="146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D05F4C-F255-42BB-86D6-104DC4219165}"/>
                </a:ext>
              </a:extLst>
            </p:cNvPr>
            <p:cNvSpPr/>
            <p:nvPr/>
          </p:nvSpPr>
          <p:spPr>
            <a:xfrm>
              <a:off x="4175956" y="5108034"/>
              <a:ext cx="468052" cy="146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9B7F71A-4CD6-4E27-AC86-F43393467E4C}"/>
                </a:ext>
              </a:extLst>
            </p:cNvPr>
            <p:cNvSpPr/>
            <p:nvPr/>
          </p:nvSpPr>
          <p:spPr>
            <a:xfrm>
              <a:off x="2804356" y="3888834"/>
              <a:ext cx="868484" cy="1071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18F3CA-2C70-4F9A-AB33-746E8E92615C}"/>
                </a:ext>
              </a:extLst>
            </p:cNvPr>
            <p:cNvSpPr/>
            <p:nvPr/>
          </p:nvSpPr>
          <p:spPr>
            <a:xfrm>
              <a:off x="2804356" y="4970874"/>
              <a:ext cx="868484" cy="1071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714D2F5-6BA4-43D0-9E1F-FFA4C1884579}"/>
                </a:ext>
              </a:extLst>
            </p:cNvPr>
            <p:cNvSpPr/>
            <p:nvPr/>
          </p:nvSpPr>
          <p:spPr>
            <a:xfrm>
              <a:off x="3807968" y="3888834"/>
              <a:ext cx="259976" cy="148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F5D35B-B82B-40C5-906D-97A74652710A}"/>
                </a:ext>
              </a:extLst>
            </p:cNvPr>
            <p:cNvSpPr/>
            <p:nvPr/>
          </p:nvSpPr>
          <p:spPr>
            <a:xfrm>
              <a:off x="3747008" y="4467954"/>
              <a:ext cx="162052" cy="24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6B8BA14-DC63-4667-9269-6026B4324038}"/>
              </a:ext>
            </a:extLst>
          </p:cNvPr>
          <p:cNvSpPr txBox="1"/>
          <p:nvPr/>
        </p:nvSpPr>
        <p:spPr>
          <a:xfrm>
            <a:off x="7831504" y="4928749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Datasheet 33p</a:t>
            </a:r>
            <a:endParaRPr lang="ko-KR" altLang="en-US" sz="1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9F04BA-1A25-4ADF-8592-5E31EDA31DF1}"/>
              </a:ext>
            </a:extLst>
          </p:cNvPr>
          <p:cNvSpPr txBox="1"/>
          <p:nvPr/>
        </p:nvSpPr>
        <p:spPr>
          <a:xfrm>
            <a:off x="1765510" y="618762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Reference Manual 274p</a:t>
            </a:r>
            <a:endParaRPr lang="ko-KR" altLang="en-US" sz="1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52C10C-C33F-488D-ACDC-C4736D478B08}"/>
              </a:ext>
            </a:extLst>
          </p:cNvPr>
          <p:cNvSpPr/>
          <p:nvPr/>
        </p:nvSpPr>
        <p:spPr>
          <a:xfrm>
            <a:off x="1203841" y="5432239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F8ED02-3FD7-4346-A04C-AEFFBA48BA61}"/>
              </a:ext>
            </a:extLst>
          </p:cNvPr>
          <p:cNvSpPr/>
          <p:nvPr/>
        </p:nvSpPr>
        <p:spPr>
          <a:xfrm>
            <a:off x="1025637" y="5149089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DA1980-09E2-4CB3-A659-4D0BDB3377AE}"/>
              </a:ext>
            </a:extLst>
          </p:cNvPr>
          <p:cNvSpPr/>
          <p:nvPr/>
        </p:nvSpPr>
        <p:spPr>
          <a:xfrm>
            <a:off x="3414108" y="4347934"/>
            <a:ext cx="725844" cy="59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DB8BF-FAC3-499C-9C3D-B7E76E36A101}"/>
              </a:ext>
            </a:extLst>
          </p:cNvPr>
          <p:cNvSpPr txBox="1"/>
          <p:nvPr/>
        </p:nvSpPr>
        <p:spPr>
          <a:xfrm>
            <a:off x="-1241" y="3367358"/>
            <a:ext cx="1038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DMA </a:t>
            </a:r>
          </a:p>
          <a:p>
            <a:pPr algn="ctr"/>
            <a:r>
              <a:rPr lang="en-US" altLang="ko-KR" sz="1400" b="1" dirty="0"/>
              <a:t>Controller</a:t>
            </a:r>
            <a:endParaRPr lang="ko-KR" altLang="en-US" sz="14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561FDD-D757-4352-98BD-96DE6F6BCF38}"/>
              </a:ext>
            </a:extLst>
          </p:cNvPr>
          <p:cNvCxnSpPr>
            <a:stCxn id="13" idx="2"/>
          </p:cNvCxnSpPr>
          <p:nvPr/>
        </p:nvCxnSpPr>
        <p:spPr>
          <a:xfrm>
            <a:off x="517844" y="3890578"/>
            <a:ext cx="525855" cy="13933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76C8AD-2B0A-4361-A7BA-1F3736C6DDF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36941" y="3884362"/>
            <a:ext cx="506758" cy="31337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6FC28AE-3371-42D9-ABAA-42EA2745F69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304168" y="5358166"/>
            <a:ext cx="4164144" cy="26160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C13EF0-3FE1-4A5C-9B35-1193EB1424AE}"/>
              </a:ext>
            </a:extLst>
          </p:cNvPr>
          <p:cNvSpPr txBox="1"/>
          <p:nvPr/>
        </p:nvSpPr>
        <p:spPr>
          <a:xfrm>
            <a:off x="5468312" y="5358164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DMA </a:t>
            </a:r>
            <a:r>
              <a:rPr lang="ko-KR" altLang="en-US" sz="1400" b="1" dirty="0"/>
              <a:t>요청이 동시에 여러 채널 들어올 때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 우선순위 관리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857BE2-06EA-4FBA-8FB8-60F9BD51392E}"/>
              </a:ext>
            </a:extLst>
          </p:cNvPr>
          <p:cNvCxnSpPr>
            <a:cxnSpLocks/>
          </p:cNvCxnSpPr>
          <p:nvPr/>
        </p:nvCxnSpPr>
        <p:spPr>
          <a:xfrm flipH="1" flipV="1">
            <a:off x="1591441" y="5604677"/>
            <a:ext cx="3565741" cy="54928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95DCE8-49A3-46EE-B965-11D90B9F458F}"/>
              </a:ext>
            </a:extLst>
          </p:cNvPr>
          <p:cNvSpPr txBox="1"/>
          <p:nvPr/>
        </p:nvSpPr>
        <p:spPr>
          <a:xfrm>
            <a:off x="5040296" y="5961793"/>
            <a:ext cx="4100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메모리와 주변 장치에 직접 접근할 수 있도록 해주는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 인터페이스 역할</a:t>
            </a:r>
          </a:p>
        </p:txBody>
      </p:sp>
    </p:spTree>
    <p:extLst>
      <p:ext uri="{BB962C8B-B14F-4D97-AF65-F5344CB8AC3E}">
        <p14:creationId xmlns:p14="http://schemas.microsoft.com/office/powerpoint/2010/main" val="280945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21702</TotalTime>
  <Words>1002</Words>
  <Application>Microsoft Office PowerPoint</Application>
  <PresentationFormat>화면 슬라이드 쇼(4:3)</PresentationFormat>
  <Paragraphs>156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12롯데마트드림Bold</vt:lpstr>
      <vt:lpstr>맑은 고딕</vt:lpstr>
      <vt:lpstr>Arial</vt:lpstr>
      <vt:lpstr>Wingdings</vt:lpstr>
      <vt:lpstr>Office 테마</vt:lpstr>
      <vt:lpstr>임베디드 시스템 설계 및 실험 목요일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나상진</cp:lastModifiedBy>
  <cp:revision>976</cp:revision>
  <cp:lastPrinted>2020-06-10T01:30:43Z</cp:lastPrinted>
  <dcterms:created xsi:type="dcterms:W3CDTF">2013-02-28T11:21:25Z</dcterms:created>
  <dcterms:modified xsi:type="dcterms:W3CDTF">2024-11-08T08:03:28Z</dcterms:modified>
</cp:coreProperties>
</file>