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2" r:id="rId2"/>
    <p:sldId id="465" r:id="rId3"/>
    <p:sldId id="466" r:id="rId4"/>
    <p:sldId id="467" r:id="rId5"/>
    <p:sldId id="468" r:id="rId6"/>
    <p:sldId id="472" r:id="rId7"/>
    <p:sldId id="469" r:id="rId8"/>
    <p:sldId id="470" r:id="rId9"/>
    <p:sldId id="471" r:id="rId10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65"/>
            <p14:sldId id="466"/>
            <p14:sldId id="467"/>
            <p14:sldId id="468"/>
            <p14:sldId id="472"/>
            <p14:sldId id="469"/>
            <p14:sldId id="470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99"/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75D8-3ABF-494A-AE2C-AF1C53629069}" v="4197" dt="2020-08-21T05:36:2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6" autoAdjust="0"/>
    <p:restoredTop sz="96727" autoAdjust="0"/>
  </p:normalViewPr>
  <p:slideViewPr>
    <p:cSldViewPr>
      <p:cViewPr varScale="1">
        <p:scale>
          <a:sx n="111" d="100"/>
          <a:sy n="111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September 12, 2024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September 12,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September 12,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September 12, 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September 12, 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September 12, 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September 12, 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September 12, 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September 12,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ktkdwls1222@pusan.ac.k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ko-KR" altLang="en-US" sz="2000" b="1" dirty="0"/>
              <a:t>목요일 분반</a:t>
            </a: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108519" y="5373216"/>
            <a:ext cx="2222432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나상진</a:t>
            </a:r>
            <a:endParaRPr lang="en-US" altLang="ko-KR" dirty="0"/>
          </a:p>
          <a:p>
            <a:pPr algn="r"/>
            <a:r>
              <a:rPr lang="en-US" altLang="ko-KR" dirty="0"/>
              <a:t>sktkdwls1222@pusan.ac.kr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6084168" y="2276872"/>
            <a:ext cx="2831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2</a:t>
            </a:r>
            <a:r>
              <a:rPr lang="ko-KR" altLang="en-US" sz="1600" dirty="0"/>
              <a:t>주차 실험 환경 구축</a:t>
            </a: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조교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364DB-0965-44B2-BF41-1EE6C2AD94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나상진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12776"/>
            <a:ext cx="8424862" cy="46810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임베디드시스템</a:t>
            </a:r>
            <a:r>
              <a:rPr lang="ko-KR" altLang="en-US" dirty="0"/>
              <a:t> 연구실</a:t>
            </a:r>
            <a:r>
              <a:rPr lang="en-US" altLang="ko-KR" dirty="0"/>
              <a:t> (</a:t>
            </a:r>
            <a:r>
              <a:rPr lang="ko-KR" altLang="en-US" dirty="0"/>
              <a:t>자연대연구실험동 </a:t>
            </a:r>
            <a:r>
              <a:rPr lang="en-US" altLang="ko-KR" dirty="0"/>
              <a:t>304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 err="1"/>
              <a:t>백윤주</a:t>
            </a:r>
            <a:r>
              <a:rPr lang="ko-KR" altLang="en-US" dirty="0"/>
              <a:t> 교수님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sktkdwls1222@pusan.ac.kr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연구내용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Embedded system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Tiny ML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On-device AI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885BE03-8D64-5DE6-2CAA-FC88ACD126AA}"/>
              </a:ext>
            </a:extLst>
          </p:cNvPr>
          <p:cNvSpPr txBox="1">
            <a:spLocks/>
          </p:cNvSpPr>
          <p:nvPr/>
        </p:nvSpPr>
        <p:spPr>
          <a:xfrm>
            <a:off x="323528" y="4382566"/>
            <a:ext cx="59766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신채림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C14F96-F370-4B50-9492-14B786594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실험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7879E-1803-454C-BC6D-BA97A7977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D03C2-128A-4CBA-8CDF-2834D8E64B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BF992FB2-ED4B-441E-BF74-E814C460E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479901"/>
              </p:ext>
            </p:extLst>
          </p:nvPr>
        </p:nvGraphicFramePr>
        <p:xfrm>
          <a:off x="575716" y="875392"/>
          <a:ext cx="7992567" cy="5447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주차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날짜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실험내용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09.05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분반편성 및 </a:t>
                      </a:r>
                      <a:r>
                        <a:rPr lang="en-US" altLang="ko-KR" sz="1200" dirty="0"/>
                        <a:t>OT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09.12</a:t>
                      </a:r>
                      <a:endParaRPr lang="en-US" altLang="ko-KR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개발 환경 구축 및 개발 장비 교육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09.19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레지스터와 주소 제어를 통한 임베디드 펌웨어 개발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GPIO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조작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09.26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Scatter file </a:t>
                      </a:r>
                      <a:r>
                        <a:rPr lang="ko-KR" altLang="en-US" sz="1200" dirty="0"/>
                        <a:t>이해 및 플래시 메모리에 통합 바이너리 업로드</a:t>
                      </a:r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10. 03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개천절 휴강</a:t>
                      </a:r>
                      <a:endParaRPr lang="en-US" altLang="ko-KR" sz="12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Polling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방식을 이용한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UART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통신 및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Clock control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67489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Interrupt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방식을 활용한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GPIO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제어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UART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통신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10.24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중간고사</a:t>
                      </a:r>
                      <a:r>
                        <a:rPr lang="en-US" altLang="ko-KR" sz="1200" b="1" baseline="0" dirty="0">
                          <a:solidFill>
                            <a:srgbClr val="FF0000"/>
                          </a:solidFill>
                        </a:rPr>
                        <a:t> ( </a:t>
                      </a:r>
                      <a:r>
                        <a:rPr lang="ko-KR" altLang="en-US" sz="1200" b="1" baseline="0" dirty="0" err="1">
                          <a:solidFill>
                            <a:srgbClr val="FF0000"/>
                          </a:solidFill>
                        </a:rPr>
                        <a:t>미실시</a:t>
                      </a:r>
                      <a:r>
                        <a:rPr lang="ko-KR" altLang="en-US" sz="12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10.31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Bluetooth </a:t>
                      </a:r>
                      <a:r>
                        <a:rPr lang="ko-KR" altLang="en-US" sz="1200" dirty="0"/>
                        <a:t>모듈을 활용한 </a:t>
                      </a:r>
                      <a:r>
                        <a:rPr lang="en-US" altLang="ko-KR" sz="1200" dirty="0"/>
                        <a:t>Wireless RS-232 </a:t>
                      </a:r>
                      <a:r>
                        <a:rPr lang="ko-KR" altLang="en-US" sz="1200" dirty="0"/>
                        <a:t>구현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11.07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TFT-LCD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제어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ADC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11.14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Timer </a:t>
                      </a:r>
                      <a:r>
                        <a:rPr lang="ko-KR" altLang="en-US" sz="1200" dirty="0"/>
                        <a:t>구현 </a:t>
                      </a:r>
                      <a:r>
                        <a:rPr lang="en-US" altLang="ko-KR" sz="1200" dirty="0"/>
                        <a:t>&amp; DMA </a:t>
                      </a:r>
                      <a:r>
                        <a:rPr lang="ko-KR" altLang="en-US" sz="1200" dirty="0"/>
                        <a:t>구현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11.21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TensorFlow Lite 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11.28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TensorFlow Lite 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853212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14~15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12.05~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텀</a:t>
                      </a:r>
                      <a:r>
                        <a:rPr lang="ko-KR" altLang="en-US" sz="1200" dirty="0"/>
                        <a:t> 프로젝트 진행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최종 검사일은 미정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73436"/>
                  </a:ext>
                </a:extLst>
              </a:tr>
              <a:tr h="340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12.19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기말고사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변동 가능성 높음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1295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93F174B-A1B8-4B87-8719-7F6E826E13B3}"/>
              </a:ext>
            </a:extLst>
          </p:cNvPr>
          <p:cNvSpPr txBox="1"/>
          <p:nvPr/>
        </p:nvSpPr>
        <p:spPr>
          <a:xfrm>
            <a:off x="575716" y="6492665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일정은 변경될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387371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566558-1A15-4580-B783-B32E5C708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성적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83A4F-ADA2-4534-A737-1B649FF30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DDA63-4832-4E92-9ACB-6CAB350A80D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D14C2CC-5E44-43D0-9944-22414824E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380"/>
              </p:ext>
            </p:extLst>
          </p:nvPr>
        </p:nvGraphicFramePr>
        <p:xfrm>
          <a:off x="503550" y="2563376"/>
          <a:ext cx="8136900" cy="1731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6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실험 </a:t>
                      </a:r>
                      <a:r>
                        <a:rPr lang="en-US" altLang="ko-KR" dirty="0"/>
                        <a:t>(35)</a:t>
                      </a:r>
                      <a:endParaRPr lang="en-US" altLang="ko-KR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 과제 </a:t>
                      </a:r>
                      <a:r>
                        <a:rPr lang="en-US" altLang="ko-KR" dirty="0"/>
                        <a:t>(65)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출석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태도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보고서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검사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제안서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보고서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시험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검사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65</a:t>
                      </a:r>
                      <a:endParaRPr lang="ko-KR" altLang="en-US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14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479C86-CA95-4419-84EF-CE9A70EC9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수업 진행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1A777-4E47-4E7D-81DA-0C661D7DA7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450F8-F8CA-4B19-92BF-DC48F6882B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임베디드 시스템 설계 및 실험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8EFBB27-6942-484E-B0D0-6C554D028A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12776"/>
            <a:ext cx="8569200" cy="4753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출석 체크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수업 시작할 때 매주 한 조 씩 예비 발표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분 발표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발표 자료 하루 </a:t>
            </a:r>
            <a:r>
              <a:rPr lang="ko-KR" altLang="en-US"/>
              <a:t>전 수요일 </a:t>
            </a:r>
            <a:r>
              <a:rPr lang="en-US" altLang="ko-KR" dirty="0"/>
              <a:t>23:59 </a:t>
            </a:r>
            <a:r>
              <a:rPr lang="ko-KR" altLang="en-US" dirty="0"/>
              <a:t>까지 </a:t>
            </a:r>
            <a:r>
              <a:rPr lang="en-US" altLang="ko-KR" dirty="0"/>
              <a:t>PLATO ‘</a:t>
            </a:r>
            <a:r>
              <a:rPr lang="ko-KR" altLang="en-US" dirty="0"/>
              <a:t>예비 발표 자료실</a:t>
            </a:r>
            <a:r>
              <a:rPr lang="en-US" altLang="ko-KR" dirty="0"/>
              <a:t>’</a:t>
            </a:r>
            <a:r>
              <a:rPr lang="ko-KR" altLang="en-US" dirty="0"/>
              <a:t>에 </a:t>
            </a:r>
            <a:r>
              <a:rPr lang="en-US" altLang="ko-KR" dirty="0"/>
              <a:t>PDF </a:t>
            </a:r>
            <a:r>
              <a:rPr lang="ko-KR" altLang="en-US" dirty="0"/>
              <a:t>업로드 </a:t>
            </a:r>
            <a:r>
              <a:rPr lang="en-US" altLang="ko-KR" dirty="0"/>
              <a:t>(</a:t>
            </a:r>
            <a:r>
              <a:rPr lang="ko-KR" altLang="en-US" dirty="0"/>
              <a:t>늦으면 감점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예비 발표 조의 발표 내용을 참고하여 실험 </a:t>
            </a:r>
            <a:r>
              <a:rPr lang="en-US" altLang="ko-KR" dirty="0"/>
              <a:t>(</a:t>
            </a:r>
            <a:r>
              <a:rPr lang="ko-KR" altLang="en-US" dirty="0"/>
              <a:t>미션</a:t>
            </a:r>
            <a:r>
              <a:rPr lang="en-US" altLang="ko-KR" dirty="0"/>
              <a:t>)</a:t>
            </a:r>
            <a:r>
              <a:rPr lang="ko-KR" altLang="en-US" dirty="0"/>
              <a:t> 시작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미션을 구현한 조는 조교의 간단한 퀴즈 및 검사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 백업 및 </a:t>
            </a:r>
            <a:r>
              <a:rPr lang="ko-KR" altLang="en-US" dirty="0">
                <a:solidFill>
                  <a:srgbClr val="FF0000"/>
                </a:solidFill>
              </a:rPr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자리 정리 후 귀가 </a:t>
            </a:r>
            <a:r>
              <a:rPr lang="en-US" altLang="ko-KR" dirty="0"/>
              <a:t>(</a:t>
            </a:r>
            <a:r>
              <a:rPr lang="ko-KR" altLang="en-US" dirty="0"/>
              <a:t>코드가 컴퓨터에 남아있으면 안 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다음 실험 수업 전까지 실험 코드 및 결과보고서 </a:t>
            </a:r>
            <a:r>
              <a:rPr lang="en-US" altLang="ko-KR" dirty="0"/>
              <a:t>PLATO</a:t>
            </a:r>
            <a:r>
              <a:rPr lang="ko-KR" altLang="en-US" dirty="0"/>
              <a:t>에 제출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결과보고서의 형식은 자유</a:t>
            </a:r>
            <a:r>
              <a:rPr lang="en-US" altLang="ko-KR" dirty="0"/>
              <a:t>, 5</a:t>
            </a:r>
            <a:r>
              <a:rPr lang="ko-KR" altLang="en-US" dirty="0"/>
              <a:t>장 이상</a:t>
            </a:r>
            <a:r>
              <a:rPr lang="en-US" altLang="ko-KR" dirty="0"/>
              <a:t>, </a:t>
            </a:r>
            <a:r>
              <a:rPr lang="ko-KR" altLang="en-US" dirty="0"/>
              <a:t>실험 목표</a:t>
            </a:r>
            <a:r>
              <a:rPr lang="en-US" altLang="ko-KR" dirty="0"/>
              <a:t>/</a:t>
            </a:r>
            <a:r>
              <a:rPr lang="ko-KR" altLang="en-US" dirty="0"/>
              <a:t>과정</a:t>
            </a:r>
            <a:r>
              <a:rPr lang="en-US" altLang="ko-KR" dirty="0"/>
              <a:t>/</a:t>
            </a:r>
            <a:r>
              <a:rPr lang="ko-KR" altLang="en-US" dirty="0"/>
              <a:t>결과 등이 잘 드러나게 작성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보고서에 전체 코드를 그대로 붙여 넣으면 감점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결과보고서는 </a:t>
            </a:r>
            <a:r>
              <a:rPr lang="en-US" altLang="ko-KR" dirty="0"/>
              <a:t>PDF </a:t>
            </a:r>
            <a:r>
              <a:rPr lang="ko-KR" altLang="en-US" dirty="0"/>
              <a:t>형식으로</a:t>
            </a:r>
            <a:r>
              <a:rPr lang="en-US" altLang="ko-KR" dirty="0"/>
              <a:t>,</a:t>
            </a:r>
            <a:r>
              <a:rPr lang="ko-KR" altLang="en-US" dirty="0"/>
              <a:t> 코드 </a:t>
            </a:r>
            <a:r>
              <a:rPr lang="en-US" altLang="ko-KR" dirty="0"/>
              <a:t>(</a:t>
            </a:r>
            <a:r>
              <a:rPr lang="en-US" altLang="ko-KR" dirty="0" err="1"/>
              <a:t>main.c</a:t>
            </a:r>
            <a:r>
              <a:rPr lang="en-US" altLang="ko-KR" dirty="0"/>
              <a:t>)</a:t>
            </a:r>
            <a:r>
              <a:rPr lang="ko-KR" altLang="en-US" dirty="0"/>
              <a:t>와 함께 </a:t>
            </a:r>
            <a:r>
              <a:rPr lang="en-US" altLang="ko-KR" dirty="0"/>
              <a:t>PLATO </a:t>
            </a:r>
            <a:r>
              <a:rPr lang="ko-KR" altLang="en-US" dirty="0"/>
              <a:t>에 제출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99532-5F5C-4AAE-B822-8AEB1196FDC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3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F90F3D-88D3-466D-B162-EDF5FAC29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 편성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ADF44-DA1A-4A04-81F3-4C3CE342B1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5AC6C-DD41-4686-BC35-0A9518C67A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F90482-3361-4CEA-AA9D-6CF3D373046F}"/>
              </a:ext>
            </a:extLst>
          </p:cNvPr>
          <p:cNvSpPr/>
          <p:nvPr/>
        </p:nvSpPr>
        <p:spPr>
          <a:xfrm>
            <a:off x="1240854" y="1260863"/>
            <a:ext cx="1656184" cy="775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강유승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박규태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구윤주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박성재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FF2CF0-64A9-4486-B5D4-7A713FB95833}"/>
              </a:ext>
            </a:extLst>
          </p:cNvPr>
          <p:cNvSpPr/>
          <p:nvPr/>
        </p:nvSpPr>
        <p:spPr>
          <a:xfrm>
            <a:off x="1240854" y="2091009"/>
            <a:ext cx="1656184" cy="775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박덕형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최민서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김건호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전승윤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9941D-D3F3-49DE-8FEE-B70988D5C31D}"/>
              </a:ext>
            </a:extLst>
          </p:cNvPr>
          <p:cNvSpPr/>
          <p:nvPr/>
        </p:nvSpPr>
        <p:spPr>
          <a:xfrm>
            <a:off x="1240854" y="2927750"/>
            <a:ext cx="1656184" cy="775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김선우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김도엽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박상민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추민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CAC0BB-6FED-4C88-A1D2-0D0633B22BC9}"/>
              </a:ext>
            </a:extLst>
          </p:cNvPr>
          <p:cNvSpPr/>
          <p:nvPr/>
        </p:nvSpPr>
        <p:spPr>
          <a:xfrm>
            <a:off x="1240854" y="3766244"/>
            <a:ext cx="1656184" cy="775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정진택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최성민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알타예바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니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니</a:t>
            </a:r>
            <a:r>
              <a:rPr lang="ko-KR" altLang="en-US" sz="1200" dirty="0">
                <a:solidFill>
                  <a:schemeClr val="tx1"/>
                </a:solidFill>
              </a:rPr>
              <a:t> 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8636D2-51C7-464B-AD3D-F27CFE549F54}"/>
              </a:ext>
            </a:extLst>
          </p:cNvPr>
          <p:cNvSpPr/>
          <p:nvPr/>
        </p:nvSpPr>
        <p:spPr>
          <a:xfrm>
            <a:off x="1240854" y="4618303"/>
            <a:ext cx="1656184" cy="977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윤주연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이은지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오치어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자미얀퓨레브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윤선재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박화성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B39EF0-267E-470C-AF4A-C6CC70474C0A}"/>
              </a:ext>
            </a:extLst>
          </p:cNvPr>
          <p:cNvSpPr/>
          <p:nvPr/>
        </p:nvSpPr>
        <p:spPr>
          <a:xfrm>
            <a:off x="3654674" y="1260863"/>
            <a:ext cx="1656184" cy="775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허치영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주우성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밧툴가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바잘삿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벌드바타르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아마르투브신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3707AC-C284-4ED4-814C-A263AFFB1CB4}"/>
              </a:ext>
            </a:extLst>
          </p:cNvPr>
          <p:cNvSpPr/>
          <p:nvPr/>
        </p:nvSpPr>
        <p:spPr>
          <a:xfrm>
            <a:off x="3654349" y="2088128"/>
            <a:ext cx="1656184" cy="775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윤소현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김동윤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유주연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팜 민 </a:t>
            </a:r>
            <a:r>
              <a:rPr lang="ko-KR" altLang="en-US" sz="1200" dirty="0" err="1">
                <a:solidFill>
                  <a:schemeClr val="tx1"/>
                </a:solidFill>
              </a:rPr>
              <a:t>두옹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F6D4CA-ECFC-4688-A457-7D87EB8741A4}"/>
              </a:ext>
            </a:extLst>
          </p:cNvPr>
          <p:cNvSpPr/>
          <p:nvPr/>
        </p:nvSpPr>
        <p:spPr>
          <a:xfrm>
            <a:off x="3654674" y="2927750"/>
            <a:ext cx="1656184" cy="775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안형찬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박태준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양우석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김병현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597475-6620-4E86-97C1-92F14EA5B41E}"/>
              </a:ext>
            </a:extLst>
          </p:cNvPr>
          <p:cNvSpPr/>
          <p:nvPr/>
        </p:nvSpPr>
        <p:spPr>
          <a:xfrm>
            <a:off x="3654674" y="3766244"/>
            <a:ext cx="1656184" cy="775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정의진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신세환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레퐁푸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박지용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2DE04F-AA7C-4BA3-98B1-CAC665C2BCD6}"/>
              </a:ext>
            </a:extLst>
          </p:cNvPr>
          <p:cNvSpPr/>
          <p:nvPr/>
        </p:nvSpPr>
        <p:spPr>
          <a:xfrm>
            <a:off x="3654674" y="4618303"/>
            <a:ext cx="1656184" cy="977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고세화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신해진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홍석현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김재민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정도겸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E9DB2E-E64C-4EE5-9A03-61218CD3E488}"/>
              </a:ext>
            </a:extLst>
          </p:cNvPr>
          <p:cNvSpPr/>
          <p:nvPr/>
        </p:nvSpPr>
        <p:spPr>
          <a:xfrm>
            <a:off x="1024830" y="882165"/>
            <a:ext cx="4470260" cy="285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66081-4FB7-4DD2-A7FE-19FD27C6CA1F}"/>
              </a:ext>
            </a:extLst>
          </p:cNvPr>
          <p:cNvSpPr txBox="1"/>
          <p:nvPr/>
        </p:nvSpPr>
        <p:spPr>
          <a:xfrm>
            <a:off x="323528" y="14928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D7A77C-C79A-4293-9C19-0A773A4A8086}"/>
              </a:ext>
            </a:extLst>
          </p:cNvPr>
          <p:cNvSpPr txBox="1"/>
          <p:nvPr/>
        </p:nvSpPr>
        <p:spPr>
          <a:xfrm>
            <a:off x="323528" y="226921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r>
              <a:rPr lang="ko-KR" altLang="en-US" sz="1600" dirty="0"/>
              <a:t>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ADCE8C-34E0-4EC6-842D-2F4943A4513D}"/>
              </a:ext>
            </a:extLst>
          </p:cNvPr>
          <p:cNvSpPr txBox="1"/>
          <p:nvPr/>
        </p:nvSpPr>
        <p:spPr>
          <a:xfrm>
            <a:off x="323528" y="312356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ko-KR" altLang="en-US" sz="1600" dirty="0"/>
              <a:t>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EB018-C2AD-4430-82C3-38DA6AB2C56D}"/>
              </a:ext>
            </a:extLst>
          </p:cNvPr>
          <p:cNvSpPr txBox="1"/>
          <p:nvPr/>
        </p:nvSpPr>
        <p:spPr>
          <a:xfrm>
            <a:off x="323528" y="397564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</a:t>
            </a:r>
            <a:r>
              <a:rPr lang="ko-KR" altLang="en-US" sz="1600" dirty="0"/>
              <a:t>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B104F-E109-46B2-8DCC-4C3D902E1046}"/>
              </a:ext>
            </a:extLst>
          </p:cNvPr>
          <p:cNvSpPr txBox="1"/>
          <p:nvPr/>
        </p:nvSpPr>
        <p:spPr>
          <a:xfrm>
            <a:off x="323528" y="478838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9</a:t>
            </a:r>
            <a:r>
              <a:rPr lang="ko-KR" altLang="en-US" sz="1600" dirty="0"/>
              <a:t>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0D203B-DBC6-4D84-ADA3-7A4C96D5C45D}"/>
              </a:ext>
            </a:extLst>
          </p:cNvPr>
          <p:cNvSpPr txBox="1"/>
          <p:nvPr/>
        </p:nvSpPr>
        <p:spPr>
          <a:xfrm>
            <a:off x="5652120" y="14928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57808-8E92-485C-900C-842178CF352F}"/>
              </a:ext>
            </a:extLst>
          </p:cNvPr>
          <p:cNvSpPr txBox="1"/>
          <p:nvPr/>
        </p:nvSpPr>
        <p:spPr>
          <a:xfrm>
            <a:off x="5652120" y="227263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ko-KR" altLang="en-US" sz="1600" dirty="0"/>
              <a:t>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175DEA-2207-465C-BEA3-66D4591F5489}"/>
              </a:ext>
            </a:extLst>
          </p:cNvPr>
          <p:cNvSpPr txBox="1"/>
          <p:nvPr/>
        </p:nvSpPr>
        <p:spPr>
          <a:xfrm>
            <a:off x="5652120" y="305237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</a:t>
            </a:r>
            <a:r>
              <a:rPr lang="ko-KR" altLang="en-US" sz="1600" dirty="0"/>
              <a:t>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7D4750-ABA7-476D-A1E3-BA7EC5CCFBF3}"/>
              </a:ext>
            </a:extLst>
          </p:cNvPr>
          <p:cNvSpPr txBox="1"/>
          <p:nvPr/>
        </p:nvSpPr>
        <p:spPr>
          <a:xfrm>
            <a:off x="5652120" y="397564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E75A32-B5D0-4B7D-9532-144A72D13A1F}"/>
              </a:ext>
            </a:extLst>
          </p:cNvPr>
          <p:cNvSpPr/>
          <p:nvPr/>
        </p:nvSpPr>
        <p:spPr>
          <a:xfrm>
            <a:off x="1240854" y="5680046"/>
            <a:ext cx="1656184" cy="55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21254A-07C5-41EE-B5EB-71709D9E22C0}"/>
              </a:ext>
            </a:extLst>
          </p:cNvPr>
          <p:cNvSpPr txBox="1"/>
          <p:nvPr/>
        </p:nvSpPr>
        <p:spPr>
          <a:xfrm>
            <a:off x="304750" y="56800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11</a:t>
            </a:r>
            <a:r>
              <a:rPr lang="ko-KR" altLang="en-US" sz="1600" dirty="0"/>
              <a:t>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30D90-C3EF-47D7-9273-84E7FA7F0A1D}"/>
              </a:ext>
            </a:extLst>
          </p:cNvPr>
          <p:cNvSpPr txBox="1"/>
          <p:nvPr/>
        </p:nvSpPr>
        <p:spPr>
          <a:xfrm>
            <a:off x="6287087" y="5809821"/>
            <a:ext cx="277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주에 조장 뽑기 및 </a:t>
            </a:r>
            <a:r>
              <a:rPr lang="ko-KR" altLang="en-US" sz="1100" dirty="0" err="1"/>
              <a:t>단톡방</a:t>
            </a:r>
            <a:r>
              <a:rPr lang="ko-KR" altLang="en-US" sz="1100" dirty="0"/>
              <a:t> 만들 예정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803B1B-E2DA-47E8-BA86-440E16582FF4}"/>
              </a:ext>
            </a:extLst>
          </p:cNvPr>
          <p:cNvSpPr txBox="1"/>
          <p:nvPr/>
        </p:nvSpPr>
        <p:spPr>
          <a:xfrm>
            <a:off x="6300192" y="5475877"/>
            <a:ext cx="2773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조원 조정</a:t>
            </a:r>
            <a:r>
              <a:rPr lang="ko-KR" altLang="en-US" sz="1100" dirty="0"/>
              <a:t>이 있을 수 있습니다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ABCB5-9727-7A68-C0CF-F3EF549F59FB}"/>
              </a:ext>
            </a:extLst>
          </p:cNvPr>
          <p:cNvSpPr txBox="1"/>
          <p:nvPr/>
        </p:nvSpPr>
        <p:spPr>
          <a:xfrm>
            <a:off x="5652120" y="4896187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10</a:t>
            </a:r>
            <a:r>
              <a:rPr lang="ko-KR" altLang="en-US" sz="1600"/>
              <a:t>조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13DAFE-A865-2E82-D55F-2CE85BF3D6C7}"/>
              </a:ext>
            </a:extLst>
          </p:cNvPr>
          <p:cNvSpPr/>
          <p:nvPr/>
        </p:nvSpPr>
        <p:spPr>
          <a:xfrm>
            <a:off x="3654674" y="5678315"/>
            <a:ext cx="1656184" cy="557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1035A-B0DB-663C-2C38-E929197088EB}"/>
              </a:ext>
            </a:extLst>
          </p:cNvPr>
          <p:cNvSpPr txBox="1"/>
          <p:nvPr/>
        </p:nvSpPr>
        <p:spPr>
          <a:xfrm>
            <a:off x="5652120" y="5737487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12</a:t>
            </a:r>
            <a:r>
              <a:rPr lang="ko-KR" altLang="en-US" sz="1600"/>
              <a:t>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02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A8F5D5-6D5C-4CA8-9DB2-789E79D2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예비 발표 순서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8171E-6D1E-488D-846A-4B7FB94EB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3EED9-0D5A-4200-A43D-DF584FA5B5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예비 발표 순서 정하기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1219C-DF76-49CB-8025-F21794FE8DD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1307FC7-130F-4A30-AB83-CC25F91AA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74800"/>
              </p:ext>
            </p:extLst>
          </p:nvPr>
        </p:nvGraphicFramePr>
        <p:xfrm>
          <a:off x="818400" y="2274153"/>
          <a:ext cx="7507200" cy="2309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200">
                  <a:extLst>
                    <a:ext uri="{9D8B030D-6E8A-4147-A177-3AD203B41FA5}">
                      <a16:colId xmlns:a16="http://schemas.microsoft.com/office/drawing/2014/main" val="3898612107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2506467790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344787502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498464568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3872474041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17487175"/>
                    </a:ext>
                  </a:extLst>
                </a:gridCol>
              </a:tblGrid>
              <a:tr h="918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월</a:t>
                      </a:r>
                      <a:r>
                        <a:rPr lang="en-US" altLang="ko-KR" b="1" dirty="0"/>
                        <a:t> 26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두 조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두 조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두 조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14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두 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16065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7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1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5EE71DE-F409-459D-BBEB-0DCAFC177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동영상 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8EE3E-509E-495B-B972-6363A4889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209E2-FD4E-45D9-B26D-52D7B6187E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3668" y="3212976"/>
            <a:ext cx="5976664" cy="432048"/>
          </a:xfrm>
        </p:spPr>
        <p:txBody>
          <a:bodyPr/>
          <a:lstStyle/>
          <a:p>
            <a:pPr algn="ctr"/>
            <a:r>
              <a:rPr lang="ko-KR" altLang="en-US" sz="2400" dirty="0">
                <a:latin typeface="맑은 고딕" pitchFamily="50" charset="-127"/>
                <a:ea typeface="+mn-ea"/>
              </a:rPr>
              <a:t>개발 환경 구축 및 개발 장비 교육</a:t>
            </a:r>
          </a:p>
          <a:p>
            <a:pPr algn="ctr"/>
            <a:endParaRPr lang="ko-KR" altLang="en-US" sz="24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49B67-5A72-4333-B0AB-73129B8D9F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E6D41-B089-4D73-9FE4-EF731DD1994A}"/>
              </a:ext>
            </a:extLst>
          </p:cNvPr>
          <p:cNvSpPr txBox="1"/>
          <p:nvPr/>
        </p:nvSpPr>
        <p:spPr>
          <a:xfrm>
            <a:off x="3861709" y="37170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동영상 참고</a:t>
            </a:r>
          </a:p>
        </p:txBody>
      </p:sp>
    </p:spTree>
    <p:extLst>
      <p:ext uri="{BB962C8B-B14F-4D97-AF65-F5344CB8AC3E}">
        <p14:creationId xmlns:p14="http://schemas.microsoft.com/office/powerpoint/2010/main" val="40507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B4BA8E-91FE-484B-BC6B-E49F50589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다음 수업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B4559-376D-4074-8E65-92E131A22D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C8722-2946-4A1F-89A3-0435A6970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실험 내용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8128B7-D738-4F48-8010-6A6F69B32D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556792"/>
            <a:ext cx="8424862" cy="475252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ko-KR" dirty="0"/>
              <a:t>개발 환경 구축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ko-KR" dirty="0"/>
              <a:t>프로젝트 생성 및 설정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Datasheet </a:t>
            </a:r>
            <a:r>
              <a:rPr lang="ko-KR" altLang="ko-KR" dirty="0"/>
              <a:t>및 </a:t>
            </a:r>
            <a:r>
              <a:rPr lang="en-US" altLang="ko-KR" dirty="0"/>
              <a:t>Reference Manual</a:t>
            </a:r>
            <a:r>
              <a:rPr lang="ko-KR" altLang="ko-KR" dirty="0"/>
              <a:t>을 참고하여 해당 레지스터 및 주소에 대한 설정 이해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GPIO(general-purpose input/output)</a:t>
            </a:r>
            <a:r>
              <a:rPr lang="ko-KR" altLang="en-US" dirty="0"/>
              <a:t>를 사용하여 </a:t>
            </a:r>
            <a:r>
              <a:rPr lang="en-US" altLang="ko-KR" dirty="0"/>
              <a:t>LED</a:t>
            </a:r>
            <a:r>
              <a:rPr lang="ko-KR" altLang="en-US" dirty="0"/>
              <a:t>제어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오실로스코프에 대한 이해와 </a:t>
            </a:r>
            <a:r>
              <a:rPr lang="en-US" altLang="ko-KR" dirty="0" err="1"/>
              <a:t>DebugPin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STM32</a:t>
            </a:r>
            <a:r>
              <a:rPr lang="ko-KR" altLang="en-US" dirty="0"/>
              <a:t> 보드 사용 시 각별한 주의 요망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Please be extra careful when using the STM32 board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실험 중 </a:t>
            </a:r>
            <a:r>
              <a:rPr lang="en-US" altLang="ko-KR" dirty="0"/>
              <a:t>STM32 </a:t>
            </a:r>
            <a:r>
              <a:rPr lang="ko-KR" altLang="en-US" dirty="0"/>
              <a:t>보드가 손상될 경우 해당 팀의 점수 감점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If the STM32 board is damaged during the experiment, the team's score will be deducted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53346-28C6-41A9-B15E-89F40C91E8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2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18738</TotalTime>
  <Words>602</Words>
  <Application>Microsoft Office PowerPoint</Application>
  <PresentationFormat>화면 슬라이드 쇼(4:3)</PresentationFormat>
  <Paragraphs>206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임베디드 시스템 설계 및 실험 목요일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나상진</cp:lastModifiedBy>
  <cp:revision>665</cp:revision>
  <cp:lastPrinted>2020-06-10T01:30:43Z</cp:lastPrinted>
  <dcterms:created xsi:type="dcterms:W3CDTF">2013-02-28T11:21:25Z</dcterms:created>
  <dcterms:modified xsi:type="dcterms:W3CDTF">2024-09-12T09:06:01Z</dcterms:modified>
</cp:coreProperties>
</file>