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19"/>
  </p:notesMasterIdLst>
  <p:sldIdLst>
    <p:sldId id="256" r:id="rId2"/>
    <p:sldId id="258" r:id="rId3"/>
    <p:sldId id="322" r:id="rId4"/>
    <p:sldId id="315" r:id="rId5"/>
    <p:sldId id="263" r:id="rId6"/>
    <p:sldId id="264" r:id="rId7"/>
    <p:sldId id="316" r:id="rId8"/>
    <p:sldId id="317" r:id="rId9"/>
    <p:sldId id="318" r:id="rId10"/>
    <p:sldId id="299" r:id="rId11"/>
    <p:sldId id="300" r:id="rId12"/>
    <p:sldId id="319" r:id="rId13"/>
    <p:sldId id="320" r:id="rId14"/>
    <p:sldId id="321" r:id="rId15"/>
    <p:sldId id="323" r:id="rId16"/>
    <p:sldId id="324" r:id="rId17"/>
    <p:sldId id="265" r:id="rId18"/>
  </p:sldIdLst>
  <p:sldSz cx="9144000" cy="6858000" type="screen4x3"/>
  <p:notesSz cx="6858000" cy="9144000"/>
  <p:embeddedFontLst>
    <p:embeddedFont>
      <p:font typeface="나눔고딕" panose="020D0604000000000000" pitchFamily="34" charset="-127"/>
      <p:regular r:id="rId20"/>
      <p:bold r:id="rId21"/>
    </p:embeddedFont>
    <p:embeddedFont>
      <p:font typeface="나눔고딕 ExtraBold" panose="020D0604000000000000" pitchFamily="34" charset="-127"/>
      <p:bold r:id="rId22"/>
    </p:embeddedFont>
    <p:embeddedFont>
      <p:font typeface="나눔스퀘어 Bold" panose="020B0600000101010101" pitchFamily="34" charset="-127"/>
      <p:regular r:id="rId23"/>
      <p:bold r:id="rId24"/>
      <p:italic r:id="rId25"/>
      <p:boldItalic r:id="rId26"/>
    </p:embeddedFont>
    <p:embeddedFont>
      <p:font typeface="나눔스퀘어_ac ExtraBold" panose="020B0600000101010101" pitchFamily="34" charset="-127"/>
      <p:regular r:id="rId27"/>
      <p:bold r:id="rId28"/>
      <p:italic r:id="rId29"/>
      <p:boldItalic r:id="rId30"/>
    </p:embeddedFont>
    <p:embeddedFont>
      <p:font typeface="맑은 고딕" panose="020B0503020000020004" pitchFamily="34" charset="-127"/>
      <p:regular r:id="rId31"/>
      <p:bold r:id="rId32"/>
    </p:embeddedFont>
    <p:embeddedFont>
      <p:font typeface="Cambria Math" panose="02040503050406030204" pitchFamily="18" charset="0"/>
      <p:regular r:id="rId33"/>
    </p:embeddedFont>
    <p:embeddedFont>
      <p:font typeface="HY헤드라인M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AFAFA"/>
    <a:srgbClr val="4B0EF8"/>
    <a:srgbClr val="5FA0CD"/>
    <a:srgbClr val="95B3D7"/>
    <a:srgbClr val="77933C"/>
    <a:srgbClr val="04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55"/>
    <p:restoredTop sz="94680"/>
  </p:normalViewPr>
  <p:slideViewPr>
    <p:cSldViewPr snapToGrid="0">
      <p:cViewPr varScale="1">
        <p:scale>
          <a:sx n="211" d="100"/>
          <a:sy n="211" d="100"/>
        </p:scale>
        <p:origin x="3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7A574-7D96-4C25-800F-D3D69AF7C0A9}" type="datetimeFigureOut">
              <a:rPr lang="ko-KR" altLang="en-US" smtClean="0"/>
              <a:t>2023. 9. 9.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F0A1-F301-4F8B-BAE2-ECC29544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6468E2-BFDC-41C9-A07A-12C713F6F6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D29A5DA-A90D-4444-8A4A-DAD3C360A2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89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34CA4F-F9AB-4972-B7B4-790C459DB8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3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07C9-A760-4D20-93BB-1323F8E4BDBB}" type="datetime1">
              <a:rPr lang="ko-KR" altLang="en-US" smtClean="0"/>
              <a:t>2023. 9. 9.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E651-691A-4FFC-A79F-2ADF91DC1FE7}" type="datetime1">
              <a:rPr lang="ko-KR" altLang="en-US" smtClean="0"/>
              <a:t>2023. 9. 9.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sec.pusan.ac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yeonguk@islab.re.kr" TargetMode="External"/><Relationship Id="rId2" Type="http://schemas.openxmlformats.org/officeDocument/2006/relationships/hyperlink" Target="mailto:dongwook@islab.re.k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tarjara@pusan.ac.kr" TargetMode="External"/><Relationship Id="rId4" Type="http://schemas.openxmlformats.org/officeDocument/2006/relationships/hyperlink" Target="mailto:jeonghwan@pusan.ac.k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02142"/>
            <a:ext cx="7772400" cy="1470025"/>
          </a:xfrm>
        </p:spPr>
        <p:txBody>
          <a:bodyPr/>
          <a:lstStyle/>
          <a:p>
            <a:r>
              <a:rPr lang="ko-KR" altLang="en-US" dirty="0"/>
              <a:t>논리회로 설계 및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1450" y="2584830"/>
            <a:ext cx="6400800" cy="585787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- 2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기본적인 논리식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9E17A3-2632-4374-BA3D-7CCC70B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2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09249F-C4C5-49E9-AB65-7772D9B03AA0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</a:rPr>
              <a:t>윤동욱</a:t>
            </a:r>
            <a:r>
              <a:rPr lang="ko-KR" altLang="en-US" sz="1600" dirty="0">
                <a:solidFill>
                  <a:schemeClr val="tx1"/>
                </a:solidFill>
              </a:rPr>
              <a:t> 대학원생</a:t>
            </a:r>
            <a:r>
              <a:rPr lang="en-US" altLang="ko-KR" sz="1600" dirty="0">
                <a:solidFill>
                  <a:schemeClr val="tx1"/>
                </a:solidFill>
              </a:rPr>
              <a:t>(1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정병욱 대학원생</a:t>
            </a:r>
            <a:r>
              <a:rPr lang="en-US" altLang="ko-KR" sz="1600" dirty="0">
                <a:solidFill>
                  <a:schemeClr val="tx1"/>
                </a:solidFill>
              </a:rPr>
              <a:t>(2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화요일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849A-ED72-4576-8053-48D3665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  <a:r>
              <a:rPr lang="ko-KR" altLang="en-US" dirty="0"/>
              <a:t>와 </a:t>
            </a:r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6775" y="1513232"/>
            <a:ext cx="7042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정보의 형태나 형식을 부호화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(encoding)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다른 형태나 형식으로 변환하는 장치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처리속도 향상이나 데이터 압축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데이터의 손실 방지를 위해서도 사용됨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125" y="34727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r>
              <a:rPr lang="ko-KR" altLang="en-US" dirty="0"/>
              <a:t>의 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775" y="3968296"/>
            <a:ext cx="769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사진을 찍으면 실제로는 렌즈에 맺힌 상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(analog)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픽셀정보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(digital)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변환되어 저장됨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이번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실험에서는 십진수 정보를 이진수 형태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(BCD code)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변환하는 변환기를 구현함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9125" y="23252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6775" y="2866894"/>
            <a:ext cx="7218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Encoder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변환한 정보를 그에 대응하는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원래의 정보로 복호화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(decoding)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주는 장치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6357" y="4617699"/>
            <a:ext cx="1638497" cy="1615213"/>
            <a:chOff x="1290559" y="3857625"/>
            <a:chExt cx="2360642" cy="206911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969976" y="3857625"/>
              <a:ext cx="914400" cy="205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Decimal</a:t>
              </a:r>
            </a:p>
            <a:p>
              <a:pPr algn="ctr"/>
              <a:r>
                <a:rPr lang="en-US" altLang="ko-KR" sz="1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</a:t>
              </a:r>
            </a:p>
            <a:p>
              <a:pPr algn="ctr"/>
              <a:r>
                <a:rPr lang="en-US" altLang="ko-KR" sz="1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Binary</a:t>
              </a:r>
              <a:endPara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611483" y="4030435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611482" y="4248149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611481" y="4465864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611480" y="5728607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665515" y="4572000"/>
              <a:ext cx="312245" cy="827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.</a:t>
              </a:r>
            </a:p>
            <a:p>
              <a:r>
                <a:rPr lang="en-US" altLang="ko-KR" sz="1200" dirty="0"/>
                <a:t>.</a:t>
              </a:r>
            </a:p>
            <a:p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84376" y="4033156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84376" y="4248149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84376" y="4465864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884376" y="4672693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298845" y="3873954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90559" y="4109588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05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88836" y="3885376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44592" y="5601465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</a:t>
              </a:r>
              <a:endParaRPr lang="ko-KR" altLang="en-US" sz="105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7908" y="4324580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88837" y="4109588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88837" y="4324580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05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88837" y="4548792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105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46257" y="6316195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Decimal-to-Binary</a:t>
            </a:r>
          </a:p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변환기의 심벌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42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Encoder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6775" y="1513232"/>
            <a:ext cx="492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Simple Encoder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one-hot code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binary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정보로 변환함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이때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baseline="300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입력에 있어서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출력이 나옴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9125" y="232521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Priority Encoder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66775" y="2866894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bits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부터 출발하여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아닌 첫 번째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출력값이 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이때 해당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아닌 다른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값들은 무시되며 압축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손실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일어남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41" y="3745418"/>
            <a:ext cx="1857634" cy="1867622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52" y="3761818"/>
            <a:ext cx="1906734" cy="18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5B6F2C3-8B8D-4D75-BE89-DB700140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176" y="4663667"/>
            <a:ext cx="2603655" cy="102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회로 설계의 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9D3D4-A710-44F3-8916-A0D06E497594}"/>
              </a:ext>
            </a:extLst>
          </p:cNvPr>
          <p:cNvSpPr txBox="1"/>
          <p:nvPr/>
        </p:nvSpPr>
        <p:spPr>
          <a:xfrm>
            <a:off x="866775" y="1537293"/>
            <a:ext cx="49519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A, B</a:t>
            </a: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LED1</a:t>
            </a:r>
          </a:p>
          <a:p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버튼을 누르거나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버튼을 누르면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LED1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켜지는 회로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8E89BA-EFDF-4EE6-A8D8-3DDAA47F6905}"/>
              </a:ext>
            </a:extLst>
          </p:cNvPr>
          <p:cNvSpPr txBox="1"/>
          <p:nvPr/>
        </p:nvSpPr>
        <p:spPr>
          <a:xfrm>
            <a:off x="1584224" y="3855774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Fig1.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개의 입력이 하나의 출력에 연결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D7C778-B54C-45C2-A7B0-1A4BAB7AC12E}"/>
              </a:ext>
            </a:extLst>
          </p:cNvPr>
          <p:cNvSpPr txBox="1"/>
          <p:nvPr/>
        </p:nvSpPr>
        <p:spPr>
          <a:xfrm>
            <a:off x="4861522" y="3855774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Fig2.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개의 입력을 논리 게이트로 연결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3B9588-5994-4776-823A-19F5C7BE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92" y="2856925"/>
            <a:ext cx="2555776" cy="88564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89758F6-0593-4430-8BE9-07B96C18F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90" y="2871584"/>
            <a:ext cx="2366958" cy="835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A81713-817B-417B-B50A-2DBDD4114B96}"/>
              </a:ext>
            </a:extLst>
          </p:cNvPr>
          <p:cNvSpPr txBox="1"/>
          <p:nvPr/>
        </p:nvSpPr>
        <p:spPr>
          <a:xfrm>
            <a:off x="866775" y="4220972"/>
            <a:ext cx="7855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에서의 출력이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인지 알 수 없으므로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(don’t care)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출력하여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설계 의도와 다름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Fig2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두 개의 입력을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게이트로 연결하여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정상 동작함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Fig3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같이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입력에 둘 이상의 출력은 정상 동작함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5E5A4C-44D8-4F53-BED0-AA2F7B7E424B}"/>
              </a:ext>
            </a:extLst>
          </p:cNvPr>
          <p:cNvSpPr txBox="1"/>
          <p:nvPr/>
        </p:nvSpPr>
        <p:spPr>
          <a:xfrm>
            <a:off x="3311078" y="5687467"/>
            <a:ext cx="2521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Fig3.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하나의 입력에 두 개 이상의 출력</a:t>
            </a:r>
          </a:p>
        </p:txBody>
      </p:sp>
    </p:spTree>
    <p:extLst>
      <p:ext uri="{BB962C8B-B14F-4D97-AF65-F5344CB8AC3E}">
        <p14:creationId xmlns:p14="http://schemas.microsoft.com/office/powerpoint/2010/main" val="315966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CD099-67BE-4B6E-92A3-C0D43FA022B5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 Array</a:t>
            </a:r>
            <a:r>
              <a:rPr lang="ko-KR" altLang="en-US" dirty="0"/>
              <a:t> 형식의 설계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9A2956-4FFE-434D-9637-7318931FBB22}"/>
                  </a:ext>
                </a:extLst>
              </p:cNvPr>
              <p:cNvSpPr txBox="1"/>
              <p:nvPr/>
            </p:nvSpPr>
            <p:spPr>
              <a:xfrm>
                <a:off x="866775" y="1641551"/>
                <a:ext cx="2171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9A2956-4FFE-434D-9637-7318931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" y="1641551"/>
                <a:ext cx="2171299" cy="276999"/>
              </a:xfrm>
              <a:prstGeom prst="rect">
                <a:avLst/>
              </a:prstGeom>
              <a:blipFill>
                <a:blip r:embed="rId2"/>
                <a:stretch>
                  <a:fillRect l="-1404" r="-646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471D4C-7FF2-4E83-A644-9BE31765261E}"/>
                  </a:ext>
                </a:extLst>
              </p:cNvPr>
              <p:cNvSpPr txBox="1"/>
              <p:nvPr/>
            </p:nvSpPr>
            <p:spPr>
              <a:xfrm>
                <a:off x="866774" y="1976763"/>
                <a:ext cx="1473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471D4C-7FF2-4E83-A644-9BE31765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1976763"/>
                <a:ext cx="1473609" cy="276999"/>
              </a:xfrm>
              <a:prstGeom prst="rect">
                <a:avLst/>
              </a:prstGeom>
              <a:blipFill>
                <a:blip r:embed="rId3"/>
                <a:stretch>
                  <a:fillRect l="-2479" r="-247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23EE98E-4CA8-4B26-A101-44D1B650B009}"/>
              </a:ext>
            </a:extLst>
          </p:cNvPr>
          <p:cNvSpPr txBox="1"/>
          <p:nvPr/>
        </p:nvSpPr>
        <p:spPr>
          <a:xfrm>
            <a:off x="866775" y="2364819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Slide11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같이 회로도가 복잡해질수록 상단의 설계 방식은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디버깅이 어려움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Logic Array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유사한 하단의 설계 방식을 권함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883EE-50A2-4A8D-8BE4-5A637583FBDB}"/>
              </a:ext>
            </a:extLst>
          </p:cNvPr>
          <p:cNvSpPr txBox="1"/>
          <p:nvPr/>
        </p:nvSpPr>
        <p:spPr>
          <a:xfrm>
            <a:off x="5408328" y="3290500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Fig1.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기본적인 설계 드로잉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810CD-C5C7-4968-97FF-D7E2CB48F181}"/>
              </a:ext>
            </a:extLst>
          </p:cNvPr>
          <p:cNvSpPr txBox="1"/>
          <p:nvPr/>
        </p:nvSpPr>
        <p:spPr>
          <a:xfrm>
            <a:off x="5408328" y="5147973"/>
            <a:ext cx="3187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Fig2.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입력 포트의 배선을 순서대로 정리한 드로잉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33BD5E-9575-4F4A-B05D-9CFDAE637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934551"/>
            <a:ext cx="4246506" cy="10823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7C2DC3-3A09-49A5-96D5-7AB13DEA3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183966"/>
            <a:ext cx="4925523" cy="220501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200822-08EF-4D8E-BD9A-E206051A925D}"/>
              </a:ext>
            </a:extLst>
          </p:cNvPr>
          <p:cNvCxnSpPr/>
          <p:nvPr/>
        </p:nvCxnSpPr>
        <p:spPr>
          <a:xfrm>
            <a:off x="105507" y="4088422"/>
            <a:ext cx="8840666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8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89898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256bit </a:t>
            </a:r>
            <a:r>
              <a:rPr lang="ko-KR" altLang="en-US" dirty="0"/>
              <a:t>메모리의 일부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9" name="Picture 2" descr="https://scontent.xx.fbcdn.net/t31.0-8/12109830_723061184491390_6728453751011573770_o.jpg">
            <a:extLst>
              <a:ext uri="{FF2B5EF4-FFF2-40B4-BE49-F238E27FC236}">
                <a16:creationId xmlns:a16="http://schemas.microsoft.com/office/drawing/2014/main" id="{293EA589-C894-44EF-94F1-8C8BA572F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1" t="8051"/>
          <a:stretch/>
        </p:blipFill>
        <p:spPr bwMode="auto">
          <a:xfrm>
            <a:off x="958268" y="1613505"/>
            <a:ext cx="7384767" cy="41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18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B44E2-AC62-158D-1D2D-9AFDCA8C675F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kern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952B678-FDDC-5923-699A-3B5404F9776F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논리식 및 항등식을 각각 구현 및 검증</a:t>
            </a:r>
            <a:endParaRPr lang="en-US" altLang="ko-KR" dirty="0"/>
          </a:p>
          <a:p>
            <a:r>
              <a:rPr lang="en-US" altLang="ko-KR" dirty="0"/>
              <a:t>Decimal-to-Binary </a:t>
            </a:r>
            <a:r>
              <a:rPr lang="ko-KR" altLang="en-US" dirty="0"/>
              <a:t>회로 구현</a:t>
            </a:r>
          </a:p>
        </p:txBody>
      </p:sp>
    </p:spTree>
    <p:extLst>
      <p:ext uri="{BB962C8B-B14F-4D97-AF65-F5344CB8AC3E}">
        <p14:creationId xmlns:p14="http://schemas.microsoft.com/office/powerpoint/2010/main" val="125006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논리식들이 항등식을 만족하는지 시뮬레이션으로 </a:t>
            </a:r>
            <a:r>
              <a:rPr lang="ko-KR" altLang="en-US" dirty="0" err="1"/>
              <a:t>확인하시오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6775" y="1609863"/>
                <a:ext cx="2717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𝐴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𝐴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𝐶𝐷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𝐴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𝐵𝐶𝐷</m:t>
                    </m:r>
                  </m:oMath>
                </a14:m>
                <a:endPara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" y="1609863"/>
                <a:ext cx="2717795" cy="307777"/>
              </a:xfrm>
              <a:prstGeom prst="rect">
                <a:avLst/>
              </a:prstGeom>
              <a:blipFill>
                <a:blip r:embed="rId2"/>
                <a:stretch>
                  <a:fillRect l="-673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12988A3-3E81-493F-968E-79D76550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8" y="2655484"/>
            <a:ext cx="8011444" cy="21585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B98118-3C80-491F-8A73-6E594680D586}"/>
              </a:ext>
            </a:extLst>
          </p:cNvPr>
          <p:cNvSpPr/>
          <p:nvPr/>
        </p:nvSpPr>
        <p:spPr bwMode="auto">
          <a:xfrm>
            <a:off x="619125" y="4367768"/>
            <a:ext cx="7749724" cy="35740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2A5C0C-97BD-4C4D-B8B2-7D9D1621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63" y="3594983"/>
            <a:ext cx="4173009" cy="27792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654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기능을 만족하는 </a:t>
            </a:r>
            <a:r>
              <a:rPr lang="en-US" altLang="ko-KR" dirty="0"/>
              <a:t>Decimal-to-Binary </a:t>
            </a:r>
            <a:r>
              <a:rPr lang="ko-KR" altLang="en-US" dirty="0"/>
              <a:t>회로를 구현하시오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763752"/>
            <a:ext cx="53415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d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d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~ d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출력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 = 0010</a:t>
            </a: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출력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 = 1011</a:t>
            </a:r>
            <a:b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테스트벤치의 입력은 여러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 하나의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넣을 것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Decimal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해당하는 입력을 받으면 이를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Binary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변환하는 회로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969976" y="3857625"/>
            <a:ext cx="914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Decimal</a:t>
            </a:r>
          </a:p>
          <a:p>
            <a:pPr algn="ctr"/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</a:t>
            </a:r>
          </a:p>
          <a:p>
            <a:pPr algn="ctr"/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Binary</a:t>
            </a:r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611483" y="4030435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1482" y="4248149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11481" y="446586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11480" y="5728607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5515" y="4572000"/>
            <a:ext cx="232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884376" y="4033156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884376" y="4248149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84376" y="4465864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84376" y="4672693"/>
            <a:ext cx="35849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8844" y="3873954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5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290559" y="4109588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5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3188837" y="3885376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en-US" altLang="ko-KR" sz="105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1344593" y="5601465"/>
            <a:ext cx="375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5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1297908" y="4324580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sz="105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188837" y="4109588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en-US" altLang="ko-KR" sz="105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188837" y="4324580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en-US" altLang="ko-KR" sz="105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3188837" y="4548792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en-US" altLang="ko-KR" sz="105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FC8767-E5BB-44E2-A3D9-3C6034E85B6A}"/>
              </a:ext>
            </a:extLst>
          </p:cNvPr>
          <p:cNvSpPr/>
          <p:nvPr/>
        </p:nvSpPr>
        <p:spPr bwMode="auto">
          <a:xfrm>
            <a:off x="7846092" y="4423468"/>
            <a:ext cx="360299" cy="1870575"/>
          </a:xfrm>
          <a:prstGeom prst="rect">
            <a:avLst/>
          </a:prstGeom>
          <a:noFill/>
          <a:ln w="22225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공지사항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8211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346941"/>
            <a:ext cx="58929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조편성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및 자리배치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고정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과제는 수업시간에 완성 못할 시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금요일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 해서 조교에게 제출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a. 001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분반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dongwook@islab.re.kr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err="1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윤동욱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b. 002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분반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byeonguk@islab.re.kr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정병욱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분반의 경우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수업 전날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 조교에게 제출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c. 003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분반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jeonghwan@pusan.ac.kr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강정환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d.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004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분반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5"/>
              </a:rPr>
              <a:t>starjara@pusan.ac.kr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박성환  </a:t>
            </a:r>
            <a:endParaRPr lang="ko-KR" altLang="en-US" sz="16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1DCB5-06DD-4584-A90C-6E5D141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821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목표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346941"/>
            <a:ext cx="4703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문제에서 논리식을 유도해내고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논리회로로 구현</a:t>
            </a:r>
            <a:endParaRPr lang="en-US" altLang="ko-KR" sz="16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Encoder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Decoder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개념이해 및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논리회로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1DCB5-06DD-4584-A90C-6E5D141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7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논리 회로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1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논리회로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75" y="1551807"/>
            <a:ext cx="6527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주어진 입력에 대해 논리 연산을 수행하여 원하는 결과를 출력하는 회로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Boolean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식을 논리 게이트를 사용하여 물리적으로 구현한 전자회로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76B65-09FF-4CFC-9E02-6AED5B6AA0E6}"/>
              </a:ext>
            </a:extLst>
          </p:cNvPr>
          <p:cNvSpPr txBox="1"/>
          <p:nvPr/>
        </p:nvSpPr>
        <p:spPr>
          <a:xfrm>
            <a:off x="619125" y="337094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논리회로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EC903-E5B4-4943-A3E6-DE932AE563DE}"/>
              </a:ext>
            </a:extLst>
          </p:cNvPr>
          <p:cNvSpPr txBox="1"/>
          <p:nvPr/>
        </p:nvSpPr>
        <p:spPr>
          <a:xfrm>
            <a:off x="866775" y="4009257"/>
            <a:ext cx="7002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방법 및 설계 툴이 다양함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논리회로 설계 및 실험 과목에서는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Quartus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툴을 사용하여 회로를 설계함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Quartus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8989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Quartus </a:t>
            </a:r>
            <a:r>
              <a:rPr lang="ko-KR" altLang="en-US" dirty="0"/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75" y="1537293"/>
            <a:ext cx="5028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 설계 툴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논리회로의 설계와 시뮬레이션 기능을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가진 소프트웨어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0BAEB-7D95-49F5-8F8A-C56A39FB1D78}"/>
              </a:ext>
            </a:extLst>
          </p:cNvPr>
          <p:cNvSpPr txBox="1"/>
          <p:nvPr/>
        </p:nvSpPr>
        <p:spPr>
          <a:xfrm>
            <a:off x="619125" y="3356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Quartus </a:t>
            </a:r>
            <a:r>
              <a:rPr lang="ko-KR" altLang="en-US" dirty="0"/>
              <a:t>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50CDF-0D2A-4A73-8006-BC9E9DF7DB27}"/>
              </a:ext>
            </a:extLst>
          </p:cNvPr>
          <p:cNvSpPr txBox="1"/>
          <p:nvPr/>
        </p:nvSpPr>
        <p:spPr>
          <a:xfrm>
            <a:off x="619125" y="4428636"/>
            <a:ext cx="203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설계 프로젝트 관리</a:t>
            </a:r>
            <a:endParaRPr lang="en-US" altLang="ko-KR" sz="12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CB0107-7061-4074-A354-95C025CB0958}"/>
              </a:ext>
            </a:extLst>
          </p:cNvPr>
          <p:cNvSpPr txBox="1"/>
          <p:nvPr/>
        </p:nvSpPr>
        <p:spPr>
          <a:xfrm>
            <a:off x="4932040" y="4071685"/>
            <a:ext cx="365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심벌들을 사용해 회로를 작성</a:t>
            </a:r>
            <a:endParaRPr lang="en-US" altLang="ko-KR" sz="12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A136B5-6212-40FE-BB25-5B8665CE6AFB}"/>
              </a:ext>
            </a:extLst>
          </p:cNvPr>
          <p:cNvSpPr/>
          <p:nvPr/>
        </p:nvSpPr>
        <p:spPr bwMode="auto">
          <a:xfrm>
            <a:off x="619125" y="4018938"/>
            <a:ext cx="1790700" cy="38249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Quartus</a:t>
            </a:r>
            <a:endParaRPr lang="ko-KR" altLang="en-US" sz="1600" b="1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CD7BAC-137D-48E4-86F2-A5495450A474}"/>
              </a:ext>
            </a:extLst>
          </p:cNvPr>
          <p:cNvSpPr/>
          <p:nvPr/>
        </p:nvSpPr>
        <p:spPr bwMode="auto">
          <a:xfrm>
            <a:off x="3141340" y="4018938"/>
            <a:ext cx="1790700" cy="38249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디자인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08E64-84F7-448A-8F12-0F49976ECDC7}"/>
              </a:ext>
            </a:extLst>
          </p:cNvPr>
          <p:cNvSpPr/>
          <p:nvPr/>
        </p:nvSpPr>
        <p:spPr bwMode="auto">
          <a:xfrm>
            <a:off x="3141340" y="4559441"/>
            <a:ext cx="1790700" cy="38249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시뮬레이션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8E47EA-BFD4-4319-B0CB-0ADBA92CD28F}"/>
              </a:ext>
            </a:extLst>
          </p:cNvPr>
          <p:cNvSpPr/>
          <p:nvPr/>
        </p:nvSpPr>
        <p:spPr bwMode="auto">
          <a:xfrm>
            <a:off x="3141340" y="5124246"/>
            <a:ext cx="1790700" cy="38249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Verilog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 변환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D5DD2-1F00-4F48-A9D7-29AC949334A1}"/>
              </a:ext>
            </a:extLst>
          </p:cNvPr>
          <p:cNvSpPr txBox="1"/>
          <p:nvPr/>
        </p:nvSpPr>
        <p:spPr>
          <a:xfrm>
            <a:off x="4941192" y="4616503"/>
            <a:ext cx="34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Model sim</a:t>
            </a:r>
            <a:r>
              <a:rPr lang="ko-KR" altLang="en-US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이용한 입력파형 편집 및 파형 분석</a:t>
            </a:r>
            <a:endParaRPr lang="en-US" altLang="ko-KR" sz="12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257C1-58FA-4466-8A94-2D3A361B21EA}"/>
              </a:ext>
            </a:extLst>
          </p:cNvPr>
          <p:cNvSpPr txBox="1"/>
          <p:nvPr/>
        </p:nvSpPr>
        <p:spPr>
          <a:xfrm>
            <a:off x="4941191" y="5152691"/>
            <a:ext cx="38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.V </a:t>
            </a:r>
            <a:r>
              <a:rPr lang="ko-KR" altLang="en-US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파일로 변환</a:t>
            </a:r>
            <a:endParaRPr lang="en-US" altLang="ko-KR" sz="12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F302B35-A6CB-4198-8818-B8833E76B46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409825" y="4210186"/>
            <a:ext cx="731515" cy="0"/>
          </a:xfrm>
          <a:prstGeom prst="line">
            <a:avLst/>
          </a:prstGeom>
          <a:ln w="50800">
            <a:solidFill>
              <a:srgbClr val="95B3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8272A3-E0D9-4A0F-891F-1E49660CD22F}"/>
              </a:ext>
            </a:extLst>
          </p:cNvPr>
          <p:cNvCxnSpPr/>
          <p:nvPr/>
        </p:nvCxnSpPr>
        <p:spPr>
          <a:xfrm>
            <a:off x="2775582" y="4750688"/>
            <a:ext cx="365758" cy="0"/>
          </a:xfrm>
          <a:prstGeom prst="line">
            <a:avLst/>
          </a:prstGeom>
          <a:ln w="50800">
            <a:solidFill>
              <a:srgbClr val="95B3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7E4052-EE42-41FC-A624-EFF8855276B4}"/>
              </a:ext>
            </a:extLst>
          </p:cNvPr>
          <p:cNvCxnSpPr/>
          <p:nvPr/>
        </p:nvCxnSpPr>
        <p:spPr>
          <a:xfrm>
            <a:off x="2766430" y="5307822"/>
            <a:ext cx="365758" cy="0"/>
          </a:xfrm>
          <a:prstGeom prst="line">
            <a:avLst/>
          </a:prstGeom>
          <a:ln w="50800">
            <a:solidFill>
              <a:srgbClr val="95B3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B46D93-29E6-45F6-A04E-D32CDB93A9A2}"/>
              </a:ext>
            </a:extLst>
          </p:cNvPr>
          <p:cNvCxnSpPr>
            <a:cxnSpLocks/>
          </p:cNvCxnSpPr>
          <p:nvPr/>
        </p:nvCxnSpPr>
        <p:spPr>
          <a:xfrm>
            <a:off x="2766430" y="4237390"/>
            <a:ext cx="0" cy="1102151"/>
          </a:xfrm>
          <a:prstGeom prst="line">
            <a:avLst/>
          </a:prstGeom>
          <a:ln w="50800">
            <a:solidFill>
              <a:srgbClr val="95B3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95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및 설계</a:t>
            </a:r>
            <a:r>
              <a:rPr lang="en-US" altLang="ko-KR" dirty="0"/>
              <a:t>(2-1)</a:t>
            </a:r>
            <a:r>
              <a:rPr lang="ko-KR" altLang="en-US" dirty="0"/>
              <a:t> 리뷰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논리식과 논리회로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02D25EA-CDC3-4CD0-8D4E-3CA2942D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57" y="3558245"/>
            <a:ext cx="3845949" cy="1451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003D95-4D3D-4082-9277-9B1D74BEB852}"/>
                  </a:ext>
                </a:extLst>
              </p:cNvPr>
              <p:cNvSpPr txBox="1"/>
              <p:nvPr/>
            </p:nvSpPr>
            <p:spPr>
              <a:xfrm>
                <a:off x="856034" y="1789700"/>
                <a:ext cx="2103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003D95-4D3D-4082-9277-9B1D74BE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34" y="1789700"/>
                <a:ext cx="2103588" cy="276999"/>
              </a:xfrm>
              <a:prstGeom prst="rect">
                <a:avLst/>
              </a:prstGeom>
              <a:blipFill>
                <a:blip r:embed="rId3"/>
                <a:stretch>
                  <a:fillRect l="-1445" t="-2222" r="-664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523627-2F1C-49A6-8B79-9A830EFDFBED}"/>
              </a:ext>
            </a:extLst>
          </p:cNvPr>
          <p:cNvSpPr/>
          <p:nvPr/>
        </p:nvSpPr>
        <p:spPr bwMode="auto">
          <a:xfrm>
            <a:off x="1030606" y="2743913"/>
            <a:ext cx="1758438" cy="2265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t"/>
          <a:lstStyle/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     Y     Z          F</a:t>
            </a:r>
          </a:p>
          <a:p>
            <a:pPr algn="ctr"/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0     0     0          0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0     0     1          1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0     1     0          0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0     1     1          0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1     0     0          1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1     0     1          1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1     1     0          1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1     1     1          1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BDC013-F50A-4A98-9FB9-DE40ED2F379F}"/>
                  </a:ext>
                </a:extLst>
              </p:cNvPr>
              <p:cNvSpPr txBox="1"/>
              <p:nvPr/>
            </p:nvSpPr>
            <p:spPr>
              <a:xfrm>
                <a:off x="895852" y="5086478"/>
                <a:ext cx="20239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진리표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BDC013-F50A-4A98-9FB9-DE40ED2F3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52" y="5086478"/>
                <a:ext cx="2023952" cy="184666"/>
              </a:xfrm>
              <a:prstGeom prst="rect">
                <a:avLst/>
              </a:prstGeom>
              <a:blipFill>
                <a:blip r:embed="rId4"/>
                <a:stretch>
                  <a:fillRect l="-2711" t="-25806" r="-4217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9958E0-06F0-4B79-A893-B9F5D897D252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959622" y="1928200"/>
            <a:ext cx="1872006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FF1A90-D186-49D4-854E-A7C632DB25F7}"/>
              </a:ext>
            </a:extLst>
          </p:cNvPr>
          <p:cNvSpPr txBox="1"/>
          <p:nvPr/>
        </p:nvSpPr>
        <p:spPr>
          <a:xfrm>
            <a:off x="3033850" y="204675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  </a:t>
            </a:r>
            <a:r>
              <a:rPr lang="ko-KR" altLang="en-US" sz="12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합항은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 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게이트   </a:t>
            </a:r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</a:p>
          <a:p>
            <a:pPr algn="ctr"/>
            <a:r>
              <a:rPr lang="ko-KR" altLang="en-US" sz="12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곱항은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 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게이트</a:t>
            </a:r>
            <a:endParaRPr lang="en-US" altLang="ko-KR" sz="12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보수는 </a:t>
            </a:r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 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게이트</a:t>
            </a:r>
          </a:p>
        </p:txBody>
      </p:sp>
      <p:sp>
        <p:nvSpPr>
          <p:cNvPr id="41" name="모서리가 둥근 직사각형 24">
            <a:extLst>
              <a:ext uri="{FF2B5EF4-FFF2-40B4-BE49-F238E27FC236}">
                <a16:creationId xmlns:a16="http://schemas.microsoft.com/office/drawing/2014/main" id="{CD22EAFA-8826-473C-9783-BC144722BEE2}"/>
              </a:ext>
            </a:extLst>
          </p:cNvPr>
          <p:cNvSpPr/>
          <p:nvPr/>
        </p:nvSpPr>
        <p:spPr bwMode="auto">
          <a:xfrm>
            <a:off x="1066508" y="3438725"/>
            <a:ext cx="1659194" cy="21385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24402B-4F5C-41E0-9B73-5995F1507D9D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2725702" y="3545651"/>
            <a:ext cx="4285414" cy="992772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E8CEBB-4D3A-4EFC-A80C-B6ED23162EA9}"/>
                  </a:ext>
                </a:extLst>
              </p:cNvPr>
              <p:cNvSpPr txBox="1"/>
              <p:nvPr/>
            </p:nvSpPr>
            <p:spPr>
              <a:xfrm>
                <a:off x="5259644" y="2588654"/>
                <a:ext cx="32919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Quaturs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설계한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의 회로도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E8CEBB-4D3A-4EFC-A80C-B6ED2316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44" y="2588654"/>
                <a:ext cx="3291927" cy="184666"/>
              </a:xfrm>
              <a:prstGeom prst="rect">
                <a:avLst/>
              </a:prstGeom>
              <a:blipFill>
                <a:blip r:embed="rId5"/>
                <a:stretch>
                  <a:fillRect l="-2778" t="-26667" r="-240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48EEEC-04C1-4DAF-BE10-0B022D9786BB}"/>
                  </a:ext>
                </a:extLst>
              </p:cNvPr>
              <p:cNvSpPr txBox="1"/>
              <p:nvPr/>
            </p:nvSpPr>
            <p:spPr>
              <a:xfrm>
                <a:off x="5043239" y="5080826"/>
                <a:ext cx="37247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Quaturs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툴로 </a:t>
                </a:r>
                <a:r>
                  <a:rPr lang="ko-KR" altLang="en-US" sz="1200" b="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시뮬레이션한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의 파형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48EEEC-04C1-4DAF-BE10-0B022D97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39" y="5080826"/>
                <a:ext cx="3724738" cy="184666"/>
              </a:xfrm>
              <a:prstGeom prst="rect">
                <a:avLst/>
              </a:prstGeom>
              <a:blipFill>
                <a:blip r:embed="rId6"/>
                <a:stretch>
                  <a:fillRect l="-1695" t="-18750" r="-169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>
            <a:extLst>
              <a:ext uri="{FF2B5EF4-FFF2-40B4-BE49-F238E27FC236}">
                <a16:creationId xmlns:a16="http://schemas.microsoft.com/office/drawing/2014/main" id="{82B67AAE-5A30-4A1C-BBAF-BF53F24B3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1628" y="1342486"/>
            <a:ext cx="4131799" cy="117142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477B4F-A13C-4A42-94D6-47230E00BBBC}"/>
              </a:ext>
            </a:extLst>
          </p:cNvPr>
          <p:cNvSpPr/>
          <p:nvPr/>
        </p:nvSpPr>
        <p:spPr bwMode="auto">
          <a:xfrm>
            <a:off x="7011116" y="4070580"/>
            <a:ext cx="418875" cy="93568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3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및 설계</a:t>
            </a:r>
            <a:r>
              <a:rPr lang="en-US" altLang="ko-KR" dirty="0"/>
              <a:t>(2-1)</a:t>
            </a:r>
            <a:r>
              <a:rPr lang="ko-KR" altLang="en-US" dirty="0"/>
              <a:t> 리뷰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논리식과 논리회로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5BE709-BB9D-4979-B54E-357B2F75E4B2}"/>
                  </a:ext>
                </a:extLst>
              </p:cNvPr>
              <p:cNvSpPr txBox="1"/>
              <p:nvPr/>
            </p:nvSpPr>
            <p:spPr>
              <a:xfrm>
                <a:off x="856034" y="1789700"/>
                <a:ext cx="2171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5BE709-BB9D-4979-B54E-357B2F75E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34" y="1789700"/>
                <a:ext cx="2171299" cy="276999"/>
              </a:xfrm>
              <a:prstGeom prst="rect">
                <a:avLst/>
              </a:prstGeom>
              <a:blipFill>
                <a:blip r:embed="rId2"/>
                <a:stretch>
                  <a:fillRect l="-1401" t="-2222" r="-616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953A96-18A3-4C75-851F-A8572840C7E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27333" y="1928200"/>
            <a:ext cx="1804295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D6752D-83ED-47FD-9D85-BA824EB7E387}"/>
              </a:ext>
            </a:extLst>
          </p:cNvPr>
          <p:cNvSpPr txBox="1"/>
          <p:nvPr/>
        </p:nvSpPr>
        <p:spPr>
          <a:xfrm>
            <a:off x="2938663" y="2046758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  두 개 이상의 논리식도   “</a:t>
            </a:r>
          </a:p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동시에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A5397A-AAA8-468D-962B-87EDEB836C90}"/>
                  </a:ext>
                </a:extLst>
              </p:cNvPr>
              <p:cNvSpPr txBox="1"/>
              <p:nvPr/>
            </p:nvSpPr>
            <p:spPr>
              <a:xfrm>
                <a:off x="856034" y="2180656"/>
                <a:ext cx="1473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A5397A-AAA8-468D-962B-87EDEB836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34" y="2180656"/>
                <a:ext cx="1473609" cy="276999"/>
              </a:xfrm>
              <a:prstGeom prst="rect">
                <a:avLst/>
              </a:prstGeom>
              <a:blipFill>
                <a:blip r:embed="rId3"/>
                <a:stretch>
                  <a:fillRect l="-2479" r="-247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6621BA0-AAEE-40A7-AD07-410E7986F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03" y="3356430"/>
            <a:ext cx="3743325" cy="1962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9EA320-D803-4615-B386-211088542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315969"/>
            <a:ext cx="3627054" cy="12244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694ACD-1A21-46B9-8B86-D6B30DC31C57}"/>
              </a:ext>
            </a:extLst>
          </p:cNvPr>
          <p:cNvSpPr/>
          <p:nvPr/>
        </p:nvSpPr>
        <p:spPr bwMode="auto">
          <a:xfrm>
            <a:off x="866775" y="3053482"/>
            <a:ext cx="2296754" cy="2265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t"/>
          <a:lstStyle/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     Y     Z          F</a:t>
            </a:r>
            <a:r>
              <a:rPr lang="en-US" altLang="ko-KR" sz="1400" b="1" baseline="-2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F</a:t>
            </a:r>
            <a:r>
              <a:rPr lang="en-US" altLang="ko-KR" sz="1400" b="1" baseline="-2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</a:p>
          <a:p>
            <a:pPr algn="ctr"/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0     0     0         0       0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0     0     1         1       0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0     1     0         0       0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0     1     1         0       0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1     0     0         1       0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1     0     1         1       0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1     1     0         1       1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1     1     1         1       1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90D79F-8810-4CDB-9D91-2672A18685C2}"/>
                  </a:ext>
                </a:extLst>
              </p:cNvPr>
              <p:cNvSpPr txBox="1"/>
              <p:nvPr/>
            </p:nvSpPr>
            <p:spPr>
              <a:xfrm>
                <a:off x="1196177" y="5420750"/>
                <a:ext cx="16379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두 논리식의 진리표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90D79F-8810-4CDB-9D91-2672A1868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77" y="5420750"/>
                <a:ext cx="1637949" cy="184666"/>
              </a:xfrm>
              <a:prstGeom prst="rect">
                <a:avLst/>
              </a:prstGeom>
              <a:blipFill>
                <a:blip r:embed="rId6"/>
                <a:stretch>
                  <a:fillRect l="-3346" t="-25806" r="-5576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C5F03-3E32-44B0-98D6-DE3347C9F43D}"/>
                  </a:ext>
                </a:extLst>
              </p:cNvPr>
              <p:cNvSpPr txBox="1"/>
              <p:nvPr/>
            </p:nvSpPr>
            <p:spPr>
              <a:xfrm>
                <a:off x="5331878" y="2647493"/>
                <a:ext cx="28273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Quartus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설계한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두 논리식의회로도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C5F03-3E32-44B0-98D6-DE3347C9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78" y="2647493"/>
                <a:ext cx="2827377" cy="184666"/>
              </a:xfrm>
              <a:prstGeom prst="rect">
                <a:avLst/>
              </a:prstGeom>
              <a:blipFill>
                <a:blip r:embed="rId7"/>
                <a:stretch>
                  <a:fillRect l="-3456" t="-25806" r="-3240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BE5A6A-78DB-4A07-9825-D2F1051B42DC}"/>
                  </a:ext>
                </a:extLst>
              </p:cNvPr>
              <p:cNvSpPr txBox="1"/>
              <p:nvPr/>
            </p:nvSpPr>
            <p:spPr>
              <a:xfrm>
                <a:off x="5187606" y="5420750"/>
                <a:ext cx="3115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Quartus</a:t>
                </a:r>
                <a:r>
                  <a:rPr lang="ko-KR" altLang="en-US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시뮬레이션한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두 </a:t>
                </a:r>
                <a:r>
                  <a:rPr lang="ko-KR" altLang="en-US" sz="12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논리식의파형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BE5A6A-78DB-4A07-9825-D2F1051B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06" y="5420750"/>
                <a:ext cx="3115918" cy="184666"/>
              </a:xfrm>
              <a:prstGeom prst="rect">
                <a:avLst/>
              </a:prstGeom>
              <a:blipFill>
                <a:blip r:embed="rId8"/>
                <a:stretch>
                  <a:fillRect l="-3131" t="-25806" r="-2740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9C508C8-9D8B-40E1-8C2A-AA8B634288CE}"/>
              </a:ext>
            </a:extLst>
          </p:cNvPr>
          <p:cNvSpPr/>
          <p:nvPr/>
        </p:nvSpPr>
        <p:spPr bwMode="auto">
          <a:xfrm>
            <a:off x="953314" y="5024214"/>
            <a:ext cx="2123674" cy="21385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CD3E58-6960-4D1D-8CFF-71C45DF966A3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3076988" y="4558243"/>
            <a:ext cx="4067008" cy="572897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8A99810-4358-4E93-909A-12392C9E649B}"/>
              </a:ext>
            </a:extLst>
          </p:cNvPr>
          <p:cNvSpPr/>
          <p:nvPr/>
        </p:nvSpPr>
        <p:spPr bwMode="auto">
          <a:xfrm>
            <a:off x="7143996" y="3878421"/>
            <a:ext cx="464281" cy="135964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8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및 설계</a:t>
            </a:r>
            <a:r>
              <a:rPr lang="en-US" altLang="ko-KR" dirty="0"/>
              <a:t>(2-1)</a:t>
            </a:r>
            <a:r>
              <a:rPr lang="ko-KR" altLang="en-US" dirty="0"/>
              <a:t> 리뷰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83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카르노맵</a:t>
            </a:r>
            <a:r>
              <a:rPr lang="en-US" altLang="ko-KR" dirty="0"/>
              <a:t>(Karnaugh map, K-map)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9D284-9AFA-4D09-B4DA-FFEF204A5763}"/>
              </a:ext>
            </a:extLst>
          </p:cNvPr>
          <p:cNvSpPr txBox="1"/>
          <p:nvPr/>
        </p:nvSpPr>
        <p:spPr>
          <a:xfrm>
            <a:off x="866775" y="1537293"/>
            <a:ext cx="589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적은 개수의 변수에 한해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논리식의 함수를 유도해내는 방법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 하나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1A1B-8B2F-4206-A549-3BFC65F655C6}"/>
              </a:ext>
            </a:extLst>
          </p:cNvPr>
          <p:cNvSpPr txBox="1"/>
          <p:nvPr/>
        </p:nvSpPr>
        <p:spPr>
          <a:xfrm>
            <a:off x="856034" y="3423457"/>
            <a:ext cx="383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카르노맵</a:t>
            </a:r>
            <a:r>
              <a:rPr lang="ko-KR" altLang="en-US" dirty="0"/>
              <a:t> 응용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5D144-60A2-4306-9593-77C897ADE678}"/>
              </a:ext>
            </a:extLst>
          </p:cNvPr>
          <p:cNvSpPr txBox="1"/>
          <p:nvPr/>
        </p:nvSpPr>
        <p:spPr>
          <a:xfrm>
            <a:off x="866775" y="3987596"/>
            <a:ext cx="5314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 문제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비교하여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A&gt;B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LED1, A=B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LED2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켜지는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 설계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15F813D-F503-4511-9EBF-890F2C71534A}"/>
              </a:ext>
            </a:extLst>
          </p:cNvPr>
          <p:cNvGrpSpPr/>
          <p:nvPr/>
        </p:nvGrpSpPr>
        <p:grpSpPr>
          <a:xfrm>
            <a:off x="1394854" y="1901959"/>
            <a:ext cx="1204266" cy="1237745"/>
            <a:chOff x="855052" y="2076448"/>
            <a:chExt cx="1204266" cy="12377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144F70-E994-4338-B652-2AB1CA0A08EC}"/>
                </a:ext>
              </a:extLst>
            </p:cNvPr>
            <p:cNvSpPr/>
            <p:nvPr/>
          </p:nvSpPr>
          <p:spPr bwMode="auto">
            <a:xfrm>
              <a:off x="1203009" y="2445674"/>
              <a:ext cx="582563" cy="513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3C86864-FF9B-49A3-ADB1-9952E2916108}"/>
                </a:ext>
              </a:extLst>
            </p:cNvPr>
            <p:cNvCxnSpPr/>
            <p:nvPr/>
          </p:nvCxnSpPr>
          <p:spPr>
            <a:xfrm flipH="1" flipV="1">
              <a:off x="981785" y="2224450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7BE58-426C-46D6-AB40-EB4930AE3180}"/>
                </a:ext>
              </a:extLst>
            </p:cNvPr>
            <p:cNvSpPr txBox="1"/>
            <p:nvPr/>
          </p:nvSpPr>
          <p:spPr>
            <a:xfrm>
              <a:off x="855052" y="2182996"/>
              <a:ext cx="367408" cy="757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CD85C-5039-47D9-8DAE-B0BCEF583A8F}"/>
                </a:ext>
              </a:extLst>
            </p:cNvPr>
            <p:cNvSpPr txBox="1"/>
            <p:nvPr/>
          </p:nvSpPr>
          <p:spPr>
            <a:xfrm>
              <a:off x="995118" y="2076448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0     1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EFA270-DEC7-444C-84B9-AC40EEFB4862}"/>
                </a:ext>
              </a:extLst>
            </p:cNvPr>
            <p:cNvCxnSpPr>
              <a:stCxn id="9" idx="1"/>
              <a:endCxn id="9" idx="3"/>
            </p:cNvCxnSpPr>
            <p:nvPr/>
          </p:nvCxnSpPr>
          <p:spPr>
            <a:xfrm>
              <a:off x="1203009" y="2702539"/>
              <a:ext cx="582563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A6AE506-B368-42D9-87FB-9F2CF238474A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1494291" y="2445674"/>
              <a:ext cx="0" cy="51373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29D9C4-0CC4-4988-8051-EE0F3F393140}"/>
                </a:ext>
              </a:extLst>
            </p:cNvPr>
            <p:cNvSpPr txBox="1"/>
            <p:nvPr/>
          </p:nvSpPr>
          <p:spPr>
            <a:xfrm>
              <a:off x="941704" y="3037194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r>
                <a:rPr lang="ko-KR" altLang="en-US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변수 카르노맵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4A1121-B7A6-49BF-A9F0-BB888C64773D}"/>
              </a:ext>
            </a:extLst>
          </p:cNvPr>
          <p:cNvGrpSpPr/>
          <p:nvPr/>
        </p:nvGrpSpPr>
        <p:grpSpPr>
          <a:xfrm>
            <a:off x="6517693" y="1901959"/>
            <a:ext cx="1764938" cy="1777913"/>
            <a:chOff x="5339046" y="2076448"/>
            <a:chExt cx="1764938" cy="17779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6DE7D-0E1F-48A4-A61D-07E1CD90C6EC}"/>
                </a:ext>
              </a:extLst>
            </p:cNvPr>
            <p:cNvSpPr txBox="1"/>
            <p:nvPr/>
          </p:nvSpPr>
          <p:spPr>
            <a:xfrm>
              <a:off x="5948617" y="3577362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</a:t>
              </a:r>
              <a:r>
                <a:rPr lang="ko-KR" altLang="en-US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변수 카르노맵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A146870-8468-4376-A037-C56FA9A644EC}"/>
                </a:ext>
              </a:extLst>
            </p:cNvPr>
            <p:cNvGrpSpPr/>
            <p:nvPr/>
          </p:nvGrpSpPr>
          <p:grpSpPr>
            <a:xfrm>
              <a:off x="5886129" y="2448864"/>
              <a:ext cx="1165126" cy="1024270"/>
              <a:chOff x="5431367" y="2269045"/>
              <a:chExt cx="1165126" cy="1024270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812D2193-3A08-4ADC-974A-1E36FF68E927}"/>
                  </a:ext>
                </a:extLst>
              </p:cNvPr>
              <p:cNvGrpSpPr/>
              <p:nvPr/>
            </p:nvGrpSpPr>
            <p:grpSpPr>
              <a:xfrm>
                <a:off x="5431367" y="2269045"/>
                <a:ext cx="1165126" cy="513730"/>
                <a:chOff x="3281396" y="2448232"/>
                <a:chExt cx="1165126" cy="51373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884799B-504F-43B5-BC5B-2FB3C4AC605F}"/>
                    </a:ext>
                  </a:extLst>
                </p:cNvPr>
                <p:cNvCxnSpPr>
                  <a:stCxn id="45" idx="1"/>
                  <a:endCxn id="45" idx="3"/>
                </p:cNvCxnSpPr>
                <p:nvPr/>
              </p:nvCxnSpPr>
              <p:spPr>
                <a:xfrm>
                  <a:off x="3281396" y="2705097"/>
                  <a:ext cx="58256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BD48ED1-0768-4C7B-8D62-03A8BC8A0CFC}"/>
                    </a:ext>
                  </a:extLst>
                </p:cNvPr>
                <p:cNvCxnSpPr>
                  <a:stCxn id="45" idx="0"/>
                  <a:endCxn id="45" idx="2"/>
                </p:cNvCxnSpPr>
                <p:nvPr/>
              </p:nvCxnSpPr>
              <p:spPr>
                <a:xfrm>
                  <a:off x="3572678" y="2448232"/>
                  <a:ext cx="0" cy="5137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93D042BF-09BC-418C-B222-B62CBCDBEF7E}"/>
                    </a:ext>
                  </a:extLst>
                </p:cNvPr>
                <p:cNvGrpSpPr/>
                <p:nvPr/>
              </p:nvGrpSpPr>
              <p:grpSpPr>
                <a:xfrm>
                  <a:off x="3281396" y="2448232"/>
                  <a:ext cx="1165126" cy="513730"/>
                  <a:chOff x="3281396" y="2448232"/>
                  <a:chExt cx="1165126" cy="513730"/>
                </a:xfrm>
              </p:grpSpPr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28441DCE-8FD1-4B0C-B177-55B968A5BC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1396" y="2448232"/>
                    <a:ext cx="582563" cy="51373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/>
                  <a:lstStyle/>
                  <a:p>
                    <a:pPr algn="ctr"/>
                    <a:endParaRPr lang="ko-KR" altLang="en-US" sz="1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27D7E5D2-1B3F-4906-A030-92603D16D7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3959" y="2448232"/>
                    <a:ext cx="582563" cy="51373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/>
                  <a:lstStyle/>
                  <a:p>
                    <a:pPr algn="ctr"/>
                    <a:endParaRPr lang="ko-KR" altLang="en-US" sz="10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520757F2-3A08-4862-8BE5-7FB1C77E3805}"/>
                    </a:ext>
                  </a:extLst>
                </p:cNvPr>
                <p:cNvCxnSpPr>
                  <a:stCxn id="46" idx="1"/>
                  <a:endCxn id="46" idx="3"/>
                </p:cNvCxnSpPr>
                <p:nvPr/>
              </p:nvCxnSpPr>
              <p:spPr>
                <a:xfrm>
                  <a:off x="3863959" y="2705097"/>
                  <a:ext cx="58256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C2A60EE4-38A5-4DAD-825E-29E07985CE07}"/>
                    </a:ext>
                  </a:extLst>
                </p:cNvPr>
                <p:cNvCxnSpPr>
                  <a:stCxn id="46" idx="0"/>
                  <a:endCxn id="46" idx="2"/>
                </p:cNvCxnSpPr>
                <p:nvPr/>
              </p:nvCxnSpPr>
              <p:spPr>
                <a:xfrm>
                  <a:off x="4155241" y="2448232"/>
                  <a:ext cx="0" cy="5137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2CD62F-15BF-4C61-A249-7E316F2EA160}"/>
                  </a:ext>
                </a:extLst>
              </p:cNvPr>
              <p:cNvGrpSpPr/>
              <p:nvPr/>
            </p:nvGrpSpPr>
            <p:grpSpPr>
              <a:xfrm>
                <a:off x="5431367" y="2779585"/>
                <a:ext cx="1165126" cy="513730"/>
                <a:chOff x="3281396" y="2448232"/>
                <a:chExt cx="1165126" cy="513730"/>
              </a:xfrm>
            </p:grpSpPr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9D751F8-585B-4D76-B563-9C1BA1B2A4D1}"/>
                    </a:ext>
                  </a:extLst>
                </p:cNvPr>
                <p:cNvCxnSpPr>
                  <a:stCxn id="38" idx="1"/>
                  <a:endCxn id="38" idx="3"/>
                </p:cNvCxnSpPr>
                <p:nvPr/>
              </p:nvCxnSpPr>
              <p:spPr>
                <a:xfrm>
                  <a:off x="3281396" y="2705097"/>
                  <a:ext cx="58256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BEA5F840-DBF1-49BB-BA0C-94931817A11F}"/>
                    </a:ext>
                  </a:extLst>
                </p:cNvPr>
                <p:cNvCxnSpPr>
                  <a:stCxn id="38" idx="0"/>
                  <a:endCxn id="38" idx="2"/>
                </p:cNvCxnSpPr>
                <p:nvPr/>
              </p:nvCxnSpPr>
              <p:spPr>
                <a:xfrm>
                  <a:off x="3572678" y="2448232"/>
                  <a:ext cx="0" cy="5137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D633F89-3AB5-49EC-972E-9B8DF76234C9}"/>
                    </a:ext>
                  </a:extLst>
                </p:cNvPr>
                <p:cNvGrpSpPr/>
                <p:nvPr/>
              </p:nvGrpSpPr>
              <p:grpSpPr>
                <a:xfrm>
                  <a:off x="3281396" y="2448232"/>
                  <a:ext cx="1165126" cy="513730"/>
                  <a:chOff x="3281396" y="2448232"/>
                  <a:chExt cx="1165126" cy="513730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68A0F4B2-591A-4AE2-A981-BAF992F28B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1396" y="2448232"/>
                    <a:ext cx="582563" cy="51373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/>
                  <a:lstStyle/>
                  <a:p>
                    <a:pPr algn="ctr"/>
                    <a:endParaRPr lang="ko-KR" altLang="en-US" sz="1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187EF607-D66E-4CE0-8A3B-330DAE6261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3959" y="2448232"/>
                    <a:ext cx="582563" cy="51373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/>
                  <a:lstStyle/>
                  <a:p>
                    <a:pPr algn="ctr"/>
                    <a:endParaRPr lang="ko-KR" altLang="en-US" sz="10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864B0488-7F3B-4D13-A41A-9C85C0E4D8B3}"/>
                    </a:ext>
                  </a:extLst>
                </p:cNvPr>
                <p:cNvCxnSpPr>
                  <a:stCxn id="39" idx="1"/>
                  <a:endCxn id="39" idx="3"/>
                </p:cNvCxnSpPr>
                <p:nvPr/>
              </p:nvCxnSpPr>
              <p:spPr>
                <a:xfrm>
                  <a:off x="3863959" y="2705097"/>
                  <a:ext cx="58256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56EF95B2-7053-45B2-97AC-6D0B5125E8FD}"/>
                    </a:ext>
                  </a:extLst>
                </p:cNvPr>
                <p:cNvCxnSpPr>
                  <a:stCxn id="39" idx="0"/>
                  <a:endCxn id="39" idx="2"/>
                </p:cNvCxnSpPr>
                <p:nvPr/>
              </p:nvCxnSpPr>
              <p:spPr>
                <a:xfrm>
                  <a:off x="4155241" y="2448232"/>
                  <a:ext cx="0" cy="5137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190F5EA-1438-43F5-A2CC-9C2825B22E6E}"/>
                </a:ext>
              </a:extLst>
            </p:cNvPr>
            <p:cNvCxnSpPr/>
            <p:nvPr/>
          </p:nvCxnSpPr>
          <p:spPr>
            <a:xfrm flipH="1" flipV="1">
              <a:off x="5664906" y="2230975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BC3DEA-0C1A-45BF-80D5-7B1C8DE06D54}"/>
                </a:ext>
              </a:extLst>
            </p:cNvPr>
            <p:cNvSpPr txBox="1"/>
            <p:nvPr/>
          </p:nvSpPr>
          <p:spPr>
            <a:xfrm>
              <a:off x="5339046" y="2147964"/>
              <a:ext cx="567584" cy="134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 X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00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01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11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10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42DEB7-6962-4D33-92F2-E23E94A7AFFE}"/>
                </a:ext>
              </a:extLst>
            </p:cNvPr>
            <p:cNvSpPr txBox="1"/>
            <p:nvPr/>
          </p:nvSpPr>
          <p:spPr>
            <a:xfrm>
              <a:off x="5668976" y="2076448"/>
              <a:ext cx="1435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 Z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00    01    11    10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4DF273B-AD81-46C9-B109-BE8468756984}"/>
              </a:ext>
            </a:extLst>
          </p:cNvPr>
          <p:cNvGrpSpPr/>
          <p:nvPr/>
        </p:nvGrpSpPr>
        <p:grpSpPr>
          <a:xfrm>
            <a:off x="3897347" y="1901959"/>
            <a:ext cx="1583767" cy="1239729"/>
            <a:chOff x="3058914" y="2076448"/>
            <a:chExt cx="1583767" cy="12397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1E3348-F88F-40B6-B6E5-1033743074DD}"/>
                </a:ext>
              </a:extLst>
            </p:cNvPr>
            <p:cNvSpPr txBox="1"/>
            <p:nvPr/>
          </p:nvSpPr>
          <p:spPr>
            <a:xfrm>
              <a:off x="3436594" y="3039178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r>
                <a:rPr lang="ko-KR" altLang="en-US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변수 카르노맵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412FCA7-3203-4C52-B7A8-F53DACDCB159}"/>
                </a:ext>
              </a:extLst>
            </p:cNvPr>
            <p:cNvGrpSpPr/>
            <p:nvPr/>
          </p:nvGrpSpPr>
          <p:grpSpPr>
            <a:xfrm>
              <a:off x="3424561" y="2454574"/>
              <a:ext cx="1165126" cy="513730"/>
              <a:chOff x="3281396" y="2448232"/>
              <a:chExt cx="1165126" cy="513730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0ED8AE5-7372-4250-B7BA-B0E20264D856}"/>
                  </a:ext>
                </a:extLst>
              </p:cNvPr>
              <p:cNvCxnSpPr>
                <a:stCxn id="26" idx="1"/>
                <a:endCxn id="26" idx="3"/>
              </p:cNvCxnSpPr>
              <p:nvPr/>
            </p:nvCxnSpPr>
            <p:spPr>
              <a:xfrm>
                <a:off x="3281396" y="2705097"/>
                <a:ext cx="582563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3764D55-1158-4769-90FF-45F3A9F81CF4}"/>
                  </a:ext>
                </a:extLst>
              </p:cNvPr>
              <p:cNvCxnSpPr>
                <a:stCxn id="26" idx="0"/>
                <a:endCxn id="26" idx="2"/>
              </p:cNvCxnSpPr>
              <p:nvPr/>
            </p:nvCxnSpPr>
            <p:spPr>
              <a:xfrm>
                <a:off x="3572678" y="2448232"/>
                <a:ext cx="0" cy="51373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82BAEAA-3173-414A-A4B2-223BD1410BED}"/>
                  </a:ext>
                </a:extLst>
              </p:cNvPr>
              <p:cNvGrpSpPr/>
              <p:nvPr/>
            </p:nvGrpSpPr>
            <p:grpSpPr>
              <a:xfrm>
                <a:off x="3281396" y="2448232"/>
                <a:ext cx="1165126" cy="513730"/>
                <a:chOff x="3281396" y="2448232"/>
                <a:chExt cx="1165126" cy="51373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DA060BFC-98C2-4F28-BBD8-238AF903EFE3}"/>
                    </a:ext>
                  </a:extLst>
                </p:cNvPr>
                <p:cNvSpPr/>
                <p:nvPr/>
              </p:nvSpPr>
              <p:spPr bwMode="auto">
                <a:xfrm>
                  <a:off x="3281396" y="2448232"/>
                  <a:ext cx="582563" cy="51373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ko-KR" altLang="en-US" sz="1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6CBE916C-5751-47AC-B701-5C37698DDA2A}"/>
                    </a:ext>
                  </a:extLst>
                </p:cNvPr>
                <p:cNvSpPr/>
                <p:nvPr/>
              </p:nvSpPr>
              <p:spPr bwMode="auto">
                <a:xfrm>
                  <a:off x="3863959" y="2448232"/>
                  <a:ext cx="582563" cy="51373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ko-KR" altLang="en-US" sz="1000" b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095BFAC-D1F7-4225-AE7E-DAA7EBB8FE5F}"/>
                  </a:ext>
                </a:extLst>
              </p:cNvPr>
              <p:cNvCxnSpPr>
                <a:stCxn id="27" idx="1"/>
                <a:endCxn id="27" idx="3"/>
              </p:cNvCxnSpPr>
              <p:nvPr/>
            </p:nvCxnSpPr>
            <p:spPr>
              <a:xfrm>
                <a:off x="3863959" y="2705097"/>
                <a:ext cx="582563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92760FF-4B65-4037-B33C-6B6B447DD72F}"/>
                  </a:ext>
                </a:extLst>
              </p:cNvPr>
              <p:cNvCxnSpPr>
                <a:stCxn id="27" idx="0"/>
                <a:endCxn id="27" idx="2"/>
              </p:cNvCxnSpPr>
              <p:nvPr/>
            </p:nvCxnSpPr>
            <p:spPr>
              <a:xfrm>
                <a:off x="4155241" y="2448232"/>
                <a:ext cx="0" cy="51373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F2A536A-0E39-4633-8419-C7B390A035EA}"/>
                </a:ext>
              </a:extLst>
            </p:cNvPr>
            <p:cNvSpPr txBox="1"/>
            <p:nvPr/>
          </p:nvSpPr>
          <p:spPr>
            <a:xfrm>
              <a:off x="3058914" y="2182996"/>
              <a:ext cx="367408" cy="757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EDAF3A-1072-4EDE-B64B-6C36833A5C1F}"/>
                </a:ext>
              </a:extLst>
            </p:cNvPr>
            <p:cNvSpPr txBox="1"/>
            <p:nvPr/>
          </p:nvSpPr>
          <p:spPr>
            <a:xfrm>
              <a:off x="3207673" y="2076448"/>
              <a:ext cx="1435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 Z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00    01    11    10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2D37329-10C2-442F-AF71-0340AEAEB4D0}"/>
                </a:ext>
              </a:extLst>
            </p:cNvPr>
            <p:cNvCxnSpPr/>
            <p:nvPr/>
          </p:nvCxnSpPr>
          <p:spPr>
            <a:xfrm flipH="1" flipV="1">
              <a:off x="3206097" y="2230013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8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및 설계</a:t>
            </a:r>
            <a:r>
              <a:rPr lang="en-US" altLang="ko-KR" dirty="0"/>
              <a:t>(2-1)</a:t>
            </a:r>
            <a:r>
              <a:rPr lang="ko-KR" altLang="en-US" dirty="0"/>
              <a:t> 리뷰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문제 접근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9D3D4-A710-44F3-8916-A0D06E497594}"/>
              </a:ext>
            </a:extLst>
          </p:cNvPr>
          <p:cNvSpPr txBox="1"/>
          <p:nvPr/>
        </p:nvSpPr>
        <p:spPr>
          <a:xfrm>
            <a:off x="866775" y="1537293"/>
            <a:ext cx="3235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A, B</a:t>
            </a: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LED1, LED2, LED3</a:t>
            </a:r>
          </a:p>
          <a:p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A&gt;B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이고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A=B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A, 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27C9E3-897A-40D3-869B-6397A660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7" y="4455641"/>
            <a:ext cx="3572611" cy="9421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C4ED19-3B9E-413E-B6B2-A8D67E11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997" y="4453606"/>
            <a:ext cx="4510454" cy="144392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A754D62-96CE-4318-844F-FF05A86B5142}"/>
              </a:ext>
            </a:extLst>
          </p:cNvPr>
          <p:cNvGrpSpPr/>
          <p:nvPr/>
        </p:nvGrpSpPr>
        <p:grpSpPr>
          <a:xfrm>
            <a:off x="1762452" y="3216708"/>
            <a:ext cx="930520" cy="882956"/>
            <a:chOff x="855052" y="2076448"/>
            <a:chExt cx="930520" cy="8829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67F28B-9CE9-492E-8828-F3FBE7AE5C90}"/>
                </a:ext>
              </a:extLst>
            </p:cNvPr>
            <p:cNvSpPr/>
            <p:nvPr/>
          </p:nvSpPr>
          <p:spPr bwMode="auto">
            <a:xfrm>
              <a:off x="1203009" y="2445674"/>
              <a:ext cx="582563" cy="513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5FF8A15-981D-4476-A322-5ACD74A62A7D}"/>
                </a:ext>
              </a:extLst>
            </p:cNvPr>
            <p:cNvCxnSpPr/>
            <p:nvPr/>
          </p:nvCxnSpPr>
          <p:spPr>
            <a:xfrm flipH="1" flipV="1">
              <a:off x="981785" y="2224450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16EF3B-731E-46C3-BC32-C3E321B8835D}"/>
                </a:ext>
              </a:extLst>
            </p:cNvPr>
            <p:cNvSpPr txBox="1"/>
            <p:nvPr/>
          </p:nvSpPr>
          <p:spPr>
            <a:xfrm>
              <a:off x="855052" y="2182996"/>
              <a:ext cx="367408" cy="757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62FEEA-8C3C-4ECE-BE60-3F6B77CEB0F2}"/>
                </a:ext>
              </a:extLst>
            </p:cNvPr>
            <p:cNvSpPr txBox="1"/>
            <p:nvPr/>
          </p:nvSpPr>
          <p:spPr>
            <a:xfrm>
              <a:off x="995118" y="2076448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0     1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D32D05-FB7A-49EB-BF51-B3D3F25F50EC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1203009" y="2702539"/>
              <a:ext cx="582563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26D5B4-684F-45A5-A08C-9E954F1AF562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494291" y="2445674"/>
              <a:ext cx="0" cy="51373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947744-8946-434B-9CDA-C1335AFA1E17}"/>
                </a:ext>
              </a:extLst>
            </p:cNvPr>
            <p:cNvSpPr txBox="1"/>
            <p:nvPr/>
          </p:nvSpPr>
          <p:spPr>
            <a:xfrm>
              <a:off x="1229568" y="2709996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8E06A6-AF06-43A1-9EB4-C5EB15C1BCF2}"/>
              </a:ext>
            </a:extLst>
          </p:cNvPr>
          <p:cNvGrpSpPr/>
          <p:nvPr/>
        </p:nvGrpSpPr>
        <p:grpSpPr>
          <a:xfrm>
            <a:off x="6122964" y="3216708"/>
            <a:ext cx="930520" cy="887894"/>
            <a:chOff x="855052" y="2076448"/>
            <a:chExt cx="930520" cy="8878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592895-20BA-415D-AA23-ED4435B2C436}"/>
                </a:ext>
              </a:extLst>
            </p:cNvPr>
            <p:cNvSpPr/>
            <p:nvPr/>
          </p:nvSpPr>
          <p:spPr bwMode="auto">
            <a:xfrm>
              <a:off x="1203009" y="2445674"/>
              <a:ext cx="582563" cy="513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19B5B70-27EE-4D8B-8B2C-1267012D95E0}"/>
                </a:ext>
              </a:extLst>
            </p:cNvPr>
            <p:cNvCxnSpPr/>
            <p:nvPr/>
          </p:nvCxnSpPr>
          <p:spPr>
            <a:xfrm flipH="1" flipV="1">
              <a:off x="981785" y="2224450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EBB8D4-1F1A-4712-9781-A830A6FE7827}"/>
                </a:ext>
              </a:extLst>
            </p:cNvPr>
            <p:cNvSpPr txBox="1"/>
            <p:nvPr/>
          </p:nvSpPr>
          <p:spPr>
            <a:xfrm>
              <a:off x="855052" y="2182996"/>
              <a:ext cx="367408" cy="757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3774BE-7B8D-4BD7-AABE-6EFA09FBD1AF}"/>
                </a:ext>
              </a:extLst>
            </p:cNvPr>
            <p:cNvSpPr txBox="1"/>
            <p:nvPr/>
          </p:nvSpPr>
          <p:spPr>
            <a:xfrm>
              <a:off x="995118" y="2076448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0     1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9A80C1B-E278-4263-A02D-08494BDBA472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1203009" y="2702539"/>
              <a:ext cx="582563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86E6977-77BE-419E-9BA0-EDE88040E8DC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1494291" y="2445674"/>
              <a:ext cx="0" cy="51373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02F473-74CD-4CF9-BD31-DE2926EA0C7F}"/>
                </a:ext>
              </a:extLst>
            </p:cNvPr>
            <p:cNvSpPr txBox="1"/>
            <p:nvPr/>
          </p:nvSpPr>
          <p:spPr>
            <a:xfrm>
              <a:off x="1241336" y="2437275"/>
              <a:ext cx="543739" cy="527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9CB35E-0CE8-4E89-AAA1-B81CD1C593C9}"/>
              </a:ext>
            </a:extLst>
          </p:cNvPr>
          <p:cNvSpPr/>
          <p:nvPr/>
        </p:nvSpPr>
        <p:spPr>
          <a:xfrm>
            <a:off x="1630504" y="3055539"/>
            <a:ext cx="401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lang="ko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0E57C-1E72-40E0-97CB-ACA34DCD97B3}"/>
              </a:ext>
            </a:extLst>
          </p:cNvPr>
          <p:cNvSpPr/>
          <p:nvPr/>
        </p:nvSpPr>
        <p:spPr>
          <a:xfrm>
            <a:off x="5948229" y="3054056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6535599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나눔스퀘어_ac ExtraBold" panose="020B0600000101010101" pitchFamily="50" charset="-127"/>
            <a:ea typeface="나눔스퀘어_ac Extra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4012</TotalTime>
  <Words>1048</Words>
  <Application>Microsoft Macintosh PowerPoint</Application>
  <PresentationFormat>화면 슬라이드 쇼(4:3)</PresentationFormat>
  <Paragraphs>233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Arial</vt:lpstr>
      <vt:lpstr>HY헤드라인M</vt:lpstr>
      <vt:lpstr>나눔스퀘어 Bold</vt:lpstr>
      <vt:lpstr>나눔고딕 ExtraBold</vt:lpstr>
      <vt:lpstr>Cambria Math</vt:lpstr>
      <vt:lpstr>나눔고딕</vt:lpstr>
      <vt:lpstr>나눔스퀘어_ac ExtraBold</vt:lpstr>
      <vt:lpstr>맑은 고딕</vt:lpstr>
      <vt:lpstr>ISLab</vt:lpstr>
      <vt:lpstr>논리회로 설계 및 실험</vt:lpstr>
      <vt:lpstr>2주차 공지사항</vt:lpstr>
      <vt:lpstr>2주차 목표</vt:lpstr>
      <vt:lpstr>디지털 논리 회로 설계</vt:lpstr>
      <vt:lpstr>Quartus</vt:lpstr>
      <vt:lpstr>논리회로 및 설계(2-1) 리뷰</vt:lpstr>
      <vt:lpstr>논리회로 및 설계(2-1) 리뷰</vt:lpstr>
      <vt:lpstr>논리회로 및 설계(2-1) 리뷰</vt:lpstr>
      <vt:lpstr>논리회로 및 설계(2-1) 리뷰</vt:lpstr>
      <vt:lpstr>Encoder와 Decoder</vt:lpstr>
      <vt:lpstr>Encoder</vt:lpstr>
      <vt:lpstr>참고</vt:lpstr>
      <vt:lpstr>참고</vt:lpstr>
      <vt:lpstr>참고</vt:lpstr>
      <vt:lpstr>PowerPoint 프레젠테이션</vt:lpstr>
      <vt:lpstr>실습 1</vt:lpstr>
      <vt:lpstr>실습 2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이진재</dc:creator>
  <cp:lastModifiedBy>윤동욱 (DongWook)</cp:lastModifiedBy>
  <cp:revision>99</cp:revision>
  <dcterms:created xsi:type="dcterms:W3CDTF">2016-08-30T03:10:54Z</dcterms:created>
  <dcterms:modified xsi:type="dcterms:W3CDTF">2023-09-09T14:01:43Z</dcterms:modified>
</cp:coreProperties>
</file>