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8"/>
  </p:notesMasterIdLst>
  <p:sldIdLst>
    <p:sldId id="315" r:id="rId2"/>
    <p:sldId id="263" r:id="rId3"/>
    <p:sldId id="259" r:id="rId4"/>
    <p:sldId id="301" r:id="rId5"/>
    <p:sldId id="302" r:id="rId6"/>
    <p:sldId id="303" r:id="rId7"/>
    <p:sldId id="323" r:id="rId8"/>
    <p:sldId id="309" r:id="rId9"/>
    <p:sldId id="276" r:id="rId10"/>
    <p:sldId id="310" r:id="rId11"/>
    <p:sldId id="311" r:id="rId12"/>
    <p:sldId id="313" r:id="rId13"/>
    <p:sldId id="314" r:id="rId14"/>
    <p:sldId id="317" r:id="rId15"/>
    <p:sldId id="264" r:id="rId16"/>
    <p:sldId id="26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44A6E"/>
    <a:srgbClr val="1F497D"/>
    <a:srgbClr val="95B3D7"/>
    <a:srgbClr val="5FA0CD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0"/>
    <p:restoredTop sz="94720"/>
  </p:normalViewPr>
  <p:slideViewPr>
    <p:cSldViewPr snapToGrid="0">
      <p:cViewPr varScale="1">
        <p:scale>
          <a:sx n="128" d="100"/>
          <a:sy n="128" d="100"/>
        </p:scale>
        <p:origin x="16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2FEB-C40B-495A-8D85-418AC027E26C}" type="datetimeFigureOut">
              <a:rPr lang="ko-KR" altLang="en-US" smtClean="0"/>
              <a:t>2023. 9. 11.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5B16-89DB-460D-82FF-67C2F450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0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5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sec.pusan.ac.k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02142"/>
            <a:ext cx="7772400" cy="1470025"/>
          </a:xfrm>
        </p:spPr>
        <p:txBody>
          <a:bodyPr/>
          <a:lstStyle/>
          <a:p>
            <a:r>
              <a:rPr lang="ko-KR" altLang="en-US" dirty="0"/>
              <a:t>논리회로 설계 및 실험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1450" y="2584830"/>
            <a:ext cx="6400800" cy="58578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- 3</a:t>
            </a:r>
            <a:r>
              <a:rPr lang="ko-KR" altLang="en-US" dirty="0">
                <a:solidFill>
                  <a:srgbClr val="C00000"/>
                </a:solidFill>
              </a:rPr>
              <a:t>주차 </a:t>
            </a:r>
            <a:r>
              <a:rPr lang="en-US" altLang="ko-KR" dirty="0">
                <a:solidFill>
                  <a:srgbClr val="C00000"/>
                </a:solidFill>
              </a:rPr>
              <a:t>:</a:t>
            </a:r>
            <a:r>
              <a:rPr lang="ko-KR" altLang="en-US" dirty="0">
                <a:solidFill>
                  <a:srgbClr val="C00000"/>
                </a:solidFill>
              </a:rPr>
              <a:t> 전가산기 및 반가산기</a:t>
            </a:r>
            <a:r>
              <a:rPr lang="en-US" altLang="ko-KR" dirty="0">
                <a:solidFill>
                  <a:srgbClr val="C00000"/>
                </a:solidFill>
              </a:rPr>
              <a:t>- 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D9E17A3-2632-4374-BA3D-7CCC70B94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002593"/>
            <a:ext cx="8477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9pPr>
          </a:lstStyle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정보보호 및 사물지능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연구실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hlinkClick r:id="rId2"/>
              </a:rPr>
              <a:t>http://infosec.pusan.ac.kr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409249F-C4C5-49E9-AB65-7772D9B03AA0}"/>
              </a:ext>
            </a:extLst>
          </p:cNvPr>
          <p:cNvSpPr txBox="1">
            <a:spLocks/>
          </p:cNvSpPr>
          <p:nvPr/>
        </p:nvSpPr>
        <p:spPr>
          <a:xfrm>
            <a:off x="1441450" y="36727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담당 교수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rgbClr val="0000CC"/>
                </a:solidFill>
              </a:rPr>
              <a:t>김호원</a:t>
            </a:r>
            <a:r>
              <a:rPr lang="ko-KR" altLang="en-US" sz="1600" dirty="0">
                <a:solidFill>
                  <a:srgbClr val="0000CC"/>
                </a:solidFill>
              </a:rPr>
              <a:t> 교수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조교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윤동욱</a:t>
            </a:r>
            <a:r>
              <a:rPr lang="ko-KR" altLang="en-US" sz="1600" dirty="0">
                <a:solidFill>
                  <a:schemeClr val="tx1"/>
                </a:solidFill>
              </a:rPr>
              <a:t> 대학원생</a:t>
            </a:r>
            <a:r>
              <a:rPr lang="en-US" altLang="ko-KR" sz="1600" dirty="0">
                <a:solidFill>
                  <a:schemeClr val="tx1"/>
                </a:solidFill>
              </a:rPr>
              <a:t>(1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월요일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정병욱 대학원생</a:t>
            </a:r>
            <a:r>
              <a:rPr lang="en-US" altLang="ko-KR" sz="1600" dirty="0">
                <a:solidFill>
                  <a:schemeClr val="tx1"/>
                </a:solidFill>
              </a:rPr>
              <a:t>(2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화요일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C849A-ED72-4576-8053-48D3665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6913E1-4029-47DC-BC7F-4D402987CA76}"/>
              </a:ext>
            </a:extLst>
          </p:cNvPr>
          <p:cNvSpPr txBox="1"/>
          <p:nvPr/>
        </p:nvSpPr>
        <p:spPr>
          <a:xfrm>
            <a:off x="637949" y="5631138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새로운 </a:t>
            </a:r>
            <a:r>
              <a:rPr kumimoji="1" lang="en-US" altLang="ko-KR">
                <a:solidFill>
                  <a:srgbClr val="FF0000"/>
                </a:solidFill>
              </a:rPr>
              <a:t>Schematic File </a:t>
            </a:r>
            <a:r>
              <a:rPr kumimoji="1" lang="ko-KR" altLang="en-US">
                <a:solidFill>
                  <a:srgbClr val="FF0000"/>
                </a:solidFill>
              </a:rPr>
              <a:t>생성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928A48-6496-4B89-8862-16792318F278}"/>
              </a:ext>
            </a:extLst>
          </p:cNvPr>
          <p:cNvSpPr txBox="1"/>
          <p:nvPr/>
        </p:nvSpPr>
        <p:spPr>
          <a:xfrm>
            <a:off x="4739779" y="4820536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</a:t>
            </a:r>
            <a:r>
              <a:rPr kumimoji="1" lang="en-US" altLang="ko-KR">
                <a:solidFill>
                  <a:srgbClr val="FF0000"/>
                </a:solidFill>
              </a:rPr>
              <a:t>Project – halfadder </a:t>
            </a:r>
            <a:r>
              <a:rPr kumimoji="1" lang="ko-KR" altLang="en-US">
                <a:solidFill>
                  <a:srgbClr val="FF0000"/>
                </a:solidFill>
              </a:rPr>
              <a:t>확인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951F7-51DE-4F4C-B0D1-6B0CECF0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91" y="1887166"/>
            <a:ext cx="1986796" cy="3401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3087B8-3779-42DE-AC61-EAFFC8E6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569" y="1706493"/>
            <a:ext cx="5126494" cy="29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5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F4EBE0-B32A-45F8-9284-256C4E23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74" y="1594301"/>
            <a:ext cx="7033788" cy="38123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17E888-1BFA-4C82-96AA-FF6D67A55A34}"/>
              </a:ext>
            </a:extLst>
          </p:cNvPr>
          <p:cNvSpPr txBox="1"/>
          <p:nvPr/>
        </p:nvSpPr>
        <p:spPr>
          <a:xfrm>
            <a:off x="3543277" y="3867189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</a:t>
            </a:r>
            <a:r>
              <a:rPr kumimoji="1" lang="en-US" altLang="ko-KR">
                <a:solidFill>
                  <a:srgbClr val="FF0000"/>
                </a:solidFill>
              </a:rPr>
              <a:t>Symbol</a:t>
            </a:r>
            <a:r>
              <a:rPr kumimoji="1" lang="ko-KR" altLang="en-US">
                <a:solidFill>
                  <a:srgbClr val="FF0000"/>
                </a:solidFill>
              </a:rPr>
              <a:t>에 </a:t>
            </a:r>
            <a:r>
              <a:rPr kumimoji="1" lang="en-US" altLang="ko-KR">
                <a:solidFill>
                  <a:srgbClr val="FF0000"/>
                </a:solidFill>
              </a:rPr>
              <a:t>input, output port </a:t>
            </a:r>
            <a:r>
              <a:rPr kumimoji="1" lang="ko-KR" altLang="en-US">
                <a:solidFill>
                  <a:srgbClr val="FF0000"/>
                </a:solidFill>
              </a:rPr>
              <a:t>생성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3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E908D6-5388-4081-9B08-82EED785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08" y="1177211"/>
            <a:ext cx="3211009" cy="4605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17E888-1BFA-4C82-96AA-FF6D67A55A34}"/>
              </a:ext>
            </a:extLst>
          </p:cNvPr>
          <p:cNvSpPr txBox="1"/>
          <p:nvPr/>
        </p:nvSpPr>
        <p:spPr>
          <a:xfrm>
            <a:off x="352828" y="305966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</a:t>
            </a:r>
            <a:r>
              <a:rPr kumimoji="1" lang="en-US" altLang="ko-KR">
                <a:solidFill>
                  <a:srgbClr val="FF0000"/>
                </a:solidFill>
              </a:rPr>
              <a:t>Files </a:t>
            </a:r>
            <a:r>
              <a:rPr kumimoji="1" lang="ko-KR" altLang="en-US">
                <a:solidFill>
                  <a:srgbClr val="FF0000"/>
                </a:solidFill>
              </a:rPr>
              <a:t>클릭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ED540D-B7E4-43C3-BC02-3AF92132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127" y="968638"/>
            <a:ext cx="3905795" cy="4182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3F5921-8B36-4AC4-8BEA-059F373C45B5}"/>
              </a:ext>
            </a:extLst>
          </p:cNvPr>
          <p:cNvSpPr txBox="1"/>
          <p:nvPr/>
        </p:nvSpPr>
        <p:spPr>
          <a:xfrm>
            <a:off x="3997797" y="2921168"/>
            <a:ext cx="600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2. Top-Level </a:t>
            </a:r>
            <a:r>
              <a:rPr kumimoji="1" lang="ko-KR" altLang="en-US">
                <a:solidFill>
                  <a:srgbClr val="FF0000"/>
                </a:solidFill>
              </a:rPr>
              <a:t>선택 </a:t>
            </a:r>
            <a:r>
              <a:rPr kumimoji="1" lang="en-US" altLang="ko-KR">
                <a:solidFill>
                  <a:srgbClr val="FF0000"/>
                </a:solidFill>
              </a:rPr>
              <a:t>-&gt; </a:t>
            </a:r>
            <a:r>
              <a:rPr kumimoji="1" lang="ko-KR" altLang="en-US">
                <a:solidFill>
                  <a:srgbClr val="FF0000"/>
                </a:solidFill>
              </a:rPr>
              <a:t>이거 안하면 다른게 컴파일됨</a:t>
            </a:r>
            <a:endParaRPr kumimoji="1" lang="en-US" altLang="ko-KR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5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CFFBFA-5C84-46B6-A9A3-B9A8C86EB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48" y="640871"/>
            <a:ext cx="2239500" cy="2244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37606E-B73B-482E-8DF0-C5543779D6B1}"/>
              </a:ext>
            </a:extLst>
          </p:cNvPr>
          <p:cNvSpPr txBox="1"/>
          <p:nvPr/>
        </p:nvSpPr>
        <p:spPr>
          <a:xfrm>
            <a:off x="3575926" y="114007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컴파일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01F537-A65C-4117-8F6B-E16A42CD7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50" y="3324536"/>
            <a:ext cx="8378107" cy="27927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3F4D0A-422A-4DCC-A228-0441DA9022C8}"/>
              </a:ext>
            </a:extLst>
          </p:cNvPr>
          <p:cNvSpPr txBox="1"/>
          <p:nvPr/>
        </p:nvSpPr>
        <p:spPr>
          <a:xfrm>
            <a:off x="2783323" y="5008443"/>
            <a:ext cx="336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똑같은 </a:t>
            </a:r>
            <a:r>
              <a:rPr kumimoji="1" lang="en-US" altLang="ko-KR">
                <a:solidFill>
                  <a:srgbClr val="FF0000"/>
                </a:solidFill>
              </a:rPr>
              <a:t>HalfAdder </a:t>
            </a:r>
            <a:r>
              <a:rPr kumimoji="1" lang="ko-KR" altLang="en-US">
                <a:solidFill>
                  <a:srgbClr val="FF0000"/>
                </a:solidFill>
              </a:rPr>
              <a:t>확인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9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</a:t>
            </a:r>
            <a:r>
              <a:rPr lang="ko-KR" altLang="en-US"/>
              <a:t>모듈들을 </a:t>
            </a:r>
            <a:r>
              <a:rPr lang="en-US" altLang="ko-KR"/>
              <a:t>Symbol</a:t>
            </a:r>
            <a:r>
              <a:rPr lang="ko-KR" altLang="en-US" dirty="0"/>
              <a:t>로 만드시오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6775" y="1763752"/>
            <a:ext cx="40158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Decimal-to-Binary </a:t>
            </a:r>
            <a:r>
              <a:rPr lang="ko-KR" altLang="en-US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변환기 </a:t>
            </a: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 : (0~11) 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2bit </a:t>
            </a:r>
            <a:r>
              <a:rPr lang="ko-KR" altLang="en-US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비교기</a:t>
            </a:r>
            <a:endParaRPr lang="en-US" altLang="ko-KR" sz="140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반가산기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전가산기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반가산기를 이용해 구현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리플 캐리 가산기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전가산기를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이용해 구현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BFA432-0789-4B04-84A6-7FF1100492FF}"/>
              </a:ext>
            </a:extLst>
          </p:cNvPr>
          <p:cNvGrpSpPr/>
          <p:nvPr/>
        </p:nvGrpSpPr>
        <p:grpSpPr>
          <a:xfrm>
            <a:off x="5336367" y="1292256"/>
            <a:ext cx="2986254" cy="3525449"/>
            <a:chOff x="5336367" y="1292256"/>
            <a:chExt cx="2986254" cy="352544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06DBCEA-86B3-4A8E-8D1E-B1A74A0F54BC}"/>
                </a:ext>
              </a:extLst>
            </p:cNvPr>
            <p:cNvGrpSpPr/>
            <p:nvPr/>
          </p:nvGrpSpPr>
          <p:grpSpPr>
            <a:xfrm>
              <a:off x="5424822" y="1292256"/>
              <a:ext cx="2897799" cy="3059250"/>
              <a:chOff x="5424822" y="1292256"/>
              <a:chExt cx="2897799" cy="305925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10D281AE-7C49-44E6-B503-959E191276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24822" y="1292256"/>
                <a:ext cx="2457793" cy="29245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FF010F0-BD40-4128-A75C-0E7EC61A77B0}"/>
                  </a:ext>
                </a:extLst>
              </p:cNvPr>
              <p:cNvSpPr/>
              <p:nvPr/>
            </p:nvSpPr>
            <p:spPr bwMode="auto">
              <a:xfrm>
                <a:off x="6394315" y="1958502"/>
                <a:ext cx="1928306" cy="23930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ko-KR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4E7097-BE6B-4C35-8DEF-E719AC30FD52}"/>
                </a:ext>
              </a:extLst>
            </p:cNvPr>
            <p:cNvSpPr txBox="1"/>
            <p:nvPr/>
          </p:nvSpPr>
          <p:spPr>
            <a:xfrm>
              <a:off x="5336367" y="4509928"/>
              <a:ext cx="2861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2bit</a:t>
              </a:r>
              <a:r>
                <a:rPr lang="ko-KR" altLang="en-US" sz="14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비교기</a:t>
              </a:r>
              <a:r>
                <a:rPr lang="en-US" altLang="ko-KR" sz="14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lang="ko-KR" altLang="en-US" sz="14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같거나 크고 작고 비교</a:t>
              </a:r>
              <a:r>
                <a:rPr lang="en-US" altLang="ko-KR" sz="14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EA1388-6AC7-4648-BA53-01698D70CCE5}"/>
                </a:ext>
              </a:extLst>
            </p:cNvPr>
            <p:cNvSpPr/>
            <p:nvPr/>
          </p:nvSpPr>
          <p:spPr bwMode="auto">
            <a:xfrm>
              <a:off x="6767208" y="1646191"/>
              <a:ext cx="308043" cy="8051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09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 기능을 만족하는 가산기를 구현하시오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775" y="1763752"/>
            <a:ext cx="57150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[11:0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A</a:t>
            </a: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[11:0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B</a:t>
            </a:r>
          </a:p>
          <a:p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[4:0] Sum</a:t>
            </a: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A, B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one-hot code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이며 십진수 입력을 뜻한다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입력 받은 두 수를 더하여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5bit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진수로 출력한다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예를 들어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A2, B9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입력을 받으면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2+9=11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이므로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Sum={01011}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이다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리플 캐리 가산기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Decimal-to-Binary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회로를 이용하여 구현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442305" y="4546074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25966" y="4989337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02835" y="4546074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6775" y="4419116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[11:0</a:t>
            </a:r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A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866775" y="4862379"/>
            <a:ext cx="6944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[11:0</a:t>
            </a:r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B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3307296" y="4422173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[4:0] Sum</a:t>
            </a:r>
            <a:endParaRPr lang="ko-KR" altLang="en-US" sz="1050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1800798" y="4225663"/>
            <a:ext cx="1216733" cy="171941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가산기</a:t>
            </a:r>
            <a:endParaRPr lang="en-US" altLang="ko-KR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90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 기능을 만족하는 </a:t>
            </a:r>
            <a:r>
              <a:rPr lang="en-US" altLang="ko-KR" dirty="0"/>
              <a:t>4bit </a:t>
            </a:r>
            <a:r>
              <a:rPr lang="ko-KR" altLang="en-US" dirty="0"/>
              <a:t>비교기를 구현하시오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775" y="1763752"/>
            <a:ext cx="82564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[3:0] A, [3:0] B</a:t>
            </a:r>
          </a:p>
          <a:p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Gt, </a:t>
            </a:r>
            <a:r>
              <a:rPr lang="en-US" altLang="ko-KR" sz="14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Eq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Lt</a:t>
            </a: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비교하여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A&gt;B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Gt=1, A=B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4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Eq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=1, A&lt;B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Lt=1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출력하는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비교기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2bit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비교기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개를 사용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하여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확장하라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442305" y="4546074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25966" y="4989337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002835" y="4546074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6775" y="4419116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[3:0] A</a:t>
            </a:r>
            <a:endParaRPr lang="ko-KR" alt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866775" y="4862379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[3:0] B</a:t>
            </a:r>
            <a:endParaRPr lang="ko-KR" alt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3307296" y="4422173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Gt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 bwMode="auto">
          <a:xfrm>
            <a:off x="1800798" y="4225663"/>
            <a:ext cx="1216733" cy="171941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</a:t>
            </a:r>
          </a:p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비교기</a:t>
            </a:r>
            <a:endParaRPr lang="en-US" altLang="ko-KR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018395" y="4830109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22856" y="4706208"/>
            <a:ext cx="343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Eq</a:t>
            </a:r>
            <a:endParaRPr lang="ko-KR" altLang="en-US" sz="105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21361" y="5130621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5822" y="5006720"/>
            <a:ext cx="298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1549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775" y="1513232"/>
            <a:ext cx="7350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반가산기와 전가산기를 이용하여 구조적 설계를 이해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하고 이를 활용한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HDL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모듈의 확장 실습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6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가산기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가산기 </a:t>
            </a:r>
            <a:r>
              <a:rPr lang="en-US" altLang="ko-KR" dirty="0"/>
              <a:t>(Adder)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4283968" y="6556058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7CE730-840F-46C5-B375-B608F83D27B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6775" y="1513232"/>
            <a:ext cx="68723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덧셈 연산을 수행하는 논리회로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자릿수 연산을 위해서는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Half adder, Full adder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등이 있음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멀티비트의 연산을 위해서는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Ripple carry adder, Carry look ahead adder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등이 있음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2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반가산기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반가산기 </a:t>
            </a:r>
            <a:r>
              <a:rPr lang="en-US" altLang="ko-KR" dirty="0"/>
              <a:t>(Half adder)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4283968" y="6556058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7CE730-840F-46C5-B375-B608F83D27B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6775" y="1513232"/>
            <a:ext cx="54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자릿수 덧셈을 수행하고 합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(Sum)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자리올림수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(Carry)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출력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Carry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 gate,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Sum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XOR gate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결과가 같음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042372" y="2604231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042372" y="326655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042371" y="4093984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2107" y="3954126"/>
            <a:ext cx="1693720" cy="0"/>
          </a:xfrm>
          <a:prstGeom prst="line">
            <a:avLst/>
          </a:prstGeom>
          <a:ln w="28575">
            <a:solidFill>
              <a:srgbClr val="1F497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9125" y="3352684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3772" y="2719546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3008" y="339005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984" y="421713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8543" y="4880930"/>
            <a:ext cx="30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2044054" y="479038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25401"/>
              </p:ext>
            </p:extLst>
          </p:nvPr>
        </p:nvGraphicFramePr>
        <p:xfrm>
          <a:off x="3417932" y="2953117"/>
          <a:ext cx="1395412" cy="220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2043004" y="2604231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043004" y="326655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043003" y="4093984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044686" y="479038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76251"/>
              </p:ext>
            </p:extLst>
          </p:nvPr>
        </p:nvGraphicFramePr>
        <p:xfrm>
          <a:off x="3417932" y="2953117"/>
          <a:ext cx="1395412" cy="220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2041739" y="2604231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041739" y="326655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041738" y="4093984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043421" y="479038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94028"/>
              </p:ext>
            </p:extLst>
          </p:nvPr>
        </p:nvGraphicFramePr>
        <p:xfrm>
          <a:off x="3417932" y="2953117"/>
          <a:ext cx="1395412" cy="220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2037113" y="2604231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037113" y="326655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037112" y="4093984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038795" y="479038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94860"/>
              </p:ext>
            </p:extLst>
          </p:nvPr>
        </p:nvGraphicFramePr>
        <p:xfrm>
          <a:off x="3417932" y="2955330"/>
          <a:ext cx="1395412" cy="220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2040817" y="2604231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040817" y="326655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040816" y="4093984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2042499" y="479038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74363"/>
              </p:ext>
            </p:extLst>
          </p:nvPr>
        </p:nvGraphicFramePr>
        <p:xfrm>
          <a:off x="3308892" y="2912771"/>
          <a:ext cx="1761484" cy="227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 bwMode="auto">
          <a:xfrm>
            <a:off x="5286375" y="3405469"/>
            <a:ext cx="514350" cy="93602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commons/thumb/1/14/Half-adder.svg/325px-Half-ad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24" y="3489555"/>
            <a:ext cx="2121819" cy="13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494923" y="4892667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반가산기의 논리회로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24771" y="2643174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반가산기의 진리표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4A08154-90E0-F048-B4A7-7A980B9C61B0}"/>
              </a:ext>
            </a:extLst>
          </p:cNvPr>
          <p:cNvCxnSpPr>
            <a:cxnSpLocks/>
          </p:cNvCxnSpPr>
          <p:nvPr/>
        </p:nvCxnSpPr>
        <p:spPr>
          <a:xfrm>
            <a:off x="4175566" y="2912771"/>
            <a:ext cx="0" cy="227592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6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5" grpId="0" animBg="1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전가산기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전가산기 </a:t>
            </a:r>
            <a:r>
              <a:rPr lang="en-US" altLang="ko-KR" dirty="0"/>
              <a:t>(Full adder)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4283968" y="6556058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7CE730-840F-46C5-B375-B608F83D27B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6775" y="1513232"/>
            <a:ext cx="6938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자릿수 덧셈을 수행할 때 이전 자리의 연산 결과로 받은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Carry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함께 연산하는 회로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 개의 반가산기와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 gate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구성할 수 있음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87667" y="4204944"/>
            <a:ext cx="1693720" cy="0"/>
          </a:xfrm>
          <a:prstGeom prst="line">
            <a:avLst/>
          </a:prstGeom>
          <a:ln w="28575">
            <a:solidFill>
              <a:srgbClr val="1F497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4685" y="3603502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7977" y="2983650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7212" y="365416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5189" y="4481234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7927" y="517248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out0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058564" y="285504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058564" y="351737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058563" y="4344802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057298" y="5070234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057299" y="285504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057299" y="351737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057298" y="4344802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92949" y="2293254"/>
            <a:ext cx="478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in0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2065373" y="2199582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71138"/>
              </p:ext>
            </p:extLst>
          </p:nvPr>
        </p:nvGraphicFramePr>
        <p:xfrm>
          <a:off x="3201020" y="2356638"/>
          <a:ext cx="2484500" cy="3024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r>
                        <a:rPr lang="en-US" altLang="ko-KR" sz="1400" baseline="-25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</a:t>
                      </a:r>
                      <a:endParaRPr lang="ko-KR" altLang="en-US" sz="1400" baseline="-25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r>
                        <a:rPr lang="en-US" altLang="ko-KR" sz="1400" baseline="-25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</a:t>
                      </a:r>
                      <a:endParaRPr lang="ko-KR" altLang="en-US" sz="1400" baseline="-25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962172" y="2983650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81408" y="3654160"/>
            <a:ext cx="365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69384" y="4481234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82123" y="517248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out1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1587509" y="285504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587509" y="351737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587508" y="4344802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586243" y="5070234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7143" y="2293254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in1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1594318" y="2199582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819275" y="2647950"/>
            <a:ext cx="371475" cy="2533650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upload.wikimedia.org/wikipedia/commons/thumb/a/a9/Full-adder.svg/550px-Full-ad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65" y="3002355"/>
            <a:ext cx="27241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3852404" y="2100892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전가산기의 진리표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64861" y="4735905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전가산기의 논리회로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60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42" grpId="0"/>
      <p:bldP spid="67" grpId="0"/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75" grpId="0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리플 캐리 가산기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리플 캐리 가산기 </a:t>
            </a:r>
            <a:r>
              <a:rPr lang="en-US" altLang="ko-KR" dirty="0"/>
              <a:t>(Ripple carry adder)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4283968" y="6556058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7CE730-840F-46C5-B375-B608F83D27B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6775" y="1513232"/>
            <a:ext cx="6979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복수의 전가산기를 이용하여 복수 비트의 덧셈 연산을 할 수 있는 가산기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간단한 구조이지만 전가산기의 입력이 이전 전가산기의 출력이므로 전달 지연이 발생함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74" name="Picture 2" descr="https://upload.wikimedia.org/wikipedia/commons/thumb/5/5d/4-bit_ripple_carry_adder.svg/505px-4-bit_ripple_carry_ad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10" y="2801937"/>
            <a:ext cx="48101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01923" y="4812105"/>
            <a:ext cx="19094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 Ripple carry adder</a:t>
            </a: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구조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91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F992E-59B9-4656-B31D-AABD214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B44E2-AC62-158D-1D2D-9AFDCA8C675F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952B678-FDDC-5923-699A-3B5404F9776F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Symbol</a:t>
            </a:r>
            <a:r>
              <a:rPr lang="ko-KR" altLang="en-US" dirty="0"/>
              <a:t>을 이용한 모듈 구현 및 검증</a:t>
            </a:r>
            <a:endParaRPr lang="en-US" altLang="ko-KR" dirty="0"/>
          </a:p>
          <a:p>
            <a:r>
              <a:rPr lang="ko-KR" altLang="en-US" dirty="0"/>
              <a:t>가산기 구현 및 검증 </a:t>
            </a:r>
            <a:endParaRPr lang="en-US" altLang="ko-KR" dirty="0"/>
          </a:p>
          <a:p>
            <a:r>
              <a:rPr lang="ko-KR" altLang="en-US" dirty="0"/>
              <a:t>비교기 구현 및 검증</a:t>
            </a:r>
          </a:p>
        </p:txBody>
      </p:sp>
    </p:spTree>
    <p:extLst>
      <p:ext uri="{BB962C8B-B14F-4D97-AF65-F5344CB8AC3E}">
        <p14:creationId xmlns:p14="http://schemas.microsoft.com/office/powerpoint/2010/main" val="125006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31" y="185432"/>
            <a:ext cx="6264696" cy="401568"/>
          </a:xfrm>
        </p:spPr>
        <p:txBody>
          <a:bodyPr/>
          <a:lstStyle/>
          <a:p>
            <a:r>
              <a:rPr lang="en-US" altLang="ko-KR"/>
              <a:t>Symbol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3013" y="855460"/>
            <a:ext cx="719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Symbol</a:t>
            </a:r>
            <a:r>
              <a:rPr lang="ko-KR" altLang="en-US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만들 </a:t>
            </a:r>
            <a:r>
              <a:rPr lang="af-ZA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schematic </a:t>
            </a:r>
            <a:r>
              <a:rPr lang="ko-KR" altLang="en-US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 </a:t>
            </a:r>
            <a:endParaRPr lang="en-US" altLang="ko-KR" sz="140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Compile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E11DFA-B9AC-4B28-9E68-909775A83ACC}"/>
              </a:ext>
            </a:extLst>
          </p:cNvPr>
          <p:cNvGrpSpPr/>
          <p:nvPr/>
        </p:nvGrpSpPr>
        <p:grpSpPr>
          <a:xfrm>
            <a:off x="690384" y="1624421"/>
            <a:ext cx="7763232" cy="4685896"/>
            <a:chOff x="690384" y="1624421"/>
            <a:chExt cx="7763232" cy="46858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A24999-F44C-4732-8CE6-008166AFABF2}"/>
                </a:ext>
              </a:extLst>
            </p:cNvPr>
            <p:cNvSpPr txBox="1"/>
            <p:nvPr/>
          </p:nvSpPr>
          <p:spPr>
            <a:xfrm>
              <a:off x="1010898" y="6002540"/>
              <a:ext cx="7194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HalfAdder schematic</a:t>
              </a:r>
              <a:endPara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13ACAF-EB38-4838-96E9-76B977287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384" y="1624421"/>
              <a:ext cx="7763232" cy="4242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325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747DC1-B8DE-4C4C-9B63-D5696BC0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75" y="1348268"/>
            <a:ext cx="4348729" cy="41614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FE18EB-99EF-4334-AF73-1FC5739C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04" y="1843729"/>
            <a:ext cx="4397413" cy="30582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6913E1-4029-47DC-BC7F-4D402987CA76}"/>
              </a:ext>
            </a:extLst>
          </p:cNvPr>
          <p:cNvSpPr txBox="1"/>
          <p:nvPr/>
        </p:nvSpPr>
        <p:spPr>
          <a:xfrm>
            <a:off x="1156758" y="5663563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현재 파일 심볼 생성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928A48-6496-4B89-8862-16792318F278}"/>
              </a:ext>
            </a:extLst>
          </p:cNvPr>
          <p:cNvSpPr txBox="1"/>
          <p:nvPr/>
        </p:nvSpPr>
        <p:spPr>
          <a:xfrm>
            <a:off x="6043286" y="5028059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심볼 저장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54449"/>
      </p:ext>
    </p:extLst>
  </p:cSld>
  <p:clrMapOvr>
    <a:masterClrMapping/>
  </p:clrMapOvr>
</p:sld>
</file>

<file path=ppt/theme/theme1.xml><?xml version="1.0" encoding="utf-8"?>
<a:theme xmlns:a="http://schemas.openxmlformats.org/drawingml/2006/main" name="I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Lab" id="{CD4F460D-337F-4754-B6E0-8F0EC29975E7}" vid="{CECC5B15-43F5-4D55-B562-F88F71953B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ISLab</Template>
  <TotalTime>5895</TotalTime>
  <Words>683</Words>
  <Application>Microsoft Macintosh PowerPoint</Application>
  <PresentationFormat>화면 슬라이드 쇼(4:3)</PresentationFormat>
  <Paragraphs>260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나눔스퀘어 Bold</vt:lpstr>
      <vt:lpstr>맑은 고딕</vt:lpstr>
      <vt:lpstr>나눔고딕 ExtraBold</vt:lpstr>
      <vt:lpstr>Arial</vt:lpstr>
      <vt:lpstr>HY헤드라인M</vt:lpstr>
      <vt:lpstr>NanumGothic</vt:lpstr>
      <vt:lpstr>ISLab</vt:lpstr>
      <vt:lpstr>논리회로 설계 및 실험</vt:lpstr>
      <vt:lpstr>3주차 목표</vt:lpstr>
      <vt:lpstr>가산기</vt:lpstr>
      <vt:lpstr>반가산기</vt:lpstr>
      <vt:lpstr>전가산기</vt:lpstr>
      <vt:lpstr>리플 캐리 가산기</vt:lpstr>
      <vt:lpstr>PowerPoint 프레젠테이션</vt:lpstr>
      <vt:lpstr>Symbol</vt:lpstr>
      <vt:lpstr>Symbol</vt:lpstr>
      <vt:lpstr>Symbol</vt:lpstr>
      <vt:lpstr>Symbol</vt:lpstr>
      <vt:lpstr>Symbol</vt:lpstr>
      <vt:lpstr>Symbol</vt:lpstr>
      <vt:lpstr>실습 1</vt:lpstr>
      <vt:lpstr>실습 2</vt:lpstr>
      <vt:lpstr>실습 3</vt:lpstr>
    </vt:vector>
  </TitlesOfParts>
  <Company>ISLab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박종규</dc:creator>
  <cp:lastModifiedBy>정병욱</cp:lastModifiedBy>
  <cp:revision>170</cp:revision>
  <dcterms:created xsi:type="dcterms:W3CDTF">2016-08-30T03:10:54Z</dcterms:created>
  <dcterms:modified xsi:type="dcterms:W3CDTF">2023-09-12T07:21:50Z</dcterms:modified>
</cp:coreProperties>
</file>