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4" r:id="rId1"/>
  </p:sldMasterIdLst>
  <p:notesMasterIdLst>
    <p:notesMasterId r:id="rId21"/>
  </p:notesMasterIdLst>
  <p:sldIdLst>
    <p:sldId id="256" r:id="rId2"/>
    <p:sldId id="258" r:id="rId3"/>
    <p:sldId id="315" r:id="rId4"/>
    <p:sldId id="324" r:id="rId5"/>
    <p:sldId id="328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23" r:id="rId15"/>
    <p:sldId id="263" r:id="rId16"/>
    <p:sldId id="264" r:id="rId17"/>
    <p:sldId id="265" r:id="rId18"/>
    <p:sldId id="266" r:id="rId19"/>
    <p:sldId id="267" r:id="rId20"/>
  </p:sldIdLst>
  <p:sldSz cx="9144000" cy="6858000" type="screen4x3"/>
  <p:notesSz cx="6858000" cy="9144000"/>
  <p:embeddedFontLst>
    <p:embeddedFont>
      <p:font typeface="맑은 고딕" panose="020B0503020000020004" pitchFamily="34" charset="-127"/>
      <p:regular r:id="rId22"/>
      <p:bold r:id="rId23"/>
    </p:embeddedFont>
    <p:embeddedFont>
      <p:font typeface="나눔고딕 ExtraBold" panose="020D0604000000000000" pitchFamily="34" charset="-127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AFAFA"/>
    <a:srgbClr val="4B0EF8"/>
    <a:srgbClr val="5FA0CD"/>
    <a:srgbClr val="95B3D7"/>
    <a:srgbClr val="77933C"/>
    <a:srgbClr val="044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0068" autoAdjust="0"/>
  </p:normalViewPr>
  <p:slideViewPr>
    <p:cSldViewPr snapToGrid="0">
      <p:cViewPr varScale="1">
        <p:scale>
          <a:sx n="115" d="100"/>
          <a:sy n="115" d="100"/>
        </p:scale>
        <p:origin x="21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7A574-7D96-4C25-800F-D3D69AF7C0A9}" type="datetimeFigureOut">
              <a:rPr lang="ko-KR" altLang="en-US" smtClean="0"/>
              <a:t>2023. 9. 18.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2F0A1-F301-4F8B-BAE2-ECC29544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410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주차는 기본적인 논리식과 이를 구현한 논리회로에 대해 강의한 후에 실습을 진행하겠습니다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F0A1-F301-4F8B-BAE2-ECC295443A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738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문제에서 논리식을 유도하여 논리회로로 구현하며</a:t>
            </a:r>
            <a:r>
              <a:rPr lang="en-US" altLang="ko-KR" dirty="0"/>
              <a:t>, </a:t>
            </a:r>
            <a:r>
              <a:rPr lang="ko-KR" altLang="en-US" dirty="0" err="1"/>
              <a:t>쿼터스를</a:t>
            </a:r>
            <a:r>
              <a:rPr lang="ko-KR" altLang="en-US" dirty="0"/>
              <a:t> 사용을 익숙하게 하는 것이 이번주의 목표입니다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F0A1-F301-4F8B-BAE2-ECC295443A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738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논리회로란 </a:t>
            </a:r>
            <a:r>
              <a:rPr lang="en-US" altLang="ko-KR" dirty="0"/>
              <a:t>~</a:t>
            </a:r>
          </a:p>
          <a:p>
            <a:r>
              <a:rPr lang="ko-KR" altLang="en-US" dirty="0"/>
              <a:t>논리회로를 설계하기 위한 방법과 툴은 다양합니다</a:t>
            </a:r>
            <a:endParaRPr lang="en-US" altLang="ko-KR" dirty="0"/>
          </a:p>
          <a:p>
            <a:r>
              <a:rPr lang="ko-KR" altLang="en-US" dirty="0"/>
              <a:t>이 과목에서는 그 중에서도 </a:t>
            </a:r>
            <a:r>
              <a:rPr lang="ko-KR" altLang="en-US" dirty="0" err="1"/>
              <a:t>쿼터스를</a:t>
            </a:r>
            <a:r>
              <a:rPr lang="ko-KR" altLang="en-US" dirty="0"/>
              <a:t> 사용하여 회로를 설계할 것입니다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F0A1-F301-4F8B-BAE2-ECC295443A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17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논리회로란 </a:t>
            </a:r>
            <a:r>
              <a:rPr lang="en-US" altLang="ko-KR" dirty="0"/>
              <a:t>~</a:t>
            </a:r>
          </a:p>
          <a:p>
            <a:r>
              <a:rPr lang="ko-KR" altLang="en-US" dirty="0"/>
              <a:t>논리회로를 설계하기 위한 방법과 툴은 다양합니다</a:t>
            </a:r>
            <a:endParaRPr lang="en-US" altLang="ko-KR" dirty="0"/>
          </a:p>
          <a:p>
            <a:r>
              <a:rPr lang="ko-KR" altLang="en-US" dirty="0"/>
              <a:t>이 과목에서는 그 중에서도 </a:t>
            </a:r>
            <a:r>
              <a:rPr lang="ko-KR" altLang="en-US" dirty="0" err="1"/>
              <a:t>쿼터스를</a:t>
            </a:r>
            <a:r>
              <a:rPr lang="ko-KR" altLang="en-US" dirty="0"/>
              <a:t> 사용하여 회로를 설계할 것입니다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F0A1-F301-4F8B-BAE2-ECC295443A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789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실습은 </a:t>
            </a:r>
            <a:r>
              <a:rPr lang="en-US" altLang="ko-KR" dirty="0"/>
              <a:t>2</a:t>
            </a:r>
            <a:r>
              <a:rPr lang="ko-KR" altLang="en-US" dirty="0"/>
              <a:t>문제로 이루어져 있으며</a:t>
            </a:r>
            <a:r>
              <a:rPr lang="en-US" altLang="ko-KR" dirty="0"/>
              <a:t>,</a:t>
            </a:r>
            <a:r>
              <a:rPr lang="ko-KR" altLang="en-US" dirty="0"/>
              <a:t> 실습문제를 구현한 논리회로와 시뮬레이션을 진행한 후에 압축해서 </a:t>
            </a:r>
            <a:r>
              <a:rPr lang="en-US" altLang="ko-KR" dirty="0" err="1"/>
              <a:t>plato</a:t>
            </a:r>
            <a:r>
              <a:rPr lang="ko-KR" altLang="en-US" dirty="0"/>
              <a:t>에 업로드해주시면 됩니다</a:t>
            </a:r>
            <a:endParaRPr lang="en-US" altLang="ko-KR" dirty="0"/>
          </a:p>
          <a:p>
            <a:r>
              <a:rPr lang="ko-KR" altLang="en-US" dirty="0"/>
              <a:t>파일이름은 다음과 같이 </a:t>
            </a:r>
            <a:r>
              <a:rPr lang="en-US" altLang="ko-KR" dirty="0"/>
              <a:t>2</a:t>
            </a:r>
            <a:r>
              <a:rPr lang="ko-KR" altLang="en-US" dirty="0"/>
              <a:t>주차 실습</a:t>
            </a:r>
            <a:r>
              <a:rPr lang="en-US" altLang="ko-KR" dirty="0"/>
              <a:t>_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이름으로 해서 제출해주시면 됩니다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F0A1-F301-4F8B-BAE2-ECC295443A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579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5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86468E2-BFDC-41C9-A07A-12C713F6F6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" y="6503867"/>
            <a:ext cx="1476027" cy="2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3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79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145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42875" y="0"/>
            <a:ext cx="8543925" cy="61261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0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59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487363" y="2959100"/>
            <a:ext cx="4013200" cy="465138"/>
            <a:chOff x="2014" y="1864"/>
            <a:chExt cx="3005" cy="317"/>
          </a:xfrm>
        </p:grpSpPr>
        <p:sp>
          <p:nvSpPr>
            <p:cNvPr id="4" name="Rectangle 10"/>
            <p:cNvSpPr>
              <a:spLocks noChangeArrowheads="1"/>
            </p:cNvSpPr>
            <p:nvPr/>
          </p:nvSpPr>
          <p:spPr bwMode="auto">
            <a:xfrm>
              <a:off x="2014" y="1864"/>
              <a:ext cx="2364" cy="317"/>
            </a:xfrm>
            <a:prstGeom prst="rect">
              <a:avLst/>
            </a:prstGeom>
            <a:gradFill rotWithShape="1">
              <a:gsLst>
                <a:gs pos="0">
                  <a:srgbClr val="9ABCDE"/>
                </a:gs>
                <a:gs pos="100000">
                  <a:srgbClr val="DCE8F4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" name="Rectangle 16"/>
            <p:cNvSpPr>
              <a:spLocks noChangeArrowheads="1"/>
            </p:cNvSpPr>
            <p:nvPr/>
          </p:nvSpPr>
          <p:spPr bwMode="auto">
            <a:xfrm>
              <a:off x="4671" y="1864"/>
              <a:ext cx="150" cy="317"/>
            </a:xfrm>
            <a:prstGeom prst="rect">
              <a:avLst/>
            </a:prstGeom>
            <a:solidFill>
              <a:srgbClr val="9ABCDE">
                <a:alpha val="27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" name="Rectangle 17"/>
            <p:cNvSpPr>
              <a:spLocks noChangeArrowheads="1"/>
            </p:cNvSpPr>
            <p:nvPr/>
          </p:nvSpPr>
          <p:spPr bwMode="auto">
            <a:xfrm>
              <a:off x="4855" y="1864"/>
              <a:ext cx="164" cy="317"/>
            </a:xfrm>
            <a:prstGeom prst="rect">
              <a:avLst/>
            </a:prstGeom>
            <a:solidFill>
              <a:srgbClr val="9ABCDE">
                <a:alpha val="2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4428" y="1864"/>
              <a:ext cx="206" cy="317"/>
            </a:xfrm>
            <a:prstGeom prst="rect">
              <a:avLst/>
            </a:prstGeom>
            <a:solidFill>
              <a:srgbClr val="9ABCDE">
                <a:alpha val="39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357313" y="4443413"/>
            <a:ext cx="7786687" cy="57150"/>
          </a:xfrm>
          <a:prstGeom prst="rect">
            <a:avLst/>
          </a:prstGeom>
          <a:solidFill>
            <a:srgbClr val="9ABCDE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>
                <a:lumMod val="50000"/>
              </a:schemeClr>
            </a:outerShdw>
          </a:effectLst>
        </p:spPr>
        <p:txBody>
          <a:bodyPr wrap="none" lIns="91431" tIns="45715" rIns="91431" bIns="45715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4414" y="32861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45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47112"/>
            <a:ext cx="6264696" cy="401568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496944" cy="5361459"/>
          </a:xfrm>
        </p:spPr>
        <p:txBody>
          <a:bodyPr/>
          <a:lstStyle>
            <a:lvl1pPr latinLnBrk="0">
              <a:defRPr sz="2400">
                <a:latin typeface="나눔고딕 ExtraBold" pitchFamily="50" charset="-127"/>
                <a:ea typeface="나눔고딕 ExtraBold" pitchFamily="50" charset="-127"/>
              </a:defRPr>
            </a:lvl1pPr>
            <a:lvl2pPr latinLnBrk="0">
              <a:defRPr sz="2000">
                <a:latin typeface="나눔고딕 ExtraBold" pitchFamily="50" charset="-127"/>
                <a:ea typeface="나눔고딕 ExtraBold" pitchFamily="50" charset="-127"/>
              </a:defRPr>
            </a:lvl2pPr>
            <a:lvl3pPr latinLnBrk="0">
              <a:defRPr sz="1800">
                <a:latin typeface="나눔고딕 ExtraBold" pitchFamily="50" charset="-127"/>
                <a:ea typeface="나눔고딕 ExtraBold" pitchFamily="50" charset="-127"/>
              </a:defRPr>
            </a:lvl3pPr>
            <a:lvl4pPr latinLnBrk="0">
              <a:defRPr sz="1600">
                <a:latin typeface="나눔고딕 ExtraBold" pitchFamily="50" charset="-127"/>
                <a:ea typeface="나눔고딕 ExtraBold" pitchFamily="50" charset="-127"/>
              </a:defRPr>
            </a:lvl4pPr>
            <a:lvl5pPr latinLnBrk="0">
              <a:defRPr sz="1400">
                <a:latin typeface="나눔고딕 ExtraBold" pitchFamily="50" charset="-127"/>
                <a:ea typeface="나눔고딕 ExtraBold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FD29A5DA-A90D-4444-8A4A-DAD3C360A28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89" y="6503867"/>
            <a:ext cx="1476027" cy="2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9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534CA4F-F9AB-4972-B7B4-790C459DB8B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73" y="6503867"/>
            <a:ext cx="1476027" cy="2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6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07C9-A760-4D20-93BB-1323F8E4BDBB}" type="datetime1">
              <a:rPr lang="ko-KR" altLang="en-US" smtClean="0"/>
              <a:t>2023. 9. 18.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6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5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98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1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47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1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83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3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49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3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1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2E651-691A-4FFC-A79F-2ADF91DC1FE7}" type="datetime1">
              <a:rPr lang="ko-KR" altLang="en-US" smtClean="0"/>
              <a:t>2023. 9. 18.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15" cstate="print"/>
          <a:srcRect l="3016" t="5763" r="1886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그룹 13"/>
          <p:cNvGrpSpPr/>
          <p:nvPr/>
        </p:nvGrpSpPr>
        <p:grpSpPr>
          <a:xfrm>
            <a:off x="241996" y="0"/>
            <a:ext cx="8902004" cy="392867"/>
            <a:chOff x="241067" y="4763"/>
            <a:chExt cx="8902004" cy="392867"/>
          </a:xfrm>
          <a:effectLst>
            <a:outerShdw blurRad="50800" dist="38100" dir="5400000" algn="t" rotWithShape="0">
              <a:prstClr val="black">
                <a:alpha val="12000"/>
              </a:prstClr>
            </a:outerShdw>
          </a:effectLst>
        </p:grpSpPr>
        <p:sp>
          <p:nvSpPr>
            <p:cNvPr id="17" name="직사각형 11"/>
            <p:cNvSpPr/>
            <p:nvPr/>
          </p:nvSpPr>
          <p:spPr bwMode="auto">
            <a:xfrm>
              <a:off x="6516215" y="60697"/>
              <a:ext cx="2171699" cy="283270"/>
            </a:xfrm>
            <a:custGeom>
              <a:avLst/>
              <a:gdLst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0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61312 w 2261798"/>
                <a:gd name="connsiteY0" fmla="*/ 0 h 288033"/>
                <a:gd name="connsiteX1" fmla="*/ 2261798 w 2261798"/>
                <a:gd name="connsiteY1" fmla="*/ 4763 h 288033"/>
                <a:gd name="connsiteX2" fmla="*/ 2261798 w 2261798"/>
                <a:gd name="connsiteY2" fmla="*/ 288033 h 288033"/>
                <a:gd name="connsiteX3" fmla="*/ 570887 w 2261798"/>
                <a:gd name="connsiteY3" fmla="*/ 288033 h 288033"/>
                <a:gd name="connsiteX4" fmla="*/ 187729 w 2261798"/>
                <a:gd name="connsiteY4" fmla="*/ 35769 h 288033"/>
                <a:gd name="connsiteX5" fmla="*/ 161312 w 2261798"/>
                <a:gd name="connsiteY5" fmla="*/ 0 h 288033"/>
                <a:gd name="connsiteX0" fmla="*/ 164142 w 2255103"/>
                <a:gd name="connsiteY0" fmla="*/ 0 h 288033"/>
                <a:gd name="connsiteX1" fmla="*/ 2255103 w 2255103"/>
                <a:gd name="connsiteY1" fmla="*/ 4763 h 288033"/>
                <a:gd name="connsiteX2" fmla="*/ 2255103 w 2255103"/>
                <a:gd name="connsiteY2" fmla="*/ 288033 h 288033"/>
                <a:gd name="connsiteX3" fmla="*/ 564192 w 2255103"/>
                <a:gd name="connsiteY3" fmla="*/ 288033 h 288033"/>
                <a:gd name="connsiteX4" fmla="*/ 181034 w 2255103"/>
                <a:gd name="connsiteY4" fmla="*/ 35769 h 288033"/>
                <a:gd name="connsiteX5" fmla="*/ 164142 w 2255103"/>
                <a:gd name="connsiteY5" fmla="*/ 0 h 288033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181212 w 2250518"/>
                <a:gd name="connsiteY4" fmla="*/ 38827 h 288710"/>
                <a:gd name="connsiteX5" fmla="*/ 159557 w 2250518"/>
                <a:gd name="connsiteY5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03262 w 2248742"/>
                <a:gd name="connsiteY4" fmla="*/ 136823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69937 w 2248742"/>
                <a:gd name="connsiteY4" fmla="*/ 179686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253256 w 2248742"/>
                <a:gd name="connsiteY4" fmla="*/ 96342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41696 w 2232657"/>
                <a:gd name="connsiteY0" fmla="*/ 0 h 288033"/>
                <a:gd name="connsiteX1" fmla="*/ 2232657 w 2232657"/>
                <a:gd name="connsiteY1" fmla="*/ 4763 h 288033"/>
                <a:gd name="connsiteX2" fmla="*/ 2232657 w 2232657"/>
                <a:gd name="connsiteY2" fmla="*/ 288033 h 288033"/>
                <a:gd name="connsiteX3" fmla="*/ 632234 w 2232657"/>
                <a:gd name="connsiteY3" fmla="*/ 278508 h 288033"/>
                <a:gd name="connsiteX4" fmla="*/ 237171 w 2232657"/>
                <a:gd name="connsiteY4" fmla="*/ 95303 h 288033"/>
                <a:gd name="connsiteX5" fmla="*/ 141696 w 2232657"/>
                <a:gd name="connsiteY5" fmla="*/ 0 h 288033"/>
                <a:gd name="connsiteX0" fmla="*/ 116057 w 2340368"/>
                <a:gd name="connsiteY0" fmla="*/ 0 h 285651"/>
                <a:gd name="connsiteX1" fmla="*/ 2340368 w 2340368"/>
                <a:gd name="connsiteY1" fmla="*/ 2381 h 285651"/>
                <a:gd name="connsiteX2" fmla="*/ 2340368 w 2340368"/>
                <a:gd name="connsiteY2" fmla="*/ 285651 h 285651"/>
                <a:gd name="connsiteX3" fmla="*/ 739945 w 2340368"/>
                <a:gd name="connsiteY3" fmla="*/ 276126 h 285651"/>
                <a:gd name="connsiteX4" fmla="*/ 344882 w 2340368"/>
                <a:gd name="connsiteY4" fmla="*/ 92921 h 285651"/>
                <a:gd name="connsiteX5" fmla="*/ 116057 w 2340368"/>
                <a:gd name="connsiteY5" fmla="*/ 0 h 285651"/>
                <a:gd name="connsiteX0" fmla="*/ 0 w 1995486"/>
                <a:gd name="connsiteY0" fmla="*/ 98156 h 290886"/>
                <a:gd name="connsiteX1" fmla="*/ 1995486 w 1995486"/>
                <a:gd name="connsiteY1" fmla="*/ 7616 h 290886"/>
                <a:gd name="connsiteX2" fmla="*/ 1995486 w 1995486"/>
                <a:gd name="connsiteY2" fmla="*/ 290886 h 290886"/>
                <a:gd name="connsiteX3" fmla="*/ 395063 w 1995486"/>
                <a:gd name="connsiteY3" fmla="*/ 281361 h 290886"/>
                <a:gd name="connsiteX4" fmla="*/ 0 w 1995486"/>
                <a:gd name="connsiteY4" fmla="*/ 98156 h 290886"/>
                <a:gd name="connsiteX0" fmla="*/ 0 w 2171699"/>
                <a:gd name="connsiteY0" fmla="*/ 29394 h 312612"/>
                <a:gd name="connsiteX1" fmla="*/ 2171699 w 2171699"/>
                <a:gd name="connsiteY1" fmla="*/ 29342 h 312612"/>
                <a:gd name="connsiteX2" fmla="*/ 2171699 w 2171699"/>
                <a:gd name="connsiteY2" fmla="*/ 312612 h 312612"/>
                <a:gd name="connsiteX3" fmla="*/ 571276 w 2171699"/>
                <a:gd name="connsiteY3" fmla="*/ 303087 h 312612"/>
                <a:gd name="connsiteX4" fmla="*/ 0 w 2171699"/>
                <a:gd name="connsiteY4" fmla="*/ 29394 h 312612"/>
                <a:gd name="connsiteX0" fmla="*/ 0 w 2171699"/>
                <a:gd name="connsiteY0" fmla="*/ 30461 h 311298"/>
                <a:gd name="connsiteX1" fmla="*/ 2171699 w 2171699"/>
                <a:gd name="connsiteY1" fmla="*/ 28028 h 311298"/>
                <a:gd name="connsiteX2" fmla="*/ 2171699 w 2171699"/>
                <a:gd name="connsiteY2" fmla="*/ 311298 h 311298"/>
                <a:gd name="connsiteX3" fmla="*/ 571276 w 2171699"/>
                <a:gd name="connsiteY3" fmla="*/ 301773 h 311298"/>
                <a:gd name="connsiteX4" fmla="*/ 0 w 2171699"/>
                <a:gd name="connsiteY4" fmla="*/ 30461 h 311298"/>
                <a:gd name="connsiteX0" fmla="*/ 0 w 2171699"/>
                <a:gd name="connsiteY0" fmla="*/ 17231 h 298068"/>
                <a:gd name="connsiteX1" fmla="*/ 2171699 w 2171699"/>
                <a:gd name="connsiteY1" fmla="*/ 14798 h 298068"/>
                <a:gd name="connsiteX2" fmla="*/ 2171699 w 2171699"/>
                <a:gd name="connsiteY2" fmla="*/ 298068 h 298068"/>
                <a:gd name="connsiteX3" fmla="*/ 571276 w 2171699"/>
                <a:gd name="connsiteY3" fmla="*/ 288543 h 298068"/>
                <a:gd name="connsiteX4" fmla="*/ 0 w 2171699"/>
                <a:gd name="connsiteY4" fmla="*/ 17231 h 298068"/>
                <a:gd name="connsiteX0" fmla="*/ 0 w 2171699"/>
                <a:gd name="connsiteY0" fmla="*/ 3595 h 284432"/>
                <a:gd name="connsiteX1" fmla="*/ 2171699 w 2171699"/>
                <a:gd name="connsiteY1" fmla="*/ 1162 h 284432"/>
                <a:gd name="connsiteX2" fmla="*/ 2171699 w 2171699"/>
                <a:gd name="connsiteY2" fmla="*/ 284432 h 284432"/>
                <a:gd name="connsiteX3" fmla="*/ 571276 w 2171699"/>
                <a:gd name="connsiteY3" fmla="*/ 274907 h 284432"/>
                <a:gd name="connsiteX4" fmla="*/ 0 w 2171699"/>
                <a:gd name="connsiteY4" fmla="*/ 3595 h 284432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4295"/>
                <a:gd name="connsiteX1" fmla="*/ 2171699 w 2171699"/>
                <a:gd name="connsiteY1" fmla="*/ 0 h 284295"/>
                <a:gd name="connsiteX2" fmla="*/ 2171699 w 2171699"/>
                <a:gd name="connsiteY2" fmla="*/ 283270 h 284295"/>
                <a:gd name="connsiteX3" fmla="*/ 573657 w 2171699"/>
                <a:gd name="connsiteY3" fmla="*/ 280889 h 284295"/>
                <a:gd name="connsiteX4" fmla="*/ 0 w 2171699"/>
                <a:gd name="connsiteY4" fmla="*/ 2433 h 284295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699" h="283270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5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6971372" y="114360"/>
              <a:ext cx="2171699" cy="283270"/>
            </a:xfrm>
            <a:custGeom>
              <a:avLst/>
              <a:gdLst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0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61312 w 2261798"/>
                <a:gd name="connsiteY0" fmla="*/ 0 h 288033"/>
                <a:gd name="connsiteX1" fmla="*/ 2261798 w 2261798"/>
                <a:gd name="connsiteY1" fmla="*/ 4763 h 288033"/>
                <a:gd name="connsiteX2" fmla="*/ 2261798 w 2261798"/>
                <a:gd name="connsiteY2" fmla="*/ 288033 h 288033"/>
                <a:gd name="connsiteX3" fmla="*/ 570887 w 2261798"/>
                <a:gd name="connsiteY3" fmla="*/ 288033 h 288033"/>
                <a:gd name="connsiteX4" fmla="*/ 187729 w 2261798"/>
                <a:gd name="connsiteY4" fmla="*/ 35769 h 288033"/>
                <a:gd name="connsiteX5" fmla="*/ 161312 w 2261798"/>
                <a:gd name="connsiteY5" fmla="*/ 0 h 288033"/>
                <a:gd name="connsiteX0" fmla="*/ 164142 w 2255103"/>
                <a:gd name="connsiteY0" fmla="*/ 0 h 288033"/>
                <a:gd name="connsiteX1" fmla="*/ 2255103 w 2255103"/>
                <a:gd name="connsiteY1" fmla="*/ 4763 h 288033"/>
                <a:gd name="connsiteX2" fmla="*/ 2255103 w 2255103"/>
                <a:gd name="connsiteY2" fmla="*/ 288033 h 288033"/>
                <a:gd name="connsiteX3" fmla="*/ 564192 w 2255103"/>
                <a:gd name="connsiteY3" fmla="*/ 288033 h 288033"/>
                <a:gd name="connsiteX4" fmla="*/ 181034 w 2255103"/>
                <a:gd name="connsiteY4" fmla="*/ 35769 h 288033"/>
                <a:gd name="connsiteX5" fmla="*/ 164142 w 2255103"/>
                <a:gd name="connsiteY5" fmla="*/ 0 h 288033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181212 w 2250518"/>
                <a:gd name="connsiteY4" fmla="*/ 38827 h 288710"/>
                <a:gd name="connsiteX5" fmla="*/ 159557 w 2250518"/>
                <a:gd name="connsiteY5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03262 w 2248742"/>
                <a:gd name="connsiteY4" fmla="*/ 136823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69937 w 2248742"/>
                <a:gd name="connsiteY4" fmla="*/ 179686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253256 w 2248742"/>
                <a:gd name="connsiteY4" fmla="*/ 96342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41696 w 2232657"/>
                <a:gd name="connsiteY0" fmla="*/ 0 h 288033"/>
                <a:gd name="connsiteX1" fmla="*/ 2232657 w 2232657"/>
                <a:gd name="connsiteY1" fmla="*/ 4763 h 288033"/>
                <a:gd name="connsiteX2" fmla="*/ 2232657 w 2232657"/>
                <a:gd name="connsiteY2" fmla="*/ 288033 h 288033"/>
                <a:gd name="connsiteX3" fmla="*/ 632234 w 2232657"/>
                <a:gd name="connsiteY3" fmla="*/ 278508 h 288033"/>
                <a:gd name="connsiteX4" fmla="*/ 237171 w 2232657"/>
                <a:gd name="connsiteY4" fmla="*/ 95303 h 288033"/>
                <a:gd name="connsiteX5" fmla="*/ 141696 w 2232657"/>
                <a:gd name="connsiteY5" fmla="*/ 0 h 288033"/>
                <a:gd name="connsiteX0" fmla="*/ 116057 w 2340368"/>
                <a:gd name="connsiteY0" fmla="*/ 0 h 285651"/>
                <a:gd name="connsiteX1" fmla="*/ 2340368 w 2340368"/>
                <a:gd name="connsiteY1" fmla="*/ 2381 h 285651"/>
                <a:gd name="connsiteX2" fmla="*/ 2340368 w 2340368"/>
                <a:gd name="connsiteY2" fmla="*/ 285651 h 285651"/>
                <a:gd name="connsiteX3" fmla="*/ 739945 w 2340368"/>
                <a:gd name="connsiteY3" fmla="*/ 276126 h 285651"/>
                <a:gd name="connsiteX4" fmla="*/ 344882 w 2340368"/>
                <a:gd name="connsiteY4" fmla="*/ 92921 h 285651"/>
                <a:gd name="connsiteX5" fmla="*/ 116057 w 2340368"/>
                <a:gd name="connsiteY5" fmla="*/ 0 h 285651"/>
                <a:gd name="connsiteX0" fmla="*/ 0 w 1995486"/>
                <a:gd name="connsiteY0" fmla="*/ 98156 h 290886"/>
                <a:gd name="connsiteX1" fmla="*/ 1995486 w 1995486"/>
                <a:gd name="connsiteY1" fmla="*/ 7616 h 290886"/>
                <a:gd name="connsiteX2" fmla="*/ 1995486 w 1995486"/>
                <a:gd name="connsiteY2" fmla="*/ 290886 h 290886"/>
                <a:gd name="connsiteX3" fmla="*/ 395063 w 1995486"/>
                <a:gd name="connsiteY3" fmla="*/ 281361 h 290886"/>
                <a:gd name="connsiteX4" fmla="*/ 0 w 1995486"/>
                <a:gd name="connsiteY4" fmla="*/ 98156 h 290886"/>
                <a:gd name="connsiteX0" fmla="*/ 0 w 2171699"/>
                <a:gd name="connsiteY0" fmla="*/ 29394 h 312612"/>
                <a:gd name="connsiteX1" fmla="*/ 2171699 w 2171699"/>
                <a:gd name="connsiteY1" fmla="*/ 29342 h 312612"/>
                <a:gd name="connsiteX2" fmla="*/ 2171699 w 2171699"/>
                <a:gd name="connsiteY2" fmla="*/ 312612 h 312612"/>
                <a:gd name="connsiteX3" fmla="*/ 571276 w 2171699"/>
                <a:gd name="connsiteY3" fmla="*/ 303087 h 312612"/>
                <a:gd name="connsiteX4" fmla="*/ 0 w 2171699"/>
                <a:gd name="connsiteY4" fmla="*/ 29394 h 312612"/>
                <a:gd name="connsiteX0" fmla="*/ 0 w 2171699"/>
                <a:gd name="connsiteY0" fmla="*/ 30461 h 311298"/>
                <a:gd name="connsiteX1" fmla="*/ 2171699 w 2171699"/>
                <a:gd name="connsiteY1" fmla="*/ 28028 h 311298"/>
                <a:gd name="connsiteX2" fmla="*/ 2171699 w 2171699"/>
                <a:gd name="connsiteY2" fmla="*/ 311298 h 311298"/>
                <a:gd name="connsiteX3" fmla="*/ 571276 w 2171699"/>
                <a:gd name="connsiteY3" fmla="*/ 301773 h 311298"/>
                <a:gd name="connsiteX4" fmla="*/ 0 w 2171699"/>
                <a:gd name="connsiteY4" fmla="*/ 30461 h 311298"/>
                <a:gd name="connsiteX0" fmla="*/ 0 w 2171699"/>
                <a:gd name="connsiteY0" fmla="*/ 17231 h 298068"/>
                <a:gd name="connsiteX1" fmla="*/ 2171699 w 2171699"/>
                <a:gd name="connsiteY1" fmla="*/ 14798 h 298068"/>
                <a:gd name="connsiteX2" fmla="*/ 2171699 w 2171699"/>
                <a:gd name="connsiteY2" fmla="*/ 298068 h 298068"/>
                <a:gd name="connsiteX3" fmla="*/ 571276 w 2171699"/>
                <a:gd name="connsiteY3" fmla="*/ 288543 h 298068"/>
                <a:gd name="connsiteX4" fmla="*/ 0 w 2171699"/>
                <a:gd name="connsiteY4" fmla="*/ 17231 h 298068"/>
                <a:gd name="connsiteX0" fmla="*/ 0 w 2171699"/>
                <a:gd name="connsiteY0" fmla="*/ 3595 h 284432"/>
                <a:gd name="connsiteX1" fmla="*/ 2171699 w 2171699"/>
                <a:gd name="connsiteY1" fmla="*/ 1162 h 284432"/>
                <a:gd name="connsiteX2" fmla="*/ 2171699 w 2171699"/>
                <a:gd name="connsiteY2" fmla="*/ 284432 h 284432"/>
                <a:gd name="connsiteX3" fmla="*/ 571276 w 2171699"/>
                <a:gd name="connsiteY3" fmla="*/ 274907 h 284432"/>
                <a:gd name="connsiteX4" fmla="*/ 0 w 2171699"/>
                <a:gd name="connsiteY4" fmla="*/ 3595 h 284432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4295"/>
                <a:gd name="connsiteX1" fmla="*/ 2171699 w 2171699"/>
                <a:gd name="connsiteY1" fmla="*/ 0 h 284295"/>
                <a:gd name="connsiteX2" fmla="*/ 2171699 w 2171699"/>
                <a:gd name="connsiteY2" fmla="*/ 283270 h 284295"/>
                <a:gd name="connsiteX3" fmla="*/ 573657 w 2171699"/>
                <a:gd name="connsiteY3" fmla="*/ 280889 h 284295"/>
                <a:gd name="connsiteX4" fmla="*/ 0 w 2171699"/>
                <a:gd name="connsiteY4" fmla="*/ 2433 h 284295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699" h="283270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rgbClr val="044A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41067" y="4763"/>
              <a:ext cx="8902004" cy="116632"/>
            </a:xfrm>
            <a:custGeom>
              <a:avLst/>
              <a:gdLst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0 w 8892480"/>
                <a:gd name="connsiteY3" fmla="*/ 11663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189913 w 8892480"/>
                <a:gd name="connsiteY3" fmla="*/ 11663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189913 w 8892480"/>
                <a:gd name="connsiteY3" fmla="*/ 116632 h 116632"/>
                <a:gd name="connsiteX4" fmla="*/ 0 w 8892480"/>
                <a:gd name="connsiteY4" fmla="*/ 0 h 116632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197057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354219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354219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275638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275638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30810"/>
                <a:gd name="connsiteX1" fmla="*/ 8892480 w 8892480"/>
                <a:gd name="connsiteY1" fmla="*/ 0 h 130810"/>
                <a:gd name="connsiteX2" fmla="*/ 8892480 w 8892480"/>
                <a:gd name="connsiteY2" fmla="*/ 116632 h 130810"/>
                <a:gd name="connsiteX3" fmla="*/ 345976 w 8892480"/>
                <a:gd name="connsiteY3" fmla="*/ 130810 h 130810"/>
                <a:gd name="connsiteX4" fmla="*/ 0 w 8892480"/>
                <a:gd name="connsiteY4" fmla="*/ 0 h 130810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317401 w 8892480"/>
                <a:gd name="connsiteY3" fmla="*/ 11652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317401 w 8892480"/>
                <a:gd name="connsiteY3" fmla="*/ 11652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317401 w 8892480"/>
                <a:gd name="connsiteY3" fmla="*/ 116522 h 116632"/>
                <a:gd name="connsiteX4" fmla="*/ 0 w 8892480"/>
                <a:gd name="connsiteY4" fmla="*/ 0 h 116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2480" h="116632">
                  <a:moveTo>
                    <a:pt x="0" y="0"/>
                  </a:moveTo>
                  <a:lnTo>
                    <a:pt x="8892480" y="0"/>
                  </a:lnTo>
                  <a:lnTo>
                    <a:pt x="8892480" y="116632"/>
                  </a:lnTo>
                  <a:lnTo>
                    <a:pt x="317401" y="116522"/>
                  </a:lnTo>
                  <a:cubicBezTo>
                    <a:pt x="28537" y="80026"/>
                    <a:pt x="46636" y="46021"/>
                    <a:pt x="0" y="0"/>
                  </a:cubicBezTo>
                  <a:close/>
                </a:path>
              </a:pathLst>
            </a:custGeom>
            <a:solidFill>
              <a:srgbClr val="044A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37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nfosec.pusan.ac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02142"/>
            <a:ext cx="7772400" cy="1470025"/>
          </a:xfrm>
        </p:spPr>
        <p:txBody>
          <a:bodyPr/>
          <a:lstStyle/>
          <a:p>
            <a:r>
              <a:rPr lang="ko-KR" altLang="en-US" dirty="0"/>
              <a:t>논리회로 설계 및 실험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41450" y="2584830"/>
            <a:ext cx="6400800" cy="585787"/>
          </a:xfrm>
        </p:spPr>
        <p:txBody>
          <a:bodyPr>
            <a:normAutofit fontScale="92500"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- 4</a:t>
            </a:r>
            <a:r>
              <a:rPr lang="ko-KR" altLang="en-US" dirty="0">
                <a:solidFill>
                  <a:srgbClr val="C00000"/>
                </a:solidFill>
              </a:rPr>
              <a:t>주차 </a:t>
            </a:r>
            <a:r>
              <a:rPr lang="en-US" altLang="ko-KR" dirty="0">
                <a:solidFill>
                  <a:srgbClr val="C00000"/>
                </a:solidFill>
              </a:rPr>
              <a:t>: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rgbClr val="C00000"/>
                </a:solidFill>
              </a:rPr>
              <a:t>Flip-Flop </a:t>
            </a:r>
            <a:r>
              <a:rPr lang="ko-KR" altLang="en-US" dirty="0">
                <a:solidFill>
                  <a:srgbClr val="C00000"/>
                </a:solidFill>
              </a:rPr>
              <a:t>및 </a:t>
            </a:r>
            <a:r>
              <a:rPr lang="en-US" altLang="ko-KR" dirty="0">
                <a:solidFill>
                  <a:srgbClr val="C00000"/>
                </a:solidFill>
              </a:rPr>
              <a:t>Register </a:t>
            </a:r>
            <a:r>
              <a:rPr lang="ko-KR" altLang="en-US" dirty="0">
                <a:solidFill>
                  <a:srgbClr val="C00000"/>
                </a:solidFill>
              </a:rPr>
              <a:t>이해</a:t>
            </a:r>
            <a:r>
              <a:rPr lang="en-US" altLang="ko-KR" dirty="0">
                <a:solidFill>
                  <a:srgbClr val="C00000"/>
                </a:solidFill>
              </a:rPr>
              <a:t>- 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1D9E17A3-2632-4374-BA3D-7CCC70B94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5002593"/>
            <a:ext cx="8477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9pPr>
          </a:lstStyle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정보보호 및 사물지능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연구실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3"/>
              </a:rPr>
              <a:t>http://infosec.pusan.ac.kr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0409249F-C4C5-49E9-AB65-7772D9B03AA0}"/>
              </a:ext>
            </a:extLst>
          </p:cNvPr>
          <p:cNvSpPr txBox="1">
            <a:spLocks/>
          </p:cNvSpPr>
          <p:nvPr/>
        </p:nvSpPr>
        <p:spPr>
          <a:xfrm>
            <a:off x="1441450" y="367272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 교수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김호원</a:t>
            </a:r>
            <a:r>
              <a:rPr lang="ko-KR" altLang="en-US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교수</a:t>
            </a:r>
          </a:p>
          <a:p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조교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윤동욱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대학원생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분반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정병욱 대학원생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분반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C849A-ED72-4576-8053-48D3665C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943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Register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2FD4899-37A1-4230-9CD7-AECFAB08582A}"/>
              </a:ext>
            </a:extLst>
          </p:cNvPr>
          <p:cNvSpPr txBox="1"/>
          <p:nvPr/>
        </p:nvSpPr>
        <p:spPr>
          <a:xfrm>
            <a:off x="619125" y="913494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Shift Register(2)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34786E-3238-4DEB-A390-FB3C8CE3CA15}"/>
              </a:ext>
            </a:extLst>
          </p:cNvPr>
          <p:cNvSpPr txBox="1"/>
          <p:nvPr/>
        </p:nvSpPr>
        <p:spPr>
          <a:xfrm>
            <a:off x="866775" y="1551807"/>
            <a:ext cx="5926622" cy="41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저장되어 있는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bit 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데이터를 특정 방향으로 이동시키는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Register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E5CA74F-CC71-4BC9-8798-149322263004}"/>
              </a:ext>
            </a:extLst>
          </p:cNvPr>
          <p:cNvGrpSpPr/>
          <p:nvPr/>
        </p:nvGrpSpPr>
        <p:grpSpPr>
          <a:xfrm>
            <a:off x="1170099" y="2889000"/>
            <a:ext cx="6873029" cy="1080000"/>
            <a:chOff x="1170099" y="3063833"/>
            <a:chExt cx="6873029" cy="10800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568EFCD-3B9A-440E-85F2-D00BA0B397B2}"/>
                </a:ext>
              </a:extLst>
            </p:cNvPr>
            <p:cNvSpPr/>
            <p:nvPr/>
          </p:nvSpPr>
          <p:spPr bwMode="auto">
            <a:xfrm>
              <a:off x="2922161" y="3063833"/>
              <a:ext cx="1080000" cy="1080000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altLang="ko-KR" sz="4000" b="1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6FA9E49-3E4C-41EB-BF50-6DE39551FCF5}"/>
                </a:ext>
              </a:extLst>
            </p:cNvPr>
            <p:cNvSpPr/>
            <p:nvPr/>
          </p:nvSpPr>
          <p:spPr bwMode="auto">
            <a:xfrm>
              <a:off x="4002161" y="3063833"/>
              <a:ext cx="1080000" cy="1080000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4000" b="1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E236C33-8116-43E0-ACF7-0AF1AA9B71D5}"/>
                </a:ext>
              </a:extLst>
            </p:cNvPr>
            <p:cNvSpPr/>
            <p:nvPr/>
          </p:nvSpPr>
          <p:spPr bwMode="auto">
            <a:xfrm>
              <a:off x="5082161" y="3063833"/>
              <a:ext cx="1080000" cy="1080000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4000" b="1" dirty="0"/>
            </a:p>
          </p:txBody>
        </p:sp>
        <p:sp>
          <p:nvSpPr>
            <p:cNvPr id="22" name="오른쪽 화살표 4">
              <a:extLst>
                <a:ext uri="{FF2B5EF4-FFF2-40B4-BE49-F238E27FC236}">
                  <a16:creationId xmlns:a16="http://schemas.microsoft.com/office/drawing/2014/main" id="{60C7ECF3-3173-448E-AF8B-8E5638FDB21B}"/>
                </a:ext>
              </a:extLst>
            </p:cNvPr>
            <p:cNvSpPr/>
            <p:nvPr/>
          </p:nvSpPr>
          <p:spPr bwMode="auto">
            <a:xfrm>
              <a:off x="2250099" y="3437906"/>
              <a:ext cx="469075" cy="326572"/>
            </a:xfrm>
            <a:prstGeom prst="rightArrow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C0B657C-2077-43E9-AA1D-A52835CB29F5}"/>
                </a:ext>
              </a:extLst>
            </p:cNvPr>
            <p:cNvSpPr txBox="1"/>
            <p:nvPr/>
          </p:nvSpPr>
          <p:spPr>
            <a:xfrm>
              <a:off x="2922162" y="3247249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/>
                <a:t>1</a:t>
              </a:r>
              <a:endParaRPr lang="ko-KR" alt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B196E13-B0A3-4062-95F7-DF205C5A7ED1}"/>
                </a:ext>
              </a:extLst>
            </p:cNvPr>
            <p:cNvSpPr txBox="1"/>
            <p:nvPr/>
          </p:nvSpPr>
          <p:spPr>
            <a:xfrm>
              <a:off x="4001621" y="3250555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/>
                <a:t>0</a:t>
              </a:r>
              <a:endParaRPr lang="ko-KR" alt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3BAE9A5-740E-4026-9295-DB88D4DB8A4B}"/>
                </a:ext>
              </a:extLst>
            </p:cNvPr>
            <p:cNvSpPr txBox="1"/>
            <p:nvPr/>
          </p:nvSpPr>
          <p:spPr>
            <a:xfrm>
              <a:off x="5082318" y="3244617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/>
                <a:t>0</a:t>
              </a:r>
              <a:endParaRPr lang="ko-KR" alt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0CBC9FD-52BA-4F7D-A91B-AAA42FD67448}"/>
                </a:ext>
              </a:extLst>
            </p:cNvPr>
            <p:cNvSpPr txBox="1"/>
            <p:nvPr/>
          </p:nvSpPr>
          <p:spPr>
            <a:xfrm>
              <a:off x="1170099" y="3250555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/>
                <a:t>1</a:t>
              </a:r>
              <a:endParaRPr lang="ko-KR" altLang="en-US" sz="4000" dirty="0"/>
            </a:p>
          </p:txBody>
        </p:sp>
        <p:sp>
          <p:nvSpPr>
            <p:cNvPr id="27" name="오른쪽 화살표 16">
              <a:extLst>
                <a:ext uri="{FF2B5EF4-FFF2-40B4-BE49-F238E27FC236}">
                  <a16:creationId xmlns:a16="http://schemas.microsoft.com/office/drawing/2014/main" id="{00FFBB55-9C99-401C-AA53-485D977FD172}"/>
                </a:ext>
              </a:extLst>
            </p:cNvPr>
            <p:cNvSpPr/>
            <p:nvPr/>
          </p:nvSpPr>
          <p:spPr bwMode="auto">
            <a:xfrm>
              <a:off x="6431401" y="3437906"/>
              <a:ext cx="469075" cy="326572"/>
            </a:xfrm>
            <a:prstGeom prst="rightArrow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4890193-75B5-4C27-AA35-5CFAD0CEA22B}"/>
                </a:ext>
              </a:extLst>
            </p:cNvPr>
            <p:cNvSpPr txBox="1"/>
            <p:nvPr/>
          </p:nvSpPr>
          <p:spPr>
            <a:xfrm>
              <a:off x="2184003" y="3085210"/>
              <a:ext cx="469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HY견고딕" panose="02000600000101010101" pitchFamily="2" charset="-127"/>
                  <a:ea typeface="HY견고딕" panose="02000600000101010101" pitchFamily="2" charset="-127"/>
                </a:rPr>
                <a:t>IN</a:t>
              </a:r>
              <a:endParaRPr lang="ko-KR" altLang="en-US" dirty="0">
                <a:latin typeface="HY견고딕" panose="02000600000101010101" pitchFamily="2" charset="-127"/>
                <a:ea typeface="HY견고딕" panose="02000600000101010101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FB4F3C-2803-4A19-8B2B-704E882AD315}"/>
                </a:ext>
              </a:extLst>
            </p:cNvPr>
            <p:cNvSpPr txBox="1"/>
            <p:nvPr/>
          </p:nvSpPr>
          <p:spPr>
            <a:xfrm>
              <a:off x="6272118" y="3085210"/>
              <a:ext cx="787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HY견고딕" panose="02000600000101010101" pitchFamily="2" charset="-127"/>
                  <a:ea typeface="HY견고딕" panose="02000600000101010101" pitchFamily="2" charset="-127"/>
                </a:rPr>
                <a:t>OUT</a:t>
              </a:r>
              <a:endParaRPr lang="ko-KR" altLang="en-US" dirty="0">
                <a:latin typeface="HY견고딕" panose="02000600000101010101" pitchFamily="2" charset="-127"/>
                <a:ea typeface="HY견고딕" panose="02000600000101010101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1420952-65A5-49CA-A638-DD250053D66A}"/>
                </a:ext>
              </a:extLst>
            </p:cNvPr>
            <p:cNvSpPr txBox="1"/>
            <p:nvPr/>
          </p:nvSpPr>
          <p:spPr>
            <a:xfrm>
              <a:off x="6963128" y="3250555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/>
                <a:t>0</a:t>
              </a:r>
              <a:endParaRPr lang="ko-KR" alt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97629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Register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2FD4899-37A1-4230-9CD7-AECFAB08582A}"/>
              </a:ext>
            </a:extLst>
          </p:cNvPr>
          <p:cNvSpPr txBox="1"/>
          <p:nvPr/>
        </p:nvSpPr>
        <p:spPr>
          <a:xfrm>
            <a:off x="619125" y="913494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Shift Register(3)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34786E-3238-4DEB-A390-FB3C8CE3CA15}"/>
              </a:ext>
            </a:extLst>
          </p:cNvPr>
          <p:cNvSpPr txBox="1"/>
          <p:nvPr/>
        </p:nvSpPr>
        <p:spPr>
          <a:xfrm>
            <a:off x="866775" y="1551807"/>
            <a:ext cx="5926622" cy="41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저장되어 있는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bit 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데이터를 특정 방향으로 이동시키는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Register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158BA13-C43D-45B7-A9CE-2CFE467F4C52}"/>
              </a:ext>
            </a:extLst>
          </p:cNvPr>
          <p:cNvGrpSpPr/>
          <p:nvPr/>
        </p:nvGrpSpPr>
        <p:grpSpPr>
          <a:xfrm>
            <a:off x="1170099" y="2889000"/>
            <a:ext cx="6873029" cy="1080000"/>
            <a:chOff x="1170099" y="3063833"/>
            <a:chExt cx="6873029" cy="1080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A091891-B241-4CDE-86C2-5489E71E8AD9}"/>
                </a:ext>
              </a:extLst>
            </p:cNvPr>
            <p:cNvSpPr/>
            <p:nvPr/>
          </p:nvSpPr>
          <p:spPr bwMode="auto">
            <a:xfrm>
              <a:off x="2922161" y="3063833"/>
              <a:ext cx="1080000" cy="1080000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altLang="ko-KR" sz="4000" b="1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CE903C2-BDBA-432D-A540-7705B241E926}"/>
                </a:ext>
              </a:extLst>
            </p:cNvPr>
            <p:cNvSpPr/>
            <p:nvPr/>
          </p:nvSpPr>
          <p:spPr bwMode="auto">
            <a:xfrm>
              <a:off x="4002161" y="3063833"/>
              <a:ext cx="1080000" cy="1080000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4000" b="1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03E852F-C86E-4CB7-B159-0655DCFF8C16}"/>
                </a:ext>
              </a:extLst>
            </p:cNvPr>
            <p:cNvSpPr/>
            <p:nvPr/>
          </p:nvSpPr>
          <p:spPr bwMode="auto">
            <a:xfrm>
              <a:off x="5082161" y="3063833"/>
              <a:ext cx="1080000" cy="1080000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4000" b="1" dirty="0"/>
            </a:p>
          </p:txBody>
        </p:sp>
        <p:sp>
          <p:nvSpPr>
            <p:cNvPr id="10" name="오른쪽 화살표 4">
              <a:extLst>
                <a:ext uri="{FF2B5EF4-FFF2-40B4-BE49-F238E27FC236}">
                  <a16:creationId xmlns:a16="http://schemas.microsoft.com/office/drawing/2014/main" id="{A7524F8C-4CBA-4035-A2D9-10B9637980AA}"/>
                </a:ext>
              </a:extLst>
            </p:cNvPr>
            <p:cNvSpPr/>
            <p:nvPr/>
          </p:nvSpPr>
          <p:spPr bwMode="auto">
            <a:xfrm>
              <a:off x="2250099" y="3437906"/>
              <a:ext cx="469075" cy="326572"/>
            </a:xfrm>
            <a:prstGeom prst="rightArrow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E6CBAB3-419F-479F-A123-55A82EC0C1E8}"/>
                </a:ext>
              </a:extLst>
            </p:cNvPr>
            <p:cNvSpPr txBox="1"/>
            <p:nvPr/>
          </p:nvSpPr>
          <p:spPr>
            <a:xfrm>
              <a:off x="2922162" y="3247249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/>
                <a:t>0</a:t>
              </a:r>
              <a:endParaRPr lang="ko-KR" altLang="en-US" sz="4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4EA9455-36DB-4D57-A97B-A1BE3F648C84}"/>
                </a:ext>
              </a:extLst>
            </p:cNvPr>
            <p:cNvSpPr txBox="1"/>
            <p:nvPr/>
          </p:nvSpPr>
          <p:spPr>
            <a:xfrm>
              <a:off x="4001621" y="3250555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/>
                <a:t>1</a:t>
              </a:r>
              <a:endParaRPr lang="ko-KR" altLang="en-US" sz="4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731BC27-D824-4A1C-832A-07D34E369103}"/>
                </a:ext>
              </a:extLst>
            </p:cNvPr>
            <p:cNvSpPr txBox="1"/>
            <p:nvPr/>
          </p:nvSpPr>
          <p:spPr>
            <a:xfrm>
              <a:off x="5082318" y="3244617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/>
                <a:t>0</a:t>
              </a:r>
              <a:endParaRPr lang="ko-KR" altLang="en-US" sz="4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118198D-34D0-4ED9-925B-33A87AA91865}"/>
                </a:ext>
              </a:extLst>
            </p:cNvPr>
            <p:cNvSpPr txBox="1"/>
            <p:nvPr/>
          </p:nvSpPr>
          <p:spPr>
            <a:xfrm>
              <a:off x="1170099" y="3250555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/>
                <a:t>1</a:t>
              </a:r>
              <a:endParaRPr lang="ko-KR" altLang="en-US" sz="4000" dirty="0"/>
            </a:p>
          </p:txBody>
        </p:sp>
        <p:sp>
          <p:nvSpPr>
            <p:cNvPr id="15" name="오른쪽 화살표 16">
              <a:extLst>
                <a:ext uri="{FF2B5EF4-FFF2-40B4-BE49-F238E27FC236}">
                  <a16:creationId xmlns:a16="http://schemas.microsoft.com/office/drawing/2014/main" id="{55639A2E-BB6E-488C-B1C1-7239C2A52C3F}"/>
                </a:ext>
              </a:extLst>
            </p:cNvPr>
            <p:cNvSpPr/>
            <p:nvPr/>
          </p:nvSpPr>
          <p:spPr bwMode="auto">
            <a:xfrm>
              <a:off x="6431401" y="3437906"/>
              <a:ext cx="469075" cy="326572"/>
            </a:xfrm>
            <a:prstGeom prst="rightArrow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E6164C-FB27-4350-976F-5B612BFEC52E}"/>
                </a:ext>
              </a:extLst>
            </p:cNvPr>
            <p:cNvSpPr txBox="1"/>
            <p:nvPr/>
          </p:nvSpPr>
          <p:spPr>
            <a:xfrm>
              <a:off x="2184003" y="3085210"/>
              <a:ext cx="469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HY견고딕" panose="02000600000101010101" pitchFamily="2" charset="-127"/>
                  <a:ea typeface="HY견고딕" panose="02000600000101010101" pitchFamily="2" charset="-127"/>
                </a:rPr>
                <a:t>IN</a:t>
              </a:r>
              <a:endParaRPr lang="ko-KR" altLang="en-US" dirty="0">
                <a:latin typeface="HY견고딕" panose="02000600000101010101" pitchFamily="2" charset="-127"/>
                <a:ea typeface="HY견고딕" panose="02000600000101010101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5756DFF-887D-49F4-B16E-94C62AB230AD}"/>
                </a:ext>
              </a:extLst>
            </p:cNvPr>
            <p:cNvSpPr txBox="1"/>
            <p:nvPr/>
          </p:nvSpPr>
          <p:spPr>
            <a:xfrm>
              <a:off x="6272118" y="3085210"/>
              <a:ext cx="787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HY견고딕" panose="02000600000101010101" pitchFamily="2" charset="-127"/>
                  <a:ea typeface="HY견고딕" panose="02000600000101010101" pitchFamily="2" charset="-127"/>
                </a:rPr>
                <a:t>OUT</a:t>
              </a:r>
              <a:endParaRPr lang="ko-KR" altLang="en-US" dirty="0">
                <a:latin typeface="HY견고딕" panose="02000600000101010101" pitchFamily="2" charset="-127"/>
                <a:ea typeface="HY견고딕" panose="02000600000101010101" pitchFamily="2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822EF7-F486-4B78-9F5F-AEF505EECDD1}"/>
                </a:ext>
              </a:extLst>
            </p:cNvPr>
            <p:cNvSpPr txBox="1"/>
            <p:nvPr/>
          </p:nvSpPr>
          <p:spPr>
            <a:xfrm>
              <a:off x="6963128" y="3250555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/>
                <a:t>0</a:t>
              </a:r>
              <a:endParaRPr lang="ko-KR" alt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74747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Register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2FD4899-37A1-4230-9CD7-AECFAB08582A}"/>
              </a:ext>
            </a:extLst>
          </p:cNvPr>
          <p:cNvSpPr txBox="1"/>
          <p:nvPr/>
        </p:nvSpPr>
        <p:spPr>
          <a:xfrm>
            <a:off x="619125" y="913494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Shift Register(4)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34786E-3238-4DEB-A390-FB3C8CE3CA15}"/>
              </a:ext>
            </a:extLst>
          </p:cNvPr>
          <p:cNvSpPr txBox="1"/>
          <p:nvPr/>
        </p:nvSpPr>
        <p:spPr>
          <a:xfrm>
            <a:off x="866775" y="1551807"/>
            <a:ext cx="5926622" cy="41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저장되어 있는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bit 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데이터를 특정 방향으로 이동시키는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Register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3B06F4A-7ECD-4099-BF31-13639E950137}"/>
              </a:ext>
            </a:extLst>
          </p:cNvPr>
          <p:cNvGrpSpPr/>
          <p:nvPr/>
        </p:nvGrpSpPr>
        <p:grpSpPr>
          <a:xfrm>
            <a:off x="1170099" y="2889000"/>
            <a:ext cx="6873029" cy="1080000"/>
            <a:chOff x="1170099" y="3063833"/>
            <a:chExt cx="6873029" cy="1080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A9DF6DB-07D5-436F-A051-9F36AC196E8E}"/>
                </a:ext>
              </a:extLst>
            </p:cNvPr>
            <p:cNvSpPr/>
            <p:nvPr/>
          </p:nvSpPr>
          <p:spPr bwMode="auto">
            <a:xfrm>
              <a:off x="2922161" y="3063833"/>
              <a:ext cx="1080000" cy="1080000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altLang="ko-KR" sz="4000" b="1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C0B26F3-5106-44BF-8330-844F183EA0D3}"/>
                </a:ext>
              </a:extLst>
            </p:cNvPr>
            <p:cNvSpPr/>
            <p:nvPr/>
          </p:nvSpPr>
          <p:spPr bwMode="auto">
            <a:xfrm>
              <a:off x="4002161" y="3063833"/>
              <a:ext cx="1080000" cy="1080000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4000" b="1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953FFBE-0A77-4B09-BD34-1E09F6CB6CFE}"/>
                </a:ext>
              </a:extLst>
            </p:cNvPr>
            <p:cNvSpPr/>
            <p:nvPr/>
          </p:nvSpPr>
          <p:spPr bwMode="auto">
            <a:xfrm>
              <a:off x="5082161" y="3063833"/>
              <a:ext cx="1080000" cy="1080000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4000" b="1" dirty="0"/>
            </a:p>
          </p:txBody>
        </p:sp>
        <p:sp>
          <p:nvSpPr>
            <p:cNvPr id="10" name="오른쪽 화살표 4">
              <a:extLst>
                <a:ext uri="{FF2B5EF4-FFF2-40B4-BE49-F238E27FC236}">
                  <a16:creationId xmlns:a16="http://schemas.microsoft.com/office/drawing/2014/main" id="{73D028E0-0978-4A88-9944-EEAAAE8A8F16}"/>
                </a:ext>
              </a:extLst>
            </p:cNvPr>
            <p:cNvSpPr/>
            <p:nvPr/>
          </p:nvSpPr>
          <p:spPr bwMode="auto">
            <a:xfrm>
              <a:off x="2250099" y="3437906"/>
              <a:ext cx="469075" cy="326572"/>
            </a:xfrm>
            <a:prstGeom prst="rightArrow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136372-DB2D-4CA1-B662-0EE277D0AA3F}"/>
                </a:ext>
              </a:extLst>
            </p:cNvPr>
            <p:cNvSpPr txBox="1"/>
            <p:nvPr/>
          </p:nvSpPr>
          <p:spPr>
            <a:xfrm>
              <a:off x="2922162" y="3247249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/>
                <a:t>0</a:t>
              </a:r>
              <a:endParaRPr lang="ko-KR" altLang="en-US" sz="4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4D2FB0-E976-4B6D-AD7D-FFDF594247ED}"/>
                </a:ext>
              </a:extLst>
            </p:cNvPr>
            <p:cNvSpPr txBox="1"/>
            <p:nvPr/>
          </p:nvSpPr>
          <p:spPr>
            <a:xfrm>
              <a:off x="4001621" y="3250555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/>
                <a:t>0</a:t>
              </a:r>
              <a:endParaRPr lang="ko-KR" altLang="en-US" sz="4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0AC749-2169-4C83-816D-44C88BD70D4B}"/>
                </a:ext>
              </a:extLst>
            </p:cNvPr>
            <p:cNvSpPr txBox="1"/>
            <p:nvPr/>
          </p:nvSpPr>
          <p:spPr>
            <a:xfrm>
              <a:off x="5082318" y="3244617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/>
                <a:t>1</a:t>
              </a:r>
              <a:endParaRPr lang="ko-KR" altLang="en-US" sz="4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AB46C9-A185-47A1-A3BD-598EC0E65B69}"/>
                </a:ext>
              </a:extLst>
            </p:cNvPr>
            <p:cNvSpPr txBox="1"/>
            <p:nvPr/>
          </p:nvSpPr>
          <p:spPr>
            <a:xfrm>
              <a:off x="1170099" y="3250555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/>
                <a:t>1</a:t>
              </a:r>
              <a:endParaRPr lang="ko-KR" altLang="en-US" sz="4000" dirty="0"/>
            </a:p>
          </p:txBody>
        </p:sp>
        <p:sp>
          <p:nvSpPr>
            <p:cNvPr id="15" name="오른쪽 화살표 16">
              <a:extLst>
                <a:ext uri="{FF2B5EF4-FFF2-40B4-BE49-F238E27FC236}">
                  <a16:creationId xmlns:a16="http://schemas.microsoft.com/office/drawing/2014/main" id="{6453B537-F58A-4BE9-AB0D-1BAF2176BC79}"/>
                </a:ext>
              </a:extLst>
            </p:cNvPr>
            <p:cNvSpPr/>
            <p:nvPr/>
          </p:nvSpPr>
          <p:spPr bwMode="auto">
            <a:xfrm>
              <a:off x="6431401" y="3437906"/>
              <a:ext cx="469075" cy="326572"/>
            </a:xfrm>
            <a:prstGeom prst="rightArrow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6DD471F-C217-46E9-AB1E-A8C92F0503C3}"/>
                </a:ext>
              </a:extLst>
            </p:cNvPr>
            <p:cNvSpPr txBox="1"/>
            <p:nvPr/>
          </p:nvSpPr>
          <p:spPr>
            <a:xfrm>
              <a:off x="2184003" y="3085210"/>
              <a:ext cx="469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HY견고딕" panose="02000600000101010101" pitchFamily="2" charset="-127"/>
                  <a:ea typeface="HY견고딕" panose="02000600000101010101" pitchFamily="2" charset="-127"/>
                </a:rPr>
                <a:t>IN</a:t>
              </a:r>
              <a:endParaRPr lang="ko-KR" altLang="en-US" dirty="0">
                <a:latin typeface="HY견고딕" panose="02000600000101010101" pitchFamily="2" charset="-127"/>
                <a:ea typeface="HY견고딕" panose="02000600000101010101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F2A5AE-9972-4EB8-8EED-5B46F253C23D}"/>
                </a:ext>
              </a:extLst>
            </p:cNvPr>
            <p:cNvSpPr txBox="1"/>
            <p:nvPr/>
          </p:nvSpPr>
          <p:spPr>
            <a:xfrm>
              <a:off x="6272118" y="3085210"/>
              <a:ext cx="787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HY견고딕" panose="02000600000101010101" pitchFamily="2" charset="-127"/>
                  <a:ea typeface="HY견고딕" panose="02000600000101010101" pitchFamily="2" charset="-127"/>
                </a:rPr>
                <a:t>OUT</a:t>
              </a:r>
              <a:endParaRPr lang="ko-KR" altLang="en-US" dirty="0">
                <a:latin typeface="HY견고딕" panose="02000600000101010101" pitchFamily="2" charset="-127"/>
                <a:ea typeface="HY견고딕" panose="02000600000101010101" pitchFamily="2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E03C9A0-66CB-4CB3-BF7F-0F11BEEBF08F}"/>
                </a:ext>
              </a:extLst>
            </p:cNvPr>
            <p:cNvSpPr txBox="1"/>
            <p:nvPr/>
          </p:nvSpPr>
          <p:spPr>
            <a:xfrm>
              <a:off x="6963128" y="3250555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/>
                <a:t>0</a:t>
              </a:r>
              <a:endParaRPr lang="ko-KR" alt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2358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Register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2FD4899-37A1-4230-9CD7-AECFAB08582A}"/>
              </a:ext>
            </a:extLst>
          </p:cNvPr>
          <p:cNvSpPr txBox="1"/>
          <p:nvPr/>
        </p:nvSpPr>
        <p:spPr>
          <a:xfrm>
            <a:off x="619125" y="913494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Shift Register(5)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34786E-3238-4DEB-A390-FB3C8CE3CA15}"/>
              </a:ext>
            </a:extLst>
          </p:cNvPr>
          <p:cNvSpPr txBox="1"/>
          <p:nvPr/>
        </p:nvSpPr>
        <p:spPr>
          <a:xfrm>
            <a:off x="866775" y="1551807"/>
            <a:ext cx="5926622" cy="41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저장되어 있는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bit 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데이터를 특정 방향으로 이동시키는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Register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BA0653A-C45C-47C2-BFDA-6E05D5B87177}"/>
              </a:ext>
            </a:extLst>
          </p:cNvPr>
          <p:cNvGrpSpPr/>
          <p:nvPr/>
        </p:nvGrpSpPr>
        <p:grpSpPr>
          <a:xfrm>
            <a:off x="1170099" y="2889000"/>
            <a:ext cx="6873029" cy="1080000"/>
            <a:chOff x="1170099" y="3063833"/>
            <a:chExt cx="6873029" cy="1080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80BE419-5F28-4A9E-9F47-0F8E8828376C}"/>
                </a:ext>
              </a:extLst>
            </p:cNvPr>
            <p:cNvSpPr/>
            <p:nvPr/>
          </p:nvSpPr>
          <p:spPr bwMode="auto">
            <a:xfrm>
              <a:off x="2922161" y="3063833"/>
              <a:ext cx="1080000" cy="1080000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altLang="ko-KR" sz="4000" b="1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92F61D4-FD81-405A-81EA-0662B3633548}"/>
                </a:ext>
              </a:extLst>
            </p:cNvPr>
            <p:cNvSpPr/>
            <p:nvPr/>
          </p:nvSpPr>
          <p:spPr bwMode="auto">
            <a:xfrm>
              <a:off x="4002161" y="3063833"/>
              <a:ext cx="1080000" cy="1080000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4000" b="1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352840A-A6DC-4B47-BE62-17B843AD8798}"/>
                </a:ext>
              </a:extLst>
            </p:cNvPr>
            <p:cNvSpPr/>
            <p:nvPr/>
          </p:nvSpPr>
          <p:spPr bwMode="auto">
            <a:xfrm>
              <a:off x="5082161" y="3063833"/>
              <a:ext cx="1080000" cy="1080000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4000" b="1" dirty="0"/>
            </a:p>
          </p:txBody>
        </p:sp>
        <p:sp>
          <p:nvSpPr>
            <p:cNvPr id="10" name="오른쪽 화살표 4">
              <a:extLst>
                <a:ext uri="{FF2B5EF4-FFF2-40B4-BE49-F238E27FC236}">
                  <a16:creationId xmlns:a16="http://schemas.microsoft.com/office/drawing/2014/main" id="{1FE73B8D-6801-4C11-BD55-C597EFEAA5F4}"/>
                </a:ext>
              </a:extLst>
            </p:cNvPr>
            <p:cNvSpPr/>
            <p:nvPr/>
          </p:nvSpPr>
          <p:spPr bwMode="auto">
            <a:xfrm>
              <a:off x="2250099" y="3437906"/>
              <a:ext cx="469075" cy="326572"/>
            </a:xfrm>
            <a:prstGeom prst="rightArrow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E62752-3391-4297-9D30-09C654BC1691}"/>
                </a:ext>
              </a:extLst>
            </p:cNvPr>
            <p:cNvSpPr txBox="1"/>
            <p:nvPr/>
          </p:nvSpPr>
          <p:spPr>
            <a:xfrm>
              <a:off x="2922162" y="3247249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/>
                <a:t>0</a:t>
              </a:r>
              <a:endParaRPr lang="ko-KR" altLang="en-US" sz="4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AC8D25F-5B38-4874-A9BB-D7691DB5D95A}"/>
                </a:ext>
              </a:extLst>
            </p:cNvPr>
            <p:cNvSpPr txBox="1"/>
            <p:nvPr/>
          </p:nvSpPr>
          <p:spPr>
            <a:xfrm>
              <a:off x="4001621" y="3250555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/>
                <a:t>0</a:t>
              </a:r>
              <a:endParaRPr lang="ko-KR" altLang="en-US" sz="4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BA8A8D7-D1D2-4909-A83D-CEBD88E40242}"/>
                </a:ext>
              </a:extLst>
            </p:cNvPr>
            <p:cNvSpPr txBox="1"/>
            <p:nvPr/>
          </p:nvSpPr>
          <p:spPr>
            <a:xfrm>
              <a:off x="5082318" y="3244617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/>
                <a:t>0</a:t>
              </a:r>
              <a:endParaRPr lang="ko-KR" altLang="en-US" sz="4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4868A0-8510-4CA4-93E6-718A5DEC6EAC}"/>
                </a:ext>
              </a:extLst>
            </p:cNvPr>
            <p:cNvSpPr txBox="1"/>
            <p:nvPr/>
          </p:nvSpPr>
          <p:spPr>
            <a:xfrm>
              <a:off x="1170099" y="3250555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/>
                <a:t>1</a:t>
              </a:r>
              <a:endParaRPr lang="ko-KR" altLang="en-US" sz="4000" dirty="0"/>
            </a:p>
          </p:txBody>
        </p:sp>
        <p:sp>
          <p:nvSpPr>
            <p:cNvPr id="15" name="오른쪽 화살표 16">
              <a:extLst>
                <a:ext uri="{FF2B5EF4-FFF2-40B4-BE49-F238E27FC236}">
                  <a16:creationId xmlns:a16="http://schemas.microsoft.com/office/drawing/2014/main" id="{E4EA99CD-27FE-4F97-8886-3F429549BFD3}"/>
                </a:ext>
              </a:extLst>
            </p:cNvPr>
            <p:cNvSpPr/>
            <p:nvPr/>
          </p:nvSpPr>
          <p:spPr bwMode="auto">
            <a:xfrm>
              <a:off x="6431401" y="3437906"/>
              <a:ext cx="469075" cy="326572"/>
            </a:xfrm>
            <a:prstGeom prst="rightArrow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73831A-4532-4629-BFE5-5AFFC028550A}"/>
                </a:ext>
              </a:extLst>
            </p:cNvPr>
            <p:cNvSpPr txBox="1"/>
            <p:nvPr/>
          </p:nvSpPr>
          <p:spPr>
            <a:xfrm>
              <a:off x="2184003" y="3085210"/>
              <a:ext cx="469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HY견고딕" panose="02000600000101010101" pitchFamily="2" charset="-127"/>
                  <a:ea typeface="HY견고딕" panose="02000600000101010101" pitchFamily="2" charset="-127"/>
                </a:rPr>
                <a:t>IN</a:t>
              </a:r>
              <a:endParaRPr lang="ko-KR" altLang="en-US" dirty="0">
                <a:latin typeface="HY견고딕" panose="02000600000101010101" pitchFamily="2" charset="-127"/>
                <a:ea typeface="HY견고딕" panose="02000600000101010101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0DC9F2E-F3B4-4B36-88D0-D369D4837870}"/>
                </a:ext>
              </a:extLst>
            </p:cNvPr>
            <p:cNvSpPr txBox="1"/>
            <p:nvPr/>
          </p:nvSpPr>
          <p:spPr>
            <a:xfrm>
              <a:off x="6272118" y="3085210"/>
              <a:ext cx="787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HY견고딕" panose="02000600000101010101" pitchFamily="2" charset="-127"/>
                  <a:ea typeface="HY견고딕" panose="02000600000101010101" pitchFamily="2" charset="-127"/>
                </a:rPr>
                <a:t>OUT</a:t>
              </a:r>
              <a:endParaRPr lang="ko-KR" altLang="en-US" dirty="0">
                <a:latin typeface="HY견고딕" panose="02000600000101010101" pitchFamily="2" charset="-127"/>
                <a:ea typeface="HY견고딕" panose="02000600000101010101" pitchFamily="2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192D1A-9C0E-4519-8DD6-C6BE6E3FC3E9}"/>
                </a:ext>
              </a:extLst>
            </p:cNvPr>
            <p:cNvSpPr txBox="1"/>
            <p:nvPr/>
          </p:nvSpPr>
          <p:spPr>
            <a:xfrm>
              <a:off x="6963128" y="3250555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/>
                <a:t>1</a:t>
              </a:r>
              <a:endParaRPr lang="ko-KR" alt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1282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02142"/>
            <a:ext cx="7772400" cy="1470025"/>
          </a:xfrm>
        </p:spPr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21410" y="2584830"/>
            <a:ext cx="7040880" cy="1328802"/>
          </a:xfrm>
        </p:spPr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- 4</a:t>
            </a:r>
            <a:r>
              <a:rPr lang="ko-KR" altLang="en-US" dirty="0">
                <a:solidFill>
                  <a:srgbClr val="C00000"/>
                </a:solidFill>
              </a:rPr>
              <a:t>주차 </a:t>
            </a:r>
            <a:r>
              <a:rPr lang="en-US" altLang="ko-KR" dirty="0">
                <a:solidFill>
                  <a:srgbClr val="C00000"/>
                </a:solidFill>
              </a:rPr>
              <a:t>: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rgbClr val="C00000"/>
                </a:solidFill>
              </a:rPr>
              <a:t>Flip-Flop </a:t>
            </a:r>
            <a:r>
              <a:rPr lang="ko-KR" altLang="en-US" dirty="0">
                <a:solidFill>
                  <a:srgbClr val="C00000"/>
                </a:solidFill>
              </a:rPr>
              <a:t>및 </a:t>
            </a:r>
            <a:r>
              <a:rPr lang="en-US" altLang="ko-KR" dirty="0">
                <a:solidFill>
                  <a:srgbClr val="C00000"/>
                </a:solidFill>
              </a:rPr>
              <a:t>Register </a:t>
            </a:r>
            <a:r>
              <a:rPr lang="ko-KR" altLang="en-US" dirty="0">
                <a:solidFill>
                  <a:srgbClr val="C00000"/>
                </a:solidFill>
              </a:rPr>
              <a:t>이해</a:t>
            </a:r>
            <a:r>
              <a:rPr lang="en-US" altLang="ko-KR" dirty="0">
                <a:solidFill>
                  <a:srgbClr val="C00000"/>
                </a:solidFill>
              </a:rPr>
              <a:t>-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C849A-ED72-4576-8053-48D3665C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1070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125" y="97155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 회로의 동작을 </a:t>
            </a:r>
            <a:r>
              <a:rPr lang="ko-KR" altLang="en-US" dirty="0" err="1"/>
              <a:t>확인하시오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6775" y="1426783"/>
            <a:ext cx="5795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Quartus</a:t>
            </a:r>
            <a:r>
              <a:rPr lang="ko-KR" altLang="en-US" sz="140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다음 </a:t>
            </a:r>
            <a:r>
              <a:rPr lang="en-US" altLang="ko-KR" sz="140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40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가지 </a:t>
            </a:r>
            <a:r>
              <a:rPr lang="en-US" altLang="ko-KR" sz="140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flip-flop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실제 </a:t>
            </a:r>
            <a:r>
              <a:rPr lang="en-US" altLang="ko-KR" sz="1400" dirty="0" err="1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Qout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출력을 </a:t>
            </a:r>
            <a:r>
              <a:rPr lang="ko-KR" altLang="en-US" sz="1400" dirty="0" err="1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확인하시오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381D489-1DA6-4BBD-832A-E974525F9B3E}"/>
              </a:ext>
            </a:extLst>
          </p:cNvPr>
          <p:cNvGrpSpPr/>
          <p:nvPr/>
        </p:nvGrpSpPr>
        <p:grpSpPr>
          <a:xfrm>
            <a:off x="1578853" y="1820461"/>
            <a:ext cx="5986293" cy="4594128"/>
            <a:chOff x="1395503" y="1743211"/>
            <a:chExt cx="5986293" cy="459412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3DAA7AE-6BA2-48E9-885E-D6A8F29A3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9990" y="2016398"/>
              <a:ext cx="5891806" cy="183357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BDF7283-8EDB-4834-BABA-5AB1E3766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9990" y="4123161"/>
              <a:ext cx="5874612" cy="2214178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494D5D9-75C3-4A38-8FB9-FAA27D846944}"/>
                </a:ext>
              </a:extLst>
            </p:cNvPr>
            <p:cNvSpPr/>
            <p:nvPr/>
          </p:nvSpPr>
          <p:spPr>
            <a:xfrm>
              <a:off x="1395503" y="1743211"/>
              <a:ext cx="38811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① Synchronous D flip-flop with Asynchronous Reset</a:t>
              </a:r>
              <a:endPara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4995119-93DC-446C-8255-9A73E24C9216}"/>
                </a:ext>
              </a:extLst>
            </p:cNvPr>
            <p:cNvSpPr/>
            <p:nvPr/>
          </p:nvSpPr>
          <p:spPr>
            <a:xfrm>
              <a:off x="1395503" y="3848842"/>
              <a:ext cx="37866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② Synchronous D flip-flop with Synchronous Reset</a:t>
              </a:r>
              <a:endPara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2167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125" y="97155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 회로의 동작을 </a:t>
            </a:r>
            <a:r>
              <a:rPr lang="ko-KR" altLang="en-US" dirty="0" err="1"/>
              <a:t>확인하시오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DCC2828-FFE5-4AD1-A0F8-266C18B5DBD5}"/>
              </a:ext>
            </a:extLst>
          </p:cNvPr>
          <p:cNvSpPr/>
          <p:nvPr/>
        </p:nvSpPr>
        <p:spPr>
          <a:xfrm>
            <a:off x="1578853" y="4176000"/>
            <a:ext cx="57214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① FDRE: D Flip-Flop with Synchronous Reset and Clock Enable(Asynchronous)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989FEE9-5377-4BA6-B7A5-A8733DCD7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853" y="4452999"/>
            <a:ext cx="5424914" cy="1871270"/>
          </a:xfrm>
          <a:prstGeom prst="rect">
            <a:avLst/>
          </a:prstGeom>
        </p:spPr>
      </p:pic>
      <p:pic>
        <p:nvPicPr>
          <p:cNvPr id="27" name="그림 26" descr="화면 캡처">
            <a:extLst>
              <a:ext uri="{FF2B5EF4-FFF2-40B4-BE49-F238E27FC236}">
                <a16:creationId xmlns:a16="http://schemas.microsoft.com/office/drawing/2014/main" id="{B9AF6054-274B-44EE-A297-192745068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851" y="1470933"/>
            <a:ext cx="4488297" cy="257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00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125" y="97155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 회로의 동작을 </a:t>
            </a:r>
            <a:r>
              <a:rPr lang="ko-KR" altLang="en-US" dirty="0" err="1"/>
              <a:t>확인하시오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DCC2828-FFE5-4AD1-A0F8-266C18B5DBD5}"/>
              </a:ext>
            </a:extLst>
          </p:cNvPr>
          <p:cNvSpPr/>
          <p:nvPr/>
        </p:nvSpPr>
        <p:spPr>
          <a:xfrm>
            <a:off x="1578853" y="4176000"/>
            <a:ext cx="3847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① Synchronous D Flip-Flops and Synchronous Reset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E0EB716-78FB-49DF-A61E-7FD36A5F2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853" y="4452999"/>
            <a:ext cx="5248286" cy="2133542"/>
          </a:xfrm>
          <a:prstGeom prst="rect">
            <a:avLst/>
          </a:prstGeom>
        </p:spPr>
      </p:pic>
      <p:pic>
        <p:nvPicPr>
          <p:cNvPr id="10" name="그림 9" descr="화면 캡처">
            <a:extLst>
              <a:ext uri="{FF2B5EF4-FFF2-40B4-BE49-F238E27FC236}">
                <a16:creationId xmlns:a16="http://schemas.microsoft.com/office/drawing/2014/main" id="{FF11195E-7722-4F9B-AC3C-D484ABB36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64" y="1474591"/>
            <a:ext cx="8431672" cy="270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35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125" y="97155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 회로의 동작을 </a:t>
            </a:r>
            <a:r>
              <a:rPr lang="ko-KR" altLang="en-US" dirty="0" err="1"/>
              <a:t>확인하시오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165E73-4848-4986-A37B-96B4296CF2E5}"/>
              </a:ext>
            </a:extLst>
          </p:cNvPr>
          <p:cNvSpPr txBox="1"/>
          <p:nvPr/>
        </p:nvSpPr>
        <p:spPr>
          <a:xfrm>
            <a:off x="866775" y="1426783"/>
            <a:ext cx="72843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입력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Ce, [3:0] Din, CLK, RST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출력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[3:0] </a:t>
            </a:r>
            <a:r>
              <a:rPr lang="en-US" altLang="ko-KR" sz="1400" dirty="0" err="1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Dout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Ce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이면 현재 값을 유지하고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Ce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이면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[3:0] Din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값으로 초기화되는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4bit Register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7F3D735-E316-4D05-AC9A-5F5B348201E9}"/>
              </a:ext>
            </a:extLst>
          </p:cNvPr>
          <p:cNvGrpSpPr/>
          <p:nvPr/>
        </p:nvGrpSpPr>
        <p:grpSpPr>
          <a:xfrm>
            <a:off x="335106" y="2929641"/>
            <a:ext cx="3971055" cy="1840479"/>
            <a:chOff x="2617169" y="3349870"/>
            <a:chExt cx="3971055" cy="184047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5CE9892-DCB4-49AB-9846-C15515FA1E44}"/>
                </a:ext>
              </a:extLst>
            </p:cNvPr>
            <p:cNvSpPr txBox="1"/>
            <p:nvPr/>
          </p:nvSpPr>
          <p:spPr>
            <a:xfrm>
              <a:off x="2617169" y="3686240"/>
              <a:ext cx="833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[3:0] Din</a:t>
              </a:r>
              <a:endParaRPr lang="ko-KR" altLang="en-US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B2B005-9CD6-4508-8A98-595C837E8727}"/>
                </a:ext>
              </a:extLst>
            </p:cNvPr>
            <p:cNvSpPr txBox="1"/>
            <p:nvPr/>
          </p:nvSpPr>
          <p:spPr>
            <a:xfrm>
              <a:off x="3033899" y="4667660"/>
              <a:ext cx="478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CLK</a:t>
              </a:r>
              <a:endParaRPr lang="ko-KR" altLang="en-US" sz="1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0D912A4-9014-4180-A7CA-0FC0BE53140B}"/>
                </a:ext>
              </a:extLst>
            </p:cNvPr>
            <p:cNvSpPr/>
            <p:nvPr/>
          </p:nvSpPr>
          <p:spPr bwMode="auto">
            <a:xfrm>
              <a:off x="3896060" y="3349870"/>
              <a:ext cx="1365769" cy="179854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4bit</a:t>
              </a:r>
            </a:p>
            <a:p>
              <a:pPr algn="ctr"/>
              <a:r>
                <a:rPr lang="en-US" altLang="ko-KR" sz="12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Register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7ABB5E1F-B87A-48F1-B4F8-983DB96B87C0}"/>
                </a:ext>
              </a:extLst>
            </p:cNvPr>
            <p:cNvCxnSpPr>
              <a:cxnSpLocks/>
            </p:cNvCxnSpPr>
            <p:nvPr/>
          </p:nvCxnSpPr>
          <p:spPr>
            <a:xfrm>
              <a:off x="3477935" y="3565937"/>
              <a:ext cx="402404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7C33CE3-C9AE-454F-8037-9AA4FDEEC1CE}"/>
                </a:ext>
              </a:extLst>
            </p:cNvPr>
            <p:cNvSpPr txBox="1"/>
            <p:nvPr/>
          </p:nvSpPr>
          <p:spPr>
            <a:xfrm>
              <a:off x="3112611" y="3440550"/>
              <a:ext cx="3908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Ce</a:t>
              </a:r>
              <a:endParaRPr lang="ko-KR" altLang="en-US" sz="1200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B303810-B473-4C0E-ABF7-BE6053277B56}"/>
                </a:ext>
              </a:extLst>
            </p:cNvPr>
            <p:cNvCxnSpPr>
              <a:cxnSpLocks/>
            </p:cNvCxnSpPr>
            <p:nvPr/>
          </p:nvCxnSpPr>
          <p:spPr>
            <a:xfrm>
              <a:off x="3484600" y="5051994"/>
              <a:ext cx="402404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66824A-2CF4-4A9A-A645-F589540A8D40}"/>
                </a:ext>
              </a:extLst>
            </p:cNvPr>
            <p:cNvSpPr txBox="1"/>
            <p:nvPr/>
          </p:nvSpPr>
          <p:spPr>
            <a:xfrm>
              <a:off x="3033899" y="4913350"/>
              <a:ext cx="4663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RST</a:t>
              </a:r>
              <a:endParaRPr lang="ko-KR" altLang="en-US" sz="12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06B3AF6-F3CF-44DD-8919-A9960673A361}"/>
                </a:ext>
              </a:extLst>
            </p:cNvPr>
            <p:cNvCxnSpPr>
              <a:cxnSpLocks/>
            </p:cNvCxnSpPr>
            <p:nvPr/>
          </p:nvCxnSpPr>
          <p:spPr>
            <a:xfrm>
              <a:off x="5261829" y="3590058"/>
              <a:ext cx="40240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4984F1-954D-4F00-8F3E-7C2FCFF0ED34}"/>
                </a:ext>
              </a:extLst>
            </p:cNvPr>
            <p:cNvSpPr txBox="1"/>
            <p:nvPr/>
          </p:nvSpPr>
          <p:spPr>
            <a:xfrm>
              <a:off x="5645002" y="3451414"/>
              <a:ext cx="943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[3:0] </a:t>
              </a:r>
              <a:r>
                <a:rPr lang="en-US" altLang="ko-KR" sz="1200" dirty="0" err="1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Dout</a:t>
              </a:r>
              <a:endParaRPr lang="ko-KR" altLang="en-US" sz="1200" dirty="0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230097A3-8470-4594-BC10-9193B730E4A8}"/>
                </a:ext>
              </a:extLst>
            </p:cNvPr>
            <p:cNvCxnSpPr>
              <a:cxnSpLocks/>
            </p:cNvCxnSpPr>
            <p:nvPr/>
          </p:nvCxnSpPr>
          <p:spPr>
            <a:xfrm>
              <a:off x="3484600" y="4805809"/>
              <a:ext cx="402404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E84A69C-B8C2-4BD8-9D02-50CA3EAECE43}"/>
                </a:ext>
              </a:extLst>
            </p:cNvPr>
            <p:cNvCxnSpPr>
              <a:cxnSpLocks/>
            </p:cNvCxnSpPr>
            <p:nvPr/>
          </p:nvCxnSpPr>
          <p:spPr>
            <a:xfrm>
              <a:off x="3477935" y="3824739"/>
              <a:ext cx="40240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3BD1B295-9427-4AEE-9202-8422E7450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247" y="2695087"/>
            <a:ext cx="4417509" cy="2309589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1974130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125" y="97155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 회로의 동작을 </a:t>
            </a:r>
            <a:r>
              <a:rPr lang="ko-KR" altLang="en-US" dirty="0" err="1"/>
              <a:t>확인하시오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0023B-E5BC-4A7E-B62E-B2015D5DC720}"/>
              </a:ext>
            </a:extLst>
          </p:cNvPr>
          <p:cNvSpPr txBox="1"/>
          <p:nvPr/>
        </p:nvSpPr>
        <p:spPr>
          <a:xfrm>
            <a:off x="866775" y="1426783"/>
            <a:ext cx="76370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입력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Ce, [3:0] Din, CLK, RST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출력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[3:0] A, [3:0] B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Ce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이면 현재 값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1400" dirty="0" err="1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Dout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유지하고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Ce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이면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[3:0] Din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값이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Shift 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되는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4bit Register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첫번째 레지스터의 출력 값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중간 값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두번째 레지스터의 출력 값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(Shift Register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결과 값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6C5DA7F-86FD-4AC3-8C4D-0663659D0607}"/>
              </a:ext>
            </a:extLst>
          </p:cNvPr>
          <p:cNvGrpSpPr/>
          <p:nvPr/>
        </p:nvGrpSpPr>
        <p:grpSpPr>
          <a:xfrm>
            <a:off x="341757" y="3244683"/>
            <a:ext cx="3971055" cy="1840479"/>
            <a:chOff x="2617169" y="3349870"/>
            <a:chExt cx="3971055" cy="184047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D55FBF-BB63-4968-BFAD-640C77614BE8}"/>
                </a:ext>
              </a:extLst>
            </p:cNvPr>
            <p:cNvSpPr txBox="1"/>
            <p:nvPr/>
          </p:nvSpPr>
          <p:spPr>
            <a:xfrm>
              <a:off x="2617169" y="3686240"/>
              <a:ext cx="833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[3:0] Din</a:t>
              </a:r>
              <a:endParaRPr lang="ko-KR" altLang="en-US" sz="1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D3FF42-9DAD-4432-BF4A-FF6092A1A194}"/>
                </a:ext>
              </a:extLst>
            </p:cNvPr>
            <p:cNvSpPr txBox="1"/>
            <p:nvPr/>
          </p:nvSpPr>
          <p:spPr>
            <a:xfrm>
              <a:off x="3033899" y="4667660"/>
              <a:ext cx="478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CLK</a:t>
              </a:r>
              <a:endParaRPr lang="ko-KR" altLang="en-US" sz="12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457B53F-285B-47F4-9F40-DBD00BE152E2}"/>
                </a:ext>
              </a:extLst>
            </p:cNvPr>
            <p:cNvSpPr/>
            <p:nvPr/>
          </p:nvSpPr>
          <p:spPr bwMode="auto">
            <a:xfrm>
              <a:off x="3896060" y="3349870"/>
              <a:ext cx="1365769" cy="179854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4bit x 2</a:t>
              </a:r>
            </a:p>
            <a:p>
              <a:pPr algn="ctr"/>
              <a:r>
                <a:rPr lang="en-US" altLang="ko-KR" sz="12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Register</a:t>
              </a: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C3BAB20D-66C7-488A-93A5-36852DA4A748}"/>
                </a:ext>
              </a:extLst>
            </p:cNvPr>
            <p:cNvCxnSpPr>
              <a:cxnSpLocks/>
            </p:cNvCxnSpPr>
            <p:nvPr/>
          </p:nvCxnSpPr>
          <p:spPr>
            <a:xfrm>
              <a:off x="3477935" y="3565937"/>
              <a:ext cx="402404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E0C22E-64F7-4B49-8798-7BC79E88B076}"/>
                </a:ext>
              </a:extLst>
            </p:cNvPr>
            <p:cNvSpPr txBox="1"/>
            <p:nvPr/>
          </p:nvSpPr>
          <p:spPr>
            <a:xfrm>
              <a:off x="3112611" y="3440550"/>
              <a:ext cx="3908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Ce</a:t>
              </a:r>
              <a:endParaRPr lang="ko-KR" altLang="en-US" sz="12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765E0C0-8AF0-4009-9973-853607305B4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600" y="5051994"/>
              <a:ext cx="402404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7D1E8D-337C-4100-8C2E-D2F9A4A04D0E}"/>
                </a:ext>
              </a:extLst>
            </p:cNvPr>
            <p:cNvSpPr txBox="1"/>
            <p:nvPr/>
          </p:nvSpPr>
          <p:spPr>
            <a:xfrm>
              <a:off x="3033899" y="4913350"/>
              <a:ext cx="4663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RST</a:t>
              </a:r>
              <a:endParaRPr lang="ko-KR" altLang="en-US" sz="1200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738BB045-AB0C-4234-A606-5CD97AB948DE}"/>
                </a:ext>
              </a:extLst>
            </p:cNvPr>
            <p:cNvCxnSpPr>
              <a:cxnSpLocks/>
            </p:cNvCxnSpPr>
            <p:nvPr/>
          </p:nvCxnSpPr>
          <p:spPr>
            <a:xfrm>
              <a:off x="5261829" y="3590058"/>
              <a:ext cx="40240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E0A8C9-9CF2-484D-B918-872063E6C476}"/>
                </a:ext>
              </a:extLst>
            </p:cNvPr>
            <p:cNvSpPr txBox="1"/>
            <p:nvPr/>
          </p:nvSpPr>
          <p:spPr>
            <a:xfrm>
              <a:off x="5645002" y="3451414"/>
              <a:ext cx="943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[3:0] A</a:t>
              </a:r>
              <a:endParaRPr lang="ko-KR" altLang="en-US" sz="12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EBD4ADF-89E7-46FE-9E1B-8747017CC64A}"/>
                </a:ext>
              </a:extLst>
            </p:cNvPr>
            <p:cNvCxnSpPr>
              <a:cxnSpLocks/>
            </p:cNvCxnSpPr>
            <p:nvPr/>
          </p:nvCxnSpPr>
          <p:spPr>
            <a:xfrm>
              <a:off x="3484600" y="4805809"/>
              <a:ext cx="402404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6ECEB65-A715-490F-AB28-17FC3160FDA5}"/>
                </a:ext>
              </a:extLst>
            </p:cNvPr>
            <p:cNvCxnSpPr>
              <a:cxnSpLocks/>
            </p:cNvCxnSpPr>
            <p:nvPr/>
          </p:nvCxnSpPr>
          <p:spPr>
            <a:xfrm>
              <a:off x="3477935" y="3824739"/>
              <a:ext cx="40240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C6F8247-D592-4818-BEF8-424FF9A8DAB5}"/>
                </a:ext>
              </a:extLst>
            </p:cNvPr>
            <p:cNvCxnSpPr>
              <a:cxnSpLocks/>
            </p:cNvCxnSpPr>
            <p:nvPr/>
          </p:nvCxnSpPr>
          <p:spPr>
            <a:xfrm>
              <a:off x="5261829" y="3963383"/>
              <a:ext cx="40240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A1DA3AB-84B9-4E79-B34F-59B0AFA8E9A3}"/>
                </a:ext>
              </a:extLst>
            </p:cNvPr>
            <p:cNvSpPr txBox="1"/>
            <p:nvPr/>
          </p:nvSpPr>
          <p:spPr>
            <a:xfrm>
              <a:off x="5645002" y="3824739"/>
              <a:ext cx="943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[3:0] B</a:t>
              </a:r>
              <a:endParaRPr lang="ko-KR" altLang="en-US" sz="1200" dirty="0"/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AD7E9FCC-41EF-444A-93B3-8043D9110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757" y="2918043"/>
            <a:ext cx="4612486" cy="2944354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124379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/>
              <a:t>주차 </a:t>
            </a:r>
            <a:r>
              <a:rPr lang="ko-KR" altLang="en-US" dirty="0"/>
              <a:t>목표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9125" y="82114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목표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6775" y="1346941"/>
            <a:ext cx="4031873" cy="1157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조합회로와 순차회로의 차이에 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대한 이해</a:t>
            </a:r>
            <a:endParaRPr lang="en-US" altLang="ko-KR" sz="16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Flip-flop</a:t>
            </a:r>
            <a:r>
              <a:rPr lang="ko-KR" altLang="en-US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동작과 상태에 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대한 이해</a:t>
            </a:r>
            <a:endParaRPr lang="en-US" altLang="ko-KR" sz="16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Register</a:t>
            </a:r>
            <a:r>
              <a:rPr lang="ko-KR" altLang="en-US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이해와 구현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A1DCB5-06DD-4584-A90C-6E5D141E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5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조합회로와 순차회로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9125" y="9134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조합회로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6775" y="1551807"/>
            <a:ext cx="2666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입력이 출력을 결정하는 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회로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0F992E-59B9-4656-B31D-AABD2145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C76B65-09FF-4CFC-9E02-6AED5B6AA0E6}"/>
              </a:ext>
            </a:extLst>
          </p:cNvPr>
          <p:cNvSpPr txBox="1"/>
          <p:nvPr/>
        </p:nvSpPr>
        <p:spPr>
          <a:xfrm>
            <a:off x="619125" y="3370944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조합회로의 응용 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0EC903-E5B4-4943-A3E6-DE932AE563DE}"/>
              </a:ext>
            </a:extLst>
          </p:cNvPr>
          <p:cNvSpPr txBox="1"/>
          <p:nvPr/>
        </p:nvSpPr>
        <p:spPr>
          <a:xfrm>
            <a:off x="866775" y="4009257"/>
            <a:ext cx="4834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버튼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누르고 있는 동안 전구에 불이 들어오는 회로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E3EB225-05F1-49C3-AD41-670C3AD447FD}"/>
              </a:ext>
            </a:extLst>
          </p:cNvPr>
          <p:cNvCxnSpPr/>
          <p:nvPr/>
        </p:nvCxnSpPr>
        <p:spPr>
          <a:xfrm>
            <a:off x="3816145" y="4695034"/>
            <a:ext cx="1511710" cy="0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5EB5999-8B79-4B23-8ECD-432B0A35F890}"/>
              </a:ext>
            </a:extLst>
          </p:cNvPr>
          <p:cNvCxnSpPr/>
          <p:nvPr/>
        </p:nvCxnSpPr>
        <p:spPr>
          <a:xfrm>
            <a:off x="3816145" y="4695034"/>
            <a:ext cx="0" cy="309716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49C4CAB-3C81-46D5-B3AC-5EE779D8BAA6}"/>
              </a:ext>
            </a:extLst>
          </p:cNvPr>
          <p:cNvCxnSpPr/>
          <p:nvPr/>
        </p:nvCxnSpPr>
        <p:spPr>
          <a:xfrm>
            <a:off x="5327855" y="4688911"/>
            <a:ext cx="0" cy="309716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C8C0F8E-254F-476F-87AE-3E99F6BE595B}"/>
              </a:ext>
            </a:extLst>
          </p:cNvPr>
          <p:cNvCxnSpPr/>
          <p:nvPr/>
        </p:nvCxnSpPr>
        <p:spPr>
          <a:xfrm>
            <a:off x="3145704" y="5004750"/>
            <a:ext cx="670441" cy="0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7EAFC9C-4C97-41CF-905A-1D6AD3BA0F70}"/>
              </a:ext>
            </a:extLst>
          </p:cNvPr>
          <p:cNvCxnSpPr/>
          <p:nvPr/>
        </p:nvCxnSpPr>
        <p:spPr>
          <a:xfrm>
            <a:off x="5327855" y="5004750"/>
            <a:ext cx="670441" cy="0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BFF4F22-7518-4FA1-ADD2-1A1B9732956B}"/>
              </a:ext>
            </a:extLst>
          </p:cNvPr>
          <p:cNvCxnSpPr/>
          <p:nvPr/>
        </p:nvCxnSpPr>
        <p:spPr>
          <a:xfrm>
            <a:off x="3816145" y="5275137"/>
            <a:ext cx="1511710" cy="0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00A410D-0508-4D02-8ECF-14D6B3E3313D}"/>
              </a:ext>
            </a:extLst>
          </p:cNvPr>
          <p:cNvCxnSpPr/>
          <p:nvPr/>
        </p:nvCxnSpPr>
        <p:spPr>
          <a:xfrm>
            <a:off x="3816145" y="5275137"/>
            <a:ext cx="0" cy="309716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68B1FC9-9C47-4425-B49D-ECE57ACE57BF}"/>
              </a:ext>
            </a:extLst>
          </p:cNvPr>
          <p:cNvCxnSpPr/>
          <p:nvPr/>
        </p:nvCxnSpPr>
        <p:spPr>
          <a:xfrm>
            <a:off x="5327855" y="5269014"/>
            <a:ext cx="0" cy="309716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127B84F-4CF1-4D2F-BDC0-86CE0FF6AA89}"/>
              </a:ext>
            </a:extLst>
          </p:cNvPr>
          <p:cNvCxnSpPr/>
          <p:nvPr/>
        </p:nvCxnSpPr>
        <p:spPr>
          <a:xfrm>
            <a:off x="3145704" y="5584853"/>
            <a:ext cx="670441" cy="0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D4A5819-ADFA-43F8-9EA4-C01A7A3C4299}"/>
              </a:ext>
            </a:extLst>
          </p:cNvPr>
          <p:cNvCxnSpPr/>
          <p:nvPr/>
        </p:nvCxnSpPr>
        <p:spPr>
          <a:xfrm>
            <a:off x="5327855" y="5584853"/>
            <a:ext cx="670441" cy="0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3BD3F6B-651F-42CB-9F3E-69707E7CF9ED}"/>
              </a:ext>
            </a:extLst>
          </p:cNvPr>
          <p:cNvSpPr txBox="1"/>
          <p:nvPr/>
        </p:nvSpPr>
        <p:spPr>
          <a:xfrm>
            <a:off x="2624407" y="4850861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전구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E7B213-6B7A-4FF0-9DF7-7CF81814897B}"/>
              </a:ext>
            </a:extLst>
          </p:cNvPr>
          <p:cNvSpPr txBox="1"/>
          <p:nvPr/>
        </p:nvSpPr>
        <p:spPr>
          <a:xfrm>
            <a:off x="2444871" y="5423872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버튼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4626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조합회로와 순차회로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9125" y="9134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순차회로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6775" y="1551807"/>
            <a:ext cx="7460697" cy="787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이전의 상태를 기억하여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현재 입력과 이전 상태의 조합으로 출력이 결정되는 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회로</a:t>
            </a:r>
            <a:endParaRPr lang="en-US" altLang="ko-KR" sz="16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즉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이전 상태의 </a:t>
            </a:r>
            <a:r>
              <a:rPr lang="ko-KR" altLang="en-US" sz="1600" dirty="0" err="1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출력값이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현재 상태의 입력으로 들어오는 회로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0F992E-59B9-4656-B31D-AABD2145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C76B65-09FF-4CFC-9E02-6AED5B6AA0E6}"/>
              </a:ext>
            </a:extLst>
          </p:cNvPr>
          <p:cNvSpPr txBox="1"/>
          <p:nvPr/>
        </p:nvSpPr>
        <p:spPr>
          <a:xfrm>
            <a:off x="619125" y="3370944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조합회로의 응용 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0EC903-E5B4-4943-A3E6-DE932AE563DE}"/>
              </a:ext>
            </a:extLst>
          </p:cNvPr>
          <p:cNvSpPr txBox="1"/>
          <p:nvPr/>
        </p:nvSpPr>
        <p:spPr>
          <a:xfrm>
            <a:off x="866775" y="4009257"/>
            <a:ext cx="4931158" cy="787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전구가 꺼진 상태에서 버튼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누르면 전구가 </a:t>
            </a:r>
            <a:r>
              <a:rPr lang="ko-KR" altLang="en-US" sz="1600" dirty="0" err="1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켜짐</a:t>
            </a:r>
            <a:endParaRPr lang="en-US" altLang="ko-KR" sz="16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전구가 켜진 상태에서 버튼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누르면 전구가 꺼짐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849359A-0F5A-4AE5-8049-8BFB0EE24A22}"/>
              </a:ext>
            </a:extLst>
          </p:cNvPr>
          <p:cNvCxnSpPr/>
          <p:nvPr/>
        </p:nvCxnSpPr>
        <p:spPr>
          <a:xfrm>
            <a:off x="1296670" y="4799795"/>
            <a:ext cx="147460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1F73D46-7DDD-480A-BD36-CEAACB8AC898}"/>
              </a:ext>
            </a:extLst>
          </p:cNvPr>
          <p:cNvCxnSpPr/>
          <p:nvPr/>
        </p:nvCxnSpPr>
        <p:spPr>
          <a:xfrm>
            <a:off x="3171401" y="4800233"/>
            <a:ext cx="663946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A651D11-7507-487A-B49B-9DA3A6F8B1BA}"/>
              </a:ext>
            </a:extLst>
          </p:cNvPr>
          <p:cNvCxnSpPr/>
          <p:nvPr/>
        </p:nvCxnSpPr>
        <p:spPr>
          <a:xfrm>
            <a:off x="4606143" y="4794023"/>
            <a:ext cx="1068529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C583601-4CC2-4D88-BADE-5185F7A2A8AF}"/>
              </a:ext>
            </a:extLst>
          </p:cNvPr>
          <p:cNvCxnSpPr/>
          <p:nvPr/>
        </p:nvCxnSpPr>
        <p:spPr>
          <a:xfrm flipH="1" flipV="1">
            <a:off x="1997623" y="4799795"/>
            <a:ext cx="267324" cy="94981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9EAE7F0-75E1-4F14-8035-FCBBDCA1F821}"/>
              </a:ext>
            </a:extLst>
          </p:cNvPr>
          <p:cNvCxnSpPr/>
          <p:nvPr/>
        </p:nvCxnSpPr>
        <p:spPr>
          <a:xfrm flipH="1" flipV="1">
            <a:off x="3528205" y="4805721"/>
            <a:ext cx="267324" cy="94981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AC0547A-835F-4A23-97A2-71B289CF685E}"/>
              </a:ext>
            </a:extLst>
          </p:cNvPr>
          <p:cNvCxnSpPr/>
          <p:nvPr/>
        </p:nvCxnSpPr>
        <p:spPr>
          <a:xfrm flipH="1" flipV="1">
            <a:off x="5076687" y="4831286"/>
            <a:ext cx="267324" cy="94981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CE09AA1-08F4-4ED5-A8CC-5EEDDEA4C9DB}"/>
              </a:ext>
            </a:extLst>
          </p:cNvPr>
          <p:cNvSpPr txBox="1"/>
          <p:nvPr/>
        </p:nvSpPr>
        <p:spPr>
          <a:xfrm>
            <a:off x="1834534" y="5768757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이전 상태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C0671A-92E1-4987-B298-620FF3D17186}"/>
              </a:ext>
            </a:extLst>
          </p:cNvPr>
          <p:cNvSpPr txBox="1"/>
          <p:nvPr/>
        </p:nvSpPr>
        <p:spPr>
          <a:xfrm>
            <a:off x="3341718" y="5755535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현재 입력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FB361E-0763-4D1A-B638-416A63BF087F}"/>
              </a:ext>
            </a:extLst>
          </p:cNvPr>
          <p:cNvSpPr txBox="1"/>
          <p:nvPr/>
        </p:nvSpPr>
        <p:spPr>
          <a:xfrm>
            <a:off x="4661932" y="5781100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출력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현재상태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73F098A-1B81-44FB-8516-CED73764171C}"/>
              </a:ext>
            </a:extLst>
          </p:cNvPr>
          <p:cNvCxnSpPr/>
          <p:nvPr/>
        </p:nvCxnSpPr>
        <p:spPr>
          <a:xfrm>
            <a:off x="1296670" y="4406603"/>
            <a:ext cx="147460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5E6F581-0CCA-42A7-BCB7-8D3A08250C40}"/>
              </a:ext>
            </a:extLst>
          </p:cNvPr>
          <p:cNvCxnSpPr/>
          <p:nvPr/>
        </p:nvCxnSpPr>
        <p:spPr>
          <a:xfrm>
            <a:off x="3171401" y="4407041"/>
            <a:ext cx="663946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D13FA13-976E-436E-A468-9A31CC5DCF05}"/>
              </a:ext>
            </a:extLst>
          </p:cNvPr>
          <p:cNvCxnSpPr/>
          <p:nvPr/>
        </p:nvCxnSpPr>
        <p:spPr>
          <a:xfrm>
            <a:off x="4606143" y="4400831"/>
            <a:ext cx="1068529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5535471-A61B-4E2D-B262-593D48625F49}"/>
              </a:ext>
            </a:extLst>
          </p:cNvPr>
          <p:cNvCxnSpPr/>
          <p:nvPr/>
        </p:nvCxnSpPr>
        <p:spPr>
          <a:xfrm>
            <a:off x="6079216" y="2696287"/>
            <a:ext cx="1511710" cy="0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91177F3-618E-495D-A07E-93A1C85A8810}"/>
              </a:ext>
            </a:extLst>
          </p:cNvPr>
          <p:cNvCxnSpPr/>
          <p:nvPr/>
        </p:nvCxnSpPr>
        <p:spPr>
          <a:xfrm>
            <a:off x="6079216" y="2696287"/>
            <a:ext cx="0" cy="309716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A00EDA1-2859-4CB1-AE9A-36F84FB2F8C7}"/>
              </a:ext>
            </a:extLst>
          </p:cNvPr>
          <p:cNvCxnSpPr/>
          <p:nvPr/>
        </p:nvCxnSpPr>
        <p:spPr>
          <a:xfrm>
            <a:off x="7590926" y="2690164"/>
            <a:ext cx="0" cy="309716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5D7C3CC-41C2-444B-8EE0-6BA299C4DAC5}"/>
              </a:ext>
            </a:extLst>
          </p:cNvPr>
          <p:cNvCxnSpPr>
            <a:cxnSpLocks/>
          </p:cNvCxnSpPr>
          <p:nvPr/>
        </p:nvCxnSpPr>
        <p:spPr>
          <a:xfrm>
            <a:off x="5597435" y="3006003"/>
            <a:ext cx="481781" cy="0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4C74AE8-CDFA-4BEB-AAC3-4B55B0C6039B}"/>
              </a:ext>
            </a:extLst>
          </p:cNvPr>
          <p:cNvCxnSpPr/>
          <p:nvPr/>
        </p:nvCxnSpPr>
        <p:spPr>
          <a:xfrm>
            <a:off x="7590926" y="3006003"/>
            <a:ext cx="670441" cy="0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ECE132B-3339-4FA6-B843-67757023643C}"/>
              </a:ext>
            </a:extLst>
          </p:cNvPr>
          <p:cNvCxnSpPr/>
          <p:nvPr/>
        </p:nvCxnSpPr>
        <p:spPr>
          <a:xfrm>
            <a:off x="6079216" y="3276390"/>
            <a:ext cx="188660" cy="0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D8529F6-E632-429F-9ECB-079BAE1C31F3}"/>
              </a:ext>
            </a:extLst>
          </p:cNvPr>
          <p:cNvCxnSpPr/>
          <p:nvPr/>
        </p:nvCxnSpPr>
        <p:spPr>
          <a:xfrm>
            <a:off x="6079216" y="3276390"/>
            <a:ext cx="0" cy="309716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46A863C-AB76-4620-A396-A94D3C72BA29}"/>
              </a:ext>
            </a:extLst>
          </p:cNvPr>
          <p:cNvCxnSpPr/>
          <p:nvPr/>
        </p:nvCxnSpPr>
        <p:spPr>
          <a:xfrm>
            <a:off x="7590926" y="3270267"/>
            <a:ext cx="0" cy="309716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933BABE-F46D-415B-BAA9-FD7A0E2FE69B}"/>
              </a:ext>
            </a:extLst>
          </p:cNvPr>
          <p:cNvCxnSpPr>
            <a:cxnSpLocks/>
          </p:cNvCxnSpPr>
          <p:nvPr/>
        </p:nvCxnSpPr>
        <p:spPr>
          <a:xfrm>
            <a:off x="5597435" y="3586106"/>
            <a:ext cx="481781" cy="0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B63BA77-7B9A-4E19-9CBC-295DE295EA94}"/>
              </a:ext>
            </a:extLst>
          </p:cNvPr>
          <p:cNvCxnSpPr>
            <a:cxnSpLocks/>
          </p:cNvCxnSpPr>
          <p:nvPr/>
        </p:nvCxnSpPr>
        <p:spPr>
          <a:xfrm>
            <a:off x="7779586" y="3586106"/>
            <a:ext cx="481781" cy="0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A25CB59-F998-4152-8F87-5A4617E5C511}"/>
              </a:ext>
            </a:extLst>
          </p:cNvPr>
          <p:cNvSpPr txBox="1"/>
          <p:nvPr/>
        </p:nvSpPr>
        <p:spPr>
          <a:xfrm>
            <a:off x="4887478" y="2852114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전구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E5C86E-CD85-4144-8DE7-F460AB600878}"/>
              </a:ext>
            </a:extLst>
          </p:cNvPr>
          <p:cNvSpPr txBox="1"/>
          <p:nvPr/>
        </p:nvSpPr>
        <p:spPr>
          <a:xfrm>
            <a:off x="4707942" y="3432499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버튼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15F8C44-D241-404D-9550-1DF471EC6CD2}"/>
              </a:ext>
            </a:extLst>
          </p:cNvPr>
          <p:cNvCxnSpPr/>
          <p:nvPr/>
        </p:nvCxnSpPr>
        <p:spPr>
          <a:xfrm>
            <a:off x="7590926" y="3270267"/>
            <a:ext cx="188660" cy="0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AC813AD-2D6E-46C1-96FF-511515F9D5C9}"/>
              </a:ext>
            </a:extLst>
          </p:cNvPr>
          <p:cNvCxnSpPr/>
          <p:nvPr/>
        </p:nvCxnSpPr>
        <p:spPr>
          <a:xfrm>
            <a:off x="6267876" y="3273932"/>
            <a:ext cx="0" cy="309716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B2BDDE6-A299-453B-944C-4AECF9418197}"/>
              </a:ext>
            </a:extLst>
          </p:cNvPr>
          <p:cNvCxnSpPr/>
          <p:nvPr/>
        </p:nvCxnSpPr>
        <p:spPr>
          <a:xfrm>
            <a:off x="7779586" y="3276390"/>
            <a:ext cx="0" cy="309716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11767A8-5A2A-48F5-B172-413D8120AABC}"/>
              </a:ext>
            </a:extLst>
          </p:cNvPr>
          <p:cNvCxnSpPr/>
          <p:nvPr/>
        </p:nvCxnSpPr>
        <p:spPr>
          <a:xfrm>
            <a:off x="6267876" y="3579983"/>
            <a:ext cx="1323050" cy="0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868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Flip-Flop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1474090" y="4080985"/>
            <a:ext cx="612058" cy="0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74090" y="4071153"/>
            <a:ext cx="0" cy="309716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591076" y="3872450"/>
            <a:ext cx="0" cy="2172529"/>
          </a:xfrm>
          <a:prstGeom prst="line">
            <a:avLst/>
          </a:prstGeom>
          <a:ln w="12700">
            <a:solidFill>
              <a:srgbClr val="FF0000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038622" y="4390701"/>
            <a:ext cx="435468" cy="0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045639" y="4380869"/>
            <a:ext cx="1770693" cy="0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584703" y="4661088"/>
            <a:ext cx="313020" cy="0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584703" y="4654965"/>
            <a:ext cx="0" cy="309716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20773" y="4654965"/>
            <a:ext cx="0" cy="309716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038622" y="4970804"/>
            <a:ext cx="546081" cy="0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319163" y="4971085"/>
            <a:ext cx="481781" cy="0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2593" y="4228478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입력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2211" y="4817197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클럭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3220773" y="4654965"/>
            <a:ext cx="1098390" cy="0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897723" y="4658630"/>
            <a:ext cx="0" cy="309716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4329439" y="4645937"/>
            <a:ext cx="0" cy="309716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897723" y="4964681"/>
            <a:ext cx="1323050" cy="0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086148" y="4080985"/>
            <a:ext cx="0" cy="309716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2593" y="5405916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출력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2086383" y="4390701"/>
            <a:ext cx="810926" cy="0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897309" y="4071153"/>
            <a:ext cx="140110" cy="0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897309" y="4071153"/>
            <a:ext cx="0" cy="309716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045639" y="4080985"/>
            <a:ext cx="0" cy="309716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591076" y="5256126"/>
            <a:ext cx="1629697" cy="0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591076" y="5256126"/>
            <a:ext cx="0" cy="309716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038621" y="5565842"/>
            <a:ext cx="546081" cy="0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3231333" y="5256126"/>
            <a:ext cx="0" cy="309716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3231333" y="5578983"/>
            <a:ext cx="1584999" cy="0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231333" y="3872450"/>
            <a:ext cx="0" cy="2166406"/>
          </a:xfrm>
          <a:prstGeom prst="line">
            <a:avLst/>
          </a:prstGeom>
          <a:ln w="12700">
            <a:solidFill>
              <a:srgbClr val="FF0000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27"/>
          <p:cNvGrpSpPr/>
          <p:nvPr/>
        </p:nvGrpSpPr>
        <p:grpSpPr>
          <a:xfrm>
            <a:off x="5652772" y="3357793"/>
            <a:ext cx="1623900" cy="1676411"/>
            <a:chOff x="617855" y="3292475"/>
            <a:chExt cx="3072130" cy="2465705"/>
          </a:xfrm>
        </p:grpSpPr>
        <p:pic>
          <p:nvPicPr>
            <p:cNvPr id="63" name="그림 1" descr="C:/Users/jjh08/AppData/Roaming/PolarisOffice/ETemp/8960_18088384/fImage26432458484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855" y="3292475"/>
              <a:ext cx="3072130" cy="2465705"/>
            </a:xfrm>
            <a:prstGeom prst="rect">
              <a:avLst/>
            </a:prstGeom>
            <a:noFill/>
          </p:spPr>
        </p:pic>
        <p:sp>
          <p:nvSpPr>
            <p:cNvPr id="64" name="도형 26"/>
            <p:cNvSpPr>
              <a:spLocks noGrp="1" noChangeArrowheads="1"/>
            </p:cNvSpPr>
            <p:nvPr/>
          </p:nvSpPr>
          <p:spPr>
            <a:xfrm>
              <a:off x="716280" y="5179060"/>
              <a:ext cx="408305" cy="522604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ajor">
              <a:schemeClr val="lt1"/>
            </a:fontRef>
          </p:style>
          <p:txBody>
            <a:bodyPr vert="horz" wrap="square" lIns="91440" tIns="45720" rIns="91440" bIns="45720" anchor="ctr"/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dirty="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65" name="그룹 28"/>
          <p:cNvGrpSpPr/>
          <p:nvPr/>
        </p:nvGrpSpPr>
        <p:grpSpPr>
          <a:xfrm>
            <a:off x="7268320" y="3457431"/>
            <a:ext cx="1773995" cy="1553484"/>
            <a:chOff x="4809490" y="3135630"/>
            <a:chExt cx="2887345" cy="2696210"/>
          </a:xfrm>
        </p:grpSpPr>
        <p:pic>
          <p:nvPicPr>
            <p:cNvPr id="66" name="그림 1" descr="C:/Users/jjh08/AppData/Roaming/PolarisOffice/ETemp/8960_18088384/fImage24942468968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9490" y="3135630"/>
              <a:ext cx="2887345" cy="2696210"/>
            </a:xfrm>
            <a:prstGeom prst="rect">
              <a:avLst/>
            </a:prstGeom>
            <a:noFill/>
          </p:spPr>
        </p:pic>
        <p:sp>
          <p:nvSpPr>
            <p:cNvPr id="67" name="도형 25"/>
            <p:cNvSpPr>
              <a:spLocks noGrp="1" noChangeArrowheads="1"/>
            </p:cNvSpPr>
            <p:nvPr/>
          </p:nvSpPr>
          <p:spPr>
            <a:xfrm>
              <a:off x="4902200" y="5252085"/>
              <a:ext cx="408305" cy="522604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ajor">
              <a:schemeClr val="lt1"/>
            </a:fontRef>
          </p:style>
          <p:txBody>
            <a:bodyPr vert="horz" wrap="square" lIns="91440" tIns="45720" rIns="91440" bIns="45720" anchor="ctr"/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dirty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74" name="직사각형 73"/>
          <p:cNvSpPr/>
          <p:nvPr/>
        </p:nvSpPr>
        <p:spPr bwMode="auto">
          <a:xfrm>
            <a:off x="4970465" y="5017801"/>
            <a:ext cx="4071850" cy="86565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좌측 예시에서 보인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 Flip-Flop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 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클럭의 상승 </a:t>
            </a:r>
            <a:r>
              <a:rPr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엣지가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발생한 순간의 입력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값을 </a:t>
            </a:r>
            <a:r>
              <a:rPr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캡쳐하여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 </a:t>
            </a:r>
            <a:r>
              <a:rPr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클럭의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상승엣지가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발생할 때 까지 저장함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2FD4899-37A1-4230-9CD7-AECFAB08582A}"/>
              </a:ext>
            </a:extLst>
          </p:cNvPr>
          <p:cNvSpPr txBox="1"/>
          <p:nvPr/>
        </p:nvSpPr>
        <p:spPr>
          <a:xfrm>
            <a:off x="619125" y="913494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Flip-Flop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34786E-3238-4DEB-A390-FB3C8CE3CA15}"/>
              </a:ext>
            </a:extLst>
          </p:cNvPr>
          <p:cNvSpPr txBox="1"/>
          <p:nvPr/>
        </p:nvSpPr>
        <p:spPr>
          <a:xfrm>
            <a:off x="866775" y="1551807"/>
            <a:ext cx="3443571" cy="787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1bit</a:t>
            </a:r>
            <a:r>
              <a:rPr lang="ko-KR" altLang="en-US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정보를 저장할 수 있는 회로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순차회로의 기본 요소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11C1E5-4EC0-4FF8-9D8C-FA38C0045584}"/>
              </a:ext>
            </a:extLst>
          </p:cNvPr>
          <p:cNvSpPr txBox="1"/>
          <p:nvPr/>
        </p:nvSpPr>
        <p:spPr>
          <a:xfrm>
            <a:off x="619125" y="3370944"/>
            <a:ext cx="466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 Flip-Flop</a:t>
            </a:r>
            <a:r>
              <a:rPr lang="ko-KR" altLang="en-US" dirty="0"/>
              <a:t>의 동작 예 </a:t>
            </a:r>
            <a:r>
              <a:rPr lang="en-US" altLang="ko-KR" dirty="0"/>
              <a:t>(with Positive edge)</a:t>
            </a:r>
          </a:p>
        </p:txBody>
      </p:sp>
    </p:spTree>
    <p:extLst>
      <p:ext uri="{BB962C8B-B14F-4D97-AF65-F5344CB8AC3E}">
        <p14:creationId xmlns:p14="http://schemas.microsoft.com/office/powerpoint/2010/main" val="124056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Flip-Flop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2FD4899-37A1-4230-9CD7-AECFAB08582A}"/>
              </a:ext>
            </a:extLst>
          </p:cNvPr>
          <p:cNvSpPr txBox="1"/>
          <p:nvPr/>
        </p:nvSpPr>
        <p:spPr>
          <a:xfrm>
            <a:off x="619125" y="913494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클럭 동기식 </a:t>
            </a:r>
            <a:r>
              <a:rPr lang="en-US" altLang="ko-KR" dirty="0"/>
              <a:t>Flip-Flop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34786E-3238-4DEB-A390-FB3C8CE3CA15}"/>
              </a:ext>
            </a:extLst>
          </p:cNvPr>
          <p:cNvSpPr txBox="1"/>
          <p:nvPr/>
        </p:nvSpPr>
        <p:spPr>
          <a:xfrm>
            <a:off x="866775" y="1551807"/>
            <a:ext cx="5006499" cy="787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둘 이상의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F/F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하나의 입력 클럭으로 동시에 제어됨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클럭을 조절하여 특정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F/F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값을 저장하기 힘듦</a:t>
            </a:r>
          </a:p>
        </p:txBody>
      </p:sp>
      <p:pic>
        <p:nvPicPr>
          <p:cNvPr id="58" name="그림 57" descr="화면 캡처">
            <a:extLst>
              <a:ext uri="{FF2B5EF4-FFF2-40B4-BE49-F238E27FC236}">
                <a16:creationId xmlns:a16="http://schemas.microsoft.com/office/drawing/2014/main" id="{DD8926E2-0675-44B3-8819-C01898F83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900" y="2662340"/>
            <a:ext cx="6030167" cy="2753109"/>
          </a:xfrm>
          <a:prstGeom prst="rect">
            <a:avLst/>
          </a:prstGeom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id="{7F839CD9-D2DE-434C-ADAB-0CB86D232BE3}"/>
              </a:ext>
            </a:extLst>
          </p:cNvPr>
          <p:cNvSpPr/>
          <p:nvPr/>
        </p:nvSpPr>
        <p:spPr bwMode="auto">
          <a:xfrm>
            <a:off x="1330532" y="4439265"/>
            <a:ext cx="567290" cy="575187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3E9F94A-F25E-4767-87D9-63328F44075D}"/>
              </a:ext>
            </a:extLst>
          </p:cNvPr>
          <p:cNvCxnSpPr/>
          <p:nvPr/>
        </p:nvCxnSpPr>
        <p:spPr>
          <a:xfrm flipH="1" flipV="1">
            <a:off x="1795156" y="4943502"/>
            <a:ext cx="1415273" cy="1118085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605B387-B3DF-46D5-A788-A6C80C33CC84}"/>
              </a:ext>
            </a:extLst>
          </p:cNvPr>
          <p:cNvSpPr txBox="1"/>
          <p:nvPr/>
        </p:nvSpPr>
        <p:spPr>
          <a:xfrm>
            <a:off x="3246343" y="5972481"/>
            <a:ext cx="2393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하나의 </a:t>
            </a:r>
            <a:r>
              <a:rPr lang="ko-KR" altLang="en-US" sz="1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클럭으로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F/F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제어</a:t>
            </a:r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0014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Flip-Flop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2FD4899-37A1-4230-9CD7-AECFAB08582A}"/>
              </a:ext>
            </a:extLst>
          </p:cNvPr>
          <p:cNvSpPr txBox="1"/>
          <p:nvPr/>
        </p:nvSpPr>
        <p:spPr>
          <a:xfrm>
            <a:off x="619125" y="91349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제어신호를 이용한 값의 저장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34786E-3238-4DEB-A390-FB3C8CE3CA15}"/>
              </a:ext>
            </a:extLst>
          </p:cNvPr>
          <p:cNvSpPr txBox="1"/>
          <p:nvPr/>
        </p:nvSpPr>
        <p:spPr>
          <a:xfrm>
            <a:off x="866775" y="1551807"/>
            <a:ext cx="6615914" cy="15265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Mux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입력신호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Ce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이용하여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 F/F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값을 저장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유지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하거나 초기화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Ce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이면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F/F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 현재 상태 유지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Ce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이면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F/F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값으로 초기화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이전 상태의 값이 현재 상태의 입력으로 </a:t>
            </a:r>
            <a:r>
              <a:rPr lang="ko-KR" altLang="en-US" sz="1600" dirty="0" err="1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들어감</a:t>
            </a:r>
            <a:endParaRPr lang="ko-KR" altLang="en-US" sz="16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" name="그림 1" descr="C:/Users/jjh08/AppData/Roaming/PolarisOffice/ETemp/8960_18088384/fImage3497373394.png">
            <a:extLst>
              <a:ext uri="{FF2B5EF4-FFF2-40B4-BE49-F238E27FC236}">
                <a16:creationId xmlns:a16="http://schemas.microsoft.com/office/drawing/2014/main" id="{02FCD69E-E504-4B47-951B-757B3E29F0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3312223"/>
            <a:ext cx="4434740" cy="2287166"/>
          </a:xfrm>
          <a:prstGeom prst="rect">
            <a:avLst/>
          </a:prstGeom>
          <a:noFill/>
        </p:spPr>
      </p:pic>
      <p:pic>
        <p:nvPicPr>
          <p:cNvPr id="11" name="그림 10" descr="화면 캡처">
            <a:extLst>
              <a:ext uri="{FF2B5EF4-FFF2-40B4-BE49-F238E27FC236}">
                <a16:creationId xmlns:a16="http://schemas.microsoft.com/office/drawing/2014/main" id="{9F78979E-8056-432A-81E5-5DE065BF1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275" y="3684590"/>
            <a:ext cx="1514039" cy="14281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34D653-8F57-4F21-9CF6-B0E6E900DAAB}"/>
              </a:ext>
            </a:extLst>
          </p:cNvPr>
          <p:cNvSpPr txBox="1"/>
          <p:nvPr/>
        </p:nvSpPr>
        <p:spPr>
          <a:xfrm>
            <a:off x="1877725" y="5599389"/>
            <a:ext cx="2412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제어신호가 있는 </a:t>
            </a:r>
            <a:r>
              <a:rPr lang="ko-KR" altLang="en-US" sz="1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클럭동기식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F/F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F8F25A-E8BC-4B92-95C2-0AA8B3458CA3}"/>
              </a:ext>
            </a:extLst>
          </p:cNvPr>
          <p:cNvSpPr txBox="1"/>
          <p:nvPr/>
        </p:nvSpPr>
        <p:spPr>
          <a:xfrm>
            <a:off x="5301515" y="5137724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PNULib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제어신호가 있는</a:t>
            </a:r>
            <a:b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1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클럭동기식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 F/F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심벌</a:t>
            </a:r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778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Register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2FD4899-37A1-4230-9CD7-AECFAB08582A}"/>
              </a:ext>
            </a:extLst>
          </p:cNvPr>
          <p:cNvSpPr txBox="1"/>
          <p:nvPr/>
        </p:nvSpPr>
        <p:spPr>
          <a:xfrm>
            <a:off x="619125" y="9134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Register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34786E-3238-4DEB-A390-FB3C8CE3CA15}"/>
              </a:ext>
            </a:extLst>
          </p:cNvPr>
          <p:cNvSpPr txBox="1"/>
          <p:nvPr/>
        </p:nvSpPr>
        <p:spPr>
          <a:xfrm>
            <a:off x="866775" y="1551807"/>
            <a:ext cx="6702028" cy="1157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r>
              <a:rPr lang="ko-KR" altLang="en-US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</a:t>
            </a:r>
            <a:r>
              <a:rPr lang="en-US" altLang="ko-KR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F/F</a:t>
            </a:r>
            <a:r>
              <a:rPr lang="ko-KR" altLang="en-US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이루어진 저장장치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디지털 시스템에서 기본적인 구성요소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Register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저장된 </a:t>
            </a:r>
            <a:r>
              <a:rPr lang="ko-KR" altLang="en-US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데이터의 이동</a:t>
            </a:r>
            <a:r>
              <a:rPr lang="en-US" altLang="ko-KR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(Register Transfer)</a:t>
            </a:r>
            <a:r>
              <a:rPr lang="ko-KR" altLang="en-US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시스템을 기술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0BDFDF-D3B5-4485-A367-4887EAD877E0}"/>
              </a:ext>
            </a:extLst>
          </p:cNvPr>
          <p:cNvSpPr txBox="1"/>
          <p:nvPr/>
        </p:nvSpPr>
        <p:spPr>
          <a:xfrm>
            <a:off x="3795183" y="5810288"/>
            <a:ext cx="1553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F/F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갖는 </a:t>
            </a:r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4bit Register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심벌</a:t>
            </a:r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0EE907-2D68-46BE-9DD3-DE9CE950CD79}"/>
              </a:ext>
            </a:extLst>
          </p:cNvPr>
          <p:cNvSpPr/>
          <p:nvPr/>
        </p:nvSpPr>
        <p:spPr bwMode="auto">
          <a:xfrm>
            <a:off x="3900948" y="3188842"/>
            <a:ext cx="1342103" cy="25219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DA0191-6110-4070-8E0A-F1B10DC0C796}"/>
              </a:ext>
            </a:extLst>
          </p:cNvPr>
          <p:cNvSpPr/>
          <p:nvPr/>
        </p:nvSpPr>
        <p:spPr bwMode="auto">
          <a:xfrm>
            <a:off x="4115425" y="3440043"/>
            <a:ext cx="914400" cy="3977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F/F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D6EC0F-37A9-4593-A323-24434A722FC6}"/>
              </a:ext>
            </a:extLst>
          </p:cNvPr>
          <p:cNvSpPr/>
          <p:nvPr/>
        </p:nvSpPr>
        <p:spPr bwMode="auto">
          <a:xfrm>
            <a:off x="4115425" y="3962035"/>
            <a:ext cx="914400" cy="3977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F/F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F2881C-ED5E-4880-B41B-4DAB98CA7869}"/>
              </a:ext>
            </a:extLst>
          </p:cNvPr>
          <p:cNvSpPr/>
          <p:nvPr/>
        </p:nvSpPr>
        <p:spPr bwMode="auto">
          <a:xfrm>
            <a:off x="4115425" y="4484027"/>
            <a:ext cx="914400" cy="3977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F/F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2827DF-E295-4A61-A1F6-48280BC3ED25}"/>
              </a:ext>
            </a:extLst>
          </p:cNvPr>
          <p:cNvSpPr/>
          <p:nvPr/>
        </p:nvSpPr>
        <p:spPr bwMode="auto">
          <a:xfrm>
            <a:off x="4115425" y="5006019"/>
            <a:ext cx="914400" cy="3977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F/F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73B7901-8818-4446-BDCA-CCC7D65CA7EA}"/>
              </a:ext>
            </a:extLst>
          </p:cNvPr>
          <p:cNvCxnSpPr/>
          <p:nvPr/>
        </p:nvCxnSpPr>
        <p:spPr>
          <a:xfrm>
            <a:off x="3392128" y="3411025"/>
            <a:ext cx="50882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6EB760D-87FC-4D64-A20E-BC2EBEE483F8}"/>
              </a:ext>
            </a:extLst>
          </p:cNvPr>
          <p:cNvCxnSpPr/>
          <p:nvPr/>
        </p:nvCxnSpPr>
        <p:spPr>
          <a:xfrm>
            <a:off x="3392128" y="3638906"/>
            <a:ext cx="50882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4BE1EA6-84DD-4CF9-826E-E268789B45E2}"/>
              </a:ext>
            </a:extLst>
          </p:cNvPr>
          <p:cNvCxnSpPr/>
          <p:nvPr/>
        </p:nvCxnSpPr>
        <p:spPr>
          <a:xfrm>
            <a:off x="3392128" y="3843644"/>
            <a:ext cx="50882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639594D-8DEA-4364-A020-D02AAD27C191}"/>
              </a:ext>
            </a:extLst>
          </p:cNvPr>
          <p:cNvCxnSpPr/>
          <p:nvPr/>
        </p:nvCxnSpPr>
        <p:spPr>
          <a:xfrm>
            <a:off x="3392128" y="4052341"/>
            <a:ext cx="50882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462D7E1-1F16-40F9-B10F-4D204B720076}"/>
              </a:ext>
            </a:extLst>
          </p:cNvPr>
          <p:cNvCxnSpPr/>
          <p:nvPr/>
        </p:nvCxnSpPr>
        <p:spPr>
          <a:xfrm>
            <a:off x="3392128" y="5204882"/>
            <a:ext cx="50882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9632F5C-D1A0-4DCB-9E1E-9802922859FA}"/>
              </a:ext>
            </a:extLst>
          </p:cNvPr>
          <p:cNvCxnSpPr/>
          <p:nvPr/>
        </p:nvCxnSpPr>
        <p:spPr>
          <a:xfrm>
            <a:off x="3392128" y="5460605"/>
            <a:ext cx="50882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8AA0972-A4C9-4D59-9319-977EBCF105A2}"/>
              </a:ext>
            </a:extLst>
          </p:cNvPr>
          <p:cNvCxnSpPr/>
          <p:nvPr/>
        </p:nvCxnSpPr>
        <p:spPr>
          <a:xfrm>
            <a:off x="5243051" y="3411025"/>
            <a:ext cx="50882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ECC6312-60E8-448A-847E-C71611463A3A}"/>
              </a:ext>
            </a:extLst>
          </p:cNvPr>
          <p:cNvCxnSpPr/>
          <p:nvPr/>
        </p:nvCxnSpPr>
        <p:spPr>
          <a:xfrm>
            <a:off x="5243051" y="3609889"/>
            <a:ext cx="50882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87999E7-BE57-4D9E-A3A3-DD2F7682D57F}"/>
              </a:ext>
            </a:extLst>
          </p:cNvPr>
          <p:cNvCxnSpPr/>
          <p:nvPr/>
        </p:nvCxnSpPr>
        <p:spPr>
          <a:xfrm>
            <a:off x="5243051" y="3813909"/>
            <a:ext cx="50882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E1DA4F9-3DC8-4BB0-9E85-B82EEC847198}"/>
              </a:ext>
            </a:extLst>
          </p:cNvPr>
          <p:cNvCxnSpPr/>
          <p:nvPr/>
        </p:nvCxnSpPr>
        <p:spPr>
          <a:xfrm>
            <a:off x="5243051" y="4052341"/>
            <a:ext cx="50882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551D094-0477-4C69-9856-A9FE788001C6}"/>
              </a:ext>
            </a:extLst>
          </p:cNvPr>
          <p:cNvSpPr txBox="1"/>
          <p:nvPr/>
        </p:nvSpPr>
        <p:spPr>
          <a:xfrm>
            <a:off x="3115438" y="3247741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r>
              <a:rPr lang="en-US" altLang="ko-KR" sz="10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5CB49B-7FFA-4EDC-B29E-475F452B4B89}"/>
              </a:ext>
            </a:extLst>
          </p:cNvPr>
          <p:cNvSpPr txBox="1"/>
          <p:nvPr/>
        </p:nvSpPr>
        <p:spPr>
          <a:xfrm>
            <a:off x="3115438" y="3495054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r>
              <a:rPr lang="en-US" altLang="ko-KR" sz="10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7BF1ED-83EA-4E80-8F1E-96FB5A914DC8}"/>
              </a:ext>
            </a:extLst>
          </p:cNvPr>
          <p:cNvSpPr txBox="1"/>
          <p:nvPr/>
        </p:nvSpPr>
        <p:spPr>
          <a:xfrm>
            <a:off x="3115438" y="3702658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r>
              <a:rPr lang="en-US" altLang="ko-KR" sz="10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E6D282-61F3-46F4-BD5D-28D6C0D97CAE}"/>
              </a:ext>
            </a:extLst>
          </p:cNvPr>
          <p:cNvSpPr txBox="1"/>
          <p:nvPr/>
        </p:nvSpPr>
        <p:spPr>
          <a:xfrm>
            <a:off x="3115438" y="3914677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r>
              <a:rPr lang="en-US" altLang="ko-KR" sz="10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C90E6E-CDDE-444F-8CA1-789C4EE24E71}"/>
              </a:ext>
            </a:extLst>
          </p:cNvPr>
          <p:cNvSpPr txBox="1"/>
          <p:nvPr/>
        </p:nvSpPr>
        <p:spPr>
          <a:xfrm>
            <a:off x="5701069" y="3282759"/>
            <a:ext cx="3369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</a:t>
            </a:r>
            <a:r>
              <a:rPr lang="en-US" altLang="ko-KR" sz="10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389FAC-D1CD-4F8C-8E14-B44D108232E1}"/>
              </a:ext>
            </a:extLst>
          </p:cNvPr>
          <p:cNvSpPr txBox="1"/>
          <p:nvPr/>
        </p:nvSpPr>
        <p:spPr>
          <a:xfrm>
            <a:off x="5701070" y="3479884"/>
            <a:ext cx="336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</a:t>
            </a:r>
            <a:r>
              <a:rPr lang="en-US" altLang="ko-KR" sz="10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7D457C-9625-4E3C-B6BB-06622084810C}"/>
              </a:ext>
            </a:extLst>
          </p:cNvPr>
          <p:cNvSpPr txBox="1"/>
          <p:nvPr/>
        </p:nvSpPr>
        <p:spPr>
          <a:xfrm>
            <a:off x="5699625" y="3677009"/>
            <a:ext cx="336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</a:t>
            </a:r>
            <a:r>
              <a:rPr lang="en-US" altLang="ko-KR" sz="10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AABB61-EE28-42E8-A6FA-528D7CB2144B}"/>
              </a:ext>
            </a:extLst>
          </p:cNvPr>
          <p:cNvSpPr txBox="1"/>
          <p:nvPr/>
        </p:nvSpPr>
        <p:spPr>
          <a:xfrm>
            <a:off x="5701070" y="3914337"/>
            <a:ext cx="336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</a:t>
            </a:r>
            <a:r>
              <a:rPr lang="en-US" altLang="ko-KR" sz="10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508A41-A6E8-42EC-8045-8320E827F700}"/>
              </a:ext>
            </a:extLst>
          </p:cNvPr>
          <p:cNvSpPr txBox="1"/>
          <p:nvPr/>
        </p:nvSpPr>
        <p:spPr>
          <a:xfrm>
            <a:off x="2923414" y="5081771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Clock</a:t>
            </a:r>
            <a:endParaRPr lang="en-US" altLang="ko-KR" sz="1000" baseline="-2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02CA42-F6DE-4B62-A4FD-445787D062D1}"/>
              </a:ext>
            </a:extLst>
          </p:cNvPr>
          <p:cNvSpPr txBox="1"/>
          <p:nvPr/>
        </p:nvSpPr>
        <p:spPr>
          <a:xfrm>
            <a:off x="2923414" y="5325616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Reset</a:t>
            </a:r>
            <a:endParaRPr lang="en-US" altLang="ko-KR" sz="1000" baseline="-2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759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Register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2FD4899-37A1-4230-9CD7-AECFAB08582A}"/>
              </a:ext>
            </a:extLst>
          </p:cNvPr>
          <p:cNvSpPr txBox="1"/>
          <p:nvPr/>
        </p:nvSpPr>
        <p:spPr>
          <a:xfrm>
            <a:off x="619125" y="913494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Shift Register(1)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34786E-3238-4DEB-A390-FB3C8CE3CA15}"/>
              </a:ext>
            </a:extLst>
          </p:cNvPr>
          <p:cNvSpPr txBox="1"/>
          <p:nvPr/>
        </p:nvSpPr>
        <p:spPr>
          <a:xfrm>
            <a:off x="866775" y="1551807"/>
            <a:ext cx="5926622" cy="41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저장되어 있는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bit 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데이터를 특정 방향으로 이동시키는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Register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D04B3CB-44F1-4E6C-9C43-0D2214588151}"/>
              </a:ext>
            </a:extLst>
          </p:cNvPr>
          <p:cNvGrpSpPr/>
          <p:nvPr/>
        </p:nvGrpSpPr>
        <p:grpSpPr>
          <a:xfrm>
            <a:off x="1170099" y="2889000"/>
            <a:ext cx="6873029" cy="1080000"/>
            <a:chOff x="1170099" y="3063833"/>
            <a:chExt cx="6873029" cy="10800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50D0788-1FC2-4C07-B358-684D8D109E6E}"/>
                </a:ext>
              </a:extLst>
            </p:cNvPr>
            <p:cNvSpPr/>
            <p:nvPr/>
          </p:nvSpPr>
          <p:spPr bwMode="auto">
            <a:xfrm>
              <a:off x="2922161" y="3063833"/>
              <a:ext cx="1080000" cy="1080000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altLang="ko-KR" sz="4000" b="1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54C55D5-1BE9-4F9A-8F2F-892C28D7A054}"/>
                </a:ext>
              </a:extLst>
            </p:cNvPr>
            <p:cNvSpPr/>
            <p:nvPr/>
          </p:nvSpPr>
          <p:spPr bwMode="auto">
            <a:xfrm>
              <a:off x="4002161" y="3063833"/>
              <a:ext cx="1080000" cy="1080000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4000" b="1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7566E35-2DB9-4583-8517-520E2798A468}"/>
                </a:ext>
              </a:extLst>
            </p:cNvPr>
            <p:cNvSpPr/>
            <p:nvPr/>
          </p:nvSpPr>
          <p:spPr bwMode="auto">
            <a:xfrm>
              <a:off x="5082161" y="3063833"/>
              <a:ext cx="1080000" cy="1080000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4000" b="1" dirty="0"/>
            </a:p>
          </p:txBody>
        </p:sp>
        <p:sp>
          <p:nvSpPr>
            <p:cNvPr id="39" name="오른쪽 화살표 4">
              <a:extLst>
                <a:ext uri="{FF2B5EF4-FFF2-40B4-BE49-F238E27FC236}">
                  <a16:creationId xmlns:a16="http://schemas.microsoft.com/office/drawing/2014/main" id="{706E8E73-D55B-4BC0-BD1E-D6E5FA3EEA19}"/>
                </a:ext>
              </a:extLst>
            </p:cNvPr>
            <p:cNvSpPr/>
            <p:nvPr/>
          </p:nvSpPr>
          <p:spPr bwMode="auto">
            <a:xfrm>
              <a:off x="2250099" y="3437906"/>
              <a:ext cx="469075" cy="326572"/>
            </a:xfrm>
            <a:prstGeom prst="rightArrow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FCB848D-25C1-4BD5-88C6-67CC3359F9E2}"/>
                </a:ext>
              </a:extLst>
            </p:cNvPr>
            <p:cNvSpPr txBox="1"/>
            <p:nvPr/>
          </p:nvSpPr>
          <p:spPr>
            <a:xfrm>
              <a:off x="2922162" y="3247249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/>
                <a:t>0</a:t>
              </a:r>
              <a:endParaRPr lang="ko-KR" altLang="en-US" sz="40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87F5563-EAE2-4DB6-A799-740FC67D97E7}"/>
                </a:ext>
              </a:extLst>
            </p:cNvPr>
            <p:cNvSpPr txBox="1"/>
            <p:nvPr/>
          </p:nvSpPr>
          <p:spPr>
            <a:xfrm>
              <a:off x="4001621" y="3250555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/>
                <a:t>0</a:t>
              </a:r>
              <a:endParaRPr lang="ko-KR" altLang="en-US" sz="40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C7E9F26-170F-4A79-A6E9-EF83F2B77AD6}"/>
                </a:ext>
              </a:extLst>
            </p:cNvPr>
            <p:cNvSpPr txBox="1"/>
            <p:nvPr/>
          </p:nvSpPr>
          <p:spPr>
            <a:xfrm>
              <a:off x="5082318" y="3244617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/>
                <a:t>0</a:t>
              </a:r>
              <a:endParaRPr lang="ko-KR" altLang="en-US" sz="40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09A1471-BF83-434A-AE4E-265EC7948644}"/>
                </a:ext>
              </a:extLst>
            </p:cNvPr>
            <p:cNvSpPr txBox="1"/>
            <p:nvPr/>
          </p:nvSpPr>
          <p:spPr>
            <a:xfrm>
              <a:off x="1170099" y="3250555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/>
                <a:t>1</a:t>
              </a:r>
              <a:endParaRPr lang="ko-KR" altLang="en-US" sz="4000" dirty="0"/>
            </a:p>
          </p:txBody>
        </p:sp>
        <p:sp>
          <p:nvSpPr>
            <p:cNvPr id="44" name="오른쪽 화살표 16">
              <a:extLst>
                <a:ext uri="{FF2B5EF4-FFF2-40B4-BE49-F238E27FC236}">
                  <a16:creationId xmlns:a16="http://schemas.microsoft.com/office/drawing/2014/main" id="{A2C22787-ED02-443A-B9B4-9E5BF6938F37}"/>
                </a:ext>
              </a:extLst>
            </p:cNvPr>
            <p:cNvSpPr/>
            <p:nvPr/>
          </p:nvSpPr>
          <p:spPr bwMode="auto">
            <a:xfrm>
              <a:off x="6431401" y="3437906"/>
              <a:ext cx="469075" cy="326572"/>
            </a:xfrm>
            <a:prstGeom prst="rightArrow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EF0974-BD69-41AF-A021-30046BC72AE2}"/>
                </a:ext>
              </a:extLst>
            </p:cNvPr>
            <p:cNvSpPr txBox="1"/>
            <p:nvPr/>
          </p:nvSpPr>
          <p:spPr>
            <a:xfrm>
              <a:off x="2184003" y="3085210"/>
              <a:ext cx="469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HY견고딕" panose="02000600000101010101" pitchFamily="2" charset="-127"/>
                  <a:ea typeface="HY견고딕" panose="02000600000101010101" pitchFamily="2" charset="-127"/>
                </a:rPr>
                <a:t>IN</a:t>
              </a:r>
              <a:endParaRPr lang="ko-KR" altLang="en-US" dirty="0">
                <a:latin typeface="HY견고딕" panose="02000600000101010101" pitchFamily="2" charset="-127"/>
                <a:ea typeface="HY견고딕" panose="02000600000101010101" pitchFamily="2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EC8AC60-3595-41AF-86F7-C16A82DD7C6D}"/>
                </a:ext>
              </a:extLst>
            </p:cNvPr>
            <p:cNvSpPr txBox="1"/>
            <p:nvPr/>
          </p:nvSpPr>
          <p:spPr>
            <a:xfrm>
              <a:off x="6272118" y="3085210"/>
              <a:ext cx="787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HY견고딕" panose="02000600000101010101" pitchFamily="2" charset="-127"/>
                  <a:ea typeface="HY견고딕" panose="02000600000101010101" pitchFamily="2" charset="-127"/>
                </a:rPr>
                <a:t>OUT</a:t>
              </a:r>
              <a:endParaRPr lang="ko-KR" altLang="en-US" dirty="0">
                <a:latin typeface="HY견고딕" panose="02000600000101010101" pitchFamily="2" charset="-127"/>
                <a:ea typeface="HY견고딕" panose="02000600000101010101" pitchFamily="2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C25444C-48E8-43D1-A716-1594B0968241}"/>
                </a:ext>
              </a:extLst>
            </p:cNvPr>
            <p:cNvSpPr txBox="1"/>
            <p:nvPr/>
          </p:nvSpPr>
          <p:spPr>
            <a:xfrm>
              <a:off x="6963128" y="3250555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/>
                <a:t>0</a:t>
              </a:r>
              <a:endParaRPr lang="ko-KR" alt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4674"/>
      </p:ext>
    </p:extLst>
  </p:cSld>
  <p:clrMapOvr>
    <a:masterClrMapping/>
  </p:clrMapOvr>
</p:sld>
</file>

<file path=ppt/theme/theme1.xml><?xml version="1.0" encoding="utf-8"?>
<a:theme xmlns:a="http://schemas.openxmlformats.org/drawingml/2006/main" name="IS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44A6E"/>
        </a:solidFill>
        <a:ln w="9525">
          <a:noFill/>
          <a:miter lim="800000"/>
          <a:headEnd/>
          <a:tailEnd/>
        </a:ln>
        <a:effectLst/>
      </a:spPr>
      <a:bodyPr wrap="none" rtlCol="0" anchor="ctr"/>
      <a:lstStyle>
        <a:defPPr algn="ctr">
          <a:defRPr sz="1000" b="1">
            <a:solidFill>
              <a:schemeClr val="bg1"/>
            </a:solidFill>
          </a:defRPr>
        </a:defPPr>
      </a:lstStyle>
    </a:spDef>
    <a:lnDef>
      <a:spPr>
        <a:ln w="50800">
          <a:solidFill>
            <a:schemeClr val="bg1">
              <a:lumMod val="75000"/>
            </a:schemeClr>
          </a:solidFill>
          <a:headEnd type="stealth"/>
          <a:tailEnd type="stealt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나눔스퀘어_ac ExtraBold" panose="020B0600000101010101" pitchFamily="50" charset="-127"/>
            <a:ea typeface="나눔스퀘어_ac ExtraBold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SLab" id="{CD4F460D-337F-4754-B6E0-8F0EC29975E7}" vid="{CECC5B15-43F5-4D55-B562-F88F71953B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ISLab</Template>
  <TotalTime>5342</TotalTime>
  <Words>811</Words>
  <Application>Microsoft Macintosh PowerPoint</Application>
  <PresentationFormat>화면 슬라이드 쇼(4:3)</PresentationFormat>
  <Paragraphs>200</Paragraphs>
  <Slides>19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HY헤드라인M</vt:lpstr>
      <vt:lpstr>나눔고딕 ExtraBold</vt:lpstr>
      <vt:lpstr>Arial</vt:lpstr>
      <vt:lpstr>HY견고딕</vt:lpstr>
      <vt:lpstr>ISLab</vt:lpstr>
      <vt:lpstr>논리회로 설계 및 실험</vt:lpstr>
      <vt:lpstr>4주차 목표</vt:lpstr>
      <vt:lpstr>조합회로와 순차회로</vt:lpstr>
      <vt:lpstr>조합회로와 순차회로</vt:lpstr>
      <vt:lpstr>Flip-Flop</vt:lpstr>
      <vt:lpstr>Flip-Flop</vt:lpstr>
      <vt:lpstr>Flip-Flop</vt:lpstr>
      <vt:lpstr>Register</vt:lpstr>
      <vt:lpstr>Register</vt:lpstr>
      <vt:lpstr>Register</vt:lpstr>
      <vt:lpstr>Register</vt:lpstr>
      <vt:lpstr>Register</vt:lpstr>
      <vt:lpstr>Register</vt:lpstr>
      <vt:lpstr>실습</vt:lpstr>
      <vt:lpstr>실습 1</vt:lpstr>
      <vt:lpstr>실습 2</vt:lpstr>
      <vt:lpstr>실습 3</vt:lpstr>
      <vt:lpstr>실습 4</vt:lpstr>
      <vt:lpstr>실습 5</vt:lpstr>
    </vt:vector>
  </TitlesOfParts>
  <Company>ISLab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이진재</dc:creator>
  <cp:lastModifiedBy>정병욱</cp:lastModifiedBy>
  <cp:revision>130</cp:revision>
  <dcterms:created xsi:type="dcterms:W3CDTF">2016-08-30T03:10:54Z</dcterms:created>
  <dcterms:modified xsi:type="dcterms:W3CDTF">2023-09-18T09:27:43Z</dcterms:modified>
</cp:coreProperties>
</file>