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  <p:sldMasterId id="2147483847" r:id="rId2"/>
    <p:sldMasterId id="2147483848" r:id="rId3"/>
  </p:sldMasterIdLst>
  <p:notesMasterIdLst>
    <p:notesMasterId r:id="rId31"/>
  </p:notesMasterIdLst>
  <p:sldIdLst>
    <p:sldId id="256" r:id="rId4"/>
    <p:sldId id="263" r:id="rId5"/>
    <p:sldId id="372" r:id="rId6"/>
    <p:sldId id="327" r:id="rId7"/>
    <p:sldId id="345" r:id="rId8"/>
    <p:sldId id="346" r:id="rId9"/>
    <p:sldId id="347" r:id="rId10"/>
    <p:sldId id="361" r:id="rId11"/>
    <p:sldId id="364" r:id="rId12"/>
    <p:sldId id="363" r:id="rId13"/>
    <p:sldId id="324" r:id="rId14"/>
    <p:sldId id="350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271" r:id="rId23"/>
    <p:sldId id="273" r:id="rId24"/>
    <p:sldId id="280" r:id="rId25"/>
    <p:sldId id="281" r:id="rId26"/>
    <p:sldId id="282" r:id="rId27"/>
    <p:sldId id="283" r:id="rId28"/>
    <p:sldId id="278" r:id="rId29"/>
    <p:sldId id="27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F497D"/>
    <a:srgbClr val="044A6E"/>
    <a:srgbClr val="95B3D7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>
            <a:normAutofit/>
          </a:bodyPr>
          <a:lstStyle>
            <a:lvl1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3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2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1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0"/>
          <p:cNvSpPr>
            <a:spLocks noGrp="1"/>
          </p:cNvSpPr>
          <p:nvPr>
            <p:ph sz="quarter" idx="13"/>
          </p:nvPr>
        </p:nvSpPr>
        <p:spPr>
          <a:xfrm>
            <a:off x="7353254" y="144696"/>
            <a:ext cx="1638345" cy="2032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FEE7685-0B25-4A0C-909C-B9B89006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9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1212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1391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41530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418603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42290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239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43642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371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44092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116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44337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490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4956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0527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558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610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067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191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573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644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46970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47063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6" name="도형 6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도형 7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" name="도형 8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도형 9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4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9741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9885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50094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50349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5072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0827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5212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522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5259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651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5283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914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3482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3512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4093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4134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4515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462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505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513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554126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5554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4" name="도형 14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5" name="도형 15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6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84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04991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9" name="도형 6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0" name="도형 7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8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50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8920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14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FBD52BE-CEBC-4065-E9B0-B838E2F2B735}"/>
              </a:ext>
            </a:extLst>
          </p:cNvPr>
          <p:cNvSpPr txBox="1">
            <a:spLocks/>
          </p:cNvSpPr>
          <p:nvPr/>
        </p:nvSpPr>
        <p:spPr>
          <a:xfrm>
            <a:off x="685800" y="1402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/>
              <a:t>논리회로 설계 및 실험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10AE940-D261-9839-B42C-ABC6270F547A}"/>
              </a:ext>
            </a:extLst>
          </p:cNvPr>
          <p:cNvSpPr txBox="1">
            <a:spLocks/>
          </p:cNvSpPr>
          <p:nvPr/>
        </p:nvSpPr>
        <p:spPr>
          <a:xfrm>
            <a:off x="1441450" y="2584830"/>
            <a:ext cx="6400800" cy="58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- 6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유한상태기계에 대한 이해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9999EB7-1EAF-4EC0-C317-825723AB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13CA3D5-2517-BA9A-D661-189BF22C7B4E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윤동욱 대학원생</a:t>
            </a:r>
            <a:r>
              <a:rPr lang="en-US" altLang="ko-KR" sz="1600" dirty="0">
                <a:solidFill>
                  <a:schemeClr val="tx1"/>
                </a:solidFill>
              </a:rPr>
              <a:t>(1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정병욱 대학원생</a:t>
            </a:r>
            <a:r>
              <a:rPr lang="en-US" altLang="ko-KR" sz="1600" dirty="0">
                <a:solidFill>
                  <a:schemeClr val="tx1"/>
                </a:solidFill>
              </a:rPr>
              <a:t>(2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화요일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Sequential Filter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44855" y="1651635"/>
            <a:ext cx="8026400" cy="64334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어떤 문자열에서 특정한 패턴이 발견될 때 지정한 동작을 수행하는 필터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4570482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FSM</a:t>
            </a:r>
            <a:r>
              <a:rPr lang="ko-KR" altLang="en-US" sz="2400" dirty="0">
                <a:latin typeface="HY헤드라인M" charset="0"/>
                <a:ea typeface="HY헤드라인M" charset="0"/>
              </a:rPr>
              <a:t>을 이용한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Sequential Filter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3483CA9-E7D5-4608-97BC-DDBCACCC5BB9}"/>
              </a:ext>
            </a:extLst>
          </p:cNvPr>
          <p:cNvGrpSpPr>
            <a:grpSpLocks noChangeAspect="1"/>
          </p:cNvGrpSpPr>
          <p:nvPr/>
        </p:nvGrpSpPr>
        <p:grpSpPr>
          <a:xfrm>
            <a:off x="965347" y="3248596"/>
            <a:ext cx="6159318" cy="1141904"/>
            <a:chOff x="435847" y="2490536"/>
            <a:chExt cx="7944834" cy="147292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B32C6FA-A16A-4777-AA44-E102926E7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0" y="2982722"/>
              <a:ext cx="1018138" cy="5720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S0</a:t>
              </a:r>
              <a:br>
                <a:rPr lang="en-US" altLang="ko-KR" sz="1000" dirty="0"/>
              </a:br>
              <a:r>
                <a:rPr lang="en-US" altLang="ko-KR" sz="1000" dirty="0"/>
                <a:t>Y=0</a:t>
              </a:r>
              <a:endParaRPr lang="ko-KR" altLang="en-US" sz="10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9B72D48-ECB3-4AB2-85A0-6BE48524A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813" y="2963613"/>
              <a:ext cx="1066799" cy="599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S1</a:t>
              </a:r>
              <a:br>
                <a:rPr lang="en-US" altLang="ko-KR" sz="1000" dirty="0"/>
              </a:br>
              <a:r>
                <a:rPr lang="en-US" altLang="ko-KR" sz="1000" dirty="0"/>
                <a:t>Y=0</a:t>
              </a:r>
              <a:endParaRPr lang="ko-KR" altLang="en-US" sz="10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50B3A4D-042D-41A1-8FD3-96900EA30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8117" y="2955377"/>
              <a:ext cx="1066799" cy="599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S2</a:t>
              </a:r>
              <a:br>
                <a:rPr lang="en-US" altLang="ko-KR" sz="1000" dirty="0"/>
              </a:br>
              <a:r>
                <a:rPr lang="en-US" altLang="ko-KR" sz="1000" dirty="0"/>
                <a:t>Y=0</a:t>
              </a:r>
              <a:endParaRPr lang="ko-KR" altLang="en-US" sz="1000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040B797-BF9E-442B-B092-CD664975F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882" y="2971849"/>
              <a:ext cx="1066799" cy="599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S3</a:t>
              </a:r>
              <a:br>
                <a:rPr lang="en-US" altLang="ko-KR" sz="1000" dirty="0"/>
              </a:br>
              <a:r>
                <a:rPr lang="en-US" altLang="ko-KR" sz="1000" dirty="0"/>
                <a:t>Y=1</a:t>
              </a:r>
              <a:endParaRPr lang="ko-KR" altLang="en-US" sz="1000" dirty="0"/>
            </a:p>
          </p:txBody>
        </p:sp>
        <p:cxnSp>
          <p:nvCxnSpPr>
            <p:cNvPr id="83" name="구부러진 연결선 124">
              <a:extLst>
                <a:ext uri="{FF2B5EF4-FFF2-40B4-BE49-F238E27FC236}">
                  <a16:creationId xmlns:a16="http://schemas.microsoft.com/office/drawing/2014/main" id="{786C930C-B568-4854-8777-3759EB8D5D87}"/>
                </a:ext>
              </a:extLst>
            </p:cNvPr>
            <p:cNvCxnSpPr>
              <a:endCxn id="79" idx="1"/>
            </p:cNvCxnSpPr>
            <p:nvPr/>
          </p:nvCxnSpPr>
          <p:spPr>
            <a:xfrm>
              <a:off x="435847" y="2865463"/>
              <a:ext cx="516466" cy="201040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구부러진 연결선 125">
              <a:extLst>
                <a:ext uri="{FF2B5EF4-FFF2-40B4-BE49-F238E27FC236}">
                  <a16:creationId xmlns:a16="http://schemas.microsoft.com/office/drawing/2014/main" id="{A23227B0-8E36-4800-B508-7FF4A775126C}"/>
                </a:ext>
              </a:extLst>
            </p:cNvPr>
            <p:cNvCxnSpPr>
              <a:stCxn id="79" idx="1"/>
              <a:endCxn id="79" idx="7"/>
            </p:cNvCxnSpPr>
            <p:nvPr/>
          </p:nvCxnSpPr>
          <p:spPr>
            <a:xfrm rot="5400000" flipH="1" flipV="1">
              <a:off x="1312279" y="2706537"/>
              <a:ext cx="12700" cy="719932"/>
            </a:xfrm>
            <a:prstGeom prst="curvedConnector3">
              <a:avLst>
                <a:gd name="adj1" fmla="val 245969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구부러진 연결선 126">
              <a:extLst>
                <a:ext uri="{FF2B5EF4-FFF2-40B4-BE49-F238E27FC236}">
                  <a16:creationId xmlns:a16="http://schemas.microsoft.com/office/drawing/2014/main" id="{ACBA3CAB-9566-4C23-BB8F-837978D5DA40}"/>
                </a:ext>
              </a:extLst>
            </p:cNvPr>
            <p:cNvCxnSpPr>
              <a:stCxn id="80" idx="1"/>
              <a:endCxn id="80" idx="7"/>
            </p:cNvCxnSpPr>
            <p:nvPr/>
          </p:nvCxnSpPr>
          <p:spPr>
            <a:xfrm rot="5400000" flipH="1" flipV="1">
              <a:off x="3322212" y="2674229"/>
              <a:ext cx="12700" cy="754341"/>
            </a:xfrm>
            <a:prstGeom prst="curvedConnector3">
              <a:avLst>
                <a:gd name="adj1" fmla="val 2491228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구부러진 연결선 127">
              <a:extLst>
                <a:ext uri="{FF2B5EF4-FFF2-40B4-BE49-F238E27FC236}">
                  <a16:creationId xmlns:a16="http://schemas.microsoft.com/office/drawing/2014/main" id="{1FF01995-08AF-4666-B7FD-73BC346E4B9D}"/>
                </a:ext>
              </a:extLst>
            </p:cNvPr>
            <p:cNvCxnSpPr>
              <a:stCxn id="79" idx="6"/>
              <a:endCxn id="80" idx="2"/>
            </p:cNvCxnSpPr>
            <p:nvPr/>
          </p:nvCxnSpPr>
          <p:spPr>
            <a:xfrm flipV="1">
              <a:off x="1821348" y="3263333"/>
              <a:ext cx="967465" cy="5437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구부러진 연결선 128">
              <a:extLst>
                <a:ext uri="{FF2B5EF4-FFF2-40B4-BE49-F238E27FC236}">
                  <a16:creationId xmlns:a16="http://schemas.microsoft.com/office/drawing/2014/main" id="{850EE8DA-A0FA-4962-A527-24F454BCCA42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3855612" y="3255097"/>
              <a:ext cx="1192505" cy="8236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구부러진 연결선 129">
              <a:extLst>
                <a:ext uri="{FF2B5EF4-FFF2-40B4-BE49-F238E27FC236}">
                  <a16:creationId xmlns:a16="http://schemas.microsoft.com/office/drawing/2014/main" id="{145C2E90-7B69-40E2-880A-B053C5112EBE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>
              <a:off x="6114916" y="3255097"/>
              <a:ext cx="1198966" cy="16472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구부러진 연결선 130">
              <a:extLst>
                <a:ext uri="{FF2B5EF4-FFF2-40B4-BE49-F238E27FC236}">
                  <a16:creationId xmlns:a16="http://schemas.microsoft.com/office/drawing/2014/main" id="{82961B76-9ED4-4B6C-9E91-68F8B62D5F5D}"/>
                </a:ext>
              </a:extLst>
            </p:cNvPr>
            <p:cNvCxnSpPr>
              <a:stCxn id="82" idx="1"/>
              <a:endCxn id="80" idx="7"/>
            </p:cNvCxnSpPr>
            <p:nvPr/>
          </p:nvCxnSpPr>
          <p:spPr>
            <a:xfrm rot="16200000" flipV="1">
              <a:off x="5580629" y="1170153"/>
              <a:ext cx="8236" cy="3770728"/>
            </a:xfrm>
            <a:prstGeom prst="curvedConnector3">
              <a:avLst>
                <a:gd name="adj1" fmla="val 394150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구부러진 연결선 132">
              <a:extLst>
                <a:ext uri="{FF2B5EF4-FFF2-40B4-BE49-F238E27FC236}">
                  <a16:creationId xmlns:a16="http://schemas.microsoft.com/office/drawing/2014/main" id="{6264706C-52DB-48D5-A795-05134A65242D}"/>
                </a:ext>
              </a:extLst>
            </p:cNvPr>
            <p:cNvCxnSpPr>
              <a:stCxn id="82" idx="3"/>
              <a:endCxn id="81" idx="5"/>
            </p:cNvCxnSpPr>
            <p:nvPr/>
          </p:nvCxnSpPr>
          <p:spPr>
            <a:xfrm rot="5400000" flipH="1">
              <a:off x="6706163" y="2719555"/>
              <a:ext cx="16472" cy="1511424"/>
            </a:xfrm>
            <a:prstGeom prst="curvedConnector3">
              <a:avLst>
                <a:gd name="adj1" fmla="val -192075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구부러진 연결선 136">
              <a:extLst>
                <a:ext uri="{FF2B5EF4-FFF2-40B4-BE49-F238E27FC236}">
                  <a16:creationId xmlns:a16="http://schemas.microsoft.com/office/drawing/2014/main" id="{87E6DEE5-54ED-4C1F-852E-62335D86CA01}"/>
                </a:ext>
              </a:extLst>
            </p:cNvPr>
            <p:cNvCxnSpPr>
              <a:stCxn id="81" idx="3"/>
              <a:endCxn id="79" idx="5"/>
            </p:cNvCxnSpPr>
            <p:nvPr/>
          </p:nvCxnSpPr>
          <p:spPr>
            <a:xfrm rot="5400000">
              <a:off x="3436294" y="1702983"/>
              <a:ext cx="4005" cy="3532101"/>
            </a:xfrm>
            <a:prstGeom prst="curvedConnector3">
              <a:avLst>
                <a:gd name="adj1" fmla="val 7899775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25527A3-D722-4C52-B219-F2DCF8AB0364}"/>
                </a:ext>
              </a:extLst>
            </p:cNvPr>
            <p:cNvSpPr txBox="1"/>
            <p:nvPr/>
          </p:nvSpPr>
          <p:spPr>
            <a:xfrm>
              <a:off x="1054035" y="2490536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X=0</a:t>
              </a:r>
              <a:endParaRPr lang="ko-KR" altLang="en-US" sz="10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64323C-62E7-42F1-A38F-4EBA6F1CA954}"/>
                </a:ext>
              </a:extLst>
            </p:cNvPr>
            <p:cNvSpPr txBox="1"/>
            <p:nvPr/>
          </p:nvSpPr>
          <p:spPr>
            <a:xfrm>
              <a:off x="3070318" y="2529410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X=1</a:t>
              </a:r>
              <a:endParaRPr lang="ko-KR" altLang="en-US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E02888E-CA3D-4312-A43D-CF4229BA13DE}"/>
                </a:ext>
              </a:extLst>
            </p:cNvPr>
            <p:cNvSpPr txBox="1"/>
            <p:nvPr/>
          </p:nvSpPr>
          <p:spPr>
            <a:xfrm>
              <a:off x="5323272" y="2490537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X=1</a:t>
              </a:r>
              <a:endParaRPr lang="ko-KR" altLang="en-US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68FD440-876F-4BA2-9CEB-113637F9AA21}"/>
                </a:ext>
              </a:extLst>
            </p:cNvPr>
            <p:cNvSpPr txBox="1"/>
            <p:nvPr/>
          </p:nvSpPr>
          <p:spPr>
            <a:xfrm>
              <a:off x="3189245" y="3671000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X=0</a:t>
              </a:r>
              <a:endParaRPr lang="ko-KR" altLang="en-US" sz="1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091A9B-0630-49EA-90A6-DA9374660291}"/>
                </a:ext>
              </a:extLst>
            </p:cNvPr>
            <p:cNvSpPr txBox="1"/>
            <p:nvPr/>
          </p:nvSpPr>
          <p:spPr>
            <a:xfrm>
              <a:off x="6559360" y="3678965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X=0</a:t>
              </a:r>
              <a:endParaRPr lang="ko-KR" altLang="en-US" sz="1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7FB44B1-B384-40D6-9EB8-6C98FE3B6F87}"/>
                </a:ext>
              </a:extLst>
            </p:cNvPr>
            <p:cNvSpPr txBox="1"/>
            <p:nvPr/>
          </p:nvSpPr>
          <p:spPr>
            <a:xfrm>
              <a:off x="2046836" y="3095648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X=1</a:t>
              </a:r>
              <a:endParaRPr lang="ko-KR" altLang="en-US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B4C397-2AD4-48A9-ABAE-57404E207CAD}"/>
                </a:ext>
              </a:extLst>
            </p:cNvPr>
            <p:cNvSpPr txBox="1"/>
            <p:nvPr/>
          </p:nvSpPr>
          <p:spPr>
            <a:xfrm>
              <a:off x="4056667" y="3095648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X=0</a:t>
              </a:r>
              <a:endParaRPr lang="ko-KR" altLang="en-US" sz="10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60F6C52-E903-4222-BC89-9A1EF2B1FCDE}"/>
                </a:ext>
              </a:extLst>
            </p:cNvPr>
            <p:cNvSpPr txBox="1"/>
            <p:nvPr/>
          </p:nvSpPr>
          <p:spPr>
            <a:xfrm>
              <a:off x="6427156" y="3117681"/>
              <a:ext cx="470934" cy="28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00" dirty="0"/>
                <a:t>X=1</a:t>
              </a: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E823CD-25D7-4FF6-AF72-6C30C7A23AD3}"/>
              </a:ext>
            </a:extLst>
          </p:cNvPr>
          <p:cNvGrpSpPr>
            <a:grpSpLocks noChangeAspect="1"/>
          </p:cNvGrpSpPr>
          <p:nvPr/>
        </p:nvGrpSpPr>
        <p:grpSpPr>
          <a:xfrm>
            <a:off x="965347" y="4777409"/>
            <a:ext cx="4241432" cy="1552990"/>
            <a:chOff x="1289538" y="4122285"/>
            <a:chExt cx="5992073" cy="2193983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2769AF0-8DA8-4670-8F1B-356F76089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1330" y="4812979"/>
              <a:ext cx="1066798" cy="599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S0</a:t>
              </a:r>
              <a:endParaRPr lang="ko-KR" altLang="en-US" sz="105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15BA2A-B9CE-4A34-AAE7-1A2D720DE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1496" y="4812977"/>
              <a:ext cx="1066798" cy="599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S1</a:t>
              </a:r>
              <a:endParaRPr lang="ko-KR" altLang="en-US" sz="105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36B90E4-4B37-4942-86DC-A1283477F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812" y="4812977"/>
              <a:ext cx="1066799" cy="599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S2</a:t>
              </a:r>
              <a:endParaRPr lang="ko-KR" altLang="en-US" sz="1000" dirty="0"/>
            </a:p>
          </p:txBody>
        </p:sp>
        <p:cxnSp>
          <p:nvCxnSpPr>
            <p:cNvPr id="104" name="구부러진 연결선 150">
              <a:extLst>
                <a:ext uri="{FF2B5EF4-FFF2-40B4-BE49-F238E27FC236}">
                  <a16:creationId xmlns:a16="http://schemas.microsoft.com/office/drawing/2014/main" id="{FD9D12F1-0E8F-4DDB-BABC-0EC17B850FDA}"/>
                </a:ext>
              </a:extLst>
            </p:cNvPr>
            <p:cNvCxnSpPr>
              <a:stCxn id="101" idx="1"/>
              <a:endCxn id="101" idx="7"/>
            </p:cNvCxnSpPr>
            <p:nvPr/>
          </p:nvCxnSpPr>
          <p:spPr>
            <a:xfrm rot="5400000" flipH="1" flipV="1">
              <a:off x="2424729" y="4523595"/>
              <a:ext cx="12700" cy="754340"/>
            </a:xfrm>
            <a:prstGeom prst="curvedConnector3">
              <a:avLst>
                <a:gd name="adj1" fmla="val 2491228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구부러진 연결선 151">
              <a:extLst>
                <a:ext uri="{FF2B5EF4-FFF2-40B4-BE49-F238E27FC236}">
                  <a16:creationId xmlns:a16="http://schemas.microsoft.com/office/drawing/2014/main" id="{68DC8E5F-121D-48E8-967A-A87FD271C843}"/>
                </a:ext>
              </a:extLst>
            </p:cNvPr>
            <p:cNvCxnSpPr>
              <a:stCxn id="102" idx="1"/>
              <a:endCxn id="102" idx="7"/>
            </p:cNvCxnSpPr>
            <p:nvPr/>
          </p:nvCxnSpPr>
          <p:spPr>
            <a:xfrm rot="5400000" flipH="1" flipV="1">
              <a:off x="4554895" y="4523593"/>
              <a:ext cx="12700" cy="754340"/>
            </a:xfrm>
            <a:prstGeom prst="curvedConnector3">
              <a:avLst>
                <a:gd name="adj1" fmla="val 2491228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52">
              <a:extLst>
                <a:ext uri="{FF2B5EF4-FFF2-40B4-BE49-F238E27FC236}">
                  <a16:creationId xmlns:a16="http://schemas.microsoft.com/office/drawing/2014/main" id="{925727A7-E585-4EA5-84CA-0640F94060BF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 flipV="1">
              <a:off x="2958128" y="5112697"/>
              <a:ext cx="1063368" cy="2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53">
              <a:extLst>
                <a:ext uri="{FF2B5EF4-FFF2-40B4-BE49-F238E27FC236}">
                  <a16:creationId xmlns:a16="http://schemas.microsoft.com/office/drawing/2014/main" id="{890FF2AE-877D-4BA7-98ED-A550CD53A0A6}"/>
                </a:ext>
              </a:extLst>
            </p:cNvPr>
            <p:cNvCxnSpPr>
              <a:stCxn id="102" idx="6"/>
              <a:endCxn id="103" idx="2"/>
            </p:cNvCxnSpPr>
            <p:nvPr/>
          </p:nvCxnSpPr>
          <p:spPr>
            <a:xfrm>
              <a:off x="5088294" y="5112697"/>
              <a:ext cx="1126518" cy="12700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구부러진 연결선 154">
              <a:extLst>
                <a:ext uri="{FF2B5EF4-FFF2-40B4-BE49-F238E27FC236}">
                  <a16:creationId xmlns:a16="http://schemas.microsoft.com/office/drawing/2014/main" id="{BD5F7E4C-10B6-4E2E-9490-9EB0F772D048}"/>
                </a:ext>
              </a:extLst>
            </p:cNvPr>
            <p:cNvCxnSpPr>
              <a:stCxn id="103" idx="3"/>
              <a:endCxn id="102" idx="5"/>
            </p:cNvCxnSpPr>
            <p:nvPr/>
          </p:nvCxnSpPr>
          <p:spPr>
            <a:xfrm rot="5400000">
              <a:off x="5651553" y="4605143"/>
              <a:ext cx="12700" cy="1438976"/>
            </a:xfrm>
            <a:prstGeom prst="curvedConnector3">
              <a:avLst>
                <a:gd name="adj1" fmla="val 2491228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구부러진 연결선 155">
              <a:extLst>
                <a:ext uri="{FF2B5EF4-FFF2-40B4-BE49-F238E27FC236}">
                  <a16:creationId xmlns:a16="http://schemas.microsoft.com/office/drawing/2014/main" id="{4127D784-5346-412D-B896-D2B1D67A3259}"/>
                </a:ext>
              </a:extLst>
            </p:cNvPr>
            <p:cNvCxnSpPr>
              <a:stCxn id="103" idx="3"/>
              <a:endCxn id="101" idx="4"/>
            </p:cNvCxnSpPr>
            <p:nvPr/>
          </p:nvCxnSpPr>
          <p:spPr>
            <a:xfrm rot="5400000">
              <a:off x="4353991" y="3395369"/>
              <a:ext cx="87788" cy="3946312"/>
            </a:xfrm>
            <a:prstGeom prst="curvedConnector3">
              <a:avLst>
                <a:gd name="adj1" fmla="val 939068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구부러진 연결선 156">
              <a:extLst>
                <a:ext uri="{FF2B5EF4-FFF2-40B4-BE49-F238E27FC236}">
                  <a16:creationId xmlns:a16="http://schemas.microsoft.com/office/drawing/2014/main" id="{E50A9C8C-B12F-4EDF-B024-AFF82E6F2A83}"/>
                </a:ext>
              </a:extLst>
            </p:cNvPr>
            <p:cNvCxnSpPr>
              <a:endCxn id="101" idx="1"/>
            </p:cNvCxnSpPr>
            <p:nvPr/>
          </p:nvCxnSpPr>
          <p:spPr>
            <a:xfrm>
              <a:off x="1289538" y="4719194"/>
              <a:ext cx="758021" cy="181571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D019494-7EB9-4520-B996-960BC07908AB}"/>
                </a:ext>
              </a:extLst>
            </p:cNvPr>
            <p:cNvSpPr txBox="1"/>
            <p:nvPr/>
          </p:nvSpPr>
          <p:spPr>
            <a:xfrm>
              <a:off x="2166485" y="4133853"/>
              <a:ext cx="491965" cy="486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X=0</a:t>
              </a:r>
            </a:p>
            <a:p>
              <a:r>
                <a:rPr lang="en-US" altLang="ko-KR" sz="1050" dirty="0"/>
                <a:t>Y=0</a:t>
              </a:r>
              <a:endParaRPr lang="ko-KR" altLang="en-US" sz="105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01686D-40A3-4E24-9480-6AE150512B53}"/>
                </a:ext>
              </a:extLst>
            </p:cNvPr>
            <p:cNvSpPr txBox="1"/>
            <p:nvPr/>
          </p:nvSpPr>
          <p:spPr>
            <a:xfrm>
              <a:off x="3193833" y="4855413"/>
              <a:ext cx="491965" cy="486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50" dirty="0"/>
                <a:t>X=1</a:t>
              </a:r>
            </a:p>
            <a:p>
              <a:r>
                <a:rPr lang="en-US" altLang="ko-KR" sz="1050" dirty="0"/>
                <a:t>Y=0</a:t>
              </a:r>
              <a:endParaRPr lang="ko-KR" altLang="en-US" sz="105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C65D822-AF8D-4E58-83C4-67D695BC2E2C}"/>
                </a:ext>
              </a:extLst>
            </p:cNvPr>
            <p:cNvSpPr txBox="1"/>
            <p:nvPr/>
          </p:nvSpPr>
          <p:spPr>
            <a:xfrm>
              <a:off x="4296651" y="4122285"/>
              <a:ext cx="491965" cy="486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50" dirty="0"/>
                <a:t>X=1</a:t>
              </a:r>
            </a:p>
            <a:p>
              <a:r>
                <a:rPr lang="en-US" altLang="ko-KR" sz="1050" dirty="0"/>
                <a:t>Y=0</a:t>
              </a:r>
              <a:endParaRPr lang="ko-KR" altLang="en-US" sz="105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F489B7B-F934-4674-90B2-2DEAD447A9C0}"/>
                </a:ext>
              </a:extLst>
            </p:cNvPr>
            <p:cNvSpPr txBox="1"/>
            <p:nvPr/>
          </p:nvSpPr>
          <p:spPr>
            <a:xfrm>
              <a:off x="5474235" y="4795061"/>
              <a:ext cx="491965" cy="486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50" dirty="0"/>
                <a:t>X=0</a:t>
              </a:r>
            </a:p>
            <a:p>
              <a:r>
                <a:rPr lang="en-US" altLang="ko-KR" sz="1050" dirty="0"/>
                <a:t>Y=0</a:t>
              </a:r>
              <a:endParaRPr lang="ko-KR" altLang="en-US" sz="105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453611-4F7E-4BC1-8471-CA304B6BD1EC}"/>
                </a:ext>
              </a:extLst>
            </p:cNvPr>
            <p:cNvSpPr txBox="1"/>
            <p:nvPr/>
          </p:nvSpPr>
          <p:spPr>
            <a:xfrm>
              <a:off x="5282159" y="5318281"/>
              <a:ext cx="491965" cy="486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50" dirty="0"/>
                <a:t>X=1</a:t>
              </a:r>
            </a:p>
            <a:p>
              <a:r>
                <a:rPr lang="en-US" altLang="ko-KR" sz="1050" dirty="0"/>
                <a:t>Y=1</a:t>
              </a:r>
              <a:endParaRPr lang="ko-KR" altLang="en-US" sz="105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E793DA5-7228-4CE3-9B93-F33DD79BE589}"/>
                </a:ext>
              </a:extLst>
            </p:cNvPr>
            <p:cNvSpPr txBox="1"/>
            <p:nvPr/>
          </p:nvSpPr>
          <p:spPr>
            <a:xfrm>
              <a:off x="4184075" y="5829933"/>
              <a:ext cx="491965" cy="486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050" dirty="0"/>
                <a:t>X=0</a:t>
              </a:r>
            </a:p>
            <a:p>
              <a:r>
                <a:rPr lang="en-US" altLang="ko-KR" sz="1050" dirty="0"/>
                <a:t>Y=0</a:t>
              </a:r>
              <a:endParaRPr lang="ko-KR" altLang="en-US" sz="1050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1EA5E41-A84C-41C0-A907-B0DD86446C7E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863776" y="2589599"/>
            <a:ext cx="7637145" cy="51695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400" dirty="0">
                <a:latin typeface="나눔고딕 ExtraBold" charset="0"/>
                <a:ea typeface="나눔고딕 ExtraBold" charset="0"/>
              </a:rPr>
              <a:t>Ex. </a:t>
            </a:r>
            <a:r>
              <a:rPr lang="ko-KR" altLang="en-US" sz="1400" dirty="0">
                <a:latin typeface="나눔고딕 ExtraBold" charset="0"/>
                <a:ea typeface="나눔고딕 ExtraBold" charset="0"/>
              </a:rPr>
              <a:t>문자열에서 </a:t>
            </a:r>
            <a:r>
              <a:rPr lang="en-US" altLang="ko-KR" sz="1400" dirty="0">
                <a:latin typeface="나눔고딕 ExtraBold" charset="0"/>
                <a:ea typeface="나눔고딕 ExtraBold" charset="0"/>
              </a:rPr>
              <a:t>101 </a:t>
            </a:r>
            <a:r>
              <a:rPr lang="ko-KR" altLang="en-US" sz="1400" dirty="0">
                <a:latin typeface="나눔고딕 ExtraBold" charset="0"/>
                <a:ea typeface="나눔고딕 ExtraBold" charset="0"/>
              </a:rPr>
              <a:t>패턴을 찾아내는 </a:t>
            </a:r>
            <a:r>
              <a:rPr lang="en-US" altLang="ko-KR" sz="1400" dirty="0">
                <a:latin typeface="나눔고딕 ExtraBold" charset="0"/>
                <a:ea typeface="나눔고딕 ExtraBold" charset="0"/>
              </a:rPr>
              <a:t>Sequential Filter</a:t>
            </a:r>
          </a:p>
        </p:txBody>
      </p:sp>
    </p:spTree>
    <p:extLst>
      <p:ext uri="{BB962C8B-B14F-4D97-AF65-F5344CB8AC3E}">
        <p14:creationId xmlns:p14="http://schemas.microsoft.com/office/powerpoint/2010/main" val="233773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실습</a:t>
            </a:r>
            <a:endParaRPr lang="ko-KR" altLang="en-US" sz="44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" name="부제목 5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eaLnBrk="0">
              <a:spcBef>
                <a:spcPts val="800"/>
              </a:spcBef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Quartus</a:t>
            </a:r>
            <a:r>
              <a:rPr lang="ko-KR" altLang="en-US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를 이용한 </a:t>
            </a: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FSM </a:t>
            </a:r>
            <a:r>
              <a:rPr lang="ko-KR" altLang="en-US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설계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12</a:t>
            </a:fld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B63FF6-7279-4CCF-A920-BE91BB82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62" y="2998175"/>
            <a:ext cx="2127119" cy="27820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0CE1B5-6A03-4C78-A4DC-845B74D9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00" y="2615634"/>
            <a:ext cx="4735254" cy="3315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B10DC9-3723-45C0-92F3-21FB5B37088E}"/>
              </a:ext>
            </a:extLst>
          </p:cNvPr>
          <p:cNvSpPr txBox="1"/>
          <p:nvPr/>
        </p:nvSpPr>
        <p:spPr>
          <a:xfrm>
            <a:off x="747346" y="2954138"/>
            <a:ext cx="46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02981-E5DC-4582-AEC6-7B13D0305C04}"/>
              </a:ext>
            </a:extLst>
          </p:cNvPr>
          <p:cNvSpPr txBox="1"/>
          <p:nvPr/>
        </p:nvSpPr>
        <p:spPr>
          <a:xfrm>
            <a:off x="3341972" y="2615634"/>
            <a:ext cx="46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5"/>
            <a:ext cx="8026400" cy="131134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 eaLnBrk="0" latinLnBrk="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BDF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파일 생성 대신 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State Machine File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선택</a:t>
            </a:r>
          </a:p>
          <a:p>
            <a:pPr marL="342900" indent="-342900" eaLnBrk="0" latinLnBrk="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SMF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파일 생성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1826141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생성</a:t>
            </a:r>
          </a:p>
        </p:txBody>
      </p:sp>
    </p:spTree>
    <p:extLst>
      <p:ext uri="{BB962C8B-B14F-4D97-AF65-F5344CB8AC3E}">
        <p14:creationId xmlns:p14="http://schemas.microsoft.com/office/powerpoint/2010/main" val="5087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13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4"/>
            <a:ext cx="8026400" cy="237882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Input table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오른쪽 마우스 클릭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Insert New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클릭하여 새로운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더블클릭하여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이름 변경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기본적으로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비트의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input, input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이름 뒤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[n:0]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추가하면 </a:t>
            </a:r>
            <a:r>
              <a:rPr lang="ko-KR" altLang="en-US" sz="16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멀티플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비트</a:t>
            </a:r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Output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동일한 방식으로 생성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아이콘을 클릭하면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바로 생성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(1/7)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D8E7C4-D43C-4F1A-A7F6-0EF80F4A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47" y="4228571"/>
            <a:ext cx="2515000" cy="2164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6948F0-3AA1-4BFE-92D4-979C43F6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5" y="3927643"/>
            <a:ext cx="3054481" cy="2076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B52D5E-F645-4E24-A07A-E4CD118E50EF}"/>
              </a:ext>
            </a:extLst>
          </p:cNvPr>
          <p:cNvSpPr txBox="1"/>
          <p:nvPr/>
        </p:nvSpPr>
        <p:spPr>
          <a:xfrm>
            <a:off x="5170511" y="3589089"/>
            <a:ext cx="268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Input, Output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F124C-77A9-4F0E-B217-7DE0BFB183A0}"/>
              </a:ext>
            </a:extLst>
          </p:cNvPr>
          <p:cNvSpPr txBox="1"/>
          <p:nvPr/>
        </p:nvSpPr>
        <p:spPr>
          <a:xfrm>
            <a:off x="5223280" y="6005026"/>
            <a:ext cx="257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비트 인풋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Din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선언 예시</a:t>
            </a:r>
          </a:p>
        </p:txBody>
      </p:sp>
    </p:spTree>
    <p:extLst>
      <p:ext uri="{BB962C8B-B14F-4D97-AF65-F5344CB8AC3E}">
        <p14:creationId xmlns:p14="http://schemas.microsoft.com/office/powerpoint/2010/main" val="132655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14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5"/>
            <a:ext cx="8026400" cy="125136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아이콘을 클릭하여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모드로 변경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클릭하여 원하는 개수의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BDF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에서 게이트 생성과 동일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(2/7)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B59BA0-2369-4BBA-8AF3-0C23A9F3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3" y="3190165"/>
            <a:ext cx="7554379" cy="228631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5A9F9C-1D6C-4B95-873D-06B711543B54}"/>
              </a:ext>
            </a:extLst>
          </p:cNvPr>
          <p:cNvSpPr/>
          <p:nvPr/>
        </p:nvSpPr>
        <p:spPr>
          <a:xfrm>
            <a:off x="5965581" y="3222381"/>
            <a:ext cx="382465" cy="369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7EE73-53ED-4562-BC31-26C4AFB7988B}"/>
              </a:ext>
            </a:extLst>
          </p:cNvPr>
          <p:cNvSpPr txBox="1"/>
          <p:nvPr/>
        </p:nvSpPr>
        <p:spPr>
          <a:xfrm>
            <a:off x="5801914" y="28384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36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15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5"/>
            <a:ext cx="8026400" cy="125136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아이콘을 클릭하여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Transition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모드로 변경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드래그를 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Transition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를 단순 클릭하면 재귀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Transition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추가</a:t>
            </a:r>
            <a:endParaRPr lang="en-US" altLang="ko-KR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(3/7)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78BD63-26E0-44B6-9CA5-E3E3B5EE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85" y="3318802"/>
            <a:ext cx="6124049" cy="4347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589920-4752-4B03-ADCD-F53C391FCA33}"/>
              </a:ext>
            </a:extLst>
          </p:cNvPr>
          <p:cNvSpPr/>
          <p:nvPr/>
        </p:nvSpPr>
        <p:spPr>
          <a:xfrm>
            <a:off x="5952773" y="3358934"/>
            <a:ext cx="330740" cy="34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0E9E7-8071-4929-8FA7-D4D1414640ED}"/>
              </a:ext>
            </a:extLst>
          </p:cNvPr>
          <p:cNvSpPr txBox="1"/>
          <p:nvPr/>
        </p:nvSpPr>
        <p:spPr>
          <a:xfrm>
            <a:off x="5719309" y="3060637"/>
            <a:ext cx="4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2F85F2-C2B1-4304-BA19-98762EAB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58" y="4361389"/>
            <a:ext cx="3962400" cy="13239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1AA57E-C04C-4397-B676-3063C4729A17}"/>
              </a:ext>
            </a:extLst>
          </p:cNvPr>
          <p:cNvSpPr/>
          <p:nvPr/>
        </p:nvSpPr>
        <p:spPr>
          <a:xfrm>
            <a:off x="3700820" y="4776884"/>
            <a:ext cx="325876" cy="4983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00C34-409B-4F37-82B6-3F3E007E5AFE}"/>
              </a:ext>
            </a:extLst>
          </p:cNvPr>
          <p:cNvSpPr txBox="1"/>
          <p:nvPr/>
        </p:nvSpPr>
        <p:spPr>
          <a:xfrm>
            <a:off x="3584088" y="4394705"/>
            <a:ext cx="27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69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16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4"/>
            <a:ext cx="8026400" cy="177736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프로젝트창에서 오른쪽 마우스 클릭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Machine Wizard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 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Edit an existing state machine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체크 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Machine Wizard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창 확인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(4/7)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CEAF21-235C-49E8-8239-B8D9AF48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08" y="3428999"/>
            <a:ext cx="2242667" cy="27441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13E9FE-3A92-4613-BE7E-0C50DCA2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97" y="2926578"/>
            <a:ext cx="2221004" cy="19639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25BE04-0BEA-4867-9A3B-19DBBA51E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911" y="4928084"/>
            <a:ext cx="2340977" cy="153424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B7EB99-E053-4B6F-ACC1-7D6CBD8F26E2}"/>
              </a:ext>
            </a:extLst>
          </p:cNvPr>
          <p:cNvSpPr/>
          <p:nvPr/>
        </p:nvSpPr>
        <p:spPr>
          <a:xfrm>
            <a:off x="5213729" y="4430948"/>
            <a:ext cx="598251" cy="2431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F85CDD-6583-4800-8011-8D43AF790427}"/>
              </a:ext>
            </a:extLst>
          </p:cNvPr>
          <p:cNvSpPr/>
          <p:nvPr/>
        </p:nvSpPr>
        <p:spPr>
          <a:xfrm>
            <a:off x="2363410" y="5627167"/>
            <a:ext cx="1707204" cy="175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18382-3F91-46EB-9507-2EB7CF9795D6}"/>
              </a:ext>
            </a:extLst>
          </p:cNvPr>
          <p:cNvSpPr txBox="1"/>
          <p:nvPr/>
        </p:nvSpPr>
        <p:spPr>
          <a:xfrm>
            <a:off x="2038547" y="5523805"/>
            <a:ext cx="27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3342E-E215-48EF-8DF5-8D7A22FA09F7}"/>
              </a:ext>
            </a:extLst>
          </p:cNvPr>
          <p:cNvSpPr txBox="1"/>
          <p:nvPr/>
        </p:nvSpPr>
        <p:spPr>
          <a:xfrm>
            <a:off x="4911427" y="4345992"/>
            <a:ext cx="27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74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17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4"/>
            <a:ext cx="8026400" cy="290895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Transition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탭에서 생성한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Transition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전이 조건 기술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탭에서 동작 기술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Moore machine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전이 조건만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Mealy machine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전이 조건과 동작 둘 다 기술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 조건 기술방법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괄호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)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안에 들어가는 내용처럼 조건을 기술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</a:t>
            </a:r>
            <a:r>
              <a:rPr lang="en-US" altLang="ko-KR" sz="16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Cin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== 0</a:t>
            </a:r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기술 방법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동작에서 변경되는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Output port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state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(5/7)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C22647-6780-4AA9-BB80-7A574938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91" y="4560591"/>
            <a:ext cx="2636255" cy="17180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21A23E-0E96-4833-804E-5EA25E29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5" y="4602691"/>
            <a:ext cx="2574737" cy="16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1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18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5"/>
            <a:ext cx="8026400" cy="1357896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아이콘 클릭하여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Verilog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생성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(Verilog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hdl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Verilog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파일과 동일한 이름의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SMF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생성됨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BDF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파일과 동일한 방식으로 컴파일 후 웨이브폼 설정 및 확인</a:t>
            </a:r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(6/7)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92095A-9CEF-4427-B9B9-9DFD1A72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429000"/>
            <a:ext cx="7572375" cy="2400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571729-6DD9-4B13-8466-65BAC34C2C61}"/>
              </a:ext>
            </a:extLst>
          </p:cNvPr>
          <p:cNvSpPr/>
          <p:nvPr/>
        </p:nvSpPr>
        <p:spPr>
          <a:xfrm>
            <a:off x="7225626" y="3429000"/>
            <a:ext cx="491246" cy="470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6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Quartus-State Machine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47515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z="1200" smtClean="0"/>
              <a:t>19</a:t>
            </a:fld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9A2F-DAB6-43EE-B403-CC0C197302EC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1651634"/>
            <a:ext cx="8026400" cy="177736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컴파일 후 해당 아이콘으로 최종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Verilog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오픈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(Verilog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hdl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Editor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창에서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 – Create symbol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BDF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만든 심볼과 동일하게 사용 가능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696C3-63B2-4F47-A2A8-A1C7CA934C0C}"/>
              </a:ext>
            </a:extLst>
          </p:cNvPr>
          <p:cNvSpPr txBox="1"/>
          <p:nvPr/>
        </p:nvSpPr>
        <p:spPr>
          <a:xfrm>
            <a:off x="619125" y="971550"/>
            <a:ext cx="258275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상태도 작성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(7/7)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59FA94-556A-4DB8-AABA-7C479EBA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3" y="3214234"/>
            <a:ext cx="3947346" cy="12512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082068-AB89-434D-B280-82483D39F27B}"/>
              </a:ext>
            </a:extLst>
          </p:cNvPr>
          <p:cNvSpPr/>
          <p:nvPr/>
        </p:nvSpPr>
        <p:spPr>
          <a:xfrm>
            <a:off x="4059666" y="3214234"/>
            <a:ext cx="256075" cy="2223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BE1DFC-169D-44FC-BBAB-3B0AD6DE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62" y="2972921"/>
            <a:ext cx="3572595" cy="31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공지사항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공지</a:t>
            </a: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866774" y="1660525"/>
            <a:ext cx="6865675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Clr>
                <a:srgbClr val="000000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다음주 월요일 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분반 동영상으로 대체</a:t>
            </a:r>
            <a:endParaRPr lang="en-US" altLang="ko-KR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3993401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아래 </a:t>
            </a:r>
            <a:r>
              <a:rPr lang="en-US" altLang="ko-KR" dirty="0"/>
              <a:t>FSM</a:t>
            </a:r>
            <a:r>
              <a:rPr lang="ko-KR" altLang="en-US" dirty="0"/>
              <a:t>에 대한 입력이 다음과 같다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 err="1"/>
              <a:t>Dout</a:t>
            </a:r>
            <a:r>
              <a:rPr lang="ko-KR" altLang="en-US" dirty="0"/>
              <a:t>을 </a:t>
            </a:r>
            <a:r>
              <a:rPr lang="ko-KR" altLang="en-US" dirty="0" err="1"/>
              <a:t>나타내시오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57236B-5525-4152-883F-C0394AE1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11" y="4309736"/>
            <a:ext cx="7048378" cy="1576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3BCD04-D788-476C-91FE-6A4C4532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9" y="2045893"/>
            <a:ext cx="4738788" cy="22213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3910E7-65FC-46F0-AEC4-BCC66828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880" y="2161706"/>
            <a:ext cx="3086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(1/4)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D89924-E3C6-475D-A810-35738E941F97}"/>
              </a:ext>
            </a:extLst>
          </p:cNvPr>
          <p:cNvSpPr txBox="1"/>
          <p:nvPr/>
        </p:nvSpPr>
        <p:spPr>
          <a:xfrm>
            <a:off x="619126" y="971550"/>
            <a:ext cx="7798734" cy="2904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키패드로 </a:t>
            </a:r>
            <a:r>
              <a:rPr lang="en-US" altLang="ko-KR" dirty="0"/>
              <a:t>SRAM</a:t>
            </a:r>
            <a:r>
              <a:rPr lang="ko-KR" altLang="en-US" dirty="0"/>
              <a:t>에 값을 저장하고 읽는 </a:t>
            </a:r>
            <a:r>
              <a:rPr lang="en-US" altLang="ko-KR" dirty="0"/>
              <a:t>Control Unit</a:t>
            </a:r>
            <a:r>
              <a:rPr lang="ko-KR" altLang="en-US" dirty="0"/>
              <a:t>을 만들려고 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부분 모듈의 동작과 전체 모듈의 동작을 읽고 이해한 후</a:t>
            </a:r>
            <a:r>
              <a:rPr lang="en-US" altLang="ko-KR" dirty="0"/>
              <a:t>, </a:t>
            </a:r>
            <a:r>
              <a:rPr lang="ko-KR" altLang="en-US" dirty="0"/>
              <a:t>그와 같은 동작을 하도록 </a:t>
            </a:r>
            <a:r>
              <a:rPr lang="en-US" altLang="ko-KR" dirty="0"/>
              <a:t>Control Unit</a:t>
            </a:r>
            <a:r>
              <a:rPr lang="ko-KR" altLang="en-US" dirty="0"/>
              <a:t>의 빈칸에 알맞은 값을 </a:t>
            </a:r>
            <a:r>
              <a:rPr lang="ko-KR" altLang="en-US" dirty="0" err="1"/>
              <a:t>넣으시오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처음엔 키패드의 아무 숫자를 눌러도 반응하지 않는다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*을 한 번 누르고 난 후</a:t>
            </a:r>
            <a:r>
              <a:rPr lang="en-US" altLang="ko-KR" sz="1400" dirty="0"/>
              <a:t>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숫자를 네 번 누르면 차례대로 </a:t>
            </a:r>
            <a:r>
              <a:rPr lang="en-US" altLang="ko-KR" sz="1400" dirty="0"/>
              <a:t>SRAM</a:t>
            </a:r>
            <a:r>
              <a:rPr lang="ko-KR" altLang="en-US" sz="1400" dirty="0"/>
              <a:t>의 </a:t>
            </a:r>
            <a:r>
              <a:rPr lang="en-US" altLang="ko-KR" sz="1400" dirty="0"/>
              <a:t>0, 1, 2, 3</a:t>
            </a:r>
            <a:r>
              <a:rPr lang="ko-KR" altLang="en-US" sz="1400" dirty="0"/>
              <a:t>번지에 저장된다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이후 </a:t>
            </a:r>
            <a:r>
              <a:rPr lang="en-US" altLang="ko-KR" sz="1400" dirty="0"/>
              <a:t>#</a:t>
            </a:r>
            <a:r>
              <a:rPr lang="ko-KR" altLang="en-US" sz="1400" dirty="0"/>
              <a:t>을 누르면 </a:t>
            </a:r>
            <a:r>
              <a:rPr lang="en-US" altLang="ko-KR" sz="1400" dirty="0"/>
              <a:t>SRAM</a:t>
            </a:r>
            <a:r>
              <a:rPr lang="ko-KR" altLang="en-US" sz="1400" dirty="0"/>
              <a:t>에서 </a:t>
            </a:r>
            <a:r>
              <a:rPr lang="en-US" altLang="ko-KR" sz="1400" dirty="0"/>
              <a:t>0, 1, 2, 3</a:t>
            </a:r>
            <a:r>
              <a:rPr lang="ko-KR" altLang="en-US" sz="1400" dirty="0"/>
              <a:t>번지의 값이 반복해서 읽어진다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2B6260-6444-4009-B485-1FCE02834237}"/>
              </a:ext>
            </a:extLst>
          </p:cNvPr>
          <p:cNvSpPr txBox="1"/>
          <p:nvPr/>
        </p:nvSpPr>
        <p:spPr>
          <a:xfrm>
            <a:off x="5085214" y="8253062"/>
            <a:ext cx="401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State 3~ 5 </a:t>
            </a:r>
            <a:r>
              <a:rPr lang="ko-KR" altLang="en-US" sz="1600" dirty="0">
                <a:solidFill>
                  <a:srgbClr val="C00000"/>
                </a:solidFill>
              </a:rPr>
              <a:t>까지의 </a:t>
            </a:r>
            <a:r>
              <a:rPr lang="en-US" altLang="ko-KR" sz="1600" dirty="0">
                <a:solidFill>
                  <a:srgbClr val="C00000"/>
                </a:solidFill>
              </a:rPr>
              <a:t>Action </a:t>
            </a:r>
            <a:r>
              <a:rPr lang="ko-KR" altLang="en-US" sz="1600" dirty="0">
                <a:solidFill>
                  <a:srgbClr val="C00000"/>
                </a:solidFill>
              </a:rPr>
              <a:t>유추하여 설계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E950BAF-9BB8-4932-BF31-0A936AD2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75603"/>
            <a:ext cx="5781437" cy="193430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90C4226-47C8-4744-B541-E65C0DB8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05" y="4771521"/>
            <a:ext cx="3329067" cy="14666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CCB51E-CBC6-4A8C-9D20-DF73EC9E1864}"/>
              </a:ext>
            </a:extLst>
          </p:cNvPr>
          <p:cNvSpPr txBox="1"/>
          <p:nvPr/>
        </p:nvSpPr>
        <p:spPr>
          <a:xfrm>
            <a:off x="1398494" y="5899583"/>
            <a:ext cx="419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State 3~ 5 </a:t>
            </a:r>
            <a:r>
              <a:rPr lang="ko-KR" altLang="en-US" sz="1600" dirty="0">
                <a:solidFill>
                  <a:srgbClr val="FF0000"/>
                </a:solidFill>
              </a:rPr>
              <a:t>까지의 </a:t>
            </a:r>
            <a:r>
              <a:rPr lang="en-US" altLang="ko-KR" sz="1600" dirty="0">
                <a:solidFill>
                  <a:srgbClr val="FF0000"/>
                </a:solidFill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</a:rPr>
              <a:t>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유추하여 설계</a:t>
            </a:r>
          </a:p>
        </p:txBody>
      </p:sp>
    </p:spTree>
    <p:extLst>
      <p:ext uri="{BB962C8B-B14F-4D97-AF65-F5344CB8AC3E}">
        <p14:creationId xmlns:p14="http://schemas.microsoft.com/office/powerpoint/2010/main" val="63604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(2/4)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D89924-E3C6-475D-A810-35738E941F97}"/>
              </a:ext>
            </a:extLst>
          </p:cNvPr>
          <p:cNvSpPr txBox="1"/>
          <p:nvPr/>
        </p:nvSpPr>
        <p:spPr>
          <a:xfrm>
            <a:off x="619126" y="971550"/>
            <a:ext cx="7798734" cy="31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부분 모듈 </a:t>
            </a:r>
            <a:r>
              <a:rPr lang="en-US" altLang="ko-KR" dirty="0"/>
              <a:t>BCD</a:t>
            </a:r>
            <a:r>
              <a:rPr lang="ko-KR" altLang="en-US" dirty="0"/>
              <a:t>는 일반적인 키패드의 </a:t>
            </a:r>
            <a:r>
              <a:rPr lang="en-US" altLang="ko-KR" dirty="0"/>
              <a:t>0~9, *, #</a:t>
            </a:r>
            <a:r>
              <a:rPr lang="ko-KR" altLang="en-US" dirty="0"/>
              <a:t>을 입력으로 가진다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제공 파일을 심볼화해서 사용</a:t>
            </a:r>
            <a:r>
              <a:rPr lang="en-US" altLang="ko-KR" dirty="0">
                <a:solidFill>
                  <a:srgbClr val="FF0000"/>
                </a:solidFill>
              </a:rPr>
              <a:t>) – </a:t>
            </a:r>
            <a:r>
              <a:rPr lang="en-US" altLang="ko-KR" dirty="0" err="1">
                <a:solidFill>
                  <a:srgbClr val="FF0000"/>
                </a:solidFill>
              </a:rPr>
              <a:t>Decimal_to_binary.bdf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숫자를 누르면 해당하는 숫자의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진수값이</a:t>
            </a:r>
            <a:r>
              <a:rPr lang="ko-KR" altLang="en-US" sz="1400" dirty="0"/>
              <a:t> </a:t>
            </a:r>
            <a:r>
              <a:rPr lang="en-US" altLang="ko-KR" sz="1400" dirty="0"/>
              <a:t>Bin</a:t>
            </a:r>
            <a:r>
              <a:rPr lang="ko-KR" altLang="en-US" sz="1400" dirty="0"/>
              <a:t>으로 나온다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아무 숫자나 누르면 </a:t>
            </a:r>
            <a:r>
              <a:rPr lang="en-US" altLang="ko-KR" sz="1400" dirty="0" err="1"/>
              <a:t>chk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이 나온다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*을 누르면 </a:t>
            </a:r>
            <a:r>
              <a:rPr lang="en-US" altLang="ko-KR" sz="1400" dirty="0"/>
              <a:t>star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이 나온다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#</a:t>
            </a:r>
            <a:r>
              <a:rPr lang="ko-KR" altLang="en-US" sz="1400" dirty="0"/>
              <a:t>을 누르면 </a:t>
            </a:r>
            <a:r>
              <a:rPr lang="en-US" altLang="ko-KR" sz="1400" dirty="0"/>
              <a:t>sharp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이 나온다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*</a:t>
            </a:r>
            <a:r>
              <a:rPr lang="en-US" altLang="ko-KR" sz="1400" dirty="0"/>
              <a:t>, #</a:t>
            </a:r>
            <a:r>
              <a:rPr lang="ko-KR" altLang="en-US" sz="1400" dirty="0"/>
              <a:t>을 누를 땐 </a:t>
            </a:r>
            <a:r>
              <a:rPr lang="en-US" altLang="ko-KR" sz="1400" dirty="0" err="1"/>
              <a:t>chk</a:t>
            </a:r>
            <a:r>
              <a:rPr lang="ko-KR" altLang="en-US" sz="1400" dirty="0"/>
              <a:t>에는 아무 값도 안 나온다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입력은 </a:t>
            </a:r>
            <a:r>
              <a:rPr lang="en-US" altLang="ko-KR" sz="1400" dirty="0"/>
              <a:t>12</a:t>
            </a:r>
            <a:r>
              <a:rPr lang="ko-KR" altLang="en-US" sz="1400" dirty="0"/>
              <a:t>비트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최상단</a:t>
            </a:r>
            <a:r>
              <a:rPr lang="ko-KR" altLang="en-US" sz="1400" dirty="0"/>
              <a:t> </a:t>
            </a:r>
            <a:r>
              <a:rPr lang="en-US" altLang="ko-KR" sz="1400" dirty="0"/>
              <a:t>11</a:t>
            </a:r>
            <a:r>
              <a:rPr lang="ko-KR" altLang="en-US" sz="1400" dirty="0"/>
              <a:t>번 비트는 *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최상단</a:t>
            </a:r>
            <a:r>
              <a:rPr lang="ko-KR" altLang="en-US" sz="1400" dirty="0"/>
              <a:t> </a:t>
            </a:r>
            <a:r>
              <a:rPr lang="en-US" altLang="ko-KR" sz="1400" dirty="0"/>
              <a:t>12</a:t>
            </a:r>
            <a:r>
              <a:rPr lang="ko-KR" altLang="en-US" sz="1400" dirty="0"/>
              <a:t>번 비트는 </a:t>
            </a:r>
            <a:r>
              <a:rPr lang="en-US" altLang="ko-KR" sz="1400" dirty="0"/>
              <a:t>#)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2B6260-6444-4009-B485-1FCE02834237}"/>
              </a:ext>
            </a:extLst>
          </p:cNvPr>
          <p:cNvSpPr txBox="1"/>
          <p:nvPr/>
        </p:nvSpPr>
        <p:spPr>
          <a:xfrm>
            <a:off x="5085214" y="8253062"/>
            <a:ext cx="401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State 3~ 5 </a:t>
            </a:r>
            <a:r>
              <a:rPr lang="ko-KR" altLang="en-US" sz="1600" dirty="0">
                <a:solidFill>
                  <a:srgbClr val="C00000"/>
                </a:solidFill>
              </a:rPr>
              <a:t>까지의 </a:t>
            </a:r>
            <a:r>
              <a:rPr lang="en-US" altLang="ko-KR" sz="1600" dirty="0">
                <a:solidFill>
                  <a:srgbClr val="C00000"/>
                </a:solidFill>
              </a:rPr>
              <a:t>Action </a:t>
            </a:r>
            <a:r>
              <a:rPr lang="ko-KR" altLang="en-US" sz="1600" dirty="0">
                <a:solidFill>
                  <a:srgbClr val="C00000"/>
                </a:solidFill>
              </a:rPr>
              <a:t>유추하여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561A0-7270-4B14-860A-7BD4506DCF57}"/>
              </a:ext>
            </a:extLst>
          </p:cNvPr>
          <p:cNvSpPr txBox="1"/>
          <p:nvPr/>
        </p:nvSpPr>
        <p:spPr>
          <a:xfrm>
            <a:off x="3058448" y="4831411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[11:0]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165EE-D1F6-4525-9023-D3DBCA024B44}"/>
              </a:ext>
            </a:extLst>
          </p:cNvPr>
          <p:cNvSpPr txBox="1"/>
          <p:nvPr/>
        </p:nvSpPr>
        <p:spPr>
          <a:xfrm>
            <a:off x="5203107" y="4991947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[3:0]</a:t>
            </a:r>
          </a:p>
        </p:txBody>
      </p:sp>
      <p:pic>
        <p:nvPicPr>
          <p:cNvPr id="11" name="Picture 2" descr="keypad에 대한 이미지 검색결과">
            <a:extLst>
              <a:ext uri="{FF2B5EF4-FFF2-40B4-BE49-F238E27FC236}">
                <a16:creationId xmlns:a16="http://schemas.microsoft.com/office/drawing/2014/main" id="{4F4AEC88-A785-472B-B2B4-6B03F913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37" y="4371239"/>
            <a:ext cx="1452889" cy="19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7EB110-AF23-4409-8E5A-8B2C965B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69" y="4401617"/>
            <a:ext cx="4592694" cy="1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4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(3/4)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D89924-E3C6-475D-A810-35738E941F97}"/>
              </a:ext>
            </a:extLst>
          </p:cNvPr>
          <p:cNvSpPr txBox="1"/>
          <p:nvPr/>
        </p:nvSpPr>
        <p:spPr>
          <a:xfrm>
            <a:off x="619126" y="971550"/>
            <a:ext cx="7798734" cy="281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부분 모듈 </a:t>
            </a:r>
            <a:r>
              <a:rPr lang="en-US" altLang="ko-KR" dirty="0"/>
              <a:t>Counter4_ce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진 카운터의 일종이다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제공 파일을 심볼화해서 사용</a:t>
            </a:r>
            <a:r>
              <a:rPr lang="en-US" altLang="ko-KR" dirty="0">
                <a:solidFill>
                  <a:srgbClr val="FF0000"/>
                </a:solidFill>
              </a:rPr>
              <a:t>] – </a:t>
            </a:r>
            <a:r>
              <a:rPr lang="en-US" altLang="ko-KR" dirty="0" err="1">
                <a:solidFill>
                  <a:srgbClr val="FF0000"/>
                </a:solidFill>
              </a:rPr>
              <a:t>four_bit_couter.bdf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처음 </a:t>
            </a:r>
            <a:r>
              <a:rPr lang="ko-KR" altLang="en-US" sz="1400" dirty="0" err="1"/>
              <a:t>출력값은</a:t>
            </a:r>
            <a:r>
              <a:rPr lang="ko-KR" altLang="en-US" sz="1400" dirty="0"/>
              <a:t> </a:t>
            </a:r>
            <a:r>
              <a:rPr lang="en-US" altLang="ko-KR" sz="1400" dirty="0"/>
              <a:t>0 </a:t>
            </a:r>
            <a:r>
              <a:rPr lang="ko-KR" altLang="en-US" sz="1400" dirty="0"/>
              <a:t>이다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Ce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이 </a:t>
            </a:r>
            <a:r>
              <a:rPr lang="en-US" altLang="ko-KR" sz="1400" dirty="0"/>
              <a:t>1 </a:t>
            </a:r>
            <a:r>
              <a:rPr lang="ko-KR" altLang="en-US" sz="1400" dirty="0"/>
              <a:t>클럭 들어가면 </a:t>
            </a:r>
            <a:r>
              <a:rPr lang="ko-KR" altLang="en-US" sz="1400" dirty="0" err="1"/>
              <a:t>출력값이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Ce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이 들어갈 때 마다 </a:t>
            </a:r>
            <a:r>
              <a:rPr lang="ko-KR" altLang="en-US" sz="1400" dirty="0" err="1"/>
              <a:t>출력값이</a:t>
            </a:r>
            <a:r>
              <a:rPr lang="ko-KR" altLang="en-US" sz="1400" dirty="0"/>
              <a:t> 증가하여 </a:t>
            </a:r>
            <a:r>
              <a:rPr lang="en-US" altLang="ko-KR" sz="1400" dirty="0"/>
              <a:t>0, 1, 2, 3, 0, 1… </a:t>
            </a:r>
            <a:r>
              <a:rPr lang="ko-KR" altLang="en-US" sz="1400" dirty="0"/>
              <a:t>을 반복한다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Ce</a:t>
            </a:r>
            <a:r>
              <a:rPr lang="ko-KR" altLang="en-US" sz="1400" dirty="0"/>
              <a:t>에 </a:t>
            </a:r>
            <a:r>
              <a:rPr lang="en-US" altLang="ko-KR" sz="1400" dirty="0"/>
              <a:t>0</a:t>
            </a:r>
            <a:r>
              <a:rPr lang="ko-KR" altLang="en-US" sz="1400" dirty="0"/>
              <a:t>이 들어가면 </a:t>
            </a:r>
            <a:r>
              <a:rPr lang="ko-KR" altLang="en-US" sz="1400" dirty="0" err="1"/>
              <a:t>출력값은</a:t>
            </a:r>
            <a:r>
              <a:rPr lang="ko-KR" altLang="en-US" sz="1400" dirty="0"/>
              <a:t> 유지된다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출력은 </a:t>
            </a:r>
            <a:r>
              <a:rPr lang="en-US" altLang="ko-KR" sz="1400" dirty="0"/>
              <a:t>2</a:t>
            </a:r>
            <a:r>
              <a:rPr lang="ko-KR" altLang="en-US" sz="1400" dirty="0"/>
              <a:t>비트</a:t>
            </a:r>
            <a:r>
              <a:rPr lang="en-US" altLang="ko-KR" sz="1400" dirty="0"/>
              <a:t>(00~ 11) -&gt; SRAM</a:t>
            </a:r>
            <a:r>
              <a:rPr lang="ko-KR" altLang="en-US" sz="1400" dirty="0"/>
              <a:t>의 주소로 사용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2B6260-6444-4009-B485-1FCE02834237}"/>
              </a:ext>
            </a:extLst>
          </p:cNvPr>
          <p:cNvSpPr txBox="1"/>
          <p:nvPr/>
        </p:nvSpPr>
        <p:spPr>
          <a:xfrm>
            <a:off x="5085214" y="8253062"/>
            <a:ext cx="401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State 3~ 5 </a:t>
            </a:r>
            <a:r>
              <a:rPr lang="ko-KR" altLang="en-US" sz="1600" dirty="0">
                <a:solidFill>
                  <a:srgbClr val="C00000"/>
                </a:solidFill>
              </a:rPr>
              <a:t>까지의 </a:t>
            </a:r>
            <a:r>
              <a:rPr lang="en-US" altLang="ko-KR" sz="1600" dirty="0">
                <a:solidFill>
                  <a:srgbClr val="C00000"/>
                </a:solidFill>
              </a:rPr>
              <a:t>Action </a:t>
            </a:r>
            <a:r>
              <a:rPr lang="ko-KR" altLang="en-US" sz="1600" dirty="0">
                <a:solidFill>
                  <a:srgbClr val="C00000"/>
                </a:solidFill>
              </a:rPr>
              <a:t>유추하여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0CCF9D-E47F-4F8E-9C84-1756E5FD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00" y="4206408"/>
            <a:ext cx="2305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7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(4/4)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D89924-E3C6-475D-A810-35738E941F97}"/>
              </a:ext>
            </a:extLst>
          </p:cNvPr>
          <p:cNvSpPr txBox="1"/>
          <p:nvPr/>
        </p:nvSpPr>
        <p:spPr>
          <a:xfrm>
            <a:off x="619126" y="971550"/>
            <a:ext cx="7798734" cy="207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전체 모듈은 아래와 같은 데이터패스와 동작을 가진다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처음엔 키패드의 아무 숫자를 눌러도 반응하지 않는다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*을 한 번 누르고 난 후</a:t>
            </a:r>
            <a:r>
              <a:rPr lang="en-US" altLang="ko-KR" sz="1400" dirty="0"/>
              <a:t>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숫자를 네 번 누르면 차례대로 </a:t>
            </a:r>
            <a:r>
              <a:rPr lang="en-US" altLang="ko-KR" sz="1400" dirty="0"/>
              <a:t>SRAM</a:t>
            </a:r>
            <a:r>
              <a:rPr lang="ko-KR" altLang="en-US" sz="1400" dirty="0"/>
              <a:t>의 </a:t>
            </a:r>
            <a:r>
              <a:rPr lang="en-US" altLang="ko-KR" sz="1400" dirty="0"/>
              <a:t>0, 1, 2, 3</a:t>
            </a:r>
            <a:r>
              <a:rPr lang="ko-KR" altLang="en-US" sz="1400" dirty="0"/>
              <a:t>번지에 저장된다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이후 </a:t>
            </a:r>
            <a:r>
              <a:rPr lang="en-US" altLang="ko-KR" sz="1400" dirty="0"/>
              <a:t>#</a:t>
            </a:r>
            <a:r>
              <a:rPr lang="ko-KR" altLang="en-US" sz="1400" dirty="0"/>
              <a:t>을 누르면 </a:t>
            </a:r>
            <a:r>
              <a:rPr lang="en-US" altLang="ko-KR" sz="1400" dirty="0"/>
              <a:t>SRAM</a:t>
            </a:r>
            <a:r>
              <a:rPr lang="ko-KR" altLang="en-US" sz="1400" dirty="0"/>
              <a:t>에서 </a:t>
            </a:r>
            <a:r>
              <a:rPr lang="en-US" altLang="ko-KR" sz="1400" dirty="0"/>
              <a:t>0, 1, 2, 3</a:t>
            </a:r>
            <a:r>
              <a:rPr lang="ko-KR" altLang="en-US" sz="1400" dirty="0"/>
              <a:t>번지의 값이 반복해서 읽어진다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2B6260-6444-4009-B485-1FCE02834237}"/>
              </a:ext>
            </a:extLst>
          </p:cNvPr>
          <p:cNvSpPr txBox="1"/>
          <p:nvPr/>
        </p:nvSpPr>
        <p:spPr>
          <a:xfrm>
            <a:off x="5085214" y="8253062"/>
            <a:ext cx="401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State 3~ 5 </a:t>
            </a:r>
            <a:r>
              <a:rPr lang="ko-KR" altLang="en-US" sz="1600" dirty="0">
                <a:solidFill>
                  <a:srgbClr val="C00000"/>
                </a:solidFill>
              </a:rPr>
              <a:t>까지의 </a:t>
            </a:r>
            <a:r>
              <a:rPr lang="en-US" altLang="ko-KR" sz="1600" dirty="0">
                <a:solidFill>
                  <a:srgbClr val="C00000"/>
                </a:solidFill>
              </a:rPr>
              <a:t>Action </a:t>
            </a:r>
            <a:r>
              <a:rPr lang="ko-KR" altLang="en-US" sz="1600" dirty="0">
                <a:solidFill>
                  <a:srgbClr val="C00000"/>
                </a:solidFill>
              </a:rPr>
              <a:t>유추하여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6ABCE-CA29-4742-B664-ABE5E4F529C0}"/>
              </a:ext>
            </a:extLst>
          </p:cNvPr>
          <p:cNvSpPr txBox="1"/>
          <p:nvPr/>
        </p:nvSpPr>
        <p:spPr>
          <a:xfrm>
            <a:off x="3588396" y="6165163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모듈의 데이터패스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1876AE-E9C6-43F5-BAC2-F86E8C52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45" y="3044874"/>
            <a:ext cx="6202909" cy="31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(</a:t>
            </a:r>
            <a:r>
              <a:rPr lang="ko-KR" altLang="en-US" dirty="0"/>
              <a:t>시뮬레이션 입력 및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D89924-E3C6-475D-A810-35738E941F97}"/>
              </a:ext>
            </a:extLst>
          </p:cNvPr>
          <p:cNvSpPr txBox="1"/>
          <p:nvPr/>
        </p:nvSpPr>
        <p:spPr>
          <a:xfrm>
            <a:off x="619126" y="971550"/>
            <a:ext cx="7798734" cy="207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앞서 전체 모듈의 동작이 가능하도록 </a:t>
            </a:r>
            <a:r>
              <a:rPr lang="en-US" altLang="ko-KR" dirty="0"/>
              <a:t>Control Unit</a:t>
            </a:r>
            <a:r>
              <a:rPr lang="ko-KR" altLang="en-US" dirty="0"/>
              <a:t>을 </a:t>
            </a:r>
            <a:r>
              <a:rPr lang="ko-KR" altLang="en-US" dirty="0" err="1"/>
              <a:t>완성하시오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처음엔 키패드의 아무 숫자를 눌러도 반응하지 않는다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*을 한 번 누르고 난 후</a:t>
            </a:r>
            <a:r>
              <a:rPr lang="en-US" altLang="ko-KR" sz="1400" dirty="0"/>
              <a:t>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숫자를 네 번 누르면 차례대로 </a:t>
            </a:r>
            <a:r>
              <a:rPr lang="en-US" altLang="ko-KR" sz="1400" dirty="0"/>
              <a:t>SRAM</a:t>
            </a:r>
            <a:r>
              <a:rPr lang="ko-KR" altLang="en-US" sz="1400" dirty="0"/>
              <a:t>의 </a:t>
            </a:r>
            <a:r>
              <a:rPr lang="en-US" altLang="ko-KR" sz="1400" dirty="0"/>
              <a:t>0, 1, 2, 3</a:t>
            </a:r>
            <a:r>
              <a:rPr lang="ko-KR" altLang="en-US" sz="1400" dirty="0"/>
              <a:t>번지에 저장된다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이후 </a:t>
            </a:r>
            <a:r>
              <a:rPr lang="en-US" altLang="ko-KR" sz="1400" dirty="0"/>
              <a:t>#</a:t>
            </a:r>
            <a:r>
              <a:rPr lang="ko-KR" altLang="en-US" sz="1400" dirty="0"/>
              <a:t>을 누르면 </a:t>
            </a:r>
            <a:r>
              <a:rPr lang="en-US" altLang="ko-KR" sz="1400" dirty="0"/>
              <a:t>SRAM</a:t>
            </a:r>
            <a:r>
              <a:rPr lang="ko-KR" altLang="en-US" sz="1400" dirty="0"/>
              <a:t>에서 </a:t>
            </a:r>
            <a:r>
              <a:rPr lang="en-US" altLang="ko-KR" sz="1400" dirty="0"/>
              <a:t>0, 1, 2, 3</a:t>
            </a:r>
            <a:r>
              <a:rPr lang="ko-KR" altLang="en-US" sz="1400" dirty="0"/>
              <a:t>번지의 값이 반복해서 읽어진다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2B6260-6444-4009-B485-1FCE02834237}"/>
              </a:ext>
            </a:extLst>
          </p:cNvPr>
          <p:cNvSpPr txBox="1"/>
          <p:nvPr/>
        </p:nvSpPr>
        <p:spPr>
          <a:xfrm>
            <a:off x="5085214" y="8253062"/>
            <a:ext cx="401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State 3~ 5 </a:t>
            </a:r>
            <a:r>
              <a:rPr lang="ko-KR" altLang="en-US" sz="1600" dirty="0">
                <a:solidFill>
                  <a:srgbClr val="C00000"/>
                </a:solidFill>
              </a:rPr>
              <a:t>까지의 </a:t>
            </a:r>
            <a:r>
              <a:rPr lang="en-US" altLang="ko-KR" sz="1600" dirty="0">
                <a:solidFill>
                  <a:srgbClr val="C00000"/>
                </a:solidFill>
              </a:rPr>
              <a:t>Action </a:t>
            </a:r>
            <a:r>
              <a:rPr lang="ko-KR" altLang="en-US" sz="1600" dirty="0">
                <a:solidFill>
                  <a:srgbClr val="C00000"/>
                </a:solidFill>
              </a:rPr>
              <a:t>유추하여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5B523A-62D5-4A1A-824B-5054A1F3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31" y="3216762"/>
            <a:ext cx="5046375" cy="2430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DDC879-0DDD-4556-A310-72BB12F6CCF1}"/>
              </a:ext>
            </a:extLst>
          </p:cNvPr>
          <p:cNvSpPr/>
          <p:nvPr/>
        </p:nvSpPr>
        <p:spPr bwMode="auto">
          <a:xfrm>
            <a:off x="2087602" y="4914147"/>
            <a:ext cx="5040804" cy="14389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D5506-177A-477D-BC94-05A74C9C974D}"/>
              </a:ext>
            </a:extLst>
          </p:cNvPr>
          <p:cNvSpPr txBox="1"/>
          <p:nvPr/>
        </p:nvSpPr>
        <p:spPr>
          <a:xfrm>
            <a:off x="6619818" y="3661240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5B2A8-EC85-4762-810D-6340A194123A}"/>
              </a:ext>
            </a:extLst>
          </p:cNvPr>
          <p:cNvSpPr txBox="1"/>
          <p:nvPr/>
        </p:nvSpPr>
        <p:spPr>
          <a:xfrm>
            <a:off x="6619818" y="3820867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DBCDB-45AC-48AF-9B18-6C75D5AB4600}"/>
              </a:ext>
            </a:extLst>
          </p:cNvPr>
          <p:cNvSpPr txBox="1"/>
          <p:nvPr/>
        </p:nvSpPr>
        <p:spPr>
          <a:xfrm>
            <a:off x="6658675" y="3972423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2CA2C-FE1A-4EC2-9289-1ADA693DD94E}"/>
              </a:ext>
            </a:extLst>
          </p:cNvPr>
          <p:cNvSpPr txBox="1"/>
          <p:nvPr/>
        </p:nvSpPr>
        <p:spPr>
          <a:xfrm>
            <a:off x="6660355" y="4112359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83A1B-E4A7-43A5-B9D6-9333DF18E0B0}"/>
              </a:ext>
            </a:extLst>
          </p:cNvPr>
          <p:cNvSpPr txBox="1"/>
          <p:nvPr/>
        </p:nvSpPr>
        <p:spPr>
          <a:xfrm>
            <a:off x="6666188" y="4263915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E5FB7-7A7C-4DD8-82F9-C4AB0DFDA323}"/>
              </a:ext>
            </a:extLst>
          </p:cNvPr>
          <p:cNvSpPr txBox="1"/>
          <p:nvPr/>
        </p:nvSpPr>
        <p:spPr>
          <a:xfrm>
            <a:off x="6658675" y="4416901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7E08F-758F-4247-9FD7-DBED16E68B14}"/>
              </a:ext>
            </a:extLst>
          </p:cNvPr>
          <p:cNvSpPr txBox="1"/>
          <p:nvPr/>
        </p:nvSpPr>
        <p:spPr>
          <a:xfrm>
            <a:off x="6666188" y="4551422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53258-DA55-406D-B5E8-D831EAF5CB7D}"/>
              </a:ext>
            </a:extLst>
          </p:cNvPr>
          <p:cNvSpPr txBox="1"/>
          <p:nvPr/>
        </p:nvSpPr>
        <p:spPr>
          <a:xfrm>
            <a:off x="6673701" y="4711516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95829-B98D-4A8D-81AD-810DC0CBC4A7}"/>
              </a:ext>
            </a:extLst>
          </p:cNvPr>
          <p:cNvSpPr txBox="1"/>
          <p:nvPr/>
        </p:nvSpPr>
        <p:spPr>
          <a:xfrm>
            <a:off x="6681214" y="4871610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E792D-A6E5-43B9-A0F2-71CB1A2E778C}"/>
              </a:ext>
            </a:extLst>
          </p:cNvPr>
          <p:cNvSpPr txBox="1"/>
          <p:nvPr/>
        </p:nvSpPr>
        <p:spPr>
          <a:xfrm>
            <a:off x="6688727" y="5001981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5BF6E-69EF-4B8F-8D57-4A0DCFB8DFC2}"/>
              </a:ext>
            </a:extLst>
          </p:cNvPr>
          <p:cNvSpPr txBox="1"/>
          <p:nvPr/>
        </p:nvSpPr>
        <p:spPr>
          <a:xfrm>
            <a:off x="6681214" y="5132072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1C6EE-8906-414C-B261-3A6F73795539}"/>
              </a:ext>
            </a:extLst>
          </p:cNvPr>
          <p:cNvSpPr txBox="1"/>
          <p:nvPr/>
        </p:nvSpPr>
        <p:spPr>
          <a:xfrm>
            <a:off x="6688727" y="5278051"/>
            <a:ext cx="348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49424-14A0-4B8D-8E39-7C9443498FFA}"/>
              </a:ext>
            </a:extLst>
          </p:cNvPr>
          <p:cNvSpPr txBox="1"/>
          <p:nvPr/>
        </p:nvSpPr>
        <p:spPr>
          <a:xfrm>
            <a:off x="1445865" y="5777476"/>
            <a:ext cx="625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*SRAM</a:t>
            </a:r>
            <a:r>
              <a:rPr lang="ko-KR" altLang="en-US" sz="1400" dirty="0">
                <a:solidFill>
                  <a:srgbClr val="C00000"/>
                </a:solidFill>
              </a:rPr>
              <a:t>은 평소에 </a:t>
            </a:r>
            <a:r>
              <a:rPr lang="en-US" altLang="ko-KR" sz="1400" dirty="0">
                <a:solidFill>
                  <a:srgbClr val="C00000"/>
                </a:solidFill>
              </a:rPr>
              <a:t>00</a:t>
            </a:r>
            <a:r>
              <a:rPr lang="ko-KR" altLang="en-US" sz="1400" dirty="0">
                <a:solidFill>
                  <a:srgbClr val="C00000"/>
                </a:solidFill>
              </a:rPr>
              <a:t>번지의 값을 계속 읽기때문에 의도한 대로 나오지 않음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17E02-4A06-44A4-BB36-984942F6550B}"/>
              </a:ext>
            </a:extLst>
          </p:cNvPr>
          <p:cNvSpPr txBox="1"/>
          <p:nvPr/>
        </p:nvSpPr>
        <p:spPr>
          <a:xfrm>
            <a:off x="323528" y="5093385"/>
            <a:ext cx="218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SRAM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출력값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2A89097-43B1-4CCD-A7BD-EF557BDE5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35"/>
          <a:stretch/>
        </p:blipFill>
        <p:spPr>
          <a:xfrm>
            <a:off x="677293" y="3181941"/>
            <a:ext cx="1365881" cy="6106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70F925C-720C-4DED-9268-6AF018343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32"/>
          <a:stretch/>
        </p:blipFill>
        <p:spPr>
          <a:xfrm>
            <a:off x="677293" y="5479689"/>
            <a:ext cx="1365881" cy="252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ECBF91-2153-4E49-8356-412A7A67EAA9}"/>
              </a:ext>
            </a:extLst>
          </p:cNvPr>
          <p:cNvSpPr txBox="1"/>
          <p:nvPr/>
        </p:nvSpPr>
        <p:spPr>
          <a:xfrm>
            <a:off x="864407" y="4158932"/>
            <a:ext cx="144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*keypad</a:t>
            </a:r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endParaRPr lang="en-US" altLang="ko-KR" sz="14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펼치기 한 것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D2904905-3B4D-4D30-B322-02FD54163BD3}"/>
              </a:ext>
            </a:extLst>
          </p:cNvPr>
          <p:cNvSpPr/>
          <p:nvPr/>
        </p:nvSpPr>
        <p:spPr>
          <a:xfrm>
            <a:off x="2015594" y="3689521"/>
            <a:ext cx="160466" cy="1801477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0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참고사항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6880410" cy="1244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State machine </a:t>
            </a:r>
            <a:r>
              <a:rPr lang="ko-KR" altLang="en-US" dirty="0"/>
              <a:t>같은 경우 멀티비트를 입력으로 받음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Verilog </a:t>
            </a:r>
            <a:r>
              <a:rPr lang="ko-KR" altLang="en-US" dirty="0">
                <a:solidFill>
                  <a:srgbClr val="FF0000"/>
                </a:solidFill>
              </a:rPr>
              <a:t>파일에서 심볼을 만들 경우 에러가 발생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해결법 </a:t>
            </a:r>
            <a:r>
              <a:rPr lang="en-US" altLang="ko-KR" sz="1600" dirty="0"/>
              <a:t>: Verilog </a:t>
            </a:r>
            <a:r>
              <a:rPr lang="ko-KR" altLang="en-US" sz="1600" dirty="0"/>
              <a:t>파일의 입력 부분의 멀티비트 부분 삭제 후 심볼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ED5154C-CF58-4A29-855C-B789CED7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86" y="2642406"/>
            <a:ext cx="3985502" cy="231043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3F83456-62FE-4031-B43F-8B20C563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0" y="2671032"/>
            <a:ext cx="3778965" cy="225318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84ACAE-E329-4EB8-8C80-43B98619A771}"/>
              </a:ext>
            </a:extLst>
          </p:cNvPr>
          <p:cNvSpPr/>
          <p:nvPr/>
        </p:nvSpPr>
        <p:spPr bwMode="auto">
          <a:xfrm>
            <a:off x="2263898" y="4697325"/>
            <a:ext cx="547712" cy="1438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0EC011-3417-40F1-8068-EBCE7C97D6AA}"/>
              </a:ext>
            </a:extLst>
          </p:cNvPr>
          <p:cNvSpPr txBox="1"/>
          <p:nvPr/>
        </p:nvSpPr>
        <p:spPr>
          <a:xfrm>
            <a:off x="726206" y="4924217"/>
            <a:ext cx="3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실습 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State machine</a:t>
            </a:r>
            <a:r>
              <a:rPr lang="ko-KR" altLang="en-US" sz="1200" dirty="0"/>
              <a:t>의 멀티비트 입력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BAA4B9-9DF5-4063-8778-5E4370CA3345}"/>
              </a:ext>
            </a:extLst>
          </p:cNvPr>
          <p:cNvSpPr txBox="1"/>
          <p:nvPr/>
        </p:nvSpPr>
        <p:spPr>
          <a:xfrm>
            <a:off x="4797411" y="4952842"/>
            <a:ext cx="372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멀티비트 명시하는 부분 삭제 후 심볼 생성 진행</a:t>
            </a:r>
          </a:p>
        </p:txBody>
      </p:sp>
    </p:spTree>
    <p:extLst>
      <p:ext uri="{BB962C8B-B14F-4D97-AF65-F5344CB8AC3E}">
        <p14:creationId xmlns:p14="http://schemas.microsoft.com/office/powerpoint/2010/main" val="77608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참고사항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7734810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에서 사용되는 </a:t>
            </a:r>
            <a:r>
              <a:rPr lang="en-US" altLang="ko-KR" dirty="0"/>
              <a:t>4bit SRAM, Counter </a:t>
            </a:r>
            <a:r>
              <a:rPr lang="ko-KR" altLang="en-US" dirty="0"/>
              <a:t>등은 </a:t>
            </a:r>
            <a:r>
              <a:rPr lang="en-US" altLang="ko-KR" dirty="0"/>
              <a:t>Negative clock</a:t>
            </a:r>
            <a:r>
              <a:rPr lang="ko-KR" altLang="en-US" dirty="0"/>
              <a:t>을 사용함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Control unit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클록도</a:t>
            </a:r>
            <a:r>
              <a:rPr lang="ko-KR" altLang="en-US" dirty="0">
                <a:solidFill>
                  <a:srgbClr val="FF0000"/>
                </a:solidFill>
              </a:rPr>
              <a:t> 네거티브로 설정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CCDFAA-F9EC-4AF5-B8EF-DC118183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8362"/>
            <a:ext cx="6248400" cy="2581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2C5E7-B0AF-4297-9164-36F3E85D7373}"/>
              </a:ext>
            </a:extLst>
          </p:cNvPr>
          <p:cNvSpPr/>
          <p:nvPr/>
        </p:nvSpPr>
        <p:spPr bwMode="auto">
          <a:xfrm>
            <a:off x="1821437" y="4302785"/>
            <a:ext cx="2209413" cy="38989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47E15-E4C6-4E94-9680-07A567E2CB00}"/>
              </a:ext>
            </a:extLst>
          </p:cNvPr>
          <p:cNvSpPr txBox="1"/>
          <p:nvPr/>
        </p:nvSpPr>
        <p:spPr>
          <a:xfrm>
            <a:off x="2095693" y="4719637"/>
            <a:ext cx="495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General </a:t>
            </a:r>
            <a:r>
              <a:rPr lang="ko-KR" altLang="en-US" sz="1200" dirty="0"/>
              <a:t>탭에서 해당 항목 체크 해제</a:t>
            </a:r>
          </a:p>
        </p:txBody>
      </p:sp>
    </p:spTree>
    <p:extLst>
      <p:ext uri="{BB962C8B-B14F-4D97-AF65-F5344CB8AC3E}">
        <p14:creationId xmlns:p14="http://schemas.microsoft.com/office/powerpoint/2010/main" val="22863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목표</a:t>
            </a: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866774" y="1660525"/>
            <a:ext cx="6865675" cy="9233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Clr>
                <a:srgbClr val="000000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유한상태기계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(Finite State Machine, FSM)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에 대한 이해</a:t>
            </a:r>
          </a:p>
          <a:p>
            <a:pPr marL="342900" indent="-342900" eaLnBrk="0">
              <a:buClr>
                <a:srgbClr val="000000"/>
              </a:buClr>
              <a:buFont typeface="+mj-lt"/>
              <a:buAutoNum type="arabicPeriod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FSM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을 이용한 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컨트롤 유닛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(Control Unit, CU) 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설계</a:t>
            </a:r>
          </a:p>
          <a:p>
            <a:pPr marL="342900" indent="-342900" eaLnBrk="0">
              <a:buClr>
                <a:srgbClr val="000000"/>
              </a:buClr>
              <a:buFont typeface="+mj-lt"/>
              <a:buAutoNum type="arabicPeriod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Quartus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를 이용한 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FSM 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설계 학습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ko-KR" altLang="en-US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유한상태기계</a:t>
            </a: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(Finite State Machine, FSM)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44855" y="1651635"/>
            <a:ext cx="8026400" cy="159212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프로그램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논리회로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정규 표현식 등을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표현하고 설계할 수 있는 수학적 모델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유한상태기계의 특성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742950" lvl="1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한번에 하나의 상태만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 가짐</a:t>
            </a:r>
          </a:p>
          <a:p>
            <a:pPr marL="742950" lvl="1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sz="1600" dirty="0">
                <a:latin typeface="나눔고딕 ExtraBold" charset="0"/>
                <a:ea typeface="나눔고딕 ExtraBold" charset="0"/>
              </a:rPr>
              <a:t>어떠한 사건에 의해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현재 상태에서 다른 상태로 변화함</a:t>
            </a:r>
          </a:p>
          <a:p>
            <a:pPr marL="742950" lvl="1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sz="1600" dirty="0">
                <a:latin typeface="나눔고딕 ExtraBold" charset="0"/>
                <a:ea typeface="나눔고딕 ExtraBold" charset="0"/>
              </a:rPr>
              <a:t>유한상태 변환기 모델로는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무어</a:t>
            </a:r>
            <a:r>
              <a:rPr lang="en-US" altLang="ko-KR" sz="16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(Moore)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모델과 밀리</a:t>
            </a:r>
            <a:r>
              <a:rPr lang="en-US" altLang="ko-KR" sz="16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(Mealy)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모델이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031325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유한상태기계</a:t>
            </a:r>
          </a:p>
        </p:txBody>
      </p:sp>
      <p:sp>
        <p:nvSpPr>
          <p:cNvPr id="9" name="TextBox 8"/>
          <p:cNvSpPr txBox="1">
            <a:spLocks noGrp="1" noChangeArrowheads="1"/>
          </p:cNvSpPr>
          <p:nvPr/>
        </p:nvSpPr>
        <p:spPr>
          <a:xfrm>
            <a:off x="619124" y="3872220"/>
            <a:ext cx="3664585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유한상태기계의 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53BC4-B192-49AA-9844-CC3FC490448A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744855" y="4546485"/>
            <a:ext cx="8026400" cy="159212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eaLnBrk="0" latinLnBrk="0"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전구를 켜고 끄는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FSM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7AE8AF-5243-4670-B7B3-88484D3DCD05}"/>
              </a:ext>
            </a:extLst>
          </p:cNvPr>
          <p:cNvSpPr/>
          <p:nvPr/>
        </p:nvSpPr>
        <p:spPr bwMode="auto">
          <a:xfrm>
            <a:off x="5490208" y="4238512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켜짐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켬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0DBBF8-D3EA-4744-A503-F85D6F002E80}"/>
              </a:ext>
            </a:extLst>
          </p:cNvPr>
          <p:cNvSpPr/>
          <p:nvPr/>
        </p:nvSpPr>
        <p:spPr bwMode="auto">
          <a:xfrm>
            <a:off x="5490208" y="5761051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꺼짐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끔</a:t>
            </a:r>
          </a:p>
        </p:txBody>
      </p:sp>
      <p:cxnSp>
        <p:nvCxnSpPr>
          <p:cNvPr id="30" name="구부러진 연결선 5">
            <a:extLst>
              <a:ext uri="{FF2B5EF4-FFF2-40B4-BE49-F238E27FC236}">
                <a16:creationId xmlns:a16="http://schemas.microsoft.com/office/drawing/2014/main" id="{8BB0D376-F8A1-44A4-8D38-0F6666691F87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0800000" flipV="1">
            <a:off x="5490208" y="4695711"/>
            <a:ext cx="12700" cy="152253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16">
            <a:extLst>
              <a:ext uri="{FF2B5EF4-FFF2-40B4-BE49-F238E27FC236}">
                <a16:creationId xmlns:a16="http://schemas.microsoft.com/office/drawing/2014/main" id="{784378E1-CC4C-4EA5-A1ED-F923B336D3FB}"/>
              </a:ext>
            </a:extLst>
          </p:cNvPr>
          <p:cNvCxnSpPr>
            <a:stCxn id="29" idx="6"/>
            <a:endCxn id="28" idx="6"/>
          </p:cNvCxnSpPr>
          <p:nvPr/>
        </p:nvCxnSpPr>
        <p:spPr>
          <a:xfrm flipV="1">
            <a:off x="6404608" y="4695712"/>
            <a:ext cx="12700" cy="152253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A190C9-B2C8-4ABA-9100-50CCFE13E8E0}"/>
              </a:ext>
            </a:extLst>
          </p:cNvPr>
          <p:cNvSpPr txBox="1"/>
          <p:nvPr/>
        </p:nvSpPr>
        <p:spPr>
          <a:xfrm>
            <a:off x="4494528" y="5333870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꺼라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C57655-A012-4689-BEE1-F4CC74299E94}"/>
              </a:ext>
            </a:extLst>
          </p:cNvPr>
          <p:cNvSpPr txBox="1"/>
          <p:nvPr/>
        </p:nvSpPr>
        <p:spPr>
          <a:xfrm>
            <a:off x="6617881" y="533243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켜라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E7713F-504F-415E-8596-806863A8A6F7}"/>
              </a:ext>
            </a:extLst>
          </p:cNvPr>
          <p:cNvCxnSpPr/>
          <p:nvPr/>
        </p:nvCxnSpPr>
        <p:spPr>
          <a:xfrm flipH="1">
            <a:off x="6244590" y="4078645"/>
            <a:ext cx="617218" cy="41731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63C2A5-604A-49BA-B900-3624C566BD68}"/>
              </a:ext>
            </a:extLst>
          </p:cNvPr>
          <p:cNvSpPr txBox="1"/>
          <p:nvPr/>
        </p:nvSpPr>
        <p:spPr>
          <a:xfrm>
            <a:off x="6795301" y="387668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6FD1D0C-84D0-4BE9-AF9C-B2BFC66B3217}"/>
              </a:ext>
            </a:extLst>
          </p:cNvPr>
          <p:cNvCxnSpPr/>
          <p:nvPr/>
        </p:nvCxnSpPr>
        <p:spPr>
          <a:xfrm flipH="1">
            <a:off x="6623750" y="4674790"/>
            <a:ext cx="617218" cy="41731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A18C82-8B15-4C18-81A0-C35D5F430C0D}"/>
              </a:ext>
            </a:extLst>
          </p:cNvPr>
          <p:cNvSpPr txBox="1"/>
          <p:nvPr/>
        </p:nvSpPr>
        <p:spPr>
          <a:xfrm>
            <a:off x="7153910" y="448584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</a:t>
            </a:r>
            <a:endParaRPr lang="ko-KR" altLang="en-US" sz="10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0925EA-B92C-4B2D-920C-CC30ACC7973D}"/>
              </a:ext>
            </a:extLst>
          </p:cNvPr>
          <p:cNvCxnSpPr/>
          <p:nvPr/>
        </p:nvCxnSpPr>
        <p:spPr>
          <a:xfrm flipH="1">
            <a:off x="7384717" y="4974768"/>
            <a:ext cx="617218" cy="41731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799145-B9F6-41CD-9DC4-607AA2004B37}"/>
              </a:ext>
            </a:extLst>
          </p:cNvPr>
          <p:cNvSpPr txBox="1"/>
          <p:nvPr/>
        </p:nvSpPr>
        <p:spPr>
          <a:xfrm>
            <a:off x="7651518" y="476033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 조건</a:t>
            </a:r>
            <a:endParaRPr lang="ko-KR" altLang="en-US" sz="10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EDE013-D0B4-48EC-995C-35E3B40B016A}"/>
              </a:ext>
            </a:extLst>
          </p:cNvPr>
          <p:cNvCxnSpPr/>
          <p:nvPr/>
        </p:nvCxnSpPr>
        <p:spPr>
          <a:xfrm flipH="1">
            <a:off x="5668013" y="4787522"/>
            <a:ext cx="57149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100F2DB-0BA5-4AA3-BB7E-836DF6422F1E}"/>
              </a:ext>
            </a:extLst>
          </p:cNvPr>
          <p:cNvCxnSpPr/>
          <p:nvPr/>
        </p:nvCxnSpPr>
        <p:spPr>
          <a:xfrm flipH="1">
            <a:off x="5661659" y="6319142"/>
            <a:ext cx="57149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98757FC-90AA-4FA7-9867-9C6520ECB6F8}"/>
              </a:ext>
            </a:extLst>
          </p:cNvPr>
          <p:cNvCxnSpPr/>
          <p:nvPr/>
        </p:nvCxnSpPr>
        <p:spPr>
          <a:xfrm flipH="1" flipV="1">
            <a:off x="5162304" y="4467061"/>
            <a:ext cx="505710" cy="416383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A02F0-01D2-4FC9-B11B-1ADAF8F8495D}"/>
              </a:ext>
            </a:extLst>
          </p:cNvPr>
          <p:cNvSpPr txBox="1"/>
          <p:nvPr/>
        </p:nvSpPr>
        <p:spPr>
          <a:xfrm>
            <a:off x="4630523" y="422617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진입 동작</a:t>
            </a:r>
          </a:p>
        </p:txBody>
      </p:sp>
    </p:spTree>
    <p:extLst>
      <p:ext uri="{BB962C8B-B14F-4D97-AF65-F5344CB8AC3E}">
        <p14:creationId xmlns:p14="http://schemas.microsoft.com/office/powerpoint/2010/main" val="14412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ko-KR" altLang="en-US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유한상태기계</a:t>
            </a: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(Finite State Machine, FSM)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44855" y="1651635"/>
            <a:ext cx="8026400" cy="131134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출력이 현재 상태에 따라서 결정됨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상태에 진입할 때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진입 동작을 수행함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단순하고 직관적이지만 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상태의 수가 많음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467342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Moore Machine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7AE8AF-5243-4670-B7B3-88484D3DCD05}"/>
              </a:ext>
            </a:extLst>
          </p:cNvPr>
          <p:cNvSpPr/>
          <p:nvPr/>
        </p:nvSpPr>
        <p:spPr bwMode="auto">
          <a:xfrm>
            <a:off x="5490208" y="3876686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켜짐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켬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0DBBF8-D3EA-4744-A503-F85D6F002E80}"/>
              </a:ext>
            </a:extLst>
          </p:cNvPr>
          <p:cNvSpPr/>
          <p:nvPr/>
        </p:nvSpPr>
        <p:spPr bwMode="auto">
          <a:xfrm>
            <a:off x="5490208" y="5399225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꺼짐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끔</a:t>
            </a:r>
          </a:p>
        </p:txBody>
      </p:sp>
      <p:cxnSp>
        <p:nvCxnSpPr>
          <p:cNvPr id="30" name="구부러진 연결선 5">
            <a:extLst>
              <a:ext uri="{FF2B5EF4-FFF2-40B4-BE49-F238E27FC236}">
                <a16:creationId xmlns:a16="http://schemas.microsoft.com/office/drawing/2014/main" id="{8BB0D376-F8A1-44A4-8D38-0F6666691F87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0800000" flipV="1">
            <a:off x="5490208" y="4333885"/>
            <a:ext cx="12700" cy="152253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16">
            <a:extLst>
              <a:ext uri="{FF2B5EF4-FFF2-40B4-BE49-F238E27FC236}">
                <a16:creationId xmlns:a16="http://schemas.microsoft.com/office/drawing/2014/main" id="{784378E1-CC4C-4EA5-A1ED-F923B336D3FB}"/>
              </a:ext>
            </a:extLst>
          </p:cNvPr>
          <p:cNvCxnSpPr>
            <a:stCxn id="29" idx="6"/>
            <a:endCxn id="28" idx="6"/>
          </p:cNvCxnSpPr>
          <p:nvPr/>
        </p:nvCxnSpPr>
        <p:spPr>
          <a:xfrm flipV="1">
            <a:off x="6404608" y="4333886"/>
            <a:ext cx="12700" cy="152253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A190C9-B2C8-4ABA-9100-50CCFE13E8E0}"/>
              </a:ext>
            </a:extLst>
          </p:cNvPr>
          <p:cNvSpPr txBox="1"/>
          <p:nvPr/>
        </p:nvSpPr>
        <p:spPr>
          <a:xfrm>
            <a:off x="4494528" y="497204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꺼라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C57655-A012-4689-BEE1-F4CC74299E94}"/>
              </a:ext>
            </a:extLst>
          </p:cNvPr>
          <p:cNvSpPr txBox="1"/>
          <p:nvPr/>
        </p:nvSpPr>
        <p:spPr>
          <a:xfrm>
            <a:off x="6617881" y="497060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켜라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E7713F-504F-415E-8596-806863A8A6F7}"/>
              </a:ext>
            </a:extLst>
          </p:cNvPr>
          <p:cNvCxnSpPr/>
          <p:nvPr/>
        </p:nvCxnSpPr>
        <p:spPr>
          <a:xfrm flipH="1">
            <a:off x="6244590" y="3716819"/>
            <a:ext cx="617218" cy="41731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63C2A5-604A-49BA-B900-3624C566BD68}"/>
              </a:ext>
            </a:extLst>
          </p:cNvPr>
          <p:cNvSpPr txBox="1"/>
          <p:nvPr/>
        </p:nvSpPr>
        <p:spPr>
          <a:xfrm>
            <a:off x="6795301" y="351486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6FD1D0C-84D0-4BE9-AF9C-B2BFC66B3217}"/>
              </a:ext>
            </a:extLst>
          </p:cNvPr>
          <p:cNvCxnSpPr/>
          <p:nvPr/>
        </p:nvCxnSpPr>
        <p:spPr>
          <a:xfrm flipH="1">
            <a:off x="6623750" y="4312964"/>
            <a:ext cx="617218" cy="41731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A18C82-8B15-4C18-81A0-C35D5F430C0D}"/>
              </a:ext>
            </a:extLst>
          </p:cNvPr>
          <p:cNvSpPr txBox="1"/>
          <p:nvPr/>
        </p:nvSpPr>
        <p:spPr>
          <a:xfrm>
            <a:off x="7153910" y="412401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</a:t>
            </a:r>
            <a:endParaRPr lang="ko-KR" altLang="en-US" sz="10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0925EA-B92C-4B2D-920C-CC30ACC7973D}"/>
              </a:ext>
            </a:extLst>
          </p:cNvPr>
          <p:cNvCxnSpPr/>
          <p:nvPr/>
        </p:nvCxnSpPr>
        <p:spPr>
          <a:xfrm flipH="1">
            <a:off x="7384717" y="4612942"/>
            <a:ext cx="617218" cy="41731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799145-B9F6-41CD-9DC4-607AA2004B37}"/>
              </a:ext>
            </a:extLst>
          </p:cNvPr>
          <p:cNvSpPr txBox="1"/>
          <p:nvPr/>
        </p:nvSpPr>
        <p:spPr>
          <a:xfrm>
            <a:off x="7651518" y="439850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 조건</a:t>
            </a:r>
            <a:endParaRPr lang="ko-KR" altLang="en-US" sz="10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EDE013-D0B4-48EC-995C-35E3B40B016A}"/>
              </a:ext>
            </a:extLst>
          </p:cNvPr>
          <p:cNvCxnSpPr/>
          <p:nvPr/>
        </p:nvCxnSpPr>
        <p:spPr>
          <a:xfrm flipH="1">
            <a:off x="5668013" y="4425696"/>
            <a:ext cx="57149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100F2DB-0BA5-4AA3-BB7E-836DF6422F1E}"/>
              </a:ext>
            </a:extLst>
          </p:cNvPr>
          <p:cNvCxnSpPr/>
          <p:nvPr/>
        </p:nvCxnSpPr>
        <p:spPr>
          <a:xfrm flipH="1">
            <a:off x="5661659" y="5957316"/>
            <a:ext cx="57149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98757FC-90AA-4FA7-9867-9C6520ECB6F8}"/>
              </a:ext>
            </a:extLst>
          </p:cNvPr>
          <p:cNvCxnSpPr/>
          <p:nvPr/>
        </p:nvCxnSpPr>
        <p:spPr>
          <a:xfrm flipH="1" flipV="1">
            <a:off x="5162304" y="4105235"/>
            <a:ext cx="505710" cy="416383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A02F0-01D2-4FC9-B11B-1ADAF8F8495D}"/>
              </a:ext>
            </a:extLst>
          </p:cNvPr>
          <p:cNvSpPr txBox="1"/>
          <p:nvPr/>
        </p:nvSpPr>
        <p:spPr>
          <a:xfrm>
            <a:off x="4630523" y="386434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진입 동작</a:t>
            </a:r>
          </a:p>
        </p:txBody>
      </p:sp>
    </p:spTree>
    <p:extLst>
      <p:ext uri="{BB962C8B-B14F-4D97-AF65-F5344CB8AC3E}">
        <p14:creationId xmlns:p14="http://schemas.microsoft.com/office/powerpoint/2010/main" val="188496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ko-KR" altLang="en-US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유한상태기계</a:t>
            </a: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(Finite State Machine, FSM)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44855" y="1651635"/>
            <a:ext cx="8026400" cy="131134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출력이 현재 상태와 입력에 따라서 결정됨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즉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어떤 입력이 들어올 때 함께 지정된 동작이 동시에 발생함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진입 동작은 없음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상태의 수를 줄일 수 있으나 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전이 조건 등이 복잡함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364750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Mealy Machine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7855AA7-E76E-4E1A-B7AB-D5D85E50B3D4}"/>
              </a:ext>
            </a:extLst>
          </p:cNvPr>
          <p:cNvSpPr/>
          <p:nvPr/>
        </p:nvSpPr>
        <p:spPr bwMode="auto">
          <a:xfrm>
            <a:off x="5925748" y="3943626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대기</a:t>
            </a:r>
          </a:p>
        </p:txBody>
      </p:sp>
      <p:cxnSp>
        <p:nvCxnSpPr>
          <p:cNvPr id="23" name="구부러진 연결선 32">
            <a:extLst>
              <a:ext uri="{FF2B5EF4-FFF2-40B4-BE49-F238E27FC236}">
                <a16:creationId xmlns:a16="http://schemas.microsoft.com/office/drawing/2014/main" id="{53454993-3C95-4EB0-A1D6-F584FA473D0D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 rot="16200000" flipH="1">
            <a:off x="5736370" y="4400826"/>
            <a:ext cx="646578" cy="12700"/>
          </a:xfrm>
          <a:prstGeom prst="curvedConnector5">
            <a:avLst>
              <a:gd name="adj1" fmla="val -21213"/>
              <a:gd name="adj2" fmla="val -5365583"/>
              <a:gd name="adj3" fmla="val 118856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35">
            <a:extLst>
              <a:ext uri="{FF2B5EF4-FFF2-40B4-BE49-F238E27FC236}">
                <a16:creationId xmlns:a16="http://schemas.microsoft.com/office/drawing/2014/main" id="{45B7CD80-CABD-4244-B1C2-E43FC859CD17}"/>
              </a:ext>
            </a:extLst>
          </p:cNvPr>
          <p:cNvCxnSpPr>
            <a:stCxn id="22" idx="5"/>
            <a:endCxn id="22" idx="7"/>
          </p:cNvCxnSpPr>
          <p:nvPr/>
        </p:nvCxnSpPr>
        <p:spPr>
          <a:xfrm rot="5400000" flipH="1">
            <a:off x="6382948" y="4400826"/>
            <a:ext cx="646578" cy="12700"/>
          </a:xfrm>
          <a:prstGeom prst="curvedConnector5">
            <a:avLst>
              <a:gd name="adj1" fmla="val -11785"/>
              <a:gd name="adj2" fmla="val -5005583"/>
              <a:gd name="adj3" fmla="val 122391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FE1B1D-1262-419F-AB15-9D739E749459}"/>
              </a:ext>
            </a:extLst>
          </p:cNvPr>
          <p:cNvSpPr txBox="1"/>
          <p:nvPr/>
        </p:nvSpPr>
        <p:spPr>
          <a:xfrm>
            <a:off x="4858331" y="3611559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전구를 꺼라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806AE-5429-4EFA-BA3E-EA25F7E3D26A}"/>
              </a:ext>
            </a:extLst>
          </p:cNvPr>
          <p:cNvSpPr txBox="1"/>
          <p:nvPr/>
        </p:nvSpPr>
        <p:spPr>
          <a:xfrm>
            <a:off x="6382948" y="4857873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켜라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전구를 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02E26CD-7495-47A5-90E6-4E30C01A1845}"/>
              </a:ext>
            </a:extLst>
          </p:cNvPr>
          <p:cNvCxnSpPr/>
          <p:nvPr/>
        </p:nvCxnSpPr>
        <p:spPr>
          <a:xfrm flipH="1">
            <a:off x="6382948" y="3548435"/>
            <a:ext cx="329639" cy="518000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09AA44-293D-4366-8651-6B96E552CE01}"/>
              </a:ext>
            </a:extLst>
          </p:cNvPr>
          <p:cNvSpPr txBox="1"/>
          <p:nvPr/>
        </p:nvSpPr>
        <p:spPr>
          <a:xfrm>
            <a:off x="6500029" y="332793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BF537C-DED6-4775-BADA-EE9C772116F7}"/>
              </a:ext>
            </a:extLst>
          </p:cNvPr>
          <p:cNvCxnSpPr/>
          <p:nvPr/>
        </p:nvCxnSpPr>
        <p:spPr>
          <a:xfrm flipV="1">
            <a:off x="6475242" y="5078487"/>
            <a:ext cx="145050" cy="543338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D34048-DC90-4E24-996F-B0DAE36E01D0}"/>
              </a:ext>
            </a:extLst>
          </p:cNvPr>
          <p:cNvSpPr txBox="1"/>
          <p:nvPr/>
        </p:nvSpPr>
        <p:spPr>
          <a:xfrm>
            <a:off x="6066009" y="555915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 조건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67E60BB-0197-4543-8BF9-E5AE811D009F}"/>
              </a:ext>
            </a:extLst>
          </p:cNvPr>
          <p:cNvCxnSpPr/>
          <p:nvPr/>
        </p:nvCxnSpPr>
        <p:spPr>
          <a:xfrm flipV="1">
            <a:off x="7264271" y="5087971"/>
            <a:ext cx="145050" cy="543338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B744728-FC88-4672-B4EC-8A921A824727}"/>
              </a:ext>
            </a:extLst>
          </p:cNvPr>
          <p:cNvSpPr txBox="1"/>
          <p:nvPr/>
        </p:nvSpPr>
        <p:spPr>
          <a:xfrm>
            <a:off x="7059965" y="555915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171366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125" y="712815"/>
            <a:ext cx="760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Ex. Button A</a:t>
            </a:r>
            <a:r>
              <a:rPr lang="ko-KR" altLang="en-US" dirty="0"/>
              <a:t>를 누르면 </a:t>
            </a:r>
            <a:r>
              <a:rPr lang="en-US" altLang="ko-KR" dirty="0"/>
              <a:t>LED A, Button B</a:t>
            </a:r>
            <a:r>
              <a:rPr lang="ko-KR" altLang="en-US" dirty="0"/>
              <a:t>를 누르면 </a:t>
            </a:r>
            <a:r>
              <a:rPr lang="en-US" altLang="ko-KR" dirty="0"/>
              <a:t>LED B</a:t>
            </a:r>
            <a:r>
              <a:rPr lang="ko-KR" altLang="en-US" dirty="0"/>
              <a:t>가 </a:t>
            </a:r>
            <a:r>
              <a:rPr lang="ko-KR" altLang="en-US" dirty="0" err="1"/>
              <a:t>토글되는</a:t>
            </a:r>
            <a:r>
              <a:rPr lang="ko-KR" altLang="en-US" dirty="0"/>
              <a:t> 기계</a:t>
            </a:r>
          </a:p>
        </p:txBody>
      </p:sp>
      <p:sp>
        <p:nvSpPr>
          <p:cNvPr id="196" name="직사각형 195"/>
          <p:cNvSpPr/>
          <p:nvPr/>
        </p:nvSpPr>
        <p:spPr bwMode="auto">
          <a:xfrm>
            <a:off x="777407" y="1246282"/>
            <a:ext cx="1569553" cy="1043134"/>
          </a:xfrm>
          <a:prstGeom prst="rect">
            <a:avLst/>
          </a:prstGeom>
          <a:pattFill prst="pct10">
            <a:fgClr>
              <a:schemeClr val="tx1"/>
            </a:fgClr>
            <a:bgClr>
              <a:srgbClr val="92D050"/>
            </a:bgClr>
          </a:patt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1015868" y="1767847"/>
            <a:ext cx="350344" cy="345508"/>
            <a:chOff x="5814236" y="3817439"/>
            <a:chExt cx="452264" cy="400125"/>
          </a:xfrm>
        </p:grpSpPr>
        <p:sp>
          <p:nvSpPr>
            <p:cNvPr id="198" name="정육면체 197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667521" y="1767848"/>
            <a:ext cx="350344" cy="345508"/>
            <a:chOff x="5814236" y="3817439"/>
            <a:chExt cx="452264" cy="400125"/>
          </a:xfrm>
        </p:grpSpPr>
        <p:sp>
          <p:nvSpPr>
            <p:cNvPr id="201" name="정육면체 200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02" name="타원 201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206" name="원통 205"/>
          <p:cNvSpPr/>
          <p:nvPr/>
        </p:nvSpPr>
        <p:spPr bwMode="auto">
          <a:xfrm>
            <a:off x="1095181" y="1365426"/>
            <a:ext cx="152446" cy="21637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07" name="원통 206"/>
          <p:cNvSpPr/>
          <p:nvPr/>
        </p:nvSpPr>
        <p:spPr bwMode="auto">
          <a:xfrm>
            <a:off x="1746834" y="1363818"/>
            <a:ext cx="152446" cy="21637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914361" y="2094422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A</a:t>
            </a:r>
            <a:endParaRPr lang="ko-KR" altLang="en-US" sz="7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569225" y="2089361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B</a:t>
            </a:r>
            <a:endParaRPr lang="ko-KR" altLang="en-US" sz="700" dirty="0"/>
          </a:p>
        </p:txBody>
      </p:sp>
      <p:sp>
        <p:nvSpPr>
          <p:cNvPr id="210" name="직사각형 209"/>
          <p:cNvSpPr/>
          <p:nvPr/>
        </p:nvSpPr>
        <p:spPr bwMode="auto">
          <a:xfrm>
            <a:off x="2793219" y="1246282"/>
            <a:ext cx="1569553" cy="1043134"/>
          </a:xfrm>
          <a:prstGeom prst="rect">
            <a:avLst/>
          </a:prstGeom>
          <a:pattFill prst="pct10">
            <a:fgClr>
              <a:schemeClr val="tx1"/>
            </a:fgClr>
            <a:bgClr>
              <a:srgbClr val="92D050"/>
            </a:bgClr>
          </a:patt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3031680" y="1767847"/>
            <a:ext cx="350344" cy="345508"/>
            <a:chOff x="5814236" y="3817439"/>
            <a:chExt cx="452264" cy="400125"/>
          </a:xfrm>
        </p:grpSpPr>
        <p:sp>
          <p:nvSpPr>
            <p:cNvPr id="212" name="정육면체 211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13" name="타원 212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683333" y="1767848"/>
            <a:ext cx="350344" cy="345508"/>
            <a:chOff x="5814236" y="3817439"/>
            <a:chExt cx="452264" cy="400125"/>
          </a:xfrm>
        </p:grpSpPr>
        <p:sp>
          <p:nvSpPr>
            <p:cNvPr id="215" name="정육면체 214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16" name="타원 215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217" name="원통 216"/>
          <p:cNvSpPr/>
          <p:nvPr/>
        </p:nvSpPr>
        <p:spPr bwMode="auto">
          <a:xfrm>
            <a:off x="3110993" y="1365426"/>
            <a:ext cx="152446" cy="216374"/>
          </a:xfrm>
          <a:prstGeom prst="can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18" name="원통 217"/>
          <p:cNvSpPr/>
          <p:nvPr/>
        </p:nvSpPr>
        <p:spPr bwMode="auto">
          <a:xfrm>
            <a:off x="3762646" y="1363818"/>
            <a:ext cx="152446" cy="21637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930173" y="2094422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A</a:t>
            </a:r>
            <a:endParaRPr lang="ko-KR" altLang="en-US" sz="7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585037" y="2089361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B</a:t>
            </a:r>
            <a:endParaRPr lang="ko-KR" altLang="en-US" sz="700" dirty="0"/>
          </a:p>
        </p:txBody>
      </p:sp>
      <p:sp>
        <p:nvSpPr>
          <p:cNvPr id="221" name="직사각형 220"/>
          <p:cNvSpPr/>
          <p:nvPr/>
        </p:nvSpPr>
        <p:spPr bwMode="auto">
          <a:xfrm>
            <a:off x="4861979" y="1246282"/>
            <a:ext cx="1569553" cy="1043134"/>
          </a:xfrm>
          <a:prstGeom prst="rect">
            <a:avLst/>
          </a:prstGeom>
          <a:pattFill prst="pct10">
            <a:fgClr>
              <a:schemeClr val="tx1"/>
            </a:fgClr>
            <a:bgClr>
              <a:srgbClr val="92D050"/>
            </a:bgClr>
          </a:patt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5100440" y="1767847"/>
            <a:ext cx="350344" cy="345508"/>
            <a:chOff x="5814236" y="3817439"/>
            <a:chExt cx="452264" cy="400125"/>
          </a:xfrm>
        </p:grpSpPr>
        <p:sp>
          <p:nvSpPr>
            <p:cNvPr id="223" name="정육면체 222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752093" y="1767848"/>
            <a:ext cx="350344" cy="345508"/>
            <a:chOff x="5814236" y="3817439"/>
            <a:chExt cx="452264" cy="400125"/>
          </a:xfrm>
        </p:grpSpPr>
        <p:sp>
          <p:nvSpPr>
            <p:cNvPr id="226" name="정육면체 225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228" name="원통 227"/>
          <p:cNvSpPr/>
          <p:nvPr/>
        </p:nvSpPr>
        <p:spPr bwMode="auto">
          <a:xfrm>
            <a:off x="5179753" y="1365426"/>
            <a:ext cx="152446" cy="21637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29" name="원통 228"/>
          <p:cNvSpPr/>
          <p:nvPr/>
        </p:nvSpPr>
        <p:spPr bwMode="auto">
          <a:xfrm>
            <a:off x="5831406" y="1363818"/>
            <a:ext cx="152446" cy="216374"/>
          </a:xfrm>
          <a:prstGeom prst="can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4998933" y="2094422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A</a:t>
            </a:r>
            <a:endParaRPr lang="ko-KR" altLang="en-US" sz="7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653797" y="2089361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B</a:t>
            </a:r>
            <a:endParaRPr lang="ko-KR" altLang="en-US" sz="700" dirty="0"/>
          </a:p>
        </p:txBody>
      </p:sp>
      <p:sp>
        <p:nvSpPr>
          <p:cNvPr id="232" name="직사각형 231"/>
          <p:cNvSpPr/>
          <p:nvPr/>
        </p:nvSpPr>
        <p:spPr bwMode="auto">
          <a:xfrm>
            <a:off x="6849330" y="1246282"/>
            <a:ext cx="1569553" cy="1043134"/>
          </a:xfrm>
          <a:prstGeom prst="rect">
            <a:avLst/>
          </a:prstGeom>
          <a:pattFill prst="pct10">
            <a:fgClr>
              <a:schemeClr val="tx1"/>
            </a:fgClr>
            <a:bgClr>
              <a:srgbClr val="92D050"/>
            </a:bgClr>
          </a:patt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33" name="그룹 232"/>
          <p:cNvGrpSpPr/>
          <p:nvPr/>
        </p:nvGrpSpPr>
        <p:grpSpPr>
          <a:xfrm>
            <a:off x="7087791" y="1767847"/>
            <a:ext cx="350344" cy="345508"/>
            <a:chOff x="5814236" y="3817439"/>
            <a:chExt cx="452264" cy="400125"/>
          </a:xfrm>
        </p:grpSpPr>
        <p:sp>
          <p:nvSpPr>
            <p:cNvPr id="234" name="정육면체 233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7739444" y="1767848"/>
            <a:ext cx="350344" cy="345508"/>
            <a:chOff x="5814236" y="3817439"/>
            <a:chExt cx="452264" cy="400125"/>
          </a:xfrm>
        </p:grpSpPr>
        <p:sp>
          <p:nvSpPr>
            <p:cNvPr id="237" name="정육면체 236"/>
            <p:cNvSpPr/>
            <p:nvPr/>
          </p:nvSpPr>
          <p:spPr bwMode="auto">
            <a:xfrm>
              <a:off x="5814236" y="3817439"/>
              <a:ext cx="452264" cy="400125"/>
            </a:xfrm>
            <a:prstGeom prst="cube">
              <a:avLst>
                <a:gd name="adj" fmla="val 6879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 bwMode="auto">
            <a:xfrm>
              <a:off x="5886918" y="3888873"/>
              <a:ext cx="256204" cy="257255"/>
            </a:xfrm>
            <a:prstGeom prst="ellipse">
              <a:avLst/>
            </a:pr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239" name="원통 238"/>
          <p:cNvSpPr/>
          <p:nvPr/>
        </p:nvSpPr>
        <p:spPr bwMode="auto">
          <a:xfrm>
            <a:off x="7167104" y="1365426"/>
            <a:ext cx="152446" cy="216374"/>
          </a:xfrm>
          <a:prstGeom prst="can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40" name="원통 239"/>
          <p:cNvSpPr/>
          <p:nvPr/>
        </p:nvSpPr>
        <p:spPr bwMode="auto">
          <a:xfrm>
            <a:off x="7818757" y="1363818"/>
            <a:ext cx="152446" cy="216374"/>
          </a:xfrm>
          <a:prstGeom prst="can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6986284" y="2094422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A</a:t>
            </a:r>
            <a:endParaRPr lang="ko-KR" altLang="en-US" sz="700" dirty="0"/>
          </a:p>
        </p:txBody>
      </p:sp>
      <p:sp>
        <p:nvSpPr>
          <p:cNvPr id="242" name="TextBox 241"/>
          <p:cNvSpPr txBox="1"/>
          <p:nvPr/>
        </p:nvSpPr>
        <p:spPr>
          <a:xfrm>
            <a:off x="7641148" y="2089361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Button B</a:t>
            </a:r>
            <a:endParaRPr lang="ko-KR" alt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1349282" y="22929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65094" y="23080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7826" y="22819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14163" y="22929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 bwMode="auto">
          <a:xfrm>
            <a:off x="1072171" y="4000500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“S0”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A = 0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B = 0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3048007" y="3086100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“S1”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A = 1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B = 0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5179753" y="4914900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“S2”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A = 0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B = 1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7144094" y="3962400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“S3”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A = 1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B = 1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구부러진 연결선 14"/>
          <p:cNvCxnSpPr>
            <a:endCxn id="13" idx="1"/>
          </p:cNvCxnSpPr>
          <p:nvPr/>
        </p:nvCxnSpPr>
        <p:spPr>
          <a:xfrm>
            <a:off x="472440" y="3757693"/>
            <a:ext cx="733642" cy="376718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3" idx="7"/>
            <a:endCxn id="64" idx="2"/>
          </p:cNvCxnSpPr>
          <p:nvPr/>
        </p:nvCxnSpPr>
        <p:spPr>
          <a:xfrm rot="5400000" flipH="1" flipV="1">
            <a:off x="2154778" y="3241183"/>
            <a:ext cx="591111" cy="1195347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64" idx="3"/>
            <a:endCxn id="13" idx="6"/>
          </p:cNvCxnSpPr>
          <p:nvPr/>
        </p:nvCxnSpPr>
        <p:spPr>
          <a:xfrm rot="5400000">
            <a:off x="2288690" y="3564471"/>
            <a:ext cx="591111" cy="1195347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4" idx="7"/>
            <a:endCxn id="66" idx="0"/>
          </p:cNvCxnSpPr>
          <p:nvPr/>
        </p:nvCxnSpPr>
        <p:spPr>
          <a:xfrm rot="16200000" flipH="1">
            <a:off x="5343700" y="1704806"/>
            <a:ext cx="742389" cy="3772798"/>
          </a:xfrm>
          <a:prstGeom prst="curvedConnector3">
            <a:avLst>
              <a:gd name="adj1" fmla="val -4883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6" idx="1"/>
            <a:endCxn id="64" idx="6"/>
          </p:cNvCxnSpPr>
          <p:nvPr/>
        </p:nvCxnSpPr>
        <p:spPr>
          <a:xfrm rot="16200000" flipV="1">
            <a:off x="5343701" y="2162007"/>
            <a:ext cx="553011" cy="3315598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66" idx="4"/>
            <a:endCxn id="65" idx="5"/>
          </p:cNvCxnSpPr>
          <p:nvPr/>
        </p:nvCxnSpPr>
        <p:spPr>
          <a:xfrm rot="5400000">
            <a:off x="6371474" y="4465568"/>
            <a:ext cx="818589" cy="1641052"/>
          </a:xfrm>
          <a:prstGeom prst="curvedConnector3">
            <a:avLst>
              <a:gd name="adj1" fmla="val 14428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3" idx="4"/>
            <a:endCxn id="65" idx="4"/>
          </p:cNvCxnSpPr>
          <p:nvPr/>
        </p:nvCxnSpPr>
        <p:spPr>
          <a:xfrm rot="16200000" flipH="1">
            <a:off x="3125962" y="3318309"/>
            <a:ext cx="914400" cy="4107582"/>
          </a:xfrm>
          <a:prstGeom prst="curvedConnector3">
            <a:avLst>
              <a:gd name="adj1" fmla="val 125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65" idx="2"/>
            <a:endCxn id="13" idx="5"/>
          </p:cNvCxnSpPr>
          <p:nvPr/>
        </p:nvCxnSpPr>
        <p:spPr>
          <a:xfrm rot="10800000">
            <a:off x="1852661" y="4780990"/>
            <a:ext cx="3327093" cy="591111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65" idx="6"/>
            <a:endCxn id="66" idx="3"/>
          </p:cNvCxnSpPr>
          <p:nvPr/>
        </p:nvCxnSpPr>
        <p:spPr>
          <a:xfrm flipV="1">
            <a:off x="6094153" y="4742889"/>
            <a:ext cx="1183852" cy="629211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39542" y="3587296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A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6499826" y="5076546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A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331725" y="4179403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A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083495" y="5541871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A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5255976" y="3525753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B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5684811" y="2731698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B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026588" y="5133907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B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2827581" y="5903264"/>
            <a:ext cx="6559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Button B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29304" y="3471880"/>
            <a:ext cx="45397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Start</a:t>
            </a:r>
            <a:endParaRPr lang="ko-KR" altLang="en-US" sz="900" dirty="0"/>
          </a:p>
        </p:txBody>
      </p:sp>
      <p:sp>
        <p:nvSpPr>
          <p:cNvPr id="7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유한상태기계</a:t>
            </a: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(</a:t>
            </a: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Finite State Machine, FSM)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4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Control Unit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44855" y="1651635"/>
            <a:ext cx="8026400" cy="131134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데이터 처리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(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연산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저장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쉬프트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등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)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를 할 수 있도록 제어 신호를 공급함</a:t>
            </a:r>
          </a:p>
          <a:p>
            <a:pPr marL="742950" lvl="1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sz="1600" dirty="0">
                <a:latin typeface="나눔고딕 ExtraBold" charset="0"/>
                <a:ea typeface="나눔고딕 ExtraBold" charset="0"/>
              </a:rPr>
              <a:t>지난 실습에서 메모리의 </a:t>
            </a:r>
            <a:r>
              <a:rPr lang="en-US" altLang="ko-KR" sz="1600" dirty="0" err="1">
                <a:latin typeface="나눔고딕 ExtraBold" charset="0"/>
                <a:ea typeface="나눔고딕 ExtraBold" charset="0"/>
              </a:rPr>
              <a:t>Addr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, R/W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나 레지스터의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Ce 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등이 제어 신호임</a:t>
            </a:r>
          </a:p>
          <a:p>
            <a:pPr marL="285750" indent="-285750" eaLnBrk="0" latinLnBrk="0">
              <a:lnSpc>
                <a:spcPct val="150000"/>
              </a:lnSpc>
              <a:buClr>
                <a:srgbClr val="000000"/>
              </a:buClr>
              <a:buFont typeface="나눔고딕 ExtraBold"/>
              <a:buChar char="-"/>
            </a:pP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데이터의 흐름을 조절하고 시스템의 정해진 작업을 수행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1928733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Control Unit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BDBEC6-7755-4336-8CCE-C77FEA1853E3}"/>
              </a:ext>
            </a:extLst>
          </p:cNvPr>
          <p:cNvGrpSpPr/>
          <p:nvPr/>
        </p:nvGrpSpPr>
        <p:grpSpPr>
          <a:xfrm>
            <a:off x="285098" y="3114980"/>
            <a:ext cx="3773744" cy="1369950"/>
            <a:chOff x="285098" y="3336211"/>
            <a:chExt cx="3773744" cy="13699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57D7287-AD77-4057-8A4C-9553745D48BF}"/>
                </a:ext>
              </a:extLst>
            </p:cNvPr>
            <p:cNvCxnSpPr/>
            <p:nvPr/>
          </p:nvCxnSpPr>
          <p:spPr>
            <a:xfrm>
              <a:off x="800446" y="3471834"/>
              <a:ext cx="30148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720032-A261-42C3-A75A-C5D60BA4838E}"/>
                </a:ext>
              </a:extLst>
            </p:cNvPr>
            <p:cNvSpPr/>
            <p:nvPr/>
          </p:nvSpPr>
          <p:spPr bwMode="auto">
            <a:xfrm>
              <a:off x="1101930" y="3353315"/>
              <a:ext cx="879660" cy="13326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Keypad</a:t>
              </a:r>
              <a:b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DE727C-67D6-4ACD-BE67-0F40C9AF4160}"/>
                </a:ext>
              </a:extLst>
            </p:cNvPr>
            <p:cNvSpPr txBox="1"/>
            <p:nvPr/>
          </p:nvSpPr>
          <p:spPr>
            <a:xfrm>
              <a:off x="1648109" y="3577097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</a:t>
              </a:r>
              <a:endParaRPr lang="ko-KR" altLang="en-US" sz="9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8B82F7-56B9-4502-9265-C551C5AA4BB0}"/>
                </a:ext>
              </a:extLst>
            </p:cNvPr>
            <p:cNvSpPr txBox="1"/>
            <p:nvPr/>
          </p:nvSpPr>
          <p:spPr>
            <a:xfrm>
              <a:off x="285098" y="3336211"/>
              <a:ext cx="5774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Keypad</a:t>
              </a:r>
              <a:endParaRPr lang="ko-KR" alt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CB2F95-B555-4B0A-A1C3-DD53021A5A4D}"/>
                </a:ext>
              </a:extLst>
            </p:cNvPr>
            <p:cNvSpPr txBox="1"/>
            <p:nvPr/>
          </p:nvSpPr>
          <p:spPr>
            <a:xfrm>
              <a:off x="1644261" y="3358193"/>
              <a:ext cx="3914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Chk</a:t>
              </a:r>
              <a:endParaRPr lang="ko-KR" altLang="en-US" sz="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C82A8-207D-49CE-9CF3-203DC68219C7}"/>
                </a:ext>
              </a:extLst>
            </p:cNvPr>
            <p:cNvSpPr txBox="1"/>
            <p:nvPr/>
          </p:nvSpPr>
          <p:spPr>
            <a:xfrm>
              <a:off x="1602253" y="4245087"/>
              <a:ext cx="3930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Star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272F3C-407E-4787-94BA-46EFD2A92B51}"/>
                </a:ext>
              </a:extLst>
            </p:cNvPr>
            <p:cNvSpPr txBox="1"/>
            <p:nvPr/>
          </p:nvSpPr>
          <p:spPr>
            <a:xfrm>
              <a:off x="1602253" y="4462449"/>
              <a:ext cx="450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Shap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1BBE392-2181-4EE9-B639-AB1CCEF193F7}"/>
                </a:ext>
              </a:extLst>
            </p:cNvPr>
            <p:cNvSpPr/>
            <p:nvPr/>
          </p:nvSpPr>
          <p:spPr bwMode="auto">
            <a:xfrm>
              <a:off x="2576589" y="3366522"/>
              <a:ext cx="879660" cy="13335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Memory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746C26A-6C81-4247-B80A-E8ABF00C89E2}"/>
                </a:ext>
              </a:extLst>
            </p:cNvPr>
            <p:cNvCxnSpPr/>
            <p:nvPr/>
          </p:nvCxnSpPr>
          <p:spPr>
            <a:xfrm>
              <a:off x="1981590" y="3674131"/>
              <a:ext cx="59983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7EA8CB2-2F05-44D9-8194-D55EE80578E9}"/>
                </a:ext>
              </a:extLst>
            </p:cNvPr>
            <p:cNvCxnSpPr/>
            <p:nvPr/>
          </p:nvCxnSpPr>
          <p:spPr>
            <a:xfrm>
              <a:off x="1988108" y="3457698"/>
              <a:ext cx="1952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6611DFE-79AA-4340-B8FA-AFA40DF91DD4}"/>
                </a:ext>
              </a:extLst>
            </p:cNvPr>
            <p:cNvCxnSpPr/>
            <p:nvPr/>
          </p:nvCxnSpPr>
          <p:spPr>
            <a:xfrm>
              <a:off x="1988108" y="4567761"/>
              <a:ext cx="1952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7DD2FB0-B91B-40C8-8F46-30A8DD3800F2}"/>
                </a:ext>
              </a:extLst>
            </p:cNvPr>
            <p:cNvCxnSpPr/>
            <p:nvPr/>
          </p:nvCxnSpPr>
          <p:spPr>
            <a:xfrm>
              <a:off x="1995540" y="4350400"/>
              <a:ext cx="1878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DC4B01-AF19-4B07-BEC5-DA5E5FAC9CDC}"/>
                </a:ext>
              </a:extLst>
            </p:cNvPr>
            <p:cNvSpPr txBox="1"/>
            <p:nvPr/>
          </p:nvSpPr>
          <p:spPr>
            <a:xfrm>
              <a:off x="2549158" y="3578076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</a:t>
              </a:r>
              <a:endParaRPr lang="ko-KR" altLang="en-US" sz="9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1E7840-11EE-435D-8CBA-565D00B248F0}"/>
                </a:ext>
              </a:extLst>
            </p:cNvPr>
            <p:cNvCxnSpPr/>
            <p:nvPr/>
          </p:nvCxnSpPr>
          <p:spPr>
            <a:xfrm>
              <a:off x="3456249" y="3664213"/>
              <a:ext cx="22421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2E4072-1730-4463-B7E7-BCCA0184620C}"/>
                </a:ext>
              </a:extLst>
            </p:cNvPr>
            <p:cNvSpPr txBox="1"/>
            <p:nvPr/>
          </p:nvSpPr>
          <p:spPr>
            <a:xfrm>
              <a:off x="3624108" y="3552644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BD22D9-6122-4B84-84E2-82A23386E01B}"/>
                </a:ext>
              </a:extLst>
            </p:cNvPr>
            <p:cNvSpPr txBox="1"/>
            <p:nvPr/>
          </p:nvSpPr>
          <p:spPr>
            <a:xfrm>
              <a:off x="2532219" y="4296051"/>
              <a:ext cx="450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Addr</a:t>
              </a:r>
              <a:endParaRPr lang="ko-KR" altLang="en-US" sz="9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83CC88-8A1B-411F-824B-79FE82CC7010}"/>
                </a:ext>
              </a:extLst>
            </p:cNvPr>
            <p:cNvSpPr txBox="1"/>
            <p:nvPr/>
          </p:nvSpPr>
          <p:spPr>
            <a:xfrm>
              <a:off x="2532219" y="447532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R/W</a:t>
              </a:r>
              <a:endParaRPr lang="ko-KR" altLang="en-US" sz="900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00D9A9E-7A07-4D4E-8D1F-DD3D4DD20526}"/>
                </a:ext>
              </a:extLst>
            </p:cNvPr>
            <p:cNvCxnSpPr/>
            <p:nvPr/>
          </p:nvCxnSpPr>
          <p:spPr>
            <a:xfrm>
              <a:off x="2355891" y="4567761"/>
              <a:ext cx="22553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671E506-16C7-49A9-84E2-F2F6456CFC62}"/>
                </a:ext>
              </a:extLst>
            </p:cNvPr>
            <p:cNvCxnSpPr/>
            <p:nvPr/>
          </p:nvCxnSpPr>
          <p:spPr>
            <a:xfrm>
              <a:off x="2355891" y="4396361"/>
              <a:ext cx="2206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6EE87A7-7476-457F-A2F2-D69417DC59AB}"/>
              </a:ext>
            </a:extLst>
          </p:cNvPr>
          <p:cNvSpPr txBox="1"/>
          <p:nvPr/>
        </p:nvSpPr>
        <p:spPr>
          <a:xfrm>
            <a:off x="1553282" y="4563706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입력장치와 저장장치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16FC21-9555-4BE6-BB8F-8A553A98B4F1}"/>
              </a:ext>
            </a:extLst>
          </p:cNvPr>
          <p:cNvSpPr txBox="1"/>
          <p:nvPr/>
        </p:nvSpPr>
        <p:spPr>
          <a:xfrm>
            <a:off x="5407545" y="5105856"/>
            <a:ext cx="2710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컨트롤 </a:t>
            </a:r>
            <a:r>
              <a:rPr lang="ko-KR" altLang="en-US" sz="9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유닛의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제어를 받는 입력장치와 저장장치</a:t>
            </a:r>
            <a:endParaRPr lang="ko-KR" altLang="en-US" sz="9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3955F9-F9B6-48E9-97B9-5668EF54C5C0}"/>
              </a:ext>
            </a:extLst>
          </p:cNvPr>
          <p:cNvGrpSpPr/>
          <p:nvPr/>
        </p:nvGrpSpPr>
        <p:grpSpPr>
          <a:xfrm>
            <a:off x="4608195" y="3107075"/>
            <a:ext cx="4107044" cy="1916390"/>
            <a:chOff x="4608195" y="3107075"/>
            <a:chExt cx="4107044" cy="191639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2E597FB-0326-4727-B67C-695DC5C5913C}"/>
                </a:ext>
              </a:extLst>
            </p:cNvPr>
            <p:cNvCxnSpPr/>
            <p:nvPr/>
          </p:nvCxnSpPr>
          <p:spPr>
            <a:xfrm>
              <a:off x="5106061" y="3225594"/>
              <a:ext cx="30148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C8FE3A4-1EFE-4238-8F4F-961DDA8F9A37}"/>
                </a:ext>
              </a:extLst>
            </p:cNvPr>
            <p:cNvSpPr/>
            <p:nvPr/>
          </p:nvSpPr>
          <p:spPr bwMode="auto">
            <a:xfrm>
              <a:off x="5407545" y="3107075"/>
              <a:ext cx="879660" cy="13326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Keypad</a:t>
              </a:r>
              <a:b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8270A3-6E45-4FA2-B177-0E19FB37D14F}"/>
                </a:ext>
              </a:extLst>
            </p:cNvPr>
            <p:cNvSpPr txBox="1"/>
            <p:nvPr/>
          </p:nvSpPr>
          <p:spPr>
            <a:xfrm>
              <a:off x="5953724" y="3330857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</a:t>
              </a:r>
              <a:endParaRPr lang="ko-KR" altLang="en-US" sz="9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CFE24D-2459-446E-B802-BF91B96280DC}"/>
                </a:ext>
              </a:extLst>
            </p:cNvPr>
            <p:cNvSpPr txBox="1"/>
            <p:nvPr/>
          </p:nvSpPr>
          <p:spPr>
            <a:xfrm>
              <a:off x="4608195" y="3120282"/>
              <a:ext cx="5774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Keypad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CC2346-5D3B-49F1-A35C-A59DD23A99A7}"/>
                </a:ext>
              </a:extLst>
            </p:cNvPr>
            <p:cNvSpPr txBox="1"/>
            <p:nvPr/>
          </p:nvSpPr>
          <p:spPr>
            <a:xfrm>
              <a:off x="5949876" y="3111953"/>
              <a:ext cx="3914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Chk</a:t>
              </a:r>
              <a:endParaRPr lang="ko-KR" altLang="en-US" sz="9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BFE5E7-6EB0-428D-811C-EC3E908D6A04}"/>
                </a:ext>
              </a:extLst>
            </p:cNvPr>
            <p:cNvSpPr txBox="1"/>
            <p:nvPr/>
          </p:nvSpPr>
          <p:spPr>
            <a:xfrm>
              <a:off x="5907868" y="3998847"/>
              <a:ext cx="3930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Star</a:t>
              </a:r>
              <a:endParaRPr lang="ko-KR" altLang="en-US" sz="9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13805F-BD4C-4377-AE60-2242E978BBB6}"/>
                </a:ext>
              </a:extLst>
            </p:cNvPr>
            <p:cNvSpPr txBox="1"/>
            <p:nvPr/>
          </p:nvSpPr>
          <p:spPr>
            <a:xfrm>
              <a:off x="5907868" y="4216209"/>
              <a:ext cx="450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Shap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3B3A4E-0B91-4BC9-BABA-18AAF7542A10}"/>
                </a:ext>
              </a:extLst>
            </p:cNvPr>
            <p:cNvSpPr/>
            <p:nvPr/>
          </p:nvSpPr>
          <p:spPr bwMode="auto">
            <a:xfrm>
              <a:off x="5407544" y="4761490"/>
              <a:ext cx="2677670" cy="261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Control Unit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75023-5685-4FDA-94AF-BB96CE3880C4}"/>
                </a:ext>
              </a:extLst>
            </p:cNvPr>
            <p:cNvSpPr/>
            <p:nvPr/>
          </p:nvSpPr>
          <p:spPr bwMode="auto">
            <a:xfrm>
              <a:off x="7205554" y="3120282"/>
              <a:ext cx="879660" cy="13335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Memory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F0AA7DE-AB89-4C52-977E-668F0F53F60B}"/>
                </a:ext>
              </a:extLst>
            </p:cNvPr>
            <p:cNvCxnSpPr/>
            <p:nvPr/>
          </p:nvCxnSpPr>
          <p:spPr>
            <a:xfrm>
              <a:off x="6287204" y="3427891"/>
              <a:ext cx="9183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7BB0A5B-41A2-4E63-A634-13A55F06F112}"/>
                </a:ext>
              </a:extLst>
            </p:cNvPr>
            <p:cNvCxnSpPr/>
            <p:nvPr/>
          </p:nvCxnSpPr>
          <p:spPr>
            <a:xfrm>
              <a:off x="6293722" y="3211458"/>
              <a:ext cx="28180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246937C-615C-4D7B-8DE9-ACD09A952A37}"/>
                </a:ext>
              </a:extLst>
            </p:cNvPr>
            <p:cNvCxnSpPr/>
            <p:nvPr/>
          </p:nvCxnSpPr>
          <p:spPr>
            <a:xfrm flipV="1">
              <a:off x="6994352" y="4151975"/>
              <a:ext cx="0" cy="60951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6B97A6-6EFA-43F2-B86B-588829B2C728}"/>
                </a:ext>
              </a:extLst>
            </p:cNvPr>
            <p:cNvCxnSpPr/>
            <p:nvPr/>
          </p:nvCxnSpPr>
          <p:spPr>
            <a:xfrm flipV="1">
              <a:off x="6408992" y="4321520"/>
              <a:ext cx="0" cy="4399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63C6823-D550-4A73-A13D-ED2543768199}"/>
                </a:ext>
              </a:extLst>
            </p:cNvPr>
            <p:cNvCxnSpPr/>
            <p:nvPr/>
          </p:nvCxnSpPr>
          <p:spPr>
            <a:xfrm>
              <a:off x="6293723" y="4321521"/>
              <a:ext cx="11519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0B00994-EFAE-4565-8514-1D070F134C0A}"/>
                </a:ext>
              </a:extLst>
            </p:cNvPr>
            <p:cNvCxnSpPr/>
            <p:nvPr/>
          </p:nvCxnSpPr>
          <p:spPr>
            <a:xfrm>
              <a:off x="6301154" y="4104160"/>
              <a:ext cx="1878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70D4573-D6EC-4D56-8172-16F1073B79EE}"/>
                </a:ext>
              </a:extLst>
            </p:cNvPr>
            <p:cNvCxnSpPr/>
            <p:nvPr/>
          </p:nvCxnSpPr>
          <p:spPr>
            <a:xfrm flipV="1">
              <a:off x="6489019" y="4104160"/>
              <a:ext cx="0" cy="65732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E95447-4A4D-46F2-8C24-EF8D9B0C552E}"/>
                </a:ext>
              </a:extLst>
            </p:cNvPr>
            <p:cNvSpPr txBox="1"/>
            <p:nvPr/>
          </p:nvSpPr>
          <p:spPr>
            <a:xfrm>
              <a:off x="7178123" y="3331836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</a:t>
              </a:r>
              <a:endParaRPr lang="ko-KR" altLang="en-US" sz="900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FC21241-BF08-4A64-BA64-265AABB40E29}"/>
                </a:ext>
              </a:extLst>
            </p:cNvPr>
            <p:cNvCxnSpPr/>
            <p:nvPr/>
          </p:nvCxnSpPr>
          <p:spPr>
            <a:xfrm>
              <a:off x="8085214" y="3417973"/>
              <a:ext cx="23582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5C7851-75E1-476C-91D6-CD6E3CD992E6}"/>
                </a:ext>
              </a:extLst>
            </p:cNvPr>
            <p:cNvSpPr txBox="1"/>
            <p:nvPr/>
          </p:nvSpPr>
          <p:spPr>
            <a:xfrm>
              <a:off x="8280505" y="3302557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</a:t>
              </a:r>
              <a:endParaRPr lang="ko-KR" altLang="en-US" sz="900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787303B-B8DD-4384-92BF-E4FF6844E506}"/>
                </a:ext>
              </a:extLst>
            </p:cNvPr>
            <p:cNvCxnSpPr/>
            <p:nvPr/>
          </p:nvCxnSpPr>
          <p:spPr>
            <a:xfrm flipV="1">
              <a:off x="6575531" y="3213797"/>
              <a:ext cx="0" cy="15476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720716-9667-4CE4-9C18-A14B2E9BDA94}"/>
                </a:ext>
              </a:extLst>
            </p:cNvPr>
            <p:cNvSpPr txBox="1"/>
            <p:nvPr/>
          </p:nvSpPr>
          <p:spPr>
            <a:xfrm>
              <a:off x="7161186" y="4049811"/>
              <a:ext cx="450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Addr</a:t>
              </a:r>
              <a:endParaRPr lang="ko-KR" altLang="en-US" sz="9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E821ED-C278-411A-A56E-B332909C2CF5}"/>
                </a:ext>
              </a:extLst>
            </p:cNvPr>
            <p:cNvSpPr txBox="1"/>
            <p:nvPr/>
          </p:nvSpPr>
          <p:spPr>
            <a:xfrm>
              <a:off x="7161186" y="4229089"/>
              <a:ext cx="4187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R/W</a:t>
              </a:r>
              <a:endParaRPr lang="ko-KR" altLang="en-US" sz="900" dirty="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B8B0B2D-DA8D-4C5A-90FA-1DFB7A53784E}"/>
                </a:ext>
              </a:extLst>
            </p:cNvPr>
            <p:cNvCxnSpPr/>
            <p:nvPr/>
          </p:nvCxnSpPr>
          <p:spPr>
            <a:xfrm flipV="1">
              <a:off x="7090364" y="4321519"/>
              <a:ext cx="0" cy="4399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3C0F992-0F54-4247-8457-8D5748147E92}"/>
                </a:ext>
              </a:extLst>
            </p:cNvPr>
            <p:cNvCxnSpPr/>
            <p:nvPr/>
          </p:nvCxnSpPr>
          <p:spPr>
            <a:xfrm>
              <a:off x="7095206" y="4321521"/>
              <a:ext cx="11519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8A40742-939F-40EC-9F98-9B65F7761B7A}"/>
                </a:ext>
              </a:extLst>
            </p:cNvPr>
            <p:cNvCxnSpPr/>
            <p:nvPr/>
          </p:nvCxnSpPr>
          <p:spPr>
            <a:xfrm>
              <a:off x="6984864" y="4151975"/>
              <a:ext cx="2206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288FB52-9EAC-4610-B394-2F572499C5B6}"/>
                </a:ext>
              </a:extLst>
            </p:cNvPr>
            <p:cNvCxnSpPr/>
            <p:nvPr/>
          </p:nvCxnSpPr>
          <p:spPr>
            <a:xfrm flipV="1">
              <a:off x="6796232" y="3442982"/>
              <a:ext cx="0" cy="132649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F970741-7AB5-4FC2-B955-EE14CBBFB706}"/>
              </a:ext>
            </a:extLst>
          </p:cNvPr>
          <p:cNvSpPr txBox="1"/>
          <p:nvPr/>
        </p:nvSpPr>
        <p:spPr>
          <a:xfrm>
            <a:off x="323215" y="5484218"/>
            <a:ext cx="8719054" cy="69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경우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메모리에 원하는 값을 저장하기 위해서는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Keypad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외에 </a:t>
            </a:r>
            <a:r>
              <a:rPr lang="en-US" altLang="ko-KR" sz="14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값과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R/W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직접 지정해줘야 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경우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Keypad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입력만으로 메모리에 읽기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쓰기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 지정 등이 가능함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125" y="712815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Ex. Keypad</a:t>
            </a:r>
            <a:r>
              <a:rPr lang="ko-KR" altLang="en-US" dirty="0"/>
              <a:t>의 입력 조합으로 메모리를 제어하는 </a:t>
            </a:r>
            <a:r>
              <a:rPr lang="en-US" altLang="ko-KR" dirty="0"/>
              <a:t>Control Unit</a:t>
            </a:r>
            <a:r>
              <a:rPr lang="ko-KR" altLang="en-US" dirty="0"/>
              <a:t>의 </a:t>
            </a:r>
            <a:r>
              <a:rPr lang="en-US" altLang="ko-KR" dirty="0"/>
              <a:t>FSM</a:t>
            </a:r>
          </a:p>
        </p:txBody>
      </p:sp>
      <p:sp>
        <p:nvSpPr>
          <p:cNvPr id="7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altLang="ko-KR" dirty="0"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Control Unit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A833347-FCC4-4551-9113-259F7BAAB471}"/>
              </a:ext>
            </a:extLst>
          </p:cNvPr>
          <p:cNvSpPr/>
          <p:nvPr/>
        </p:nvSpPr>
        <p:spPr bwMode="auto">
          <a:xfrm>
            <a:off x="1412032" y="4154756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“IDLE”</a:t>
            </a: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</a:t>
            </a:r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&lt;= 0;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RW &lt;= 0;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09D09B4-EAD5-4590-BED0-14DDA23E4E35}"/>
              </a:ext>
            </a:extLst>
          </p:cNvPr>
          <p:cNvSpPr/>
          <p:nvPr/>
        </p:nvSpPr>
        <p:spPr bwMode="auto">
          <a:xfrm>
            <a:off x="3093014" y="5666133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“Write Mode”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RW &lt;= 1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9" name="구부러진 연결선 14">
            <a:extLst>
              <a:ext uri="{FF2B5EF4-FFF2-40B4-BE49-F238E27FC236}">
                <a16:creationId xmlns:a16="http://schemas.microsoft.com/office/drawing/2014/main" id="{5FC36504-6C9D-49C9-ADB1-49EC52D57732}"/>
              </a:ext>
            </a:extLst>
          </p:cNvPr>
          <p:cNvCxnSpPr>
            <a:endCxn id="75" idx="1"/>
          </p:cNvCxnSpPr>
          <p:nvPr/>
        </p:nvCxnSpPr>
        <p:spPr>
          <a:xfrm>
            <a:off x="812301" y="3911949"/>
            <a:ext cx="733642" cy="376718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17">
            <a:extLst>
              <a:ext uri="{FF2B5EF4-FFF2-40B4-BE49-F238E27FC236}">
                <a16:creationId xmlns:a16="http://schemas.microsoft.com/office/drawing/2014/main" id="{CA584A01-90F0-4247-9844-C6B32C6DBD9F}"/>
              </a:ext>
            </a:extLst>
          </p:cNvPr>
          <p:cNvCxnSpPr>
            <a:stCxn id="75" idx="0"/>
            <a:endCxn id="87" idx="2"/>
          </p:cNvCxnSpPr>
          <p:nvPr/>
        </p:nvCxnSpPr>
        <p:spPr>
          <a:xfrm rot="5400000" flipH="1" flipV="1">
            <a:off x="1838128" y="3191060"/>
            <a:ext cx="994801" cy="932592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F159E2-B385-48F1-9A23-38BE52C8EFB1}"/>
              </a:ext>
            </a:extLst>
          </p:cNvPr>
          <p:cNvSpPr txBox="1"/>
          <p:nvPr/>
        </p:nvSpPr>
        <p:spPr>
          <a:xfrm>
            <a:off x="1722183" y="3459510"/>
            <a:ext cx="68961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Star == 1</a:t>
            </a:r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5AD2C8-F1DD-451D-B9A0-09DBA4400C8F}"/>
              </a:ext>
            </a:extLst>
          </p:cNvPr>
          <p:cNvSpPr txBox="1"/>
          <p:nvPr/>
        </p:nvSpPr>
        <p:spPr>
          <a:xfrm>
            <a:off x="561455" y="3681117"/>
            <a:ext cx="45397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Start</a:t>
            </a:r>
            <a:endParaRPr lang="ko-KR" altLang="en-US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DFB4BF-D404-47CF-A3FE-7C7DCE5605CE}"/>
              </a:ext>
            </a:extLst>
          </p:cNvPr>
          <p:cNvSpPr txBox="1"/>
          <p:nvPr/>
        </p:nvSpPr>
        <p:spPr>
          <a:xfrm>
            <a:off x="556289" y="1214346"/>
            <a:ext cx="4188967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*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누르면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읽기 모드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#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누르면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쓰기 모드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읽기 모드에서 숫자를 누르면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읽을 주소 지정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A28FB5-E600-4FAF-A3BE-FDD4E6E671E4}"/>
              </a:ext>
            </a:extLst>
          </p:cNvPr>
          <p:cNvSpPr txBox="1"/>
          <p:nvPr/>
        </p:nvSpPr>
        <p:spPr>
          <a:xfrm>
            <a:off x="6311553" y="4890413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85" name="구부러진 연결선 102">
            <a:extLst>
              <a:ext uri="{FF2B5EF4-FFF2-40B4-BE49-F238E27FC236}">
                <a16:creationId xmlns:a16="http://schemas.microsoft.com/office/drawing/2014/main" id="{C7C463FA-42FE-45AB-977B-718FD613D3C6}"/>
              </a:ext>
            </a:extLst>
          </p:cNvPr>
          <p:cNvCxnSpPr>
            <a:stCxn id="87" idx="6"/>
            <a:endCxn id="97" idx="0"/>
          </p:cNvCxnSpPr>
          <p:nvPr/>
        </p:nvCxnSpPr>
        <p:spPr>
          <a:xfrm>
            <a:off x="3716224" y="3159955"/>
            <a:ext cx="914744" cy="639042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120">
            <a:extLst>
              <a:ext uri="{FF2B5EF4-FFF2-40B4-BE49-F238E27FC236}">
                <a16:creationId xmlns:a16="http://schemas.microsoft.com/office/drawing/2014/main" id="{0B18F014-2E74-42FD-8889-A5B9CE0DE881}"/>
              </a:ext>
            </a:extLst>
          </p:cNvPr>
          <p:cNvCxnSpPr>
            <a:stCxn id="75" idx="4"/>
            <a:endCxn id="77" idx="2"/>
          </p:cNvCxnSpPr>
          <p:nvPr/>
        </p:nvCxnSpPr>
        <p:spPr>
          <a:xfrm rot="16200000" flipH="1">
            <a:off x="1954035" y="4984353"/>
            <a:ext cx="1054177" cy="1223782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ED9D36B8-2004-4FD4-8A9D-A6B05D2AD438}"/>
              </a:ext>
            </a:extLst>
          </p:cNvPr>
          <p:cNvSpPr/>
          <p:nvPr/>
        </p:nvSpPr>
        <p:spPr bwMode="auto">
          <a:xfrm>
            <a:off x="2801824" y="2702755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“Read Mode”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RW &lt;= 0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3440E8-B80E-49B7-A977-FD3AF8041D90}"/>
              </a:ext>
            </a:extLst>
          </p:cNvPr>
          <p:cNvSpPr txBox="1"/>
          <p:nvPr/>
        </p:nvSpPr>
        <p:spPr>
          <a:xfrm>
            <a:off x="1852275" y="5676379"/>
            <a:ext cx="73289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Shap</a:t>
            </a:r>
            <a:r>
              <a:rPr lang="en-US" altLang="ko-KR" sz="900" dirty="0"/>
              <a:t> == 1</a:t>
            </a:r>
            <a:endParaRPr lang="ko-KR" altLang="en-US" sz="9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176FC25-1407-49FE-B739-93E464AC2129}"/>
              </a:ext>
            </a:extLst>
          </p:cNvPr>
          <p:cNvSpPr/>
          <p:nvPr/>
        </p:nvSpPr>
        <p:spPr bwMode="auto">
          <a:xfrm>
            <a:off x="4173768" y="3798997"/>
            <a:ext cx="914400" cy="914400"/>
          </a:xfrm>
          <a:prstGeom prst="ellipse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“Address”</a:t>
            </a:r>
          </a:p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</a:t>
            </a:r>
            <a:r>
              <a:rPr lang="en-US" altLang="ko-KR" sz="1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&lt;= Bin</a:t>
            </a:r>
            <a:endParaRPr lang="ko-KR" altLang="en-US" sz="1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C1F7AF-D5F8-4BB4-A6BA-4A9AFBC93A11}"/>
              </a:ext>
            </a:extLst>
          </p:cNvPr>
          <p:cNvSpPr txBox="1"/>
          <p:nvPr/>
        </p:nvSpPr>
        <p:spPr>
          <a:xfrm>
            <a:off x="3998658" y="3217780"/>
            <a:ext cx="66556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Chk</a:t>
            </a:r>
            <a:r>
              <a:rPr lang="en-US" altLang="ko-KR" sz="900" dirty="0"/>
              <a:t> == 1</a:t>
            </a:r>
            <a:endParaRPr lang="ko-KR" altLang="en-US" sz="900" dirty="0"/>
          </a:p>
        </p:txBody>
      </p:sp>
      <p:cxnSp>
        <p:nvCxnSpPr>
          <p:cNvPr id="99" name="구부러진 연결선 143">
            <a:extLst>
              <a:ext uri="{FF2B5EF4-FFF2-40B4-BE49-F238E27FC236}">
                <a16:creationId xmlns:a16="http://schemas.microsoft.com/office/drawing/2014/main" id="{B49D72B6-621B-4412-A307-F623F6C83034}"/>
              </a:ext>
            </a:extLst>
          </p:cNvPr>
          <p:cNvCxnSpPr>
            <a:stCxn id="87" idx="1"/>
            <a:endCxn id="87" idx="7"/>
          </p:cNvCxnSpPr>
          <p:nvPr/>
        </p:nvCxnSpPr>
        <p:spPr>
          <a:xfrm rot="5400000" flipH="1" flipV="1">
            <a:off x="3259024" y="2513377"/>
            <a:ext cx="12700" cy="646578"/>
          </a:xfrm>
          <a:prstGeom prst="curvedConnector3">
            <a:avLst>
              <a:gd name="adj1" fmla="val 2854417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45DE53B-D57B-470B-AE32-B6182DC01A92}"/>
              </a:ext>
            </a:extLst>
          </p:cNvPr>
          <p:cNvSpPr txBox="1"/>
          <p:nvPr/>
        </p:nvSpPr>
        <p:spPr>
          <a:xfrm>
            <a:off x="2884647" y="2308019"/>
            <a:ext cx="66556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Chk</a:t>
            </a:r>
            <a:r>
              <a:rPr lang="en-US" altLang="ko-KR" sz="900" dirty="0"/>
              <a:t> == 0</a:t>
            </a:r>
            <a:endParaRPr lang="ko-KR" altLang="en-US" sz="900" dirty="0"/>
          </a:p>
        </p:txBody>
      </p:sp>
      <p:cxnSp>
        <p:nvCxnSpPr>
          <p:cNvPr id="101" name="구부러진 연결선 153">
            <a:extLst>
              <a:ext uri="{FF2B5EF4-FFF2-40B4-BE49-F238E27FC236}">
                <a16:creationId xmlns:a16="http://schemas.microsoft.com/office/drawing/2014/main" id="{3EE7B730-6807-47D0-9646-E570CD01A53B}"/>
              </a:ext>
            </a:extLst>
          </p:cNvPr>
          <p:cNvCxnSpPr>
            <a:stCxn id="97" idx="4"/>
            <a:endCxn id="75" idx="5"/>
          </p:cNvCxnSpPr>
          <p:nvPr/>
        </p:nvCxnSpPr>
        <p:spPr>
          <a:xfrm rot="5400000">
            <a:off x="3300821" y="3605098"/>
            <a:ext cx="221848" cy="2438447"/>
          </a:xfrm>
          <a:prstGeom prst="curvedConnector3">
            <a:avLst>
              <a:gd name="adj1" fmla="val 263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C040E6C-D7E4-4205-9F29-ABEB770C6D28}"/>
              </a:ext>
            </a:extLst>
          </p:cNvPr>
          <p:cNvSpPr txBox="1"/>
          <p:nvPr/>
        </p:nvSpPr>
        <p:spPr>
          <a:xfrm>
            <a:off x="5385229" y="5419137"/>
            <a:ext cx="3355406" cy="75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  : It’s occur when pressed keypad’s * button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Shap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It’s occur when pressed keypad’s # button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Chk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: It’s occur when pressed any number on keypad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48E11F7-3B67-400A-A951-5F2E5EBABD6B}"/>
              </a:ext>
            </a:extLst>
          </p:cNvPr>
          <p:cNvGrpSpPr/>
          <p:nvPr/>
        </p:nvGrpSpPr>
        <p:grpSpPr>
          <a:xfrm>
            <a:off x="4676775" y="1254450"/>
            <a:ext cx="4107044" cy="1916390"/>
            <a:chOff x="4608195" y="3107075"/>
            <a:chExt cx="4107044" cy="1916390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87DCD56-3244-4E52-9746-22009396D239}"/>
                </a:ext>
              </a:extLst>
            </p:cNvPr>
            <p:cNvCxnSpPr/>
            <p:nvPr/>
          </p:nvCxnSpPr>
          <p:spPr>
            <a:xfrm>
              <a:off x="5106061" y="3225594"/>
              <a:ext cx="30148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8202C9F-76DD-4451-ADF2-EFEF087D266A}"/>
                </a:ext>
              </a:extLst>
            </p:cNvPr>
            <p:cNvSpPr/>
            <p:nvPr/>
          </p:nvSpPr>
          <p:spPr bwMode="auto">
            <a:xfrm>
              <a:off x="5407545" y="3107075"/>
              <a:ext cx="879660" cy="13326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Keypad</a:t>
              </a:r>
              <a:b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A3171B-25D8-4832-BC7A-13ED701B6F88}"/>
                </a:ext>
              </a:extLst>
            </p:cNvPr>
            <p:cNvSpPr txBox="1"/>
            <p:nvPr/>
          </p:nvSpPr>
          <p:spPr>
            <a:xfrm>
              <a:off x="5953724" y="3330857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</a:t>
              </a:r>
              <a:endParaRPr lang="ko-KR" altLang="en-US" sz="9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7C68E3-EC50-4B13-A1C2-B97DC9CFA571}"/>
                </a:ext>
              </a:extLst>
            </p:cNvPr>
            <p:cNvSpPr txBox="1"/>
            <p:nvPr/>
          </p:nvSpPr>
          <p:spPr>
            <a:xfrm>
              <a:off x="4608195" y="3120282"/>
              <a:ext cx="5774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Keypad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44F918-C3FF-4B58-B077-7143CACBCD47}"/>
                </a:ext>
              </a:extLst>
            </p:cNvPr>
            <p:cNvSpPr txBox="1"/>
            <p:nvPr/>
          </p:nvSpPr>
          <p:spPr>
            <a:xfrm>
              <a:off x="5949876" y="3111953"/>
              <a:ext cx="3914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Chk</a:t>
              </a:r>
              <a:endParaRPr lang="ko-KR" altLang="en-US" sz="9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53C70E-C91B-4A0A-BB74-18FDB6E50833}"/>
                </a:ext>
              </a:extLst>
            </p:cNvPr>
            <p:cNvSpPr txBox="1"/>
            <p:nvPr/>
          </p:nvSpPr>
          <p:spPr>
            <a:xfrm>
              <a:off x="5907868" y="3998847"/>
              <a:ext cx="3930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Star</a:t>
              </a:r>
              <a:endParaRPr lang="ko-KR" altLang="en-US" sz="9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C50F692-1406-4B51-9C40-30E49CEA88FE}"/>
                </a:ext>
              </a:extLst>
            </p:cNvPr>
            <p:cNvSpPr txBox="1"/>
            <p:nvPr/>
          </p:nvSpPr>
          <p:spPr>
            <a:xfrm>
              <a:off x="5907868" y="4216209"/>
              <a:ext cx="450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Shap</a:t>
              </a:r>
              <a:endParaRPr lang="ko-KR" altLang="en-US" sz="900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35D4B3A-1779-41F4-9A1C-010095CC661D}"/>
                </a:ext>
              </a:extLst>
            </p:cNvPr>
            <p:cNvSpPr/>
            <p:nvPr/>
          </p:nvSpPr>
          <p:spPr bwMode="auto">
            <a:xfrm>
              <a:off x="5407544" y="4761490"/>
              <a:ext cx="2677670" cy="261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Control Unit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0818A5-A7F7-467F-8169-DC6CD4B7A704}"/>
                </a:ext>
              </a:extLst>
            </p:cNvPr>
            <p:cNvSpPr/>
            <p:nvPr/>
          </p:nvSpPr>
          <p:spPr bwMode="auto">
            <a:xfrm>
              <a:off x="7205554" y="3120282"/>
              <a:ext cx="879660" cy="13335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Memory</a:t>
              </a: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6AA059C-DD70-4828-881C-0973A0223450}"/>
                </a:ext>
              </a:extLst>
            </p:cNvPr>
            <p:cNvCxnSpPr/>
            <p:nvPr/>
          </p:nvCxnSpPr>
          <p:spPr>
            <a:xfrm>
              <a:off x="6287204" y="3427891"/>
              <a:ext cx="9183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7365535-015A-454C-8D2E-0085102BCF09}"/>
                </a:ext>
              </a:extLst>
            </p:cNvPr>
            <p:cNvCxnSpPr/>
            <p:nvPr/>
          </p:nvCxnSpPr>
          <p:spPr>
            <a:xfrm>
              <a:off x="6293722" y="3211458"/>
              <a:ext cx="28180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D110C3C-652D-4245-BBEE-1F8FB5381C2F}"/>
                </a:ext>
              </a:extLst>
            </p:cNvPr>
            <p:cNvCxnSpPr/>
            <p:nvPr/>
          </p:nvCxnSpPr>
          <p:spPr>
            <a:xfrm flipV="1">
              <a:off x="6994352" y="4151975"/>
              <a:ext cx="0" cy="60951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8A78AA7-12E1-492C-A40E-3E82295FF214}"/>
                </a:ext>
              </a:extLst>
            </p:cNvPr>
            <p:cNvCxnSpPr/>
            <p:nvPr/>
          </p:nvCxnSpPr>
          <p:spPr>
            <a:xfrm flipV="1">
              <a:off x="6408992" y="4321520"/>
              <a:ext cx="0" cy="4399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E4DBF61-E7BE-4C57-93CC-DCF999A4301E}"/>
                </a:ext>
              </a:extLst>
            </p:cNvPr>
            <p:cNvCxnSpPr/>
            <p:nvPr/>
          </p:nvCxnSpPr>
          <p:spPr>
            <a:xfrm>
              <a:off x="6293723" y="4321521"/>
              <a:ext cx="11519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E116632-CED1-4998-BAF8-4B1D40E3B756}"/>
                </a:ext>
              </a:extLst>
            </p:cNvPr>
            <p:cNvCxnSpPr/>
            <p:nvPr/>
          </p:nvCxnSpPr>
          <p:spPr>
            <a:xfrm>
              <a:off x="6301154" y="4104160"/>
              <a:ext cx="1878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FA332C1-8F04-43D7-9CCF-FAE773698A4B}"/>
                </a:ext>
              </a:extLst>
            </p:cNvPr>
            <p:cNvCxnSpPr/>
            <p:nvPr/>
          </p:nvCxnSpPr>
          <p:spPr>
            <a:xfrm flipV="1">
              <a:off x="6489019" y="4104160"/>
              <a:ext cx="0" cy="65732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27F8B6-DACF-4582-AF1C-37BB345110CD}"/>
                </a:ext>
              </a:extLst>
            </p:cNvPr>
            <p:cNvSpPr txBox="1"/>
            <p:nvPr/>
          </p:nvSpPr>
          <p:spPr>
            <a:xfrm>
              <a:off x="7178123" y="3331836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</a:t>
              </a:r>
              <a:endParaRPr lang="ko-KR" altLang="en-US" sz="900" dirty="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84C3910-4569-4786-A617-98AB60FB8968}"/>
                </a:ext>
              </a:extLst>
            </p:cNvPr>
            <p:cNvCxnSpPr/>
            <p:nvPr/>
          </p:nvCxnSpPr>
          <p:spPr>
            <a:xfrm>
              <a:off x="8085214" y="3417973"/>
              <a:ext cx="23582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18F68B1-B486-4E20-A8B9-402DDCFD68E1}"/>
                </a:ext>
              </a:extLst>
            </p:cNvPr>
            <p:cNvSpPr txBox="1"/>
            <p:nvPr/>
          </p:nvSpPr>
          <p:spPr>
            <a:xfrm>
              <a:off x="8280505" y="3302557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</a:t>
              </a:r>
              <a:endParaRPr lang="ko-KR" altLang="en-US" sz="900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8979991-5825-4D5E-B367-D7B392DA181F}"/>
                </a:ext>
              </a:extLst>
            </p:cNvPr>
            <p:cNvCxnSpPr/>
            <p:nvPr/>
          </p:nvCxnSpPr>
          <p:spPr>
            <a:xfrm flipV="1">
              <a:off x="6575531" y="3213797"/>
              <a:ext cx="0" cy="15476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61D4690-344F-4201-82B1-31AF1318E396}"/>
                </a:ext>
              </a:extLst>
            </p:cNvPr>
            <p:cNvSpPr txBox="1"/>
            <p:nvPr/>
          </p:nvSpPr>
          <p:spPr>
            <a:xfrm>
              <a:off x="7161186" y="4049811"/>
              <a:ext cx="450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Addr</a:t>
              </a:r>
              <a:endParaRPr lang="ko-KR" altLang="en-US" sz="9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5C8B96C-CEA4-4ACF-AD9A-1D756F0A3D6C}"/>
                </a:ext>
              </a:extLst>
            </p:cNvPr>
            <p:cNvSpPr txBox="1"/>
            <p:nvPr/>
          </p:nvSpPr>
          <p:spPr>
            <a:xfrm>
              <a:off x="7161186" y="4229089"/>
              <a:ext cx="4187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R/W</a:t>
              </a:r>
              <a:endParaRPr lang="ko-KR" altLang="en-US" sz="900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D4C2D74E-F425-4E11-9D92-8FA20174BF7C}"/>
                </a:ext>
              </a:extLst>
            </p:cNvPr>
            <p:cNvCxnSpPr/>
            <p:nvPr/>
          </p:nvCxnSpPr>
          <p:spPr>
            <a:xfrm flipV="1">
              <a:off x="7090364" y="4321519"/>
              <a:ext cx="0" cy="4399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3E2D35E-25FD-44C5-B494-7252C77C7C61}"/>
                </a:ext>
              </a:extLst>
            </p:cNvPr>
            <p:cNvCxnSpPr/>
            <p:nvPr/>
          </p:nvCxnSpPr>
          <p:spPr>
            <a:xfrm>
              <a:off x="7095206" y="4321521"/>
              <a:ext cx="11519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A98DDD1-E2FB-4DFB-84D1-DBF85595C8EB}"/>
                </a:ext>
              </a:extLst>
            </p:cNvPr>
            <p:cNvCxnSpPr/>
            <p:nvPr/>
          </p:nvCxnSpPr>
          <p:spPr>
            <a:xfrm>
              <a:off x="6984864" y="4151975"/>
              <a:ext cx="2206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5F6AB737-9A72-47B8-87C1-00B26A30B6BD}"/>
                </a:ext>
              </a:extLst>
            </p:cNvPr>
            <p:cNvCxnSpPr/>
            <p:nvPr/>
          </p:nvCxnSpPr>
          <p:spPr>
            <a:xfrm flipV="1">
              <a:off x="6796232" y="3442982"/>
              <a:ext cx="0" cy="132649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구부러진 연결선 242">
            <a:extLst>
              <a:ext uri="{FF2B5EF4-FFF2-40B4-BE49-F238E27FC236}">
                <a16:creationId xmlns:a16="http://schemas.microsoft.com/office/drawing/2014/main" id="{E62056BB-984F-44E2-BE82-CA7CF95E03B7}"/>
              </a:ext>
            </a:extLst>
          </p:cNvPr>
          <p:cNvCxnSpPr>
            <a:stCxn id="77" idx="6"/>
          </p:cNvCxnSpPr>
          <p:nvPr/>
        </p:nvCxnSpPr>
        <p:spPr>
          <a:xfrm flipV="1">
            <a:off x="4007414" y="5063782"/>
            <a:ext cx="2199732" cy="10595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31633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Pages>16</Pages>
  <Words>1678</Words>
  <Characters>0</Characters>
  <Application>Microsoft Macintosh PowerPoint</Application>
  <DocSecurity>0</DocSecurity>
  <PresentationFormat>화면 슬라이드 쇼(4:3)</PresentationFormat>
  <Lines>0</Lines>
  <Paragraphs>366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±¼¸²</vt:lpstr>
      <vt:lpstr>나눔고딕 ExtraBold</vt:lpstr>
      <vt:lpstr>나눔스퀘어 Bold</vt:lpstr>
      <vt:lpstr>나눔스퀘어_ac ExtraBold</vt:lpstr>
      <vt:lpstr>HY헤드라인M</vt:lpstr>
      <vt:lpstr>맑은 고딕</vt:lpstr>
      <vt:lpstr>나눔고딕</vt:lpstr>
      <vt:lpstr>Arial</vt:lpstr>
      <vt:lpstr>Wingdings</vt:lpstr>
      <vt:lpstr>ISLab</vt:lpstr>
      <vt:lpstr>Office theme</vt:lpstr>
      <vt:lpstr>Office theme</vt:lpstr>
      <vt:lpstr>PowerPoint 프레젠테이션</vt:lpstr>
      <vt:lpstr>6주차 공지사항</vt:lpstr>
      <vt:lpstr>6주차 목표</vt:lpstr>
      <vt:lpstr>유한상태기계(Finite State Machine, FSM)</vt:lpstr>
      <vt:lpstr>유한상태기계(Finite State Machine, FSM)</vt:lpstr>
      <vt:lpstr>유한상태기계(Finite State Machine, FSM)</vt:lpstr>
      <vt:lpstr>유한상태기계(Finite State Machine, FSM)</vt:lpstr>
      <vt:lpstr>Control Unit</vt:lpstr>
      <vt:lpstr>Control Unit</vt:lpstr>
      <vt:lpstr>Sequential Filter</vt:lpstr>
      <vt:lpstr>실습</vt:lpstr>
      <vt:lpstr>Quartus-State Machine</vt:lpstr>
      <vt:lpstr>Quartus-State Machine</vt:lpstr>
      <vt:lpstr>Quartus-State Machine</vt:lpstr>
      <vt:lpstr>Quartus-State Machine</vt:lpstr>
      <vt:lpstr>Quartus-State Machine</vt:lpstr>
      <vt:lpstr>Quartus-State Machine</vt:lpstr>
      <vt:lpstr>Quartus-State Machine</vt:lpstr>
      <vt:lpstr>Quartus-State Machine</vt:lpstr>
      <vt:lpstr>실습 1</vt:lpstr>
      <vt:lpstr>실습 2 (1/4)</vt:lpstr>
      <vt:lpstr>실습 2 (2/4)</vt:lpstr>
      <vt:lpstr>실습 2 (3/4)</vt:lpstr>
      <vt:lpstr>실습 2 (4/4)</vt:lpstr>
      <vt:lpstr>실습 2 (시뮬레이션 입력 및 출력)</vt:lpstr>
      <vt:lpstr>참고사항</vt:lpstr>
      <vt:lpstr>참고사항</vt:lpstr>
    </vt:vector>
  </TitlesOfParts>
  <Company>ISLab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윤동욱 (DongWook)</cp:lastModifiedBy>
  <cp:revision>49</cp:revision>
  <dcterms:modified xsi:type="dcterms:W3CDTF">2023-10-04T02:14:58Z</dcterms:modified>
</cp:coreProperties>
</file>