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338" r:id="rId2"/>
    <p:sldId id="543" r:id="rId3"/>
    <p:sldId id="550" r:id="rId4"/>
    <p:sldId id="509" r:id="rId5"/>
    <p:sldId id="546" r:id="rId6"/>
    <p:sldId id="547" r:id="rId7"/>
    <p:sldId id="560" r:id="rId8"/>
    <p:sldId id="562" r:id="rId9"/>
    <p:sldId id="578" r:id="rId10"/>
    <p:sldId id="573" r:id="rId11"/>
    <p:sldId id="576" r:id="rId12"/>
    <p:sldId id="561" r:id="rId13"/>
    <p:sldId id="568" r:id="rId14"/>
    <p:sldId id="575" r:id="rId15"/>
    <p:sldId id="569" r:id="rId16"/>
    <p:sldId id="570" r:id="rId17"/>
    <p:sldId id="564" r:id="rId18"/>
    <p:sldId id="565" r:id="rId19"/>
    <p:sldId id="566" r:id="rId20"/>
    <p:sldId id="590" r:id="rId21"/>
    <p:sldId id="591" r:id="rId22"/>
    <p:sldId id="592" r:id="rId23"/>
    <p:sldId id="544" r:id="rId24"/>
    <p:sldId id="545" r:id="rId25"/>
    <p:sldId id="551" r:id="rId26"/>
    <p:sldId id="552" r:id="rId27"/>
    <p:sldId id="553" r:id="rId28"/>
    <p:sldId id="555" r:id="rId29"/>
    <p:sldId id="556" r:id="rId30"/>
    <p:sldId id="557" r:id="rId31"/>
    <p:sldId id="558" r:id="rId32"/>
    <p:sldId id="559" r:id="rId33"/>
    <p:sldId id="580" r:id="rId34"/>
    <p:sldId id="579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588" r:id="rId43"/>
    <p:sldId id="589" r:id="rId44"/>
    <p:sldId id="593" r:id="rId45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1" autoAdjust="0"/>
    <p:restoredTop sz="86412" autoAdjust="0"/>
  </p:normalViewPr>
  <p:slideViewPr>
    <p:cSldViewPr>
      <p:cViewPr>
        <p:scale>
          <a:sx n="100" d="100"/>
          <a:sy n="100" d="100"/>
        </p:scale>
        <p:origin x="2392" y="1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FD12A692-B398-4E12-B7DF-BBBF5B99E5A8}" type="datetimeFigureOut">
              <a:rPr lang="ko-KR" altLang="en-US"/>
              <a:pPr>
                <a:defRPr/>
              </a:pPr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A09FD0C-2B42-4EA2-B4EE-836B1FEF52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A091C213-7B7C-42AB-9206-D289616F7D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1896837-ED2E-472E-9F49-AA56A3E3D22C}" type="slidenum">
              <a:rPr lang="en-US" altLang="ko-KR" sz="1300" smtClean="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219200"/>
            <a:ext cx="7239000" cy="13716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76400" y="3429000"/>
            <a:ext cx="6858000" cy="18002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74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1F4E-9CE1-4740-A947-1FA554E729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3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33C3B-0337-4C5D-A331-5CD12094F9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4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9C661-D704-4B66-A900-540A329A7F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0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495B-632D-4B49-A024-4F313E15F1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58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6DE9-0615-4FFA-8CF3-72377BEF8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59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2CE96-FB01-47CC-A410-19789C8B66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D1290-2534-40AC-8369-93E8AD4987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73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12543-7EA3-404F-A8C6-9BF289A5A3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455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A4D4-5B08-407D-BD40-AF74DE4588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26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6D44-093C-4BB0-A31C-520EBA758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4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 flipV="1">
            <a:off x="468313" y="6410325"/>
            <a:ext cx="8226425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746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14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453188"/>
            <a:ext cx="20891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816D99-8F64-4DC8-9EA6-8C6F24E2D4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68313" y="319088"/>
            <a:ext cx="82089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cxnSp>
        <p:nvCxnSpPr>
          <p:cNvPr id="1031" name="직선 연결선 2"/>
          <p:cNvCxnSpPr>
            <a:cxnSpLocks noChangeShapeType="1"/>
          </p:cNvCxnSpPr>
          <p:nvPr userDrawn="1"/>
        </p:nvCxnSpPr>
        <p:spPr bwMode="auto">
          <a:xfrm>
            <a:off x="457200" y="1125538"/>
            <a:ext cx="82375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42938"/>
            <a:ext cx="7239000" cy="13716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Streams</a:t>
            </a:r>
          </a:p>
        </p:txBody>
      </p:sp>
      <p:sp>
        <p:nvSpPr>
          <p:cNvPr id="15363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364" name="직사각형 10"/>
          <p:cNvSpPr>
            <a:spLocks noChangeArrowheads="1"/>
          </p:cNvSpPr>
          <p:nvPr/>
        </p:nvSpPr>
        <p:spPr bwMode="auto">
          <a:xfrm>
            <a:off x="684213" y="5589240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Modern Java in Action: Lambda, streams, functional and reactive programming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https://docs.oracle.com/javase/tutorial/collections/streams/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https://www.baeldung.com/java-streams</a:t>
            </a:r>
            <a:endParaRPr lang="en-US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http://tutorials.jenkov.com/java-collections/streams.html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Counting using Filter</a:t>
            </a:r>
            <a:endParaRPr lang="ko-KR" altLang="en-US"/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B6E9A9-06E6-49FD-B06C-14D9ED61AFD2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1341438"/>
            <a:ext cx="8362950" cy="50403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Count the empty strings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List&lt;String&gt; strList = Arrays.asList("abc", "", "bcd", "", "defg", "jk");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long count = strList.stream()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.filter(s -&gt; s.isEmpty()) // String::isEmpty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	.count();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System.out.printf("List %s has %d empty strings %n", strList, count);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endParaRPr kumimoji="1" lang="de-DE" altLang="ko-KR" sz="1800" dirty="0"/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Count String with length more than 3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long num = strList.stream()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.filter(s -&gt; s.length()&gt; 3)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.count();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System.out.printf("List %s has %d strings of length &gt; 3 %n", strList, num);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endParaRPr kumimoji="1" lang="de-DE" altLang="ko-KR" sz="1800" dirty="0"/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Count number of String which startswith "a"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count = strList.stream()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.filter(s -&gt; s.startsWith("a"))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.count();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System.out.printf("List %s has %d strings starting with 'a' %n", strList, count);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84213" y="3854450"/>
            <a:ext cx="3095625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ko-KR" altLang="en-US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84213" y="5373688"/>
            <a:ext cx="3095625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ko-KR" altLang="en-US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 List using Filter</a:t>
            </a:r>
            <a:endParaRPr lang="ko-KR" altLang="en-US"/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8CF189-5404-426E-9C4A-733E1757945F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341438"/>
            <a:ext cx="8362950" cy="50403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Remove all empty Strings from List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List&lt;String&gt; filtered = strList.stream()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.filter(s -&gt; !s.isEmpty())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	.collect(Collectors.toList());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System.out.printf("Original List : %s, List without Empty Strings : %s %n", strList, filtered);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endParaRPr kumimoji="1" lang="de-DE" altLang="ko-KR" sz="1800" dirty="0"/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Create a List with String more than 2 characters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filtered = strList.stream()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.filter(s -&gt; s.length()&gt; 2)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	.collect(Collectors.toList());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System.out.printf("Original List : %s, filtered list : %s %n", strList, filtered);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Filtering Unique Elements</a:t>
            </a:r>
            <a:endParaRPr lang="ko-KR" altLang="en-US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079500"/>
          </a:xfrm>
        </p:spPr>
        <p:txBody>
          <a:bodyPr/>
          <a:lstStyle/>
          <a:p>
            <a:r>
              <a:rPr lang="en-US" altLang="ko-KR" sz="2000" b="1" dirty="0"/>
              <a:t>distinct</a:t>
            </a:r>
            <a:r>
              <a:rPr lang="en-US" altLang="ko-KR" sz="2000" dirty="0"/>
              <a:t> returns a stream with unique elements (according to the implementation of the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 and equals methods)</a:t>
            </a:r>
            <a:endParaRPr lang="ko-KR" altLang="en-US" sz="2000" dirty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F0B311-8EAD-4F8F-936B-A9152A7488C4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95500"/>
            <a:ext cx="8362950" cy="7572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List&lt;Integer&gt; numbers = Arrays.asList(1, 2, 1, 3, 3, 2, 4);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numbers.stream().filter(i -&gt; i % 2 == 0).</a:t>
            </a:r>
            <a:r>
              <a:rPr kumimoji="1" lang="de-DE" altLang="ko-KR" sz="1800" b="1"/>
              <a:t>distinct</a:t>
            </a:r>
            <a:r>
              <a:rPr kumimoji="1" lang="de-DE" altLang="ko-KR" sz="1800"/>
              <a:t>().forEach(System.out::println);</a:t>
            </a:r>
          </a:p>
        </p:txBody>
      </p:sp>
      <p:pic>
        <p:nvPicPr>
          <p:cNvPr id="2560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08300"/>
            <a:ext cx="8569325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Mapping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19137"/>
          </a:xfrm>
        </p:spPr>
        <p:txBody>
          <a:bodyPr/>
          <a:lstStyle/>
          <a:p>
            <a:r>
              <a:rPr lang="en-US" altLang="ko-KR" sz="2000" b="1" dirty="0"/>
              <a:t>map</a:t>
            </a:r>
            <a:r>
              <a:rPr lang="en-US" altLang="ko-KR" sz="2000" dirty="0"/>
              <a:t> is applied to each element, mapping it into a new element</a:t>
            </a:r>
            <a:endParaRPr lang="ko-KR" altLang="en-US" sz="2000" dirty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A1306C-76B6-41ED-9CE6-DEE3597E31D8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57200" y="1916113"/>
            <a:ext cx="8220075" cy="43211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List&lt;String&gt; dishNames = Dish.menu.stream()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</a:t>
            </a:r>
            <a:r>
              <a:rPr kumimoji="1" lang="de-DE" altLang="ko-KR" sz="1800" b="1"/>
              <a:t>map</a:t>
            </a:r>
            <a:r>
              <a:rPr kumimoji="1" lang="de-DE" altLang="ko-KR" sz="1800"/>
              <a:t>(Dish::getName)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.collect(Collectors.toList());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System.out.println(dishNames);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// </a:t>
            </a:r>
            <a:r>
              <a:rPr kumimoji="1" lang="en-US" altLang="ko-KR" sz="1800"/>
              <a:t>[pork, beef, chicken, french fries, rice, season fruit, pizza, prawns, salmon]</a:t>
            </a:r>
            <a:endParaRPr kumimoji="1" lang="de-DE" altLang="ko-KR" sz="180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	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List&lt;Integer&gt; dishNameLengths = Dish.menu.stream()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</a:t>
            </a:r>
            <a:r>
              <a:rPr kumimoji="1" lang="de-DE" altLang="ko-KR" sz="1800" b="1"/>
              <a:t>map</a:t>
            </a:r>
            <a:r>
              <a:rPr kumimoji="1" lang="de-DE" altLang="ko-KR" sz="1800"/>
              <a:t>(Dish::getName)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</a:t>
            </a:r>
            <a:r>
              <a:rPr kumimoji="1" lang="de-DE" altLang="ko-KR" sz="1800" b="1"/>
              <a:t>map</a:t>
            </a:r>
            <a:r>
              <a:rPr kumimoji="1" lang="de-DE" altLang="ko-KR" sz="1800"/>
              <a:t>(String::length)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.collect(Collectors.toList());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System.out.println(dishNameLengths);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// [4, 4, 7, 12, 4, 12, 5, 6, 6]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Converting using Map</a:t>
            </a:r>
            <a:endParaRPr lang="ko-KR" altLang="en-US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CF8EDA-5E70-473D-8E98-33D44504E7FF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1412875"/>
            <a:ext cx="8220075" cy="4968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Create List of square of all distinct numbers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List&lt;Integer&gt; numbers = Arrays.asList(9, 10, 3, 4, 7, 3, 4);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List&lt;Integer&gt; distinct = numbers.stream()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	.map( i -&gt; i*i ).distinct()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.collect(Collectors.toList());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System.out.printf("Original List : %s,  Square Without duplicates : %s %n",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numbers, distinct);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// Original List : [9, 10, 3, 4, 7, 3, 4],  Square Without duplicates : [81, 100, 9, 16, 49] </a:t>
            </a:r>
            <a:endParaRPr kumimoji="1" lang="de-DE" altLang="ko-KR" sz="1800" dirty="0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Convert String to Uppercase and join them using coma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List&lt;String&gt; G7 = Arrays.asList("USA", "Japan", "France", "Germany",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"Italy", "U.K.","Canada");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String G7Countries = G7.stream()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	.map(x -&gt; x.toUpperCase())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.collect(Collectors.joining(", ", "&lt;", "&gt;")); // delimiter, prefix, suffix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System.out.println(G7Countries);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// &lt;</a:t>
            </a:r>
            <a:r>
              <a:rPr kumimoji="1" lang="en-US" altLang="ko-KR" sz="1800" dirty="0"/>
              <a:t>USA, JAPAN, FRANCE, GERMANY, ITALY, U.K., CANADA&gt;</a:t>
            </a:r>
            <a:endParaRPr kumimoji="1" lang="de-DE" altLang="ko-KR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Flat Mapping</a:t>
            </a:r>
            <a:endParaRPr lang="ko-KR" altLang="en-US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19137"/>
          </a:xfrm>
        </p:spPr>
        <p:txBody>
          <a:bodyPr/>
          <a:lstStyle/>
          <a:p>
            <a:r>
              <a:rPr lang="en-US" altLang="ko-KR" sz="2000" dirty="0"/>
              <a:t>Using the </a:t>
            </a:r>
            <a:r>
              <a:rPr lang="en-US" altLang="ko-KR" sz="2000" b="1" dirty="0" err="1"/>
              <a:t>flatMap</a:t>
            </a:r>
            <a:r>
              <a:rPr lang="en-US" altLang="ko-KR" sz="2000" dirty="0"/>
              <a:t> method has the effect of mapping each array not with a stream but with </a:t>
            </a:r>
            <a:r>
              <a:rPr lang="en-US" altLang="ko-KR" sz="2000" b="1" dirty="0"/>
              <a:t>the contents </a:t>
            </a:r>
            <a:r>
              <a:rPr lang="en-US" altLang="ko-KR" sz="2000" dirty="0"/>
              <a:t>of that stream.</a:t>
            </a:r>
          </a:p>
          <a:p>
            <a:r>
              <a:rPr lang="en-US" altLang="ko-KR" sz="2000" dirty="0"/>
              <a:t>split returns String[]</a:t>
            </a:r>
            <a:endParaRPr lang="ko-KR" altLang="en-US" sz="2000" dirty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7FEE8B-577E-4888-AED1-F1CA06AEB62A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57200" y="2420938"/>
            <a:ext cx="8220075" cy="39608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List&lt;String&gt; words = Arrays.asList("Hello", "World");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endParaRPr kumimoji="1" lang="de-DE" altLang="ko-KR" sz="1800" dirty="0"/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List&lt;String[]&gt;</a:t>
            </a:r>
            <a:r>
              <a:rPr kumimoji="1" lang="de-DE" altLang="ko-KR" sz="1800" dirty="0"/>
              <a:t> distinctWords1 = words.stream()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</a:t>
            </a:r>
            <a:r>
              <a:rPr kumimoji="1" lang="de-DE" altLang="ko-KR" sz="1800" b="1" dirty="0"/>
              <a:t>map</a:t>
            </a:r>
            <a:r>
              <a:rPr kumimoji="1" lang="de-DE" altLang="ko-KR" sz="1800" dirty="0"/>
              <a:t>(word -&gt; word.split("")).distinct()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.collect(Collectors.toList());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	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List&lt;Stream&lt;String&gt;&gt;</a:t>
            </a:r>
            <a:r>
              <a:rPr kumimoji="1" lang="de-DE" altLang="ko-KR" sz="1800" dirty="0"/>
              <a:t> distinctWords2 = words.stream()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.map(word -&gt; word.split(""))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</a:t>
            </a:r>
            <a:r>
              <a:rPr kumimoji="1" lang="de-DE" altLang="ko-KR" sz="1800" b="1" dirty="0"/>
              <a:t>map(Arrays::stream)</a:t>
            </a:r>
            <a:r>
              <a:rPr kumimoji="1" lang="de-DE" altLang="ko-KR" sz="1800" dirty="0"/>
              <a:t>.distinct()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.collect(Collectors.toList());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	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 dirty="0"/>
              <a:t>List&lt;String&gt;</a:t>
            </a:r>
            <a:r>
              <a:rPr kumimoji="1" lang="de-DE" altLang="ko-KR" sz="1800" dirty="0"/>
              <a:t> uniqueCharacters = words.stream()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.map(word -&gt; word.split(""))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</a:t>
            </a:r>
            <a:r>
              <a:rPr kumimoji="1" lang="de-DE" altLang="ko-KR" sz="1800" b="1" dirty="0"/>
              <a:t>flatMap(Arrays::stream)</a:t>
            </a:r>
            <a:r>
              <a:rPr kumimoji="1" lang="de-DE" altLang="ko-KR" sz="1800" dirty="0"/>
              <a:t>.distinct()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.collect(Collectors.toList()); // </a:t>
            </a:r>
            <a:r>
              <a:rPr kumimoji="1" lang="pt-BR" altLang="ko-KR" sz="1800" dirty="0"/>
              <a:t>[H, e, l, o, W, r, d]</a:t>
            </a:r>
            <a:endParaRPr kumimoji="1" lang="de-DE" altLang="ko-KR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4AEE31-B904-494C-85C2-C41417ECD3B4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072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36575"/>
            <a:ext cx="8208962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Reducing: Sum</a:t>
            </a:r>
            <a:endParaRPr lang="ko-KR" altLang="en-US"/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E17BF2-C789-4611-BEAD-15301A63056F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584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9728"/>
            <a:ext cx="74898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58775" y="4221163"/>
            <a:ext cx="4357688" cy="2085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[] numbers = {4, 5, 3, 9};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sum = </a:t>
            </a:r>
            <a:r>
              <a:rPr kumimoji="1" lang="en-US" altLang="ko-KR" sz="1800" dirty="0" err="1"/>
              <a:t>Arrays.stream</a:t>
            </a:r>
            <a:r>
              <a:rPr kumimoji="1" lang="en-US" altLang="ko-KR" sz="1800" dirty="0"/>
              <a:t>(numbers)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.reduce(0, (a, b) -&gt; a + b); // 21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// .reduce(0, Integer::sum);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product = </a:t>
            </a:r>
            <a:r>
              <a:rPr kumimoji="1" lang="en-US" altLang="ko-KR" sz="1800" dirty="0" err="1"/>
              <a:t>Arrays.stream</a:t>
            </a:r>
            <a:r>
              <a:rPr kumimoji="1" lang="en-US" altLang="ko-KR" sz="1800" dirty="0"/>
              <a:t>(numbers)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.reduce(1, (a, b) -&gt; a * b); // 540</a:t>
            </a:r>
            <a:endParaRPr kumimoji="1" lang="de-DE" altLang="ko-KR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41" y="1264444"/>
            <a:ext cx="73787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Reducing: Max, Min</a:t>
            </a:r>
            <a:endParaRPr lang="ko-KR" altLang="en-US" dirty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4F164E-E631-4BDE-8A13-5A8C751D2ADA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50825" y="4221163"/>
            <a:ext cx="4860925" cy="2085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int[] numbers = {4, 5, 3, 9};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OptionalInt</a:t>
            </a:r>
            <a:r>
              <a:rPr kumimoji="1" lang="en-US" altLang="ko-KR" sz="1800" dirty="0"/>
              <a:t> max = </a:t>
            </a:r>
            <a:r>
              <a:rPr kumimoji="1" lang="en-US" altLang="ko-KR" sz="1800" dirty="0" err="1"/>
              <a:t>Arrays.stream</a:t>
            </a:r>
            <a:r>
              <a:rPr kumimoji="1" lang="en-US" altLang="ko-KR" sz="1800" dirty="0"/>
              <a:t>(numbers)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.reduce(Integer::max);  // 9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OptionalInt</a:t>
            </a:r>
            <a:r>
              <a:rPr kumimoji="1" lang="en-US" altLang="ko-KR" sz="1800" dirty="0"/>
              <a:t> min = </a:t>
            </a:r>
            <a:r>
              <a:rPr kumimoji="1" lang="en-US" altLang="ko-KR" sz="1800" dirty="0" err="1"/>
              <a:t>Arrays.stream</a:t>
            </a:r>
            <a:r>
              <a:rPr kumimoji="1" lang="en-US" altLang="ko-KR" sz="1800" dirty="0"/>
              <a:t>(numbers)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.reduce((x, y) -&gt; x &lt; y ? x : y); //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Matching</a:t>
            </a:r>
            <a:endParaRPr lang="ko-KR" altLang="en-US"/>
          </a:p>
        </p:txBody>
      </p:sp>
      <p:sp>
        <p:nvSpPr>
          <p:cNvPr id="378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DE4FA1-4EFA-41E6-B3A3-34C7A56AB208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31800" y="1412875"/>
            <a:ext cx="8101013" cy="4749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if (</a:t>
            </a:r>
            <a:r>
              <a:rPr kumimoji="1" lang="en-US" altLang="ko-KR" sz="1800" dirty="0" err="1"/>
              <a:t>Dish.menu.stream</a:t>
            </a:r>
            <a:r>
              <a:rPr kumimoji="1" lang="en-US" altLang="ko-KR" sz="1800" dirty="0"/>
              <a:t>().</a:t>
            </a:r>
            <a:r>
              <a:rPr kumimoji="1" lang="en-US" altLang="ko-KR" sz="1800" b="1" dirty="0" err="1"/>
              <a:t>anyMatch</a:t>
            </a:r>
            <a:r>
              <a:rPr kumimoji="1" lang="en-US" altLang="ko-KR" sz="1800" dirty="0"/>
              <a:t>(Dish::</a:t>
            </a:r>
            <a:r>
              <a:rPr kumimoji="1" lang="en-US" altLang="ko-KR" sz="1800" dirty="0" err="1"/>
              <a:t>isVegetarian</a:t>
            </a:r>
            <a:r>
              <a:rPr kumimoji="1" lang="en-US" altLang="ko-KR" sz="1800" dirty="0"/>
              <a:t>))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("The menu is (somewhat) vegetarian friendly!!");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// all dishes are below 1000 calories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boolean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isHealthy</a:t>
            </a:r>
            <a:r>
              <a:rPr kumimoji="1" lang="en-US" altLang="ko-KR" sz="1800" dirty="0"/>
              <a:t> = </a:t>
            </a:r>
            <a:r>
              <a:rPr kumimoji="1" lang="en-US" altLang="ko-KR" sz="1800" dirty="0" err="1"/>
              <a:t>Dish.menu.stream</a:t>
            </a:r>
            <a:r>
              <a:rPr kumimoji="1" lang="en-US" altLang="ko-KR" sz="1800" dirty="0"/>
              <a:t>()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</a:t>
            </a:r>
            <a:r>
              <a:rPr kumimoji="1" lang="en-US" altLang="ko-KR" sz="1800" b="1" dirty="0" err="1"/>
              <a:t>allMatch</a:t>
            </a:r>
            <a:r>
              <a:rPr kumimoji="1" lang="en-US" altLang="ko-KR" sz="1800" dirty="0"/>
              <a:t>(dish -&gt; </a:t>
            </a:r>
            <a:r>
              <a:rPr kumimoji="1" lang="en-US" altLang="ko-KR" sz="1800" dirty="0" err="1"/>
              <a:t>dish.getCalories</a:t>
            </a:r>
            <a:r>
              <a:rPr kumimoji="1" lang="en-US" altLang="ko-KR" sz="1800" dirty="0"/>
              <a:t>() &lt; 1000);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// no dishes are above 1000 calories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boolean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isHealthy</a:t>
            </a:r>
            <a:r>
              <a:rPr kumimoji="1" lang="en-US" altLang="ko-KR" sz="1800" dirty="0"/>
              <a:t> = </a:t>
            </a:r>
            <a:r>
              <a:rPr kumimoji="1" lang="en-US" altLang="ko-KR" sz="1800" dirty="0" err="1"/>
              <a:t>Dish.menu.stream</a:t>
            </a:r>
            <a:r>
              <a:rPr kumimoji="1" lang="en-US" altLang="ko-KR" sz="1800" dirty="0"/>
              <a:t>()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</a:t>
            </a:r>
            <a:r>
              <a:rPr kumimoji="1" lang="en-US" altLang="ko-KR" sz="1800" b="1" dirty="0" err="1"/>
              <a:t>noneMatch</a:t>
            </a:r>
            <a:r>
              <a:rPr kumimoji="1" lang="en-US" altLang="ko-KR" sz="1800" dirty="0"/>
              <a:t>(d -&gt; </a:t>
            </a:r>
            <a:r>
              <a:rPr kumimoji="1" lang="en-US" altLang="ko-KR" sz="1800" dirty="0" err="1"/>
              <a:t>d.getCalories</a:t>
            </a:r>
            <a:r>
              <a:rPr kumimoji="1" lang="en-US" altLang="ko-KR" sz="1800" dirty="0"/>
              <a:t>() &gt;= 1000);</a:t>
            </a:r>
            <a:endParaRPr kumimoji="1" lang="de-DE" altLang="ko-K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Streams: Since Java 8</a:t>
            </a:r>
            <a:endParaRPr lang="ko-KR" altLang="en-US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008062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Streams are an update to the Java API that let you </a:t>
            </a:r>
            <a:r>
              <a:rPr lang="en-US" altLang="ko-KR" sz="2000" u="sng" dirty="0"/>
              <a:t>manipulate collections of data in a declarative way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The following example prints the name of all members contained in the collection roster with a for-each loop </a:t>
            </a: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The following example prints all members contained in the collection roster but with the aggregate operation </a:t>
            </a:r>
            <a:r>
              <a:rPr lang="en-US" altLang="ko-KR" sz="2000" dirty="0" err="1">
                <a:ea typeface="굴림" panose="020B0600000101010101" pitchFamily="50" charset="-127"/>
              </a:rPr>
              <a:t>forEach</a:t>
            </a:r>
            <a:r>
              <a:rPr lang="en-US" altLang="ko-KR" sz="2000" dirty="0">
                <a:ea typeface="굴림" panose="020B0600000101010101" pitchFamily="50" charset="-127"/>
              </a:rPr>
              <a:t>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E6BE57-3C88-4AF9-8D0E-D7F421A067D1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827088" y="3213100"/>
            <a:ext cx="7489825" cy="1081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for (Person p : roster) {	// external iteration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System.out.println(p.getName());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} 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827088" y="5300663"/>
            <a:ext cx="7489825" cy="720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roaster.</a:t>
            </a:r>
            <a:r>
              <a:rPr kumimoji="1" lang="en-US" altLang="ko-KR" sz="1800" b="1"/>
              <a:t>stream()	</a:t>
            </a:r>
            <a:r>
              <a:rPr kumimoji="1" lang="en-US" altLang="ko-KR" sz="1800"/>
              <a:t>// build Stream&lt;Person&gt; from List&lt;Person&gt;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.forEach(e -&gt; System.out.println(e.getName()); // internal iteration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Pipelines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31800"/>
          </a:xfrm>
        </p:spPr>
        <p:txBody>
          <a:bodyPr/>
          <a:lstStyle/>
          <a:p>
            <a:r>
              <a:rPr lang="en-US" altLang="ko-KR" sz="2200"/>
              <a:t>A </a:t>
            </a:r>
            <a:r>
              <a:rPr lang="en-US" altLang="ko-KR" sz="2200" i="1"/>
              <a:t>pipeline</a:t>
            </a:r>
            <a:r>
              <a:rPr lang="en-US" altLang="ko-KR" sz="2200"/>
              <a:t> is a sequence of data-processing operations.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5DD0B-FCA2-42FC-AC3C-BA2332D1C33D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55650" y="1773238"/>
            <a:ext cx="7129463" cy="1368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List&lt;Person&gt; roaster = Arrays.asList(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		new Person("Kim", Gender.MALE),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		new Person("Lee", Gender.FEMALE),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		new Person("Park", Gender.MALE)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	);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755650" y="3213100"/>
            <a:ext cx="7129463" cy="16557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for ( Person p : roaster )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if ( p.getGender() == Gender.MALE )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String name = p.getName();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String upperCaseName = name.toUpperCase();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	System.out.println(upperCaseName);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}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}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755650" y="4941888"/>
            <a:ext cx="7129463" cy="12938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roaster.stream()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 b="1"/>
              <a:t>	.filter( p -&gt; p.getGender() == Gender.MALE)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 b="1"/>
              <a:t>	.map( p -&gt; p.getName())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 b="1"/>
              <a:t>	.map( s -&gt; s.toUpperCase())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.forEach( s -&gt; System.out.println(s));</a:t>
            </a:r>
          </a:p>
        </p:txBody>
      </p:sp>
    </p:spTree>
    <p:extLst>
      <p:ext uri="{BB962C8B-B14F-4D97-AF65-F5344CB8AC3E}">
        <p14:creationId xmlns:p14="http://schemas.microsoft.com/office/powerpoint/2010/main" val="302845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Pipelines with Method Reference</a:t>
            </a:r>
            <a:endParaRPr lang="ko-KR" altLang="en-US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655762"/>
          </a:xfrm>
        </p:spPr>
        <p:txBody>
          <a:bodyPr/>
          <a:lstStyle/>
          <a:p>
            <a:r>
              <a:rPr lang="en-US" altLang="ko-KR" sz="2200"/>
              <a:t>Pipeline can be written more simply with method reference</a:t>
            </a:r>
            <a:endParaRPr lang="ko-KR" altLang="en-US" sz="220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556475-D2F1-493E-ABF4-E2BD00964D17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7129462" cy="18557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roaster.stream()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.filter( p -&gt; p.getGender() == Gender.MALE)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.map( p -&gt; p.getName())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.map( s -&gt; s.toUpperCase())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.forEach( s -&gt; System.out.println(s));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628650" y="4076700"/>
            <a:ext cx="7129463" cy="1854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roaster.stream()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.filter( p -&gt; p.getGender() == Gender.MALE)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.map(</a:t>
            </a:r>
            <a:r>
              <a:rPr kumimoji="1" lang="de-DE" altLang="ko-KR" sz="1600" b="1"/>
              <a:t>Person::getName</a:t>
            </a:r>
            <a:r>
              <a:rPr kumimoji="1" lang="de-DE" altLang="ko-KR" sz="160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.map(</a:t>
            </a:r>
            <a:r>
              <a:rPr kumimoji="1" lang="de-DE" altLang="ko-KR" sz="1600" b="1"/>
              <a:t>String::toUpperCase</a:t>
            </a:r>
            <a:r>
              <a:rPr kumimoji="1" lang="de-DE" altLang="ko-KR" sz="160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600"/>
              <a:t>	.forEach(</a:t>
            </a:r>
            <a:r>
              <a:rPr kumimoji="1" lang="de-DE" altLang="ko-KR" sz="1600" b="1"/>
              <a:t>System.out::println</a:t>
            </a:r>
            <a:r>
              <a:rPr kumimoji="1" lang="de-DE" altLang="ko-KR" sz="16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615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Pipelines Example</a:t>
            </a:r>
            <a:endParaRPr lang="ko-KR" altLang="en-US" dirty="0"/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C7DB9F-077C-415B-8878-2E103393641E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89599" y="1268413"/>
            <a:ext cx="8259113" cy="50403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List&lt;String&gt; versions = new ArrayList&lt;&gt;();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versions.add("Loll</a:t>
            </a:r>
            <a:r>
              <a:rPr kumimoji="1" lang="de-DE" altLang="ko-KR" sz="1600" dirty="0">
                <a:solidFill>
                  <a:srgbClr val="FF0000"/>
                </a:solidFill>
              </a:rPr>
              <a:t>i</a:t>
            </a:r>
            <a:r>
              <a:rPr kumimoji="1" lang="de-DE" altLang="ko-KR" sz="1600" dirty="0"/>
              <a:t>pop");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versions.add("K</a:t>
            </a:r>
            <a:r>
              <a:rPr kumimoji="1" lang="de-DE" altLang="ko-KR" sz="1600" dirty="0">
                <a:solidFill>
                  <a:srgbClr val="FF0000"/>
                </a:solidFill>
              </a:rPr>
              <a:t>i</a:t>
            </a:r>
            <a:r>
              <a:rPr kumimoji="1" lang="de-DE" altLang="ko-KR" sz="1600" dirty="0"/>
              <a:t>tKat");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versions.add("Jelly Bean");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versions.add("</a:t>
            </a:r>
            <a:r>
              <a:rPr kumimoji="1" lang="de-DE" altLang="ko-KR" sz="1600" dirty="0">
                <a:solidFill>
                  <a:srgbClr val="FF0000"/>
                </a:solidFill>
              </a:rPr>
              <a:t>I</a:t>
            </a:r>
            <a:r>
              <a:rPr kumimoji="1" lang="de-DE" altLang="ko-KR" sz="1600" dirty="0"/>
              <a:t>ce Cream Sandw</a:t>
            </a:r>
            <a:r>
              <a:rPr kumimoji="1" lang="de-DE" altLang="ko-KR" sz="1600" dirty="0">
                <a:solidFill>
                  <a:srgbClr val="FF0000"/>
                </a:solidFill>
              </a:rPr>
              <a:t>i</a:t>
            </a:r>
            <a:r>
              <a:rPr kumimoji="1" lang="de-DE" altLang="ko-KR" sz="1600" dirty="0"/>
              <a:t>dth");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versions.add("Honeycomb");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versions.add("G</a:t>
            </a:r>
            <a:r>
              <a:rPr kumimoji="1" lang="de-DE" altLang="ko-KR" sz="1600" dirty="0">
                <a:solidFill>
                  <a:srgbClr val="FF0000"/>
                </a:solidFill>
              </a:rPr>
              <a:t>i</a:t>
            </a:r>
            <a:r>
              <a:rPr kumimoji="1" lang="de-DE" altLang="ko-KR" sz="1600" dirty="0"/>
              <a:t>ngerbread");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        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System.out.println("Element whose length is &gt;= 10 and contains </a:t>
            </a:r>
            <a:r>
              <a:rPr kumimoji="1" lang="en-US" altLang="ko-KR" sz="1600" dirty="0"/>
              <a:t>I</a:t>
            </a:r>
            <a:r>
              <a:rPr kumimoji="1" lang="de-DE" altLang="ko-KR" sz="1600" dirty="0"/>
              <a:t> or i");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versions.stream()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b="1" dirty="0"/>
              <a:t>	.filter(s -&gt; s.length() &gt;= 10)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b="1" dirty="0"/>
              <a:t>	.map(String::toUpperCase)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b="1" dirty="0"/>
              <a:t>	.filter(s </a:t>
            </a:r>
            <a:r>
              <a:rPr kumimoji="1" lang="de-DE" altLang="ko-KR" sz="1600" b="1"/>
              <a:t>-&gt; s.contains("</a:t>
            </a:r>
            <a:r>
              <a:rPr kumimoji="1" lang="de-DE" altLang="ko-KR" sz="1600" b="1" dirty="0"/>
              <a:t>I"))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	.forEach(System.out::println);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        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List&lt;Integer&gt; listOfNumbers = Arrays.asList(1, 2, 3, 4, 5, 6, 12, 18);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Integer lcm = listOfNumbers.stream()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b="1" dirty="0"/>
              <a:t>	.filter(i -&gt; i % 2 == 0)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b="1" dirty="0"/>
              <a:t>	.filter(i -&gt; i % 3 == 0)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	.findFirst().get();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de-DE" altLang="ko-KR" sz="1600" dirty="0"/>
              <a:t>System.out.println("first number divisible by 2 and 3 in the list is : " + lcm); // 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28183" y="4212377"/>
            <a:ext cx="271602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ICE CREAM SANDWIDTH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GINGERBREAD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8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F8F027-040E-4D2D-A561-186886D20006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 useBgFill="1"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79388" y="188640"/>
            <a:ext cx="8785225" cy="4176761"/>
          </a:xfrm>
          <a:prstGeom prst="rect">
            <a:avLst/>
          </a:prstGeom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List&lt;Dish&gt; </a:t>
            </a:r>
            <a:r>
              <a:rPr kumimoji="1" lang="en-US" altLang="ko-KR" sz="1800" dirty="0" err="1"/>
              <a:t>lowCalorieDishes</a:t>
            </a:r>
            <a:r>
              <a:rPr kumimoji="1" lang="en-US" altLang="ko-KR" sz="1800" dirty="0"/>
              <a:t> = new </a:t>
            </a:r>
            <a:r>
              <a:rPr kumimoji="1" lang="en-US" altLang="ko-KR" sz="1800" dirty="0" err="1"/>
              <a:t>ArrayList</a:t>
            </a:r>
            <a:r>
              <a:rPr kumimoji="1" lang="en-US" altLang="ko-KR" sz="1800" dirty="0"/>
              <a:t>&lt;&gt;();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for (Dish </a:t>
            </a:r>
            <a:r>
              <a:rPr kumimoji="1" lang="en-US" altLang="ko-KR" sz="1800" dirty="0" err="1"/>
              <a:t>dish</a:t>
            </a:r>
            <a:r>
              <a:rPr kumimoji="1" lang="en-US" altLang="ko-KR" sz="1800" dirty="0"/>
              <a:t>: </a:t>
            </a:r>
            <a:r>
              <a:rPr kumimoji="1" lang="en-US" altLang="ko-KR" sz="1800" dirty="0" err="1"/>
              <a:t>Dish.menu</a:t>
            </a:r>
            <a:r>
              <a:rPr kumimoji="1" lang="en-US" altLang="ko-KR" sz="1800" dirty="0"/>
              <a:t>) {	// </a:t>
            </a:r>
            <a:r>
              <a:rPr kumimoji="1" lang="en-US" altLang="ko-KR" sz="1800" b="1" dirty="0"/>
              <a:t>filter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if (</a:t>
            </a:r>
            <a:r>
              <a:rPr kumimoji="1" lang="en-US" altLang="ko-KR" sz="1800" dirty="0" err="1"/>
              <a:t>dish.getCalories</a:t>
            </a:r>
            <a:r>
              <a:rPr kumimoji="1" lang="en-US" altLang="ko-KR" sz="1800" dirty="0"/>
              <a:t>() &lt; 400) </a:t>
            </a:r>
            <a:r>
              <a:rPr kumimoji="1" lang="en-US" altLang="ko-KR" sz="1800" dirty="0" err="1"/>
              <a:t>lowCalorieDishes.add</a:t>
            </a:r>
            <a:r>
              <a:rPr kumimoji="1" lang="en-US" altLang="ko-KR" sz="1800" dirty="0"/>
              <a:t>(dish);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Collections.sort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lowCalorieDishes</a:t>
            </a:r>
            <a:r>
              <a:rPr kumimoji="1" lang="en-US" altLang="ko-KR" sz="1800" dirty="0"/>
              <a:t>, new Comparator&lt;Dish&gt;() { // </a:t>
            </a:r>
            <a:r>
              <a:rPr kumimoji="1" lang="en-US" altLang="ko-KR" sz="1800" b="1" dirty="0"/>
              <a:t>sort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public 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compare(Dish dish1, Dish dish2) {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return </a:t>
            </a:r>
            <a:r>
              <a:rPr kumimoji="1" lang="en-US" altLang="ko-KR" sz="1800" dirty="0" err="1"/>
              <a:t>Integer.compare</a:t>
            </a:r>
            <a:r>
              <a:rPr kumimoji="1" lang="en-US" altLang="ko-KR" sz="1800" dirty="0"/>
              <a:t>(dish1.getCalories(), dish2.getCalories());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}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});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List&lt;String&gt; lowCalorieDishesName1 = new </a:t>
            </a:r>
            <a:r>
              <a:rPr kumimoji="1" lang="en-US" altLang="ko-KR" sz="1800" dirty="0" err="1"/>
              <a:t>ArrayList</a:t>
            </a:r>
            <a:r>
              <a:rPr kumimoji="1" lang="en-US" altLang="ko-KR" sz="1800" dirty="0"/>
              <a:t>&lt;&gt;(); // </a:t>
            </a:r>
            <a:r>
              <a:rPr kumimoji="1" lang="en-US" altLang="ko-KR" sz="1800" b="1" dirty="0"/>
              <a:t>map</a:t>
            </a:r>
            <a:r>
              <a:rPr kumimoji="1" lang="en-US" altLang="ko-KR" sz="1800" dirty="0"/>
              <a:t>: </a:t>
            </a:r>
            <a:r>
              <a:rPr kumimoji="1" lang="en-US" altLang="ko-KR" sz="1800" b="1" dirty="0"/>
              <a:t>a list of name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for (Dish </a:t>
            </a:r>
            <a:r>
              <a:rPr kumimoji="1" lang="en-US" altLang="ko-KR" sz="1800" dirty="0" err="1"/>
              <a:t>dish</a:t>
            </a:r>
            <a:r>
              <a:rPr kumimoji="1" lang="en-US" altLang="ko-KR" sz="1800" dirty="0"/>
              <a:t>: lowCalorieDishes1) {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lowCalorieDishesName1.add(</a:t>
            </a:r>
            <a:r>
              <a:rPr kumimoji="1" lang="en-US" altLang="ko-KR" sz="1800" dirty="0" err="1"/>
              <a:t>dish.getName</a:t>
            </a:r>
            <a:r>
              <a:rPr kumimoji="1" lang="en-US" altLang="ko-KR" sz="1800" dirty="0"/>
              <a:t>());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(lowCalorieDishesName1); // [season fruit, rice]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4653136"/>
            <a:ext cx="8785225" cy="172861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List&lt;String&gt; lowCalorieDishesName2 = </a:t>
            </a:r>
            <a:r>
              <a:rPr kumimoji="1" lang="en-US" altLang="ko-KR" sz="1800" dirty="0" err="1"/>
              <a:t>menu.stream</a:t>
            </a:r>
            <a:r>
              <a:rPr kumimoji="1" lang="en-US" altLang="ko-KR" sz="1800" dirty="0"/>
              <a:t>()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</a:t>
            </a:r>
            <a:r>
              <a:rPr kumimoji="1" lang="en-US" altLang="ko-KR" sz="1800" b="1" dirty="0"/>
              <a:t>.filter</a:t>
            </a:r>
            <a:r>
              <a:rPr kumimoji="1" lang="en-US" altLang="ko-KR" sz="1800" dirty="0"/>
              <a:t>(dish -&gt; </a:t>
            </a:r>
            <a:r>
              <a:rPr kumimoji="1" lang="en-US" altLang="ko-KR" sz="1800" dirty="0" err="1"/>
              <a:t>dish.getCalories</a:t>
            </a:r>
            <a:r>
              <a:rPr kumimoji="1" lang="en-US" altLang="ko-KR" sz="1800" dirty="0"/>
              <a:t>() &lt; 400)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b="1" dirty="0"/>
              <a:t>	.sorted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Comparator.comparing</a:t>
            </a:r>
            <a:r>
              <a:rPr kumimoji="1" lang="en-US" altLang="ko-KR" sz="1800" dirty="0"/>
              <a:t>(Dish::</a:t>
            </a:r>
            <a:r>
              <a:rPr kumimoji="1" lang="en-US" altLang="ko-KR" sz="1800" dirty="0" err="1"/>
              <a:t>getCalories</a:t>
            </a:r>
            <a:r>
              <a:rPr kumimoji="1" lang="en-US" altLang="ko-KR" sz="1800" dirty="0"/>
              <a:t>))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b="1" dirty="0"/>
              <a:t>	.map</a:t>
            </a:r>
            <a:r>
              <a:rPr kumimoji="1" lang="en-US" altLang="ko-KR" sz="1800" dirty="0"/>
              <a:t>(Dish::</a:t>
            </a:r>
            <a:r>
              <a:rPr kumimoji="1" lang="en-US" altLang="ko-KR" sz="1800" dirty="0" err="1"/>
              <a:t>getName</a:t>
            </a:r>
            <a:r>
              <a:rPr kumimoji="1" lang="en-US" altLang="ko-KR" sz="1800" dirty="0"/>
              <a:t>)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b="1" dirty="0"/>
              <a:t>	.collect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Collectors.toList</a:t>
            </a:r>
            <a:r>
              <a:rPr kumimoji="1" lang="en-US" altLang="ko-KR" sz="1800" dirty="0"/>
              <a:t>());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(lowCalorieDishesName1); // [season fruit, rice]</a:t>
            </a:r>
          </a:p>
        </p:txBody>
      </p:sp>
      <p:sp>
        <p:nvSpPr>
          <p:cNvPr id="2" name="아래쪽 화살표 1"/>
          <p:cNvSpPr/>
          <p:nvPr/>
        </p:nvSpPr>
        <p:spPr bwMode="auto">
          <a:xfrm>
            <a:off x="6552365" y="4068944"/>
            <a:ext cx="1080120" cy="1143571"/>
          </a:xfrm>
          <a:prstGeom prst="downArrow">
            <a:avLst/>
          </a:prstGeom>
          <a:solidFill>
            <a:schemeClr val="tx1"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DB0CB6-3C2E-4E96-9B57-1812F802D5B6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0963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57"/>
          <a:stretch>
            <a:fillRect/>
          </a:stretch>
        </p:blipFill>
        <p:spPr bwMode="auto">
          <a:xfrm>
            <a:off x="264940" y="404813"/>
            <a:ext cx="7115347" cy="597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859338" y="-4763"/>
            <a:ext cx="4321175" cy="1727201"/>
          </a:xfrm>
          <a:prstGeom prst="rect">
            <a:avLst/>
          </a:prstGeom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600" dirty="0"/>
              <a:t>List&lt;String&gt; </a:t>
            </a:r>
            <a:r>
              <a:rPr kumimoji="1" lang="en-US" altLang="ko-KR" sz="1600" dirty="0" err="1"/>
              <a:t>threeHighCalorieDishNames</a:t>
            </a:r>
            <a:r>
              <a:rPr kumimoji="1" lang="en-US" altLang="ko-KR" sz="1600" dirty="0"/>
              <a:t> = 	</a:t>
            </a:r>
            <a:r>
              <a:rPr kumimoji="1" lang="en-US" altLang="ko-KR" sz="1600" dirty="0" err="1"/>
              <a:t>menu.stream</a:t>
            </a:r>
            <a:r>
              <a:rPr kumimoji="1" lang="en-US" altLang="ko-KR" sz="1600" dirty="0"/>
              <a:t>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600" dirty="0"/>
              <a:t>		.filter(dish -&gt; </a:t>
            </a:r>
            <a:r>
              <a:rPr kumimoji="1" lang="en-US" altLang="ko-KR" sz="1600" dirty="0" err="1"/>
              <a:t>dish.getCalories</a:t>
            </a:r>
            <a:r>
              <a:rPr kumimoji="1" lang="en-US" altLang="ko-KR" sz="1600" dirty="0"/>
              <a:t>() &gt; 300)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600" dirty="0"/>
              <a:t>		.map(Dish::</a:t>
            </a:r>
            <a:r>
              <a:rPr kumimoji="1" lang="en-US" altLang="ko-KR" sz="1600" dirty="0" err="1"/>
              <a:t>getName</a:t>
            </a:r>
            <a:r>
              <a:rPr kumimoji="1" lang="en-US" altLang="ko-KR" sz="1600" dirty="0"/>
              <a:t>)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600" dirty="0"/>
              <a:t>		.limit(3)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600" dirty="0"/>
              <a:t>		.collect(</a:t>
            </a:r>
            <a:r>
              <a:rPr kumimoji="1" lang="en-US" altLang="ko-KR" sz="1600" dirty="0" err="1"/>
              <a:t>Collectors.toList</a:t>
            </a:r>
            <a:r>
              <a:rPr kumimoji="1" lang="en-US" altLang="ko-KR" sz="1600" dirty="0"/>
              <a:t>());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Building Streams</a:t>
            </a:r>
            <a:endParaRPr lang="ko-KR" altLang="en-US"/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103687"/>
          </a:xfrm>
        </p:spPr>
        <p:txBody>
          <a:bodyPr/>
          <a:lstStyle/>
          <a:p>
            <a:r>
              <a:rPr lang="en-US" altLang="ko-KR" dirty="0"/>
              <a:t>You can create streams in many ways</a:t>
            </a:r>
          </a:p>
          <a:p>
            <a:endParaRPr lang="en-US" altLang="ko-KR" dirty="0"/>
          </a:p>
          <a:p>
            <a:r>
              <a:rPr lang="en-US" altLang="ko-KR" dirty="0"/>
              <a:t>From a sequence of values</a:t>
            </a:r>
          </a:p>
          <a:p>
            <a:r>
              <a:rPr lang="en-US" altLang="ko-KR" dirty="0"/>
              <a:t>From an array</a:t>
            </a:r>
          </a:p>
          <a:p>
            <a:r>
              <a:rPr lang="en-US" altLang="ko-KR" dirty="0"/>
              <a:t>From a Collection</a:t>
            </a:r>
          </a:p>
          <a:p>
            <a:r>
              <a:rPr lang="en-US" altLang="ko-KR" dirty="0"/>
              <a:t>From a Files</a:t>
            </a:r>
          </a:p>
          <a:p>
            <a:r>
              <a:rPr lang="en-US" altLang="ko-KR" dirty="0"/>
              <a:t>From a generative function to create infinite streams</a:t>
            </a:r>
            <a:endParaRPr lang="ko-KR" altLang="en-US" dirty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FCA7D9-C560-4667-A44E-C3AA2B5349D2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989" name="직사각형 5"/>
          <p:cNvSpPr>
            <a:spLocks noChangeArrowheads="1"/>
          </p:cNvSpPr>
          <p:nvPr/>
        </p:nvSpPr>
        <p:spPr bwMode="auto">
          <a:xfrm>
            <a:off x="1187450" y="6011863"/>
            <a:ext cx="7451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https://www.geeksforgeeks.org/10-ways-to-create-a-stream-in-java/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from a Sequence of Values</a:t>
            </a:r>
            <a:endParaRPr lang="ko-KR" altLang="en-US" dirty="0"/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223962"/>
          </a:xfrm>
        </p:spPr>
        <p:txBody>
          <a:bodyPr/>
          <a:lstStyle/>
          <a:p>
            <a:r>
              <a:rPr lang="en-US" altLang="ko-KR" sz="2000"/>
              <a:t>You can create a stream with explicit values by using the static method </a:t>
            </a:r>
            <a:r>
              <a:rPr lang="en-US" altLang="ko-KR" sz="2000" b="1"/>
              <a:t>Stream.of</a:t>
            </a:r>
            <a:r>
              <a:rPr lang="en-US" altLang="ko-KR" sz="2000"/>
              <a:t>, which can take any number of parameters</a:t>
            </a:r>
            <a:endParaRPr lang="ko-KR" altLang="en-US" sz="200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8F04BB-A7A1-4DB3-994A-91ABC5E9B5FD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68313" y="2420938"/>
            <a:ext cx="8351837" cy="34559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Stream&lt;String&gt; stream1 = </a:t>
            </a:r>
            <a:r>
              <a:rPr kumimoji="1" lang="en-US" altLang="ko-KR" sz="1800" b="1" dirty="0" err="1"/>
              <a:t>Stream.of</a:t>
            </a:r>
            <a:r>
              <a:rPr kumimoji="1" lang="en-US" altLang="ko-KR" sz="1800" dirty="0"/>
              <a:t>("Modern ", "Java ", "In ", "Action");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stream1.map(String::</a:t>
            </a:r>
            <a:r>
              <a:rPr kumimoji="1" lang="en-US" altLang="ko-KR" sz="1800" dirty="0" err="1"/>
              <a:t>toUpperCase</a:t>
            </a:r>
            <a:r>
              <a:rPr kumimoji="1" lang="en-US" altLang="ko-KR" sz="1800" dirty="0"/>
              <a:t>).</a:t>
            </a:r>
            <a:r>
              <a:rPr kumimoji="1" lang="en-US" altLang="ko-KR" sz="1800" dirty="0" err="1"/>
              <a:t>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Stream&lt;String&gt; stream2 = </a:t>
            </a:r>
            <a:r>
              <a:rPr kumimoji="1" lang="en-US" altLang="ko-KR" sz="1800" b="1" dirty="0" err="1"/>
              <a:t>Stream.of</a:t>
            </a:r>
            <a:r>
              <a:rPr kumimoji="1" lang="en-US" altLang="ko-KR" sz="1800" dirty="0"/>
              <a:t>("Modern ", "Java ", "In ", "Action");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stream2.map(String::</a:t>
            </a:r>
            <a:r>
              <a:rPr kumimoji="1" lang="en-US" altLang="ko-KR" sz="1800" dirty="0" err="1"/>
              <a:t>toLowerCase</a:t>
            </a:r>
            <a:r>
              <a:rPr kumimoji="1" lang="en-US" altLang="ko-KR" sz="1800" dirty="0"/>
              <a:t>).</a:t>
            </a:r>
            <a:r>
              <a:rPr kumimoji="1" lang="en-US" altLang="ko-KR" sz="1800" dirty="0" err="1"/>
              <a:t>forEach</a:t>
            </a:r>
            <a:r>
              <a:rPr kumimoji="1" lang="en-US" altLang="ko-KR" sz="1800" dirty="0"/>
              <a:t>( s -&gt; </a:t>
            </a:r>
            <a:r>
              <a:rPr kumimoji="1" lang="en-US" altLang="ko-KR" sz="1800" dirty="0" err="1"/>
              <a:t>System.out.print</a:t>
            </a:r>
            <a:r>
              <a:rPr kumimoji="1" lang="en-US" altLang="ko-KR" sz="1800" dirty="0"/>
              <a:t>('[' + s + ']') 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</p:txBody>
      </p:sp>
      <p:sp>
        <p:nvSpPr>
          <p:cNvPr id="7" name="직사각형 6"/>
          <p:cNvSpPr/>
          <p:nvPr/>
        </p:nvSpPr>
        <p:spPr>
          <a:xfrm>
            <a:off x="7190065" y="2819401"/>
            <a:ext cx="163008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MODERN </a:t>
            </a:r>
          </a:p>
          <a:p>
            <a:pPr>
              <a:defRPr/>
            </a:pPr>
            <a:r>
              <a:rPr lang="en-US" altLang="ko-KR" sz="1200" dirty="0"/>
              <a:t>JAVA </a:t>
            </a:r>
          </a:p>
          <a:p>
            <a:pPr>
              <a:defRPr/>
            </a:pPr>
            <a:r>
              <a:rPr lang="en-US" altLang="ko-KR" sz="1200" dirty="0"/>
              <a:t>IN </a:t>
            </a:r>
          </a:p>
          <a:p>
            <a:pPr>
              <a:defRPr/>
            </a:pPr>
            <a:r>
              <a:rPr lang="en-US" altLang="ko-KR" sz="1200" dirty="0"/>
              <a:t>ACTION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84167" y="4425524"/>
            <a:ext cx="25915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[modern ][java ][in ][action]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01FEF-9919-961D-0E18-D9D2D96FCCDB}"/>
              </a:ext>
            </a:extLst>
          </p:cNvPr>
          <p:cNvSpPr txBox="1"/>
          <p:nvPr/>
        </p:nvSpPr>
        <p:spPr>
          <a:xfrm>
            <a:off x="683568" y="5040645"/>
            <a:ext cx="7632848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 traditional Java interfaces, only abstract methods could be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Java 8 introduce "default method“, which are interface methods with an implementation. Subclasses are not required to override default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Also in Java 8, interfaces can have static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 Java 9, private methods were introduced in interfaces</a:t>
            </a: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 from Arrays</a:t>
            </a:r>
            <a:endParaRPr lang="ko-KR" altLang="en-US"/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92162"/>
          </a:xfrm>
        </p:spPr>
        <p:txBody>
          <a:bodyPr/>
          <a:lstStyle/>
          <a:p>
            <a:r>
              <a:rPr lang="en-US" altLang="ko-KR" sz="2000"/>
              <a:t>You can create a stream from an array using the static method </a:t>
            </a:r>
            <a:r>
              <a:rPr lang="en-US" altLang="ko-KR" sz="2000" b="1"/>
              <a:t>Arrays.stream or Stream.of</a:t>
            </a:r>
            <a:r>
              <a:rPr lang="en-US" altLang="ko-KR" sz="2000"/>
              <a:t>, which takes an array as parameter</a:t>
            </a:r>
            <a:endParaRPr lang="ko-KR" altLang="en-US" sz="200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2E70FC-F0CD-4ED7-BBBB-FCCD0F052289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8351837" cy="417572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String[] strings = {"Modern ", "Java ", "In ", "Action"};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Stream&lt;String&gt; stream1 = </a:t>
            </a:r>
            <a:r>
              <a:rPr kumimoji="1" lang="en-US" altLang="ko-KR" sz="1800" b="1" dirty="0" err="1"/>
              <a:t>Arrays.stream</a:t>
            </a:r>
            <a:r>
              <a:rPr kumimoji="1" lang="en-US" altLang="ko-KR" sz="1800" dirty="0"/>
              <a:t>(strings);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stream1.map(String::</a:t>
            </a:r>
            <a:r>
              <a:rPr kumimoji="1" lang="en-US" altLang="ko-KR" sz="1800" dirty="0" err="1"/>
              <a:t>toLowerCase</a:t>
            </a:r>
            <a:r>
              <a:rPr kumimoji="1" lang="en-US" altLang="ko-KR" sz="1800" dirty="0"/>
              <a:t>).</a:t>
            </a:r>
            <a:r>
              <a:rPr kumimoji="1" lang="en-US" altLang="ko-KR" sz="1800" dirty="0" err="1"/>
              <a:t>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::print);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Stream&lt;String&gt; stream2 = </a:t>
            </a:r>
            <a:r>
              <a:rPr kumimoji="1" lang="en-US" altLang="ko-KR" sz="1800" b="1" dirty="0" err="1"/>
              <a:t>Stream.of</a:t>
            </a:r>
            <a:r>
              <a:rPr kumimoji="1" lang="en-US" altLang="ko-KR" sz="1800" dirty="0"/>
              <a:t>(strings);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long </a:t>
            </a:r>
            <a:r>
              <a:rPr kumimoji="1" lang="en-US" altLang="ko-KR" sz="1800" dirty="0" err="1"/>
              <a:t>longWordCount</a:t>
            </a:r>
            <a:r>
              <a:rPr kumimoji="1" lang="en-US" altLang="ko-KR" sz="1800" dirty="0"/>
              <a:t> = stream2.filter(s -&gt; </a:t>
            </a:r>
            <a:r>
              <a:rPr kumimoji="1" lang="en-US" altLang="ko-KR" sz="1800" dirty="0" err="1"/>
              <a:t>s.length</a:t>
            </a:r>
            <a:r>
              <a:rPr kumimoji="1" lang="en-US" altLang="ko-KR" sz="1800" dirty="0"/>
              <a:t>() &gt; 4).count();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longWordCount</a:t>
            </a:r>
            <a:r>
              <a:rPr kumimoji="1" lang="en-US" altLang="ko-KR" sz="1800" dirty="0"/>
              <a:t>);	// 3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[] numbers = {1, 2, 3, 4, 5};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long count = </a:t>
            </a:r>
            <a:r>
              <a:rPr kumimoji="1" lang="en-US" altLang="ko-KR" sz="1800" b="1" dirty="0" err="1"/>
              <a:t>Arrays.stream</a:t>
            </a:r>
            <a:r>
              <a:rPr kumimoji="1" lang="en-US" altLang="ko-KR" sz="1800" dirty="0"/>
              <a:t>(numbers).count(); // 5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sum1 = </a:t>
            </a:r>
            <a:r>
              <a:rPr kumimoji="1" lang="en-US" altLang="ko-KR" sz="1800" b="1" dirty="0" err="1"/>
              <a:t>Arrays.stream</a:t>
            </a:r>
            <a:r>
              <a:rPr kumimoji="1" lang="en-US" altLang="ko-KR" sz="1800" dirty="0"/>
              <a:t>(numbers).filter( n -&gt; n % 2 == 0).sum(); // 6(=2+4)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// 41(=4*4+5*5)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sum2 = </a:t>
            </a:r>
            <a:r>
              <a:rPr kumimoji="1" lang="en-US" altLang="ko-KR" sz="1800" b="1" dirty="0" err="1"/>
              <a:t>Arrays.stream</a:t>
            </a:r>
            <a:r>
              <a:rPr kumimoji="1" lang="en-US" altLang="ko-KR" sz="1800" dirty="0"/>
              <a:t>(numbers).filter( n -&gt; n &gt;= 4).map(n -&gt; n*n).sum();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28184" y="3140968"/>
            <a:ext cx="259196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modern java in action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 from Collection</a:t>
            </a:r>
            <a:endParaRPr lang="ko-KR" altLang="en-US"/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079500"/>
          </a:xfrm>
        </p:spPr>
        <p:txBody>
          <a:bodyPr/>
          <a:lstStyle/>
          <a:p>
            <a:r>
              <a:rPr lang="en-US" altLang="ko-KR" sz="2000" dirty="0"/>
              <a:t>You can create a stream from a Collection using the static method </a:t>
            </a:r>
            <a:r>
              <a:rPr lang="en-US" altLang="ko-KR" sz="2000" b="1" dirty="0" err="1"/>
              <a:t>Collection.stream</a:t>
            </a:r>
            <a:r>
              <a:rPr lang="en-US" altLang="ko-KR" sz="2000" b="1" dirty="0"/>
              <a:t>()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735E81-BB79-4312-A708-5C6EABBE5178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96875" y="2060575"/>
            <a:ext cx="8351838" cy="42481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List&lt;String&gt; list1 = Arrays.asList("Modern ", "Java ", "in ", "Action ");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long wordCountWithDistinctiveLength = </a:t>
            </a:r>
            <a:r>
              <a:rPr kumimoji="1" lang="en-US" altLang="ko-KR" sz="1800" b="1"/>
              <a:t>list1.stream()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.map(s -&gt; s.length())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.distinct()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.count();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System.out.println(wordCountWithDistinctiveLength); // 3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List&lt;String&gt; list2 = new ArrayList&lt;&gt;();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String[] helloJava = {"Hello ", "Modern ", "Java "};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Collections.addAll(list2, helloJava);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/>
              <a:t>list2.stream()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.filter(s -&gt; s.contains("o"))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.map(String::toUpperCase)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.forEach(System.out::print); // HELLO MODERN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 from Files</a:t>
            </a:r>
            <a:endParaRPr lang="ko-KR" altLang="en-US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366837"/>
          </a:xfrm>
        </p:spPr>
        <p:txBody>
          <a:bodyPr/>
          <a:lstStyle/>
          <a:p>
            <a:r>
              <a:rPr lang="en-US" altLang="ko-KR" sz="2000" dirty="0"/>
              <a:t>Many static methods in </a:t>
            </a:r>
            <a:r>
              <a:rPr lang="en-US" altLang="ko-KR" sz="2000" u="sng" dirty="0" err="1"/>
              <a:t>java.nio.file.Files</a:t>
            </a:r>
            <a:r>
              <a:rPr lang="en-US" altLang="ko-KR" sz="2000" u="sng" dirty="0"/>
              <a:t> return a stream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For example, a useful method is </a:t>
            </a:r>
            <a:r>
              <a:rPr lang="en-US" altLang="ko-KR" sz="2000" u="sng" dirty="0" err="1"/>
              <a:t>Files.lines</a:t>
            </a:r>
            <a:r>
              <a:rPr lang="en-US" altLang="ko-KR" sz="2000" dirty="0"/>
              <a:t>, which returns a stream of lines as strings from a given file.</a:t>
            </a:r>
            <a:endParaRPr lang="ko-KR" altLang="en-US" sz="2000" dirty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D8F0F1-7BC6-4A3A-9EED-062904D6A911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96875" y="3068638"/>
            <a:ext cx="8351838" cy="324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try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/>
              <a:t>	Stream&lt;String&gt;</a:t>
            </a:r>
            <a:r>
              <a:rPr kumimoji="1" lang="en-US" altLang="ko-KR" sz="1800" dirty="0"/>
              <a:t> lines = </a:t>
            </a:r>
            <a:r>
              <a:rPr kumimoji="1" lang="en-US" altLang="ko-KR" sz="1800" b="1" dirty="0" err="1"/>
              <a:t>Files.lines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Paths.get</a:t>
            </a:r>
            <a:r>
              <a:rPr kumimoji="1" lang="en-US" altLang="ko-KR" sz="1800" dirty="0"/>
              <a:t>("data.txt"));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</a:t>
            </a:r>
            <a:r>
              <a:rPr kumimoji="1" lang="en-US" altLang="ko-KR" sz="1800" dirty="0" err="1"/>
              <a:t>lines.forEach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 catch (</a:t>
            </a:r>
            <a:r>
              <a:rPr kumimoji="1" lang="en-US" altLang="ko-KR" sz="1800" dirty="0" err="1"/>
              <a:t>IOException</a:t>
            </a:r>
            <a:r>
              <a:rPr kumimoji="1" lang="en-US" altLang="ko-KR" sz="1800" dirty="0"/>
              <a:t> e)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(e);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</a:t>
            </a:r>
            <a:endParaRPr lang="ko-KR" altLang="en-US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A sequence of elements from a source that supports data-processing operations.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A sequence of elements</a:t>
            </a:r>
          </a:p>
          <a:p>
            <a:pPr lvl="1">
              <a:defRPr/>
            </a:pPr>
            <a:r>
              <a:rPr lang="en-US" altLang="ko-KR" dirty="0"/>
              <a:t>a stream provides an interface to a sequenced set of values of a specific element type</a:t>
            </a:r>
          </a:p>
          <a:p>
            <a:pPr>
              <a:defRPr/>
            </a:pPr>
            <a:r>
              <a:rPr lang="en-US" altLang="ko-KR" dirty="0"/>
              <a:t>Source</a:t>
            </a:r>
          </a:p>
          <a:p>
            <a:pPr lvl="1">
              <a:defRPr/>
            </a:pPr>
            <a:r>
              <a:rPr lang="en-US" altLang="ko-KR" dirty="0"/>
              <a:t>Streams consume from a data-providing source such as values, collections, arrays, or I/O resources</a:t>
            </a:r>
          </a:p>
          <a:p>
            <a:pPr>
              <a:defRPr/>
            </a:pPr>
            <a:r>
              <a:rPr lang="en-US" altLang="ko-KR" dirty="0"/>
              <a:t>Data-processing operations</a:t>
            </a:r>
          </a:p>
          <a:p>
            <a:pPr lvl="1">
              <a:defRPr/>
            </a:pPr>
            <a:r>
              <a:rPr lang="en-US" altLang="ko-KR" dirty="0"/>
              <a:t>Streams support common operations to manipulate data, such as </a:t>
            </a:r>
            <a:r>
              <a:rPr lang="en-US" altLang="ko-KR" b="1" dirty="0"/>
              <a:t>filter</a:t>
            </a:r>
            <a:r>
              <a:rPr lang="en-US" altLang="ko-KR" dirty="0"/>
              <a:t>, </a:t>
            </a:r>
            <a:r>
              <a:rPr lang="en-US" altLang="ko-KR" b="1" dirty="0"/>
              <a:t>map</a:t>
            </a:r>
            <a:r>
              <a:rPr lang="en-US" altLang="ko-KR" dirty="0"/>
              <a:t>, </a:t>
            </a:r>
            <a:r>
              <a:rPr lang="en-US" altLang="ko-KR" b="1" dirty="0"/>
              <a:t>reduce</a:t>
            </a:r>
            <a:r>
              <a:rPr lang="en-US" altLang="ko-KR" dirty="0"/>
              <a:t>, </a:t>
            </a:r>
            <a:r>
              <a:rPr lang="en-US" altLang="ko-KR" b="1" dirty="0"/>
              <a:t>find</a:t>
            </a:r>
            <a:r>
              <a:rPr lang="en-US" altLang="ko-KR" dirty="0"/>
              <a:t>, </a:t>
            </a:r>
            <a:r>
              <a:rPr lang="en-US" altLang="ko-KR" b="1" dirty="0"/>
              <a:t>match</a:t>
            </a:r>
            <a:r>
              <a:rPr lang="en-US" altLang="ko-KR" dirty="0"/>
              <a:t>, </a:t>
            </a:r>
            <a:r>
              <a:rPr lang="en-US" altLang="ko-KR" b="1" dirty="0"/>
              <a:t>sort</a:t>
            </a:r>
            <a:r>
              <a:rPr lang="en-US" altLang="ko-KR" dirty="0"/>
              <a:t>, and so on</a:t>
            </a:r>
          </a:p>
          <a:p>
            <a:pPr lvl="1">
              <a:defRPr/>
            </a:pPr>
            <a:r>
              <a:rPr lang="en-US" altLang="ko-KR" dirty="0"/>
              <a:t>Stream operations can be executed </a:t>
            </a:r>
            <a:r>
              <a:rPr lang="en-US" altLang="ko-KR" u="sng" dirty="0"/>
              <a:t>either sequentially or in parallel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B402CC-D10C-4027-8ECA-32FC2EF2B106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 from Functions: iterate</a:t>
            </a:r>
            <a:endParaRPr lang="ko-KR" altLang="en-US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92162"/>
          </a:xfrm>
        </p:spPr>
        <p:txBody>
          <a:bodyPr/>
          <a:lstStyle/>
          <a:p>
            <a:r>
              <a:rPr lang="en-US" altLang="ko-KR" sz="2000"/>
              <a:t>Streams produced by </a:t>
            </a:r>
            <a:r>
              <a:rPr lang="en-US" altLang="ko-KR" sz="2000" b="1"/>
              <a:t>iterate</a:t>
            </a:r>
            <a:r>
              <a:rPr lang="en-US" altLang="ko-KR" sz="2000"/>
              <a:t> and </a:t>
            </a:r>
            <a:r>
              <a:rPr lang="en-US" altLang="ko-KR" sz="2000" b="1"/>
              <a:t>generate</a:t>
            </a:r>
            <a:r>
              <a:rPr lang="en-US" altLang="ko-KR" sz="2000"/>
              <a:t> create values on demand given a function</a:t>
            </a:r>
            <a:endParaRPr lang="ko-KR" altLang="en-US" sz="200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3F7630-A432-4095-99D2-9ABC8899902B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96875" y="2349500"/>
            <a:ext cx="8351838" cy="3959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Stream.</a:t>
            </a:r>
            <a:r>
              <a:rPr kumimoji="1" lang="en-US" altLang="ko-KR" sz="1800" b="1" dirty="0" err="1"/>
              <a:t>iterate</a:t>
            </a:r>
            <a:r>
              <a:rPr kumimoji="1" lang="en-US" altLang="ko-KR" sz="1800" dirty="0"/>
              <a:t>(0, n -&gt; n + 2)	// seed, function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</a:t>
            </a:r>
            <a:r>
              <a:rPr kumimoji="1" lang="en-US" altLang="ko-KR" sz="1800" b="1" dirty="0"/>
              <a:t>limit</a:t>
            </a:r>
            <a:r>
              <a:rPr kumimoji="1" lang="en-US" altLang="ko-KR" sz="1800" dirty="0"/>
              <a:t>(5)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</a:t>
            </a:r>
            <a:r>
              <a:rPr kumimoji="1" lang="en-US" altLang="ko-KR" sz="1800" dirty="0" err="1"/>
              <a:t>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	// 0 2 4 6 8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 from Functions: generate</a:t>
            </a:r>
            <a:endParaRPr lang="ko-KR" altLang="en-US"/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079500"/>
          </a:xfrm>
        </p:spPr>
        <p:txBody>
          <a:bodyPr/>
          <a:lstStyle/>
          <a:p>
            <a:r>
              <a:rPr lang="en-US" altLang="ko-KR" sz="2000" dirty="0"/>
              <a:t>generate doesn’t apply successively a function on each new produced value.</a:t>
            </a:r>
          </a:p>
          <a:p>
            <a:r>
              <a:rPr lang="en-US" altLang="ko-KR" sz="2000" dirty="0"/>
              <a:t>It takes a lambda to provide new values</a:t>
            </a:r>
            <a:endParaRPr lang="ko-KR" altLang="en-US" sz="2000" dirty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1723ED-07C6-4183-9F3B-FB9189C413F3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96875" y="2420938"/>
            <a:ext cx="8351838" cy="39608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Stream.</a:t>
            </a:r>
            <a:r>
              <a:rPr kumimoji="1" lang="en-US" altLang="ko-KR" sz="1800" b="1" dirty="0" err="1"/>
              <a:t>generate</a:t>
            </a:r>
            <a:r>
              <a:rPr kumimoji="1" lang="en-US" altLang="ko-KR" sz="1800" dirty="0"/>
              <a:t>(Math::random)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	.limit(5)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	.</a:t>
            </a:r>
            <a:r>
              <a:rPr kumimoji="1" lang="en-US" altLang="ko-KR" sz="1800" dirty="0" err="1"/>
              <a:t>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 // five random numbers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IntStream</a:t>
            </a:r>
            <a:r>
              <a:rPr kumimoji="1" lang="en-US" altLang="ko-KR" sz="1800" dirty="0"/>
              <a:t> ones = </a:t>
            </a:r>
            <a:r>
              <a:rPr kumimoji="1" lang="en-US" altLang="ko-KR" sz="1800" dirty="0" err="1"/>
              <a:t>IntStream.</a:t>
            </a:r>
            <a:r>
              <a:rPr kumimoji="1" lang="en-US" altLang="ko-KR" sz="1800" b="1" dirty="0" err="1"/>
              <a:t>generate</a:t>
            </a:r>
            <a:r>
              <a:rPr kumimoji="1" lang="en-US" altLang="ko-KR" sz="1800" dirty="0"/>
              <a:t>(() -&gt; 1).limit(5);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ones.forEach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 // 1 1 1 1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IntStream</a:t>
            </a:r>
            <a:r>
              <a:rPr kumimoji="1" lang="en-US" altLang="ko-KR" sz="1800" dirty="0"/>
              <a:t> twos = </a:t>
            </a:r>
            <a:r>
              <a:rPr kumimoji="1" lang="en-US" altLang="ko-KR" sz="1800" dirty="0" err="1"/>
              <a:t>IntStream.generate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/>
              <a:t>new </a:t>
            </a:r>
            <a:r>
              <a:rPr kumimoji="1" lang="en-US" altLang="ko-KR" sz="1800" b="1" dirty="0" err="1"/>
              <a:t>java.util.function.IntSupplier</a:t>
            </a:r>
            <a:r>
              <a:rPr kumimoji="1" lang="en-US" altLang="ko-KR" sz="1800" b="1" dirty="0"/>
              <a:t>() </a:t>
            </a:r>
            <a:r>
              <a:rPr kumimoji="1" lang="en-US" altLang="ko-KR" sz="1800" dirty="0"/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public 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 err="1"/>
              <a:t>getAsInt</a:t>
            </a:r>
            <a:r>
              <a:rPr kumimoji="1" lang="en-US" altLang="ko-KR" sz="1800" dirty="0"/>
              <a:t>()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	return 2;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}).limit(3);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/>
              <a:t>twos.forEach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 // 2 2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Streams from Functions: generate</a:t>
            </a:r>
            <a:endParaRPr lang="ko-KR" altLang="en-US"/>
          </a:p>
        </p:txBody>
      </p:sp>
      <p:sp>
        <p:nvSpPr>
          <p:cNvPr id="5017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58D119-05A0-450D-8A28-6A6F95A508DB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96875" y="1557338"/>
            <a:ext cx="8351838" cy="45354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import </a:t>
            </a:r>
            <a:r>
              <a:rPr kumimoji="1" lang="en-US" altLang="ko-KR" sz="1800" dirty="0" err="1"/>
              <a:t>java.util.function.IntSupplier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endParaRPr kumimoji="1" lang="en-US" altLang="ko-KR" sz="1800" b="1" dirty="0"/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b="1" dirty="0" err="1"/>
              <a:t>IntSupplier</a:t>
            </a:r>
            <a:r>
              <a:rPr kumimoji="1" lang="en-US" altLang="ko-KR" sz="1800" dirty="0"/>
              <a:t> fib = new </a:t>
            </a:r>
            <a:r>
              <a:rPr kumimoji="1" lang="en-US" altLang="ko-KR" sz="1800" dirty="0" err="1"/>
              <a:t>IntSupplier</a:t>
            </a:r>
            <a:r>
              <a:rPr kumimoji="1" lang="en-US" altLang="ko-KR" sz="1800" dirty="0"/>
              <a:t>() {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private 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previous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private 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current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public 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 err="1"/>
              <a:t>getAsInt</a:t>
            </a:r>
            <a:r>
              <a:rPr kumimoji="1" lang="en-US" altLang="ko-KR" sz="1800" dirty="0"/>
              <a:t>() {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	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oldPrevious</a:t>
            </a:r>
            <a:r>
              <a:rPr kumimoji="1" lang="en-US" altLang="ko-KR" sz="1800" dirty="0"/>
              <a:t> = </a:t>
            </a:r>
            <a:r>
              <a:rPr kumimoji="1" lang="en-US" altLang="ko-KR" sz="1800" dirty="0" err="1"/>
              <a:t>this.previous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	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nextValue</a:t>
            </a:r>
            <a:r>
              <a:rPr kumimoji="1" lang="en-US" altLang="ko-KR" sz="1800" dirty="0"/>
              <a:t> = </a:t>
            </a:r>
            <a:r>
              <a:rPr kumimoji="1" lang="en-US" altLang="ko-KR" sz="1800" dirty="0" err="1"/>
              <a:t>this.previous</a:t>
            </a:r>
            <a:r>
              <a:rPr kumimoji="1" lang="en-US" altLang="ko-KR" sz="1800" dirty="0"/>
              <a:t> + </a:t>
            </a:r>
            <a:r>
              <a:rPr kumimoji="1" lang="en-US" altLang="ko-KR" sz="1800" dirty="0" err="1"/>
              <a:t>this.current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	</a:t>
            </a:r>
            <a:r>
              <a:rPr kumimoji="1" lang="en-US" altLang="ko-KR" sz="1800" dirty="0" err="1"/>
              <a:t>this.previous</a:t>
            </a:r>
            <a:r>
              <a:rPr kumimoji="1" lang="en-US" altLang="ko-KR" sz="1800" dirty="0"/>
              <a:t> = </a:t>
            </a:r>
            <a:r>
              <a:rPr kumimoji="1" lang="en-US" altLang="ko-KR" sz="1800" dirty="0" err="1"/>
              <a:t>this.current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	</a:t>
            </a:r>
            <a:r>
              <a:rPr kumimoji="1" lang="en-US" altLang="ko-KR" sz="1800" dirty="0" err="1"/>
              <a:t>this.current</a:t>
            </a:r>
            <a:r>
              <a:rPr kumimoji="1" lang="en-US" altLang="ko-KR" sz="1800" dirty="0"/>
              <a:t> = </a:t>
            </a:r>
            <a:r>
              <a:rPr kumimoji="1" lang="en-US" altLang="ko-KR" sz="1800" dirty="0" err="1"/>
              <a:t>nextValue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	return </a:t>
            </a:r>
            <a:r>
              <a:rPr kumimoji="1" lang="en-US" altLang="ko-KR" sz="1800" dirty="0" err="1"/>
              <a:t>oldPrevious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	}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/>
              <a:t>		};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en-US" altLang="ko-KR" sz="1800" dirty="0" err="1"/>
              <a:t>IntStream.generate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/>
              <a:t>fib</a:t>
            </a:r>
            <a:r>
              <a:rPr kumimoji="1" lang="en-US" altLang="ko-KR" sz="1800" dirty="0"/>
              <a:t>).limit(5).</a:t>
            </a:r>
            <a:r>
              <a:rPr kumimoji="1" lang="en-US" altLang="ko-KR" sz="1800" dirty="0" err="1"/>
              <a:t>forEach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System.out</a:t>
            </a:r>
            <a:r>
              <a:rPr kumimoji="1" lang="en-US" altLang="ko-KR" sz="1800" dirty="0"/>
              <a:t>::</a:t>
            </a:r>
            <a:r>
              <a:rPr kumimoji="1" lang="en-US" altLang="ko-KR" sz="1800" dirty="0" err="1"/>
              <a:t>println</a:t>
            </a:r>
            <a:r>
              <a:rPr kumimoji="1" lang="en-US" altLang="ko-KR" sz="1800" dirty="0"/>
              <a:t>); // 0 1 1 2 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55299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CA19DAE-0D39-49E7-9923-2281D67F0C61}" type="slidenum">
              <a:rPr lang="en-US" altLang="ko-KR" smtClean="0">
                <a:latin typeface="Verdana" panose="020B0604030504040204" pitchFamily="34" charset="0"/>
              </a:rPr>
              <a:pPr/>
              <a:t>33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5301" name="직사각형 5"/>
          <p:cNvSpPr>
            <a:spLocks noChangeArrowheads="1"/>
          </p:cNvSpPr>
          <p:nvPr/>
        </p:nvSpPr>
        <p:spPr bwMode="auto">
          <a:xfrm>
            <a:off x="3203575" y="6021388"/>
            <a:ext cx="5541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https://github.com/volkodavs/javafilters-benchmarks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563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We're going to perform benchmarks against the different way to filter values in the array</a:t>
            </a:r>
          </a:p>
          <a:p>
            <a:endParaRPr lang="en-US" altLang="ko-KR" dirty="0"/>
          </a:p>
          <a:p>
            <a:r>
              <a:rPr lang="en-US" altLang="ko-KR" dirty="0"/>
              <a:t>stream + complex filter</a:t>
            </a:r>
          </a:p>
          <a:p>
            <a:r>
              <a:rPr lang="en-US" altLang="ko-KR" dirty="0"/>
              <a:t>stream + multiple filters</a:t>
            </a:r>
          </a:p>
          <a:p>
            <a:r>
              <a:rPr lang="en-US" altLang="ko-KR" dirty="0"/>
              <a:t>parallel stream + complex filter</a:t>
            </a:r>
          </a:p>
          <a:p>
            <a:r>
              <a:rPr lang="en-US" altLang="ko-KR" dirty="0"/>
              <a:t>parallel stream + multiple filters</a:t>
            </a:r>
          </a:p>
          <a:p>
            <a:r>
              <a:rPr lang="en-US" altLang="ko-KR" dirty="0"/>
              <a:t>old fashion loop</a:t>
            </a:r>
          </a:p>
          <a:p>
            <a:endParaRPr lang="ko-KR" altLang="en-US" dirty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1D9FF33-5607-4C9A-BA1C-C15B6E3CE7CA}" type="slidenum">
              <a:rPr lang="en-US" altLang="ko-KR" smtClean="0">
                <a:latin typeface="Verdana" panose="020B0604030504040204" pitchFamily="34" charset="0"/>
              </a:rPr>
              <a:pPr/>
              <a:t>34</a:t>
            </a:fld>
            <a:endParaRPr lang="en-US" altLang="ko-KR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 + Complex Filter</a:t>
            </a:r>
            <a:endParaRPr lang="ko-KR" altLang="en-US"/>
          </a:p>
        </p:txBody>
      </p:sp>
      <p:sp>
        <p:nvSpPr>
          <p:cNvPr id="5734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12095BD-8947-4E66-B8FE-201B091A251D}" type="slidenum">
              <a:rPr lang="en-US" altLang="ko-KR" smtClean="0">
                <a:latin typeface="Verdana" panose="020B0604030504040204" pitchFamily="34" charset="0"/>
              </a:rPr>
              <a:pPr/>
              <a:t>35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68313" y="1522413"/>
            <a:ext cx="8064500" cy="4498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void </a:t>
            </a:r>
            <a:r>
              <a:rPr kumimoji="1" lang="en-US" altLang="ko-KR" sz="1800" dirty="0" err="1"/>
              <a:t>complexFilter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ExecutionPlan</a:t>
            </a:r>
            <a:r>
              <a:rPr kumimoji="1" lang="en-US" altLang="ko-KR" sz="1800" dirty="0"/>
              <a:t> plan, </a:t>
            </a:r>
            <a:r>
              <a:rPr kumimoji="1" lang="en-US" altLang="ko-KR" sz="1800" dirty="0" err="1"/>
              <a:t>Blackhole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blackhole</a:t>
            </a:r>
            <a:r>
              <a:rPr kumimoji="1" lang="en-US" altLang="ko-KR" sz="1800" dirty="0"/>
              <a:t>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long count = </a:t>
            </a:r>
            <a:r>
              <a:rPr kumimoji="1" lang="en-US" altLang="ko-KR" sz="1800" dirty="0" err="1"/>
              <a:t>plan.getDoubles</a:t>
            </a:r>
            <a:r>
              <a:rPr kumimoji="1" lang="en-US" altLang="ko-KR" sz="1800" dirty="0"/>
              <a:t>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/>
              <a:t>                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&lt; </a:t>
            </a:r>
            <a:r>
              <a:rPr kumimoji="1" lang="en-US" altLang="ko-KR" sz="1800" dirty="0" err="1"/>
              <a:t>Math.PI</a:t>
            </a:r>
            <a:endParaRPr kumimoji="1" lang="en-US" altLang="ko-KR" sz="1800" dirty="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        &amp;&amp; d &gt; </a:t>
            </a:r>
            <a:r>
              <a:rPr kumimoji="1" lang="en-US" altLang="ko-KR" sz="1800" dirty="0" err="1"/>
              <a:t>Math.E</a:t>
            </a:r>
            <a:endParaRPr kumimoji="1" lang="en-US" altLang="ko-KR" sz="1800" dirty="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        &amp;&amp; d != 3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        &amp;&amp; d != 2)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.count();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</a:t>
            </a:r>
            <a:r>
              <a:rPr kumimoji="1" lang="en-US" altLang="ko-KR" sz="1800" dirty="0" err="1"/>
              <a:t>blackhole.consume</a:t>
            </a:r>
            <a:r>
              <a:rPr kumimoji="1" lang="en-US" altLang="ko-KR" sz="1800" dirty="0"/>
              <a:t>(count);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 + Multiple Filter</a:t>
            </a:r>
            <a:endParaRPr lang="ko-KR" altLang="en-US"/>
          </a:p>
        </p:txBody>
      </p:sp>
      <p:sp>
        <p:nvSpPr>
          <p:cNvPr id="5837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E561AC3-4373-4D14-8F5E-78778785A148}" type="slidenum">
              <a:rPr lang="en-US" altLang="ko-KR" smtClean="0">
                <a:latin typeface="Verdana" panose="020B0604030504040204" pitchFamily="34" charset="0"/>
              </a:rPr>
              <a:pPr/>
              <a:t>36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68313" y="1522413"/>
            <a:ext cx="8064500" cy="4498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void </a:t>
            </a:r>
            <a:r>
              <a:rPr kumimoji="1" lang="en-US" altLang="ko-KR" sz="1800" dirty="0" err="1"/>
              <a:t>complexFilter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ExecutionPlan</a:t>
            </a:r>
            <a:r>
              <a:rPr kumimoji="1" lang="en-US" altLang="ko-KR" sz="1800" dirty="0"/>
              <a:t> plan, </a:t>
            </a:r>
            <a:r>
              <a:rPr kumimoji="1" lang="en-US" altLang="ko-KR" sz="1800" dirty="0" err="1"/>
              <a:t>Blackhole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blackhole</a:t>
            </a:r>
            <a:r>
              <a:rPr kumimoji="1" lang="en-US" altLang="ko-KR" sz="1800" dirty="0"/>
              <a:t>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long count = </a:t>
            </a:r>
            <a:r>
              <a:rPr kumimoji="1" lang="en-US" altLang="ko-KR" sz="1800" dirty="0" err="1"/>
              <a:t>plan.getDoubles</a:t>
            </a:r>
            <a:r>
              <a:rPr kumimoji="1" lang="en-US" altLang="ko-KR" sz="1800" dirty="0"/>
              <a:t>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/>
              <a:t>                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&gt; </a:t>
            </a:r>
            <a:r>
              <a:rPr kumimoji="1" lang="en-US" altLang="ko-KR" sz="1800" dirty="0" err="1"/>
              <a:t>Math.PI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&lt; </a:t>
            </a:r>
            <a:r>
              <a:rPr kumimoji="1" lang="en-US" altLang="ko-KR" sz="1800" dirty="0" err="1"/>
              <a:t>Math.E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!= 3)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!= 2)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.count();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</a:t>
            </a:r>
            <a:r>
              <a:rPr kumimoji="1" lang="en-US" altLang="ko-KR" sz="1800" dirty="0" err="1"/>
              <a:t>blackhole.consume</a:t>
            </a:r>
            <a:r>
              <a:rPr kumimoji="1" lang="en-US" altLang="ko-KR" sz="1800" dirty="0"/>
              <a:t>(count);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Parallel Stream + Complex Filter</a:t>
            </a:r>
            <a:endParaRPr lang="ko-KR" altLang="en-US"/>
          </a:p>
        </p:txBody>
      </p:sp>
      <p:sp>
        <p:nvSpPr>
          <p:cNvPr id="5939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032A492-339F-4D5F-93FF-EB42D5E1A3CF}" type="slidenum">
              <a:rPr lang="en-US" altLang="ko-KR" smtClean="0">
                <a:latin typeface="Verdana" panose="020B0604030504040204" pitchFamily="34" charset="0"/>
              </a:rPr>
              <a:pPr/>
              <a:t>37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8313" y="1522413"/>
            <a:ext cx="8064500" cy="4498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public void complexFilter(ExecutionPlan plan, Blackhole blackhole)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long count = plan.getDoubles()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.</a:t>
            </a:r>
            <a:r>
              <a:rPr kumimoji="1" lang="en-US" altLang="ko-KR" sz="1800" b="1"/>
              <a:t>parallel</a:t>
            </a:r>
            <a:r>
              <a:rPr kumimoji="1" lang="en-US" altLang="ko-KR" sz="1800"/>
              <a:t>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.filter(d -&gt; d &lt; Math.PI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        &amp;&amp; d &gt; Math.E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        &amp;&amp; d != 3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        &amp;&amp; d != 2)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.count();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blackhole.consume(count);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Parallel Stream + Multiple Filter</a:t>
            </a:r>
            <a:endParaRPr lang="ko-KR" altLang="en-US"/>
          </a:p>
        </p:txBody>
      </p:sp>
      <p:sp>
        <p:nvSpPr>
          <p:cNvPr id="6041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FC0854B-1631-453C-A8BB-79FC6AD417E2}" type="slidenum">
              <a:rPr lang="en-US" altLang="ko-KR" smtClean="0">
                <a:latin typeface="Verdana" panose="020B0604030504040204" pitchFamily="34" charset="0"/>
              </a:rPr>
              <a:pPr/>
              <a:t>38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68313" y="1522413"/>
            <a:ext cx="8064500" cy="4498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public void </a:t>
            </a:r>
            <a:r>
              <a:rPr kumimoji="1" lang="en-US" altLang="ko-KR" sz="1800" dirty="0" err="1"/>
              <a:t>complexFilter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ExecutionPlan</a:t>
            </a:r>
            <a:r>
              <a:rPr kumimoji="1" lang="en-US" altLang="ko-KR" sz="1800" dirty="0"/>
              <a:t> plan, </a:t>
            </a:r>
            <a:r>
              <a:rPr kumimoji="1" lang="en-US" altLang="ko-KR" sz="1800" dirty="0" err="1"/>
              <a:t>Blackhole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blackhole</a:t>
            </a:r>
            <a:r>
              <a:rPr kumimoji="1" lang="en-US" altLang="ko-KR" sz="1800" dirty="0"/>
              <a:t>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long count = </a:t>
            </a:r>
            <a:r>
              <a:rPr kumimoji="1" lang="en-US" altLang="ko-KR" sz="1800" dirty="0" err="1"/>
              <a:t>plan.getDoubles</a:t>
            </a:r>
            <a:r>
              <a:rPr kumimoji="1" lang="en-US" altLang="ko-KR" sz="1800" dirty="0"/>
              <a:t>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.stream()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/>
              <a:t>                .parallel()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&gt; </a:t>
            </a:r>
            <a:r>
              <a:rPr kumimoji="1" lang="en-US" altLang="ko-KR" sz="1800" dirty="0" err="1"/>
              <a:t>Math.PI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&lt; </a:t>
            </a:r>
            <a:r>
              <a:rPr kumimoji="1" lang="en-US" altLang="ko-KR" sz="1800" dirty="0" err="1"/>
              <a:t>Math.E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!= 3)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.filter(d -&gt; d != 2)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        .count();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    </a:t>
            </a:r>
            <a:r>
              <a:rPr kumimoji="1" lang="en-US" altLang="ko-KR" sz="1800" dirty="0" err="1"/>
              <a:t>blackhole.consume</a:t>
            </a:r>
            <a:r>
              <a:rPr kumimoji="1" lang="en-US" altLang="ko-KR" sz="1800" dirty="0"/>
              <a:t>(count);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   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Old Fashion Loop</a:t>
            </a:r>
            <a:endParaRPr lang="ko-KR" altLang="en-US" dirty="0"/>
          </a:p>
        </p:txBody>
      </p:sp>
      <p:sp>
        <p:nvSpPr>
          <p:cNvPr id="6144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91EFCB4-217D-4377-BFF6-9677AE1CE447}" type="slidenum">
              <a:rPr lang="en-US" altLang="ko-KR" smtClean="0">
                <a:latin typeface="Verdana" panose="020B0604030504040204" pitchFamily="34" charset="0"/>
              </a:rPr>
              <a:pPr/>
              <a:t>39</a:t>
            </a:fld>
            <a:endParaRPr lang="en-US" altLang="ko-KR">
              <a:latin typeface="Verdana" panose="020B0604030504040204" pitchFamily="34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8313" y="1522413"/>
            <a:ext cx="8064500" cy="4498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public void oldFashionFilters(ExecutionPlan plan, Blackhole blackhole)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long count = 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for (int i = 0; i &lt; plan.getDoubles().size(); i++)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if (plan.getDoubles().get(i) &gt; Math.PI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    &amp;&amp; plan.getDoubles().get(i) &gt; Math.E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    &amp;&amp; plan.getDoubles().get(i) != 3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    &amp;&amp; plan.getDoubles().get(i) != 2)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    count = count + 1;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 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/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    blackhole.consume(count);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   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4C1BBB-A897-48FA-84DB-5CCCF6D75F51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Stream vs Collection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766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The following example create a list of the name of all dishes contained in the collection </a:t>
            </a:r>
            <a:r>
              <a:rPr lang="en-US" altLang="ko-KR" sz="2000" i="1">
                <a:ea typeface="굴림" panose="020B0600000101010101" pitchFamily="50" charset="-127"/>
              </a:rPr>
              <a:t>menu</a:t>
            </a:r>
            <a:r>
              <a:rPr lang="en-US" altLang="ko-KR" sz="2000">
                <a:ea typeface="굴림" panose="020B0600000101010101" pitchFamily="50" charset="-127"/>
              </a:rPr>
              <a:t> with a </a:t>
            </a:r>
            <a:r>
              <a:rPr lang="en-US" altLang="ko-KR" sz="2000" b="1">
                <a:ea typeface="굴림" panose="020B0600000101010101" pitchFamily="50" charset="-127"/>
              </a:rPr>
              <a:t>for-each loop</a:t>
            </a: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r>
              <a:rPr lang="en-US" altLang="ko-KR" sz="2000">
                <a:ea typeface="굴림" panose="020B0600000101010101" pitchFamily="50" charset="-127"/>
              </a:rPr>
              <a:t>The following example create a list of the name of all dishes contained in the collection </a:t>
            </a:r>
            <a:r>
              <a:rPr lang="en-US" altLang="ko-KR" sz="2000" i="1">
                <a:ea typeface="굴림" panose="020B0600000101010101" pitchFamily="50" charset="-127"/>
              </a:rPr>
              <a:t>menu</a:t>
            </a:r>
            <a:r>
              <a:rPr lang="en-US" altLang="ko-KR" sz="2000">
                <a:ea typeface="굴림" panose="020B0600000101010101" pitchFamily="50" charset="-127"/>
              </a:rPr>
              <a:t> with a </a:t>
            </a:r>
            <a:r>
              <a:rPr lang="en-US" altLang="ko-KR" sz="2000" b="1">
                <a:ea typeface="굴림" panose="020B0600000101010101" pitchFamily="50" charset="-127"/>
              </a:rPr>
              <a:t>stream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900113" y="2276475"/>
            <a:ext cx="7129462" cy="1295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List&lt;String&gt; names = new ArrayList&lt;&gt;();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for (Dish dish: menu)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	names.add(dish.getName());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/>
              <a:t>}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900113" y="4797425"/>
            <a:ext cx="7129462" cy="1295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List&lt;String&gt; names = </a:t>
            </a:r>
            <a:r>
              <a:rPr kumimoji="1" lang="en-US" altLang="ko-KR" sz="1800" dirty="0" err="1"/>
              <a:t>menu.</a:t>
            </a:r>
            <a:r>
              <a:rPr kumimoji="1" lang="en-US" altLang="ko-KR" sz="1800" b="1" dirty="0" err="1"/>
              <a:t>stream</a:t>
            </a:r>
            <a:r>
              <a:rPr kumimoji="1" lang="en-US" altLang="ko-KR" sz="1800" b="1" dirty="0"/>
              <a:t>()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</a:t>
            </a:r>
            <a:r>
              <a:rPr kumimoji="1" lang="en-US" altLang="ko-KR" sz="1800" b="1" dirty="0"/>
              <a:t>map</a:t>
            </a:r>
            <a:r>
              <a:rPr kumimoji="1" lang="en-US" altLang="ko-KR" sz="1800" dirty="0"/>
              <a:t>((Dish dish) -&gt; </a:t>
            </a:r>
            <a:r>
              <a:rPr kumimoji="1" lang="en-US" altLang="ko-KR" sz="1800" dirty="0" err="1"/>
              <a:t>dish.getName</a:t>
            </a:r>
            <a:r>
              <a:rPr kumimoji="1" lang="en-US" altLang="ko-KR" sz="1800" dirty="0"/>
              <a:t>()) // or .map(Dish::</a:t>
            </a:r>
            <a:r>
              <a:rPr kumimoji="1" lang="en-US" altLang="ko-KR" sz="1800" dirty="0" err="1"/>
              <a:t>getName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</a:t>
            </a:r>
            <a:r>
              <a:rPr kumimoji="1" lang="en-US" altLang="ko-KR" sz="1800" b="1" dirty="0"/>
              <a:t>collect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Collectors.toList</a:t>
            </a:r>
            <a:r>
              <a:rPr kumimoji="1" lang="en-US" altLang="ko-KR" sz="1800" dirty="0"/>
              <a:t>());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</a:t>
            </a:r>
            <a:endParaRPr lang="ko-KR" altLang="en-US"/>
          </a:p>
        </p:txBody>
      </p:sp>
      <p:sp>
        <p:nvSpPr>
          <p:cNvPr id="62467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647700"/>
          </a:xfrm>
        </p:spPr>
        <p:txBody>
          <a:bodyPr/>
          <a:lstStyle/>
          <a:p>
            <a:r>
              <a:rPr lang="en-US" altLang="ko-KR" sz="2200"/>
              <a:t>8 CPU, 64 GB RAM, OS version: 16.04.1 LTS (Xenial Xerus)</a:t>
            </a:r>
            <a:endParaRPr lang="ko-KR" altLang="en-US" sz="220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A874951-FC4C-4D95-9818-99E036DE7D38}" type="slidenum">
              <a:rPr lang="en-US" altLang="ko-KR" smtClean="0">
                <a:latin typeface="Verdana" panose="020B0604030504040204" pitchFamily="34" charset="0"/>
              </a:rPr>
              <a:pPr/>
              <a:t>40</a:t>
            </a:fld>
            <a:endParaRPr lang="en-US" altLang="ko-KR">
              <a:latin typeface="Verdan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1188" y="1989138"/>
          <a:ext cx="8075613" cy="3671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1871">
                  <a:extLst>
                    <a:ext uri="{9D8B030D-6E8A-4147-A177-3AD203B41FA5}">
                      <a16:colId xmlns:a16="http://schemas.microsoft.com/office/drawing/2014/main" val="3850444464"/>
                    </a:ext>
                  </a:extLst>
                </a:gridCol>
                <a:gridCol w="2691871">
                  <a:extLst>
                    <a:ext uri="{9D8B030D-6E8A-4147-A177-3AD203B41FA5}">
                      <a16:colId xmlns:a16="http://schemas.microsoft.com/office/drawing/2014/main" val="1262395981"/>
                    </a:ext>
                  </a:extLst>
                </a:gridCol>
                <a:gridCol w="2691871">
                  <a:extLst>
                    <a:ext uri="{9D8B030D-6E8A-4147-A177-3AD203B41FA5}">
                      <a16:colId xmlns:a16="http://schemas.microsoft.com/office/drawing/2014/main" val="2683663923"/>
                    </a:ext>
                  </a:extLst>
                </a:gridCol>
              </a:tblGrid>
              <a:tr h="407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12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extLst>
                  <a:ext uri="{0D108BD9-81ED-4DB2-BD59-A6C34878D82A}">
                    <a16:rowId xmlns:a16="http://schemas.microsoft.com/office/drawing/2014/main" val="1972026675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 invoker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java-8-openjdk-amd64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openjdk-12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extLst>
                  <a:ext uri="{0D108BD9-81ED-4DB2-BD59-A6C34878D82A}">
                    <a16:rowId xmlns:a16="http://schemas.microsoft.com/office/drawing/2014/main" val="3920421280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 options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-XX:+UseG1GC -server -Xmx1024m -Xms1024m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40916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Warmup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iterations, 1s each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78805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Measurement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iterations, 1000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each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057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min per iteration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98753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thread, will synchronize iterations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04085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 mode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Throughput,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ops/time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7026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cores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667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1,000 Element Array</a:t>
            </a:r>
            <a:endParaRPr lang="ko-KR" altLang="en-US"/>
          </a:p>
        </p:txBody>
      </p:sp>
      <p:sp>
        <p:nvSpPr>
          <p:cNvPr id="634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908272A-0A1C-4DC0-AA7A-1DFF49CC27C8}" type="slidenum">
              <a:rPr lang="en-US" altLang="ko-KR" smtClean="0">
                <a:latin typeface="Verdana" panose="020B0604030504040204" pitchFamily="34" charset="0"/>
              </a:rPr>
              <a:pPr/>
              <a:t>41</a:t>
            </a:fld>
            <a:endParaRPr lang="en-US" altLang="ko-KR">
              <a:latin typeface="Verdana" panose="020B0604030504040204" pitchFamily="34" charset="0"/>
            </a:endParaRPr>
          </a:p>
        </p:txBody>
      </p:sp>
      <p:pic>
        <p:nvPicPr>
          <p:cNvPr id="63492" name="Picture 2" descr="1,000 Element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484313"/>
            <a:ext cx="76914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100,000 Element Array</a:t>
            </a:r>
            <a:endParaRPr lang="ko-KR" altLang="en-US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FC8E997-9C65-491F-9787-9FE9D2D93CC8}" type="slidenum">
              <a:rPr lang="en-US" altLang="ko-KR" smtClean="0">
                <a:latin typeface="Verdana" panose="020B0604030504040204" pitchFamily="34" charset="0"/>
              </a:rPr>
              <a:pPr/>
              <a:t>42</a:t>
            </a:fld>
            <a:endParaRPr lang="en-US" altLang="ko-KR">
              <a:latin typeface="Verdana" panose="020B0604030504040204" pitchFamily="34" charset="0"/>
            </a:endParaRPr>
          </a:p>
        </p:txBody>
      </p:sp>
      <p:pic>
        <p:nvPicPr>
          <p:cNvPr id="64516" name="Picture 2" descr="100,000 Element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296988"/>
            <a:ext cx="8229600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/>
          </a:p>
        </p:txBody>
      </p:sp>
      <p:sp>
        <p:nvSpPr>
          <p:cNvPr id="6553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75CABD3-2998-48E4-A85A-A522E2F4CD12}" type="slidenum">
              <a:rPr lang="en-US" altLang="ko-KR" smtClean="0">
                <a:latin typeface="Verdana" panose="020B0604030504040204" pitchFamily="34" charset="0"/>
              </a:rPr>
              <a:pPr/>
              <a:t>43</a:t>
            </a:fld>
            <a:endParaRPr lang="en-US" altLang="ko-KR">
              <a:latin typeface="Verdana" panose="020B0604030504040204" pitchFamily="34" charset="0"/>
            </a:endParaRPr>
          </a:p>
        </p:txBody>
      </p:sp>
      <p:pic>
        <p:nvPicPr>
          <p:cNvPr id="65540" name="Picture 2" descr="Summary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8"/>
          <a:stretch>
            <a:fillRect/>
          </a:stretch>
        </p:blipFill>
        <p:spPr bwMode="auto">
          <a:xfrm>
            <a:off x="422275" y="2563813"/>
            <a:ext cx="8255000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647700"/>
          </a:xfrm>
        </p:spPr>
        <p:txBody>
          <a:bodyPr/>
          <a:lstStyle/>
          <a:p>
            <a:r>
              <a:rPr lang="en-US" altLang="ko-KR" sz="1800"/>
              <a:t>On a relatively small array old fashion loop shows the best results</a:t>
            </a:r>
          </a:p>
          <a:p>
            <a:r>
              <a:rPr lang="en-US" altLang="ko-KR" sz="1800"/>
              <a:t>For arrays of large size, parallel streams show better results.</a:t>
            </a:r>
          </a:p>
          <a:p>
            <a:r>
              <a:rPr lang="en-US" altLang="ko-KR" sz="1800"/>
              <a:t>Complex filter is better than multiple filters</a:t>
            </a:r>
            <a:endParaRPr lang="ko-KR" altLang="en-US" sz="1800"/>
          </a:p>
        </p:txBody>
      </p:sp>
      <p:sp>
        <p:nvSpPr>
          <p:cNvPr id="65542" name="직사각형 4"/>
          <p:cNvSpPr>
            <a:spLocks noChangeArrowheads="1"/>
          </p:cNvSpPr>
          <p:nvPr/>
        </p:nvSpPr>
        <p:spPr bwMode="auto">
          <a:xfrm>
            <a:off x="7589838" y="3068638"/>
            <a:ext cx="1081087" cy="576262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3" name="직사각형 7"/>
          <p:cNvSpPr>
            <a:spLocks noChangeArrowheads="1"/>
          </p:cNvSpPr>
          <p:nvPr/>
        </p:nvSpPr>
        <p:spPr bwMode="auto">
          <a:xfrm>
            <a:off x="7596188" y="3644900"/>
            <a:ext cx="1079500" cy="576263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4" name="직사각형 9"/>
          <p:cNvSpPr>
            <a:spLocks noChangeArrowheads="1"/>
          </p:cNvSpPr>
          <p:nvPr/>
        </p:nvSpPr>
        <p:spPr bwMode="auto">
          <a:xfrm>
            <a:off x="7596188" y="4797425"/>
            <a:ext cx="1081087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5" name="직사각형 10"/>
          <p:cNvSpPr>
            <a:spLocks noChangeArrowheads="1"/>
          </p:cNvSpPr>
          <p:nvPr/>
        </p:nvSpPr>
        <p:spPr bwMode="auto">
          <a:xfrm>
            <a:off x="2835275" y="5043488"/>
            <a:ext cx="1081088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6" name="직사각형 11"/>
          <p:cNvSpPr>
            <a:spLocks noChangeArrowheads="1"/>
          </p:cNvSpPr>
          <p:nvPr/>
        </p:nvSpPr>
        <p:spPr bwMode="auto">
          <a:xfrm>
            <a:off x="6472238" y="5314950"/>
            <a:ext cx="1081087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7" name="직사각형 12"/>
          <p:cNvSpPr>
            <a:spLocks noChangeArrowheads="1"/>
          </p:cNvSpPr>
          <p:nvPr/>
        </p:nvSpPr>
        <p:spPr bwMode="auto">
          <a:xfrm>
            <a:off x="5219700" y="5595938"/>
            <a:ext cx="1081088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8" name="직사각형 13"/>
          <p:cNvSpPr>
            <a:spLocks noChangeArrowheads="1"/>
          </p:cNvSpPr>
          <p:nvPr/>
        </p:nvSpPr>
        <p:spPr bwMode="auto">
          <a:xfrm>
            <a:off x="6470650" y="5870575"/>
            <a:ext cx="1081088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49" name="직사각형 14"/>
          <p:cNvSpPr>
            <a:spLocks noChangeArrowheads="1"/>
          </p:cNvSpPr>
          <p:nvPr/>
        </p:nvSpPr>
        <p:spPr bwMode="auto">
          <a:xfrm>
            <a:off x="5226050" y="6137275"/>
            <a:ext cx="1081088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50" name="직사각형 15"/>
          <p:cNvSpPr>
            <a:spLocks noChangeArrowheads="1"/>
          </p:cNvSpPr>
          <p:nvPr/>
        </p:nvSpPr>
        <p:spPr bwMode="auto">
          <a:xfrm>
            <a:off x="7591425" y="4221163"/>
            <a:ext cx="1081088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65551" name="직사각형 16"/>
          <p:cNvSpPr>
            <a:spLocks noChangeArrowheads="1"/>
          </p:cNvSpPr>
          <p:nvPr/>
        </p:nvSpPr>
        <p:spPr bwMode="auto">
          <a:xfrm>
            <a:off x="2778125" y="4486275"/>
            <a:ext cx="1081088" cy="2159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9C661-D704-4B66-A900-540A329A7F1A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6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vs Collection (cont’d)</a:t>
            </a:r>
            <a:endParaRPr lang="ko-KR" altLang="en-US" dirty="0"/>
          </a:p>
        </p:txBody>
      </p:sp>
      <p:sp>
        <p:nvSpPr>
          <p:cNvPr id="5120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125EE7-1B4E-41CB-A5D5-B5B23788749C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DE28BF-65D8-A758-896B-454DD5CE485F}"/>
              </a:ext>
            </a:extLst>
          </p:cNvPr>
          <p:cNvGrpSpPr/>
          <p:nvPr/>
        </p:nvGrpSpPr>
        <p:grpSpPr>
          <a:xfrm>
            <a:off x="395536" y="1311275"/>
            <a:ext cx="8029897" cy="5085490"/>
            <a:chOff x="395536" y="1311275"/>
            <a:chExt cx="8029897" cy="5085490"/>
          </a:xfrm>
        </p:grpSpPr>
        <p:pic>
          <p:nvPicPr>
            <p:cNvPr id="51204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311275"/>
              <a:ext cx="4427538" cy="508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5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311275"/>
              <a:ext cx="3781425" cy="501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6AFAD1-0FBA-53C9-1734-A9E16A62829D}"/>
                </a:ext>
              </a:extLst>
            </p:cNvPr>
            <p:cNvSpPr/>
            <p:nvPr/>
          </p:nvSpPr>
          <p:spPr bwMode="auto">
            <a:xfrm>
              <a:off x="4644008" y="5877272"/>
              <a:ext cx="17906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4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Stream Operations:</a:t>
            </a:r>
            <a:br>
              <a:rPr lang="en-US" altLang="ko-KR" dirty="0"/>
            </a:br>
            <a:r>
              <a:rPr lang="en-US" altLang="ko-KR" dirty="0"/>
              <a:t>Intermediate vs Terminal</a:t>
            </a:r>
            <a:endParaRPr lang="ko-KR" altLang="en-US" dirty="0"/>
          </a:p>
        </p:txBody>
      </p:sp>
      <p:sp>
        <p:nvSpPr>
          <p:cNvPr id="5222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558FAF-BD9D-4FC4-A519-AB3557CADC20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55576" y="1340768"/>
            <a:ext cx="5544542" cy="136815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List&lt;String&gt; names = </a:t>
            </a:r>
            <a:r>
              <a:rPr kumimoji="1" lang="en-US" altLang="ko-KR" sz="1800" dirty="0" err="1"/>
              <a:t>Dish.menu.stream</a:t>
            </a:r>
            <a:r>
              <a:rPr kumimoji="1" lang="en-US" altLang="ko-KR" sz="1800" dirty="0"/>
              <a:t>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.filter(dish -&gt; </a:t>
            </a:r>
            <a:r>
              <a:rPr kumimoji="1" lang="en-US" altLang="ko-KR" sz="1800" dirty="0" err="1"/>
              <a:t>dish.getCalories</a:t>
            </a:r>
            <a:r>
              <a:rPr kumimoji="1" lang="en-US" altLang="ko-KR" sz="1800" dirty="0"/>
              <a:t>() &gt; 300)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.map(Dish::</a:t>
            </a:r>
            <a:r>
              <a:rPr kumimoji="1" lang="en-US" altLang="ko-KR" sz="1800" dirty="0" err="1"/>
              <a:t>getName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.limit(3)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/>
              <a:t>	.collect(</a:t>
            </a:r>
            <a:r>
              <a:rPr kumimoji="1" lang="en-US" altLang="ko-KR" sz="1800" dirty="0" err="1"/>
              <a:t>toList</a:t>
            </a:r>
            <a:r>
              <a:rPr kumimoji="1" lang="en-US" altLang="ko-KR" sz="1800" dirty="0"/>
              <a:t>());</a:t>
            </a:r>
          </a:p>
        </p:txBody>
      </p:sp>
      <p:pic>
        <p:nvPicPr>
          <p:cNvPr id="52229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17840"/>
            <a:ext cx="6408712" cy="220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B053569-0EFD-AD45-2315-C06AA31C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5577291"/>
            <a:ext cx="8229600" cy="1079500"/>
          </a:xfrm>
        </p:spPr>
        <p:txBody>
          <a:bodyPr/>
          <a:lstStyle/>
          <a:p>
            <a:r>
              <a:rPr lang="en-US" altLang="ko-KR" sz="2000" dirty="0"/>
              <a:t>Intermediate operations: filter, map, limit, sorted, distinct…</a:t>
            </a:r>
          </a:p>
          <a:p>
            <a:r>
              <a:rPr lang="en-US" altLang="ko-KR" sz="2000" dirty="0"/>
              <a:t>Terminal operations: </a:t>
            </a:r>
            <a:r>
              <a:rPr lang="en-US" altLang="ko-KR" sz="2000" dirty="0" err="1"/>
              <a:t>forEach</a:t>
            </a:r>
            <a:r>
              <a:rPr lang="en-US" altLang="ko-KR" sz="2000" dirty="0"/>
              <a:t>, count, collect, reduce…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29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Filtering with Predicate</a:t>
            </a:r>
            <a:endParaRPr lang="ko-KR" altLang="en-US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008062"/>
          </a:xfrm>
        </p:spPr>
        <p:txBody>
          <a:bodyPr/>
          <a:lstStyle/>
          <a:p>
            <a:r>
              <a:rPr lang="en-US" altLang="ko-KR" sz="2000" b="1" dirty="0"/>
              <a:t>filter</a:t>
            </a:r>
            <a:r>
              <a:rPr lang="en-US" altLang="ko-KR" sz="2000" dirty="0"/>
              <a:t> operation takes as argument a predicate and </a:t>
            </a:r>
            <a:r>
              <a:rPr lang="en-US" altLang="ko-KR" sz="2000" u="sng" dirty="0"/>
              <a:t>returns a stream of all elements matching the predicate</a:t>
            </a:r>
            <a:endParaRPr lang="ko-KR" altLang="en-US" sz="2000" u="sng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A1EC52-13BB-4166-9FB3-27CB6D4C00BA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0485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924175"/>
            <a:ext cx="84074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692275" y="2133600"/>
            <a:ext cx="5616575" cy="7350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List&lt;Dish&gt; vegetarianDishes = Dish.menu.stream()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</a:t>
            </a:r>
            <a:r>
              <a:rPr kumimoji="1" lang="de-DE" altLang="ko-KR" sz="1800" b="1"/>
              <a:t>filter</a:t>
            </a:r>
            <a:r>
              <a:rPr kumimoji="1" lang="de-DE" altLang="ko-KR" sz="1800"/>
              <a:t>(Dish::isVegetarian).</a:t>
            </a:r>
            <a:r>
              <a:rPr kumimoji="1" lang="de-DE" altLang="ko-KR" sz="1800" b="1"/>
              <a:t>collect</a:t>
            </a:r>
            <a:r>
              <a:rPr kumimoji="1" lang="de-DE" altLang="ko-KR" sz="1800"/>
              <a:t>(Collectors.toList());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Slicing using Filter</a:t>
            </a:r>
            <a:endParaRPr lang="ko-KR" altLang="en-US"/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47E493-8C35-493F-9AAE-38F09502922B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1341438"/>
            <a:ext cx="8362950" cy="20526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List&lt;Dish&gt; specialMenu = Arrays.asList(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new Dish("seasonal fruit", true, 120, Dish.Type.OTHER),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new Dish("prawns", false, 300, Dish.Type.FISH),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new Dish("rice", true, 350, Dish.Type.OTHER),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new Dish("chicken", false, 400, Dish.Type.MEAT),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dirty="0"/>
              <a:t>	new Dish("french fries", true, 530, Dish.Type.OTHER) );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8313" y="3716338"/>
            <a:ext cx="8362950" cy="14414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List&lt;Dish&gt; filteredMenu = specialMenu.stream()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/>
              <a:t>	.filter(dish -&gt; dish.getCalories() &lt; 320)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.collect(Collectors.toList());	// season</a:t>
            </a:r>
            <a:r>
              <a:rPr kumimoji="1" lang="en-US" altLang="ko-KR" sz="1800"/>
              <a:t>al fruit, prawns</a:t>
            </a:r>
            <a:endParaRPr kumimoji="1" lang="de-DE" altLang="ko-K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Slicing using Filter</a:t>
            </a:r>
            <a:endParaRPr lang="ko-KR" altLang="en-US"/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7D751F-32E6-476C-BA9D-0823F596BCD3}" type="slidenum">
              <a:rPr lang="en-US" altLang="ko-KR" sz="1000" smtClean="0">
                <a:latin typeface="Verdan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8362950" cy="5113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List&lt;String&gt; versions = new ArrayList&lt;&gt;();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versions.add("Lollipop");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versions.add("KitKat");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versions.add("Jelly Bean");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versions.add("Ice Cream Sandwidth");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versions.add("Honeycomb");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versions.add("Gingerbread");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endParaRPr kumimoji="1" lang="de-DE" altLang="ko-KR" sz="1800"/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// print all versions whose length is greater than 10 character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System.out.println("All versions whose length greater than 10");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versions.stream()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/>
              <a:t>	.filter(s -&gt; s.length() &gt; 10)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.forEach(System.out::println);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endParaRPr kumimoji="1" lang="de-DE" altLang="ko-KR" sz="1800"/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System.out.println("first element which has letter 'e' ");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String first = versions.stream()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 b="1"/>
              <a:t>	.filter(s -&gt; s.contains("e"))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	.findFirst().get();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de-DE" altLang="ko-KR" sz="1800"/>
              <a:t>System.out.println(first);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Institutionaliztion_OOS_PJG">
  <a:themeElements>
    <a:clrScheme name="2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2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2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OOS-Verdana굴림-Blue</Template>
  <TotalTime>6540</TotalTime>
  <Words>4317</Words>
  <Application>Microsoft Office PowerPoint</Application>
  <PresentationFormat>화면 슬라이드 쇼(4:3)</PresentationFormat>
  <Paragraphs>537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맑은 고딕</vt:lpstr>
      <vt:lpstr>Arial</vt:lpstr>
      <vt:lpstr>Verdana</vt:lpstr>
      <vt:lpstr>Wingdings</vt:lpstr>
      <vt:lpstr>2_Institutionaliztion_OOS_PJG</vt:lpstr>
      <vt:lpstr>Streams</vt:lpstr>
      <vt:lpstr>Streams: Since Java 8</vt:lpstr>
      <vt:lpstr>Streams</vt:lpstr>
      <vt:lpstr>Stream vs Collection</vt:lpstr>
      <vt:lpstr>Stream vs Collection (cont’d)</vt:lpstr>
      <vt:lpstr>Stream Operations: Intermediate vs Terminal</vt:lpstr>
      <vt:lpstr>Filtering with Predicate</vt:lpstr>
      <vt:lpstr>Slicing using Filter</vt:lpstr>
      <vt:lpstr>Slicing using Filter</vt:lpstr>
      <vt:lpstr>Counting using Filter</vt:lpstr>
      <vt:lpstr>Creating List using Filter</vt:lpstr>
      <vt:lpstr>Filtering Unique Elements</vt:lpstr>
      <vt:lpstr>Mapping</vt:lpstr>
      <vt:lpstr>Converting using Map</vt:lpstr>
      <vt:lpstr>Flat Mapping</vt:lpstr>
      <vt:lpstr>PowerPoint 프레젠테이션</vt:lpstr>
      <vt:lpstr>Reducing: Sum</vt:lpstr>
      <vt:lpstr>Reducing: Max, Min</vt:lpstr>
      <vt:lpstr>Matching</vt:lpstr>
      <vt:lpstr>Pipelines</vt:lpstr>
      <vt:lpstr>Pipelines with Method Reference</vt:lpstr>
      <vt:lpstr>Pipelines Example</vt:lpstr>
      <vt:lpstr>PowerPoint 프레젠테이션</vt:lpstr>
      <vt:lpstr>PowerPoint 프레젠테이션</vt:lpstr>
      <vt:lpstr>Building Streams</vt:lpstr>
      <vt:lpstr>Streams from a Sequence of Values</vt:lpstr>
      <vt:lpstr>Streams from Arrays</vt:lpstr>
      <vt:lpstr>Streams from Collection</vt:lpstr>
      <vt:lpstr>Streams from Files</vt:lpstr>
      <vt:lpstr>Streams from Functions: iterate</vt:lpstr>
      <vt:lpstr>Streams from Functions: generate</vt:lpstr>
      <vt:lpstr>Streams from Functions: generate</vt:lpstr>
      <vt:lpstr>performance</vt:lpstr>
      <vt:lpstr>Introduction</vt:lpstr>
      <vt:lpstr>Stream + Complex Filter</vt:lpstr>
      <vt:lpstr>Stream + Multiple Filter</vt:lpstr>
      <vt:lpstr>Parallel Stream + Complex Filter</vt:lpstr>
      <vt:lpstr>Parallel Stream + Multiple Filter</vt:lpstr>
      <vt:lpstr>Old Fashion Loop</vt:lpstr>
      <vt:lpstr>Environment</vt:lpstr>
      <vt:lpstr>1,000 Element Array</vt:lpstr>
      <vt:lpstr>100,000 Element Array</vt:lpstr>
      <vt:lpstr>Summary</vt:lpstr>
      <vt:lpstr>Q&amp;A</vt:lpstr>
    </vt:vector>
  </TitlesOfParts>
  <Company>부산대학교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채흥석</dc:creator>
  <cp:lastModifiedBy>김은영</cp:lastModifiedBy>
  <cp:revision>2071</cp:revision>
  <dcterms:created xsi:type="dcterms:W3CDTF">2002-03-07T05:33:18Z</dcterms:created>
  <dcterms:modified xsi:type="dcterms:W3CDTF">2023-12-05T02:52:37Z</dcterms:modified>
</cp:coreProperties>
</file>