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67" r:id="rId3"/>
    <p:sldId id="388" r:id="rId4"/>
    <p:sldId id="389" r:id="rId5"/>
    <p:sldId id="391" r:id="rId6"/>
    <p:sldId id="393" r:id="rId7"/>
    <p:sldId id="394" r:id="rId8"/>
    <p:sldId id="397" r:id="rId9"/>
    <p:sldId id="396" r:id="rId10"/>
    <p:sldId id="337" r:id="rId11"/>
    <p:sldId id="398" r:id="rId12"/>
    <p:sldId id="386" r:id="rId13"/>
  </p:sldIdLst>
  <p:sldSz cx="9906000" cy="6858000" type="A4"/>
  <p:notesSz cx="9906000" cy="67691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2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CC0066"/>
    <a:srgbClr val="A50021"/>
    <a:srgbClr val="0000CC"/>
    <a:srgbClr val="CC0000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4496" autoAdjust="0"/>
  </p:normalViewPr>
  <p:slideViewPr>
    <p:cSldViewPr>
      <p:cViewPr varScale="1">
        <p:scale>
          <a:sx n="41" d="100"/>
          <a:sy n="41" d="100"/>
        </p:scale>
        <p:origin x="749" y="36"/>
      </p:cViewPr>
      <p:guideLst>
        <p:guide orient="horz" pos="177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144"/>
    </p:cViewPr>
  </p:sorterViewPr>
  <p:notesViewPr>
    <p:cSldViewPr>
      <p:cViewPr varScale="1">
        <p:scale>
          <a:sx n="51" d="100"/>
          <a:sy n="51" d="100"/>
        </p:scale>
        <p:origin x="-1860" y="-84"/>
      </p:cViewPr>
      <p:guideLst>
        <p:guide orient="horz" pos="1220"/>
        <p:guide pos="38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93061" cy="33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t" anchorCtr="0" compatLnSpc="1">
            <a:prstTxWarp prst="textNoShape">
              <a:avLst/>
            </a:prstTxWarp>
          </a:bodyPr>
          <a:lstStyle>
            <a:lvl1pPr algn="l" defTabSz="916210" eaLnBrk="1" hangingPunct="1">
              <a:defRPr kumimoji="1" sz="11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2940" y="1"/>
            <a:ext cx="4293061" cy="33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t" anchorCtr="0" compatLnSpc="1">
            <a:prstTxWarp prst="textNoShape">
              <a:avLst/>
            </a:prstTxWarp>
          </a:bodyPr>
          <a:lstStyle>
            <a:lvl1pPr algn="r" defTabSz="916210" eaLnBrk="1" hangingPunct="1">
              <a:defRPr kumimoji="1" sz="11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31554"/>
            <a:ext cx="4293061" cy="33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b" anchorCtr="0" compatLnSpc="1">
            <a:prstTxWarp prst="textNoShape">
              <a:avLst/>
            </a:prstTxWarp>
          </a:bodyPr>
          <a:lstStyle>
            <a:lvl1pPr algn="l" defTabSz="916210" eaLnBrk="1" hangingPunct="1">
              <a:defRPr kumimoji="1" sz="11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2940" y="6431554"/>
            <a:ext cx="4293061" cy="33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b" anchorCtr="0" compatLnSpc="1">
            <a:prstTxWarp prst="textNoShape">
              <a:avLst/>
            </a:prstTxWarp>
          </a:bodyPr>
          <a:lstStyle>
            <a:lvl1pPr algn="r" defTabSz="916210" eaLnBrk="1" hangingPunct="1">
              <a:defRPr kumimoji="1" sz="1100" b="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B5566D4-971B-4097-A864-F30B2F5F31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93061" cy="33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t" anchorCtr="0" compatLnSpc="1">
            <a:prstTxWarp prst="textNoShape">
              <a:avLst/>
            </a:prstTxWarp>
          </a:bodyPr>
          <a:lstStyle>
            <a:lvl1pPr algn="l" defTabSz="916210" eaLnBrk="1" hangingPunct="1">
              <a:defRPr kumimoji="1" sz="11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2940" y="1"/>
            <a:ext cx="4293061" cy="33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t" anchorCtr="0" compatLnSpc="1">
            <a:prstTxWarp prst="textNoShape">
              <a:avLst/>
            </a:prstTxWarp>
          </a:bodyPr>
          <a:lstStyle>
            <a:lvl1pPr algn="r" defTabSz="916210" eaLnBrk="1" hangingPunct="1">
              <a:defRPr kumimoji="1" sz="11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5788" y="511175"/>
            <a:ext cx="3656012" cy="2530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9879" y="3215020"/>
            <a:ext cx="7266243" cy="304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9" tIns="46140" rIns="92279" bIns="461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31554"/>
            <a:ext cx="4293061" cy="33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b" anchorCtr="0" compatLnSpc="1">
            <a:prstTxWarp prst="textNoShape">
              <a:avLst/>
            </a:prstTxWarp>
          </a:bodyPr>
          <a:lstStyle>
            <a:lvl1pPr algn="l" defTabSz="916210" eaLnBrk="1" hangingPunct="1">
              <a:defRPr kumimoji="1" sz="11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2940" y="6431554"/>
            <a:ext cx="4293061" cy="33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b" anchorCtr="0" compatLnSpc="1">
            <a:prstTxWarp prst="textNoShape">
              <a:avLst/>
            </a:prstTxWarp>
          </a:bodyPr>
          <a:lstStyle>
            <a:lvl1pPr algn="r" defTabSz="916210" eaLnBrk="1" hangingPunct="1">
              <a:defRPr kumimoji="1" sz="1100" b="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6BC838A4-05D0-4BBB-BA54-B1DADA209E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14644" indent="-274863" defTabSz="916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099452" indent="-219890" defTabSz="916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539232" indent="-219890" defTabSz="916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979013" indent="-219890" defTabSz="916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418794" indent="-219890" defTabSz="91621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858574" indent="-219890" defTabSz="91621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298355" indent="-219890" defTabSz="91621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738136" indent="-219890" defTabSz="91621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27D9274-9728-40EC-8260-ACFE70290E79}" type="slidenum">
              <a:rPr lang="en-US" altLang="ko-KR" sz="1100"/>
              <a:pPr>
                <a:spcBef>
                  <a:spcPct val="0"/>
                </a:spcBef>
              </a:pPr>
              <a:t>1</a:t>
            </a:fld>
            <a:endParaRPr lang="en-US" altLang="ko-KR" sz="11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C838A4-05D0-4BBB-BA54-B1DADA209E1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95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C838A4-05D0-4BBB-BA54-B1DADA209E19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993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C838A4-05D0-4BBB-BA54-B1DADA209E19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54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C838A4-05D0-4BBB-BA54-B1DADA209E19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073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C838A4-05D0-4BBB-BA54-B1DADA209E19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213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C838A4-05D0-4BBB-BA54-B1DADA209E19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227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C838A4-05D0-4BBB-BA54-B1DADA209E19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386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7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1651000" y="1219200"/>
            <a:ext cx="7842250" cy="1371600"/>
          </a:xfrm>
        </p:spPr>
        <p:txBody>
          <a:bodyPr/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16100" y="3429000"/>
            <a:ext cx="74295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61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FC9CE-E668-4A46-9039-50608C4DA5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06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3415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814A-28DD-4F4F-B44D-437B696262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36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06BF0-3EB3-4F68-804A-F9EF47839F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33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9F5AD-C298-4086-AED0-14668EBF9A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649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2A7CC-B605-422E-8AC7-469163889B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578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B7747-9304-4898-A3E8-AB41CCF54D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76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BDE1-DB8A-4E16-9E81-ADECAC5935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492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13FD8-158B-4668-881E-3DE0439ED9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214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A513E-3DEE-4F18-AB41-3EAFE27E03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63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E2B43-7CA0-40D8-84F6-DBF4B7BA11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51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gray">
          <a:xfrm>
            <a:off x="508000" y="6410325"/>
            <a:ext cx="91265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8915400" cy="5127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215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53188"/>
            <a:ext cx="32099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15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1950" y="6453188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15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3063" y="6453188"/>
            <a:ext cx="2263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B901B4C-AB3C-4D3C-BB23-EF177DB1B4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495300" y="319088"/>
            <a:ext cx="8915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5" name="Rectangle 13"/>
          <p:cNvSpPr>
            <a:spLocks noChangeArrowheads="1"/>
          </p:cNvSpPr>
          <p:nvPr userDrawn="1"/>
        </p:nvSpPr>
        <p:spPr bwMode="auto">
          <a:xfrm>
            <a:off x="9448800" y="64309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4585788F-0536-4CEC-B046-C9CEC55C4BFA}" type="slidenum">
              <a:rPr lang="en-US" altLang="ko-KR" b="0" smtClean="0">
                <a:solidFill>
                  <a:srgbClr val="FF0000"/>
                </a:solidFill>
                <a:latin typeface="Britannic Bold" panose="020B0903060703020204" pitchFamily="34" charset="0"/>
              </a:rPr>
              <a:pPr algn="ctr" eaLnBrk="1" latinLnBrk="1" hangingPunct="1">
                <a:defRPr/>
              </a:pPr>
              <a:t>‹#›</a:t>
            </a:fld>
            <a:endParaRPr lang="en-US" altLang="ko-KR" b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3" name="직선 연결선 2"/>
          <p:cNvCxnSpPr/>
          <p:nvPr userDrawn="1"/>
        </p:nvCxnSpPr>
        <p:spPr bwMode="auto">
          <a:xfrm>
            <a:off x="495300" y="1125538"/>
            <a:ext cx="8915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apache.org/proper/commons-collection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api/java/util/Collections.html" TargetMode="External"/><Relationship Id="rId4" Type="http://schemas.openxmlformats.org/officeDocument/2006/relationships/hyperlink" Target="https://github.com/google/guav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guides/collections/referenc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7013" y="912813"/>
            <a:ext cx="7956550" cy="944562"/>
          </a:xfrm>
          <a:noFill/>
        </p:spPr>
        <p:txBody>
          <a:bodyPr lIns="97618" tIns="48809" rIns="97618" bIns="48809"/>
          <a:lstStyle/>
          <a:p>
            <a:pPr eaLnBrk="1" hangingPunct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Collections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19" name="직사각형 2"/>
          <p:cNvSpPr>
            <a:spLocks noChangeArrowheads="1"/>
          </p:cNvSpPr>
          <p:nvPr/>
        </p:nvSpPr>
        <p:spPr bwMode="auto">
          <a:xfrm>
            <a:off x="1666875" y="2269789"/>
            <a:ext cx="6215063" cy="211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Concept of a collection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Separating the interface from the implementation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Dynamic data structures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Generics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Java Collections Framework</a:t>
            </a:r>
            <a:endParaRPr lang="ko-KR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1572247" y="5805264"/>
            <a:ext cx="64043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</a:rPr>
              <a:t>Java Software Solutions, 9</a:t>
            </a:r>
            <a:r>
              <a:rPr lang="en-US" altLang="ko-KR" sz="1800" b="0" baseline="30000" dirty="0">
                <a:latin typeface="Arial" panose="020B0604020202020204" pitchFamily="34" charset="0"/>
              </a:rPr>
              <a:t>th</a:t>
            </a:r>
            <a:r>
              <a:rPr lang="en-US" altLang="ko-KR" sz="1800" b="0" dirty="0">
                <a:latin typeface="Arial" panose="020B0604020202020204" pitchFamily="34" charset="0"/>
              </a:rPr>
              <a:t> Edition – Chapter 13 Collections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</a:rPr>
              <a:t>https://docs.oracle.com/javase/tutorial/collections</a:t>
            </a:r>
            <a:endParaRPr lang="ko-KR" altLang="en-US" sz="18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Collection Implementation (Cont’d)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55299" name="내용 개체 틀 2"/>
          <p:cNvSpPr>
            <a:spLocks noGrp="1"/>
          </p:cNvSpPr>
          <p:nvPr>
            <p:ph idx="1"/>
          </p:nvPr>
        </p:nvSpPr>
        <p:spPr>
          <a:xfrm>
            <a:off x="495300" y="1214438"/>
            <a:ext cx="8672513" cy="78581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ko-KR" dirty="0"/>
              <a:t>Concurrent Implementation of Collection Classes</a:t>
            </a:r>
          </a:p>
          <a:p>
            <a:pPr lvl="1">
              <a:defRPr/>
            </a:pPr>
            <a:r>
              <a:rPr lang="en-US" altLang="ko-KR" dirty="0"/>
              <a:t>Package </a:t>
            </a:r>
            <a:r>
              <a:rPr lang="en-US" altLang="ko-KR" b="1" dirty="0" err="1"/>
              <a:t>java.util.concurrent</a:t>
            </a:r>
            <a:r>
              <a:rPr lang="en-US" altLang="ko-KR" dirty="0"/>
              <a:t> offers concurrent versions of data structures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66750" y="2000250"/>
          <a:ext cx="8342313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2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Interface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Implementation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Queue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ConcurrentLinkedQueue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An unbounded thread-safe queue based on linked nodes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BlockingQueue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LinkedBlockingQueue</a:t>
                      </a:r>
                      <a:r>
                        <a:rPr 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 — an optionally bounded FIFO blocking queue backed by linked nodes</a:t>
                      </a:r>
                    </a:p>
                    <a:p>
                      <a:pPr latinLnBrk="0"/>
                      <a:r>
                        <a:rPr 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ArrayBlockingQueue</a:t>
                      </a:r>
                      <a:r>
                        <a:rPr 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 — a bounded FIFO blocking queue backed by an array </a:t>
                      </a:r>
                    </a:p>
                    <a:p>
                      <a:pPr latinLnBrk="0"/>
                      <a:r>
                        <a:rPr 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PriorityBlockingQueue</a:t>
                      </a:r>
                      <a:r>
                        <a:rPr 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 — an unbounded blocking priority queue backed by a heap </a:t>
                      </a:r>
                    </a:p>
                    <a:p>
                      <a:pPr latinLnBrk="0"/>
                      <a:r>
                        <a:rPr 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DelayQueue</a:t>
                      </a:r>
                      <a:r>
                        <a:rPr 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 — a time-based scheduling queue backed by a heap </a:t>
                      </a:r>
                    </a:p>
                    <a:p>
                      <a:pPr latinLnBrk="0"/>
                      <a:r>
                        <a:rPr 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SynchronousQueue</a:t>
                      </a:r>
                      <a:r>
                        <a:rPr 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 — a simple rendezvous mechanism that uses the BlockingQueue interface</a:t>
                      </a: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BlockingDeque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LinkedBlockingDeque</a:t>
                      </a:r>
                      <a:r>
                        <a:rPr lang="en-US" sz="16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An optionally-bounded blocking </a:t>
                      </a:r>
                      <a:r>
                        <a:rPr lang="en-US" sz="1600" b="0" dirty="0" err="1">
                          <a:latin typeface="맑은 고딕" pitchFamily="50" charset="-127"/>
                          <a:ea typeface="맑은 고딕" pitchFamily="50" charset="-127"/>
                        </a:rPr>
                        <a:t>deque</a:t>
                      </a:r>
                      <a:r>
                        <a:rPr 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 based on linked nodes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ConcurrentMap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ConcurrentHashMap</a:t>
                      </a:r>
                      <a:r>
                        <a:rPr 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6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a highly concurrent, high-performance implementation backed up by a hash table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4A605-D7B8-38D6-E8F8-8219FEEF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6A2E5-34E0-E2ED-F1CA-483C7295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java.util.Arrays</a:t>
            </a:r>
            <a:r>
              <a:rPr lang="en-US" b="1" dirty="0"/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Utility class contains static methods for manipulating arrays</a:t>
            </a:r>
            <a:r>
              <a:rPr lang="en-US" altLang="ko-KR" dirty="0"/>
              <a:t>, such as ort, search, compare, hash, copy, resize…</a:t>
            </a:r>
          </a:p>
          <a:p>
            <a:pPr lvl="1"/>
            <a:endParaRPr lang="en-US" dirty="0"/>
          </a:p>
          <a:p>
            <a:r>
              <a:rPr lang="en-US" b="1" dirty="0" err="1"/>
              <a:t>java.util.Collections</a:t>
            </a:r>
            <a:r>
              <a:rPr lang="en-US" b="1" dirty="0"/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Utility class contains useful static methods that operate on or return collections</a:t>
            </a:r>
          </a:p>
          <a:p>
            <a:pPr lvl="1"/>
            <a:r>
              <a:rPr lang="en-US" dirty="0"/>
              <a:t>Algorithms</a:t>
            </a:r>
          </a:p>
          <a:p>
            <a:pPr lvl="2"/>
            <a:r>
              <a:rPr lang="en-US" dirty="0"/>
              <a:t>sort, reverse, search, shuffle, fill, copy, min, max, rotate, swap, disjoint, </a:t>
            </a:r>
            <a:r>
              <a:rPr lang="en-US" dirty="0" err="1"/>
              <a:t>addAll</a:t>
            </a:r>
            <a:endParaRPr lang="en-US" dirty="0"/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lvl="2"/>
            <a:r>
              <a:rPr lang="en-US" dirty="0">
                <a:hlinkClick r:id="rId3"/>
              </a:rPr>
              <a:t>Apache Commons Collections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Guava: Google Core Libraries for Java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C6A4D-5FD8-9FAE-FF62-A13332E73D61}"/>
              </a:ext>
            </a:extLst>
          </p:cNvPr>
          <p:cNvSpPr txBox="1"/>
          <p:nvPr/>
        </p:nvSpPr>
        <p:spPr>
          <a:xfrm>
            <a:off x="6537176" y="5805264"/>
            <a:ext cx="3305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https://docs.oracle.com/javase/8/docs/api/java/util/Collections.html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365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10ADC-A370-378A-14CB-6DD01E6B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1045096"/>
          </a:xfrm>
        </p:spPr>
        <p:txBody>
          <a:bodyPr/>
          <a:lstStyle/>
          <a:p>
            <a:r>
              <a:rPr lang="en-US" altLang="ko-KR" sz="2000" dirty="0"/>
              <a:t>A collection is an object that represents a group of objects (known as its elements)</a:t>
            </a:r>
          </a:p>
          <a:p>
            <a:r>
              <a:rPr lang="en-US" altLang="ko-KR" sz="2000" dirty="0"/>
              <a:t>It helps us organize and manage other objects</a:t>
            </a:r>
          </a:p>
          <a:p>
            <a:r>
              <a:rPr lang="en-US" altLang="ko-KR" sz="2000" dirty="0"/>
              <a:t>A collection provides services for adding, removing and otherwise managing the elements it contains</a:t>
            </a:r>
          </a:p>
          <a:p>
            <a:r>
              <a:rPr lang="en-US" altLang="ko-KR" sz="2000" dirty="0"/>
              <a:t>Sometimes the elements in a collection are ordered, sometimes they are not</a:t>
            </a:r>
          </a:p>
          <a:p>
            <a:r>
              <a:rPr lang="en-US" altLang="ko-KR" sz="2000" dirty="0"/>
              <a:t>All collection classes in Java are generic</a:t>
            </a:r>
          </a:p>
          <a:p>
            <a:pPr lvl="1"/>
            <a:r>
              <a:rPr lang="en-US" altLang="ko-KR" sz="1600" dirty="0"/>
              <a:t>You create a collection that holds a specific type, such as </a:t>
            </a:r>
            <a:r>
              <a:rPr lang="en-US" altLang="ko-KR" sz="1600" i="1" dirty="0" err="1">
                <a:latin typeface="+mj-lt"/>
              </a:rPr>
              <a:t>ArrayList</a:t>
            </a:r>
            <a:r>
              <a:rPr lang="en-US" altLang="ko-KR" sz="1600" i="1" dirty="0">
                <a:latin typeface="+mj-lt"/>
              </a:rPr>
              <a:t>&lt;String&gt;</a:t>
            </a:r>
          </a:p>
          <a:p>
            <a:r>
              <a:rPr lang="en-US" altLang="ko-KR" sz="2000" dirty="0"/>
              <a:t>A collection is implemented with a particular underlying data structure</a:t>
            </a:r>
          </a:p>
          <a:p>
            <a:pPr lvl="1"/>
            <a:r>
              <a:rPr lang="en-US" altLang="ko-KR" sz="1600" dirty="0" err="1"/>
              <a:t>ArrayList</a:t>
            </a:r>
            <a:r>
              <a:rPr lang="en-US" altLang="ko-KR" sz="1600" dirty="0"/>
              <a:t> is implemented using an array</a:t>
            </a:r>
          </a:p>
          <a:p>
            <a:pPr lvl="1"/>
            <a:r>
              <a:rPr lang="en-US" altLang="ko-KR" sz="1600" dirty="0"/>
              <a:t>LinkedList is implemented using a dynamic list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403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0FD1F-12FF-0D4C-E46D-49CC90D4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7C6E8-3767-2F2F-8A66-32AC4F45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Collections, like all objects, are </a:t>
            </a:r>
            <a:r>
              <a:rPr lang="en-US" i="1" dirty="0"/>
              <a:t>abstractions</a:t>
            </a:r>
          </a:p>
          <a:p>
            <a:r>
              <a:rPr lang="en-US" dirty="0"/>
              <a:t>They hide underlying details</a:t>
            </a:r>
          </a:p>
          <a:p>
            <a:r>
              <a:rPr lang="en-US" dirty="0"/>
              <a:t>They separate the interface of the object from its underlying implementation</a:t>
            </a:r>
          </a:p>
          <a:p>
            <a:r>
              <a:rPr lang="en-US" dirty="0"/>
              <a:t>This helps manage complexity and makes it possible to change the implementation without changing the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5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496AC-5A9C-1266-81DE-FF614DAD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Structures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DFB3A-E380-D50B-7D46-55C61061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static</a:t>
            </a:r>
            <a:r>
              <a:rPr lang="en-US" dirty="0"/>
              <a:t> data structure has a fixed size</a:t>
            </a:r>
          </a:p>
          <a:p>
            <a:pPr lvl="1"/>
            <a:r>
              <a:rPr lang="en-US" dirty="0"/>
              <a:t>Arrays are static – once you define the number of elements it can hold, the size doesn’t change</a:t>
            </a:r>
          </a:p>
          <a:p>
            <a:r>
              <a:rPr lang="en-US" dirty="0"/>
              <a:t>A </a:t>
            </a:r>
            <a:r>
              <a:rPr lang="en-US" b="1" i="1" dirty="0"/>
              <a:t>dynamic </a:t>
            </a:r>
            <a:r>
              <a:rPr lang="en-US" dirty="0"/>
              <a:t>data structure grows and shrinks at execution times as required its contents</a:t>
            </a:r>
          </a:p>
          <a:p>
            <a:r>
              <a:rPr lang="en-US" dirty="0"/>
              <a:t>A </a:t>
            </a:r>
            <a:r>
              <a:rPr lang="en-US" b="1" i="1" dirty="0"/>
              <a:t>dynamic</a:t>
            </a:r>
            <a:r>
              <a:rPr lang="en-US" dirty="0"/>
              <a:t> data structure is implemented using </a:t>
            </a:r>
            <a:r>
              <a:rPr lang="en-US" u="sng" dirty="0"/>
              <a:t>object references</a:t>
            </a:r>
            <a:r>
              <a:rPr lang="en-US" dirty="0"/>
              <a:t> as links</a:t>
            </a:r>
          </a:p>
          <a:p>
            <a:pPr lvl="1"/>
            <a:r>
              <a:rPr lang="en-US" dirty="0"/>
              <a:t>Object reference is a variable that stores the address of an object</a:t>
            </a:r>
          </a:p>
          <a:p>
            <a:pPr lvl="1"/>
            <a:r>
              <a:rPr lang="en-US" dirty="0"/>
              <a:t>Object references can be used to create links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6506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7EF0-C186-06BF-A708-E327BA5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7F098-9944-D812-8D1B-1102C820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be defined to operate on a generic data type which is specified when the class is instantiated:</a:t>
            </a:r>
          </a:p>
          <a:p>
            <a:pPr lvl="2"/>
            <a:r>
              <a:rPr lang="en-US" altLang="ko-KR" dirty="0"/>
              <a:t>Linked</a:t>
            </a:r>
            <a:r>
              <a:rPr lang="en-US" dirty="0"/>
              <a:t>List&lt;Book&gt; </a:t>
            </a:r>
            <a:r>
              <a:rPr lang="en-US" dirty="0" err="1"/>
              <a:t>myList</a:t>
            </a:r>
            <a:r>
              <a:rPr lang="en-US" dirty="0"/>
              <a:t> = new LinkedList&lt;Book&gt;();</a:t>
            </a:r>
          </a:p>
          <a:p>
            <a:r>
              <a:rPr lang="en-US" dirty="0"/>
              <a:t>By specifying the type stored in a collection, only objects of that type can be added to it	</a:t>
            </a:r>
          </a:p>
        </p:txBody>
      </p:sp>
    </p:spTree>
    <p:extLst>
      <p:ext uri="{BB962C8B-B14F-4D97-AF65-F5344CB8AC3E}">
        <p14:creationId xmlns:p14="http://schemas.microsoft.com/office/powerpoint/2010/main" val="333977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7EF0-C186-06BF-A708-E327BA5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 Framework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7F098-9944-D812-8D1B-1102C820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a collections framework is a unified architecture for representing and manipulation collections, enabling collections to be manipulated independently of implementation details</a:t>
            </a:r>
          </a:p>
          <a:p>
            <a:r>
              <a:rPr lang="en-US" dirty="0"/>
              <a:t>The collections framework consists of:</a:t>
            </a:r>
          </a:p>
          <a:p>
            <a:pPr lvl="1"/>
            <a:r>
              <a:rPr lang="en-US" dirty="0"/>
              <a:t>Collection interfaces</a:t>
            </a:r>
          </a:p>
          <a:p>
            <a:pPr lvl="1"/>
            <a:r>
              <a:rPr lang="en-US" dirty="0"/>
              <a:t>General-purpose implementations</a:t>
            </a:r>
          </a:p>
          <a:p>
            <a:pPr lvl="1"/>
            <a:r>
              <a:rPr lang="en-US" dirty="0"/>
              <a:t>Legacy implementation</a:t>
            </a:r>
          </a:p>
          <a:p>
            <a:pPr lvl="1"/>
            <a:r>
              <a:rPr lang="en-US" dirty="0"/>
              <a:t>Concurrent implementations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Infrastructure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r>
              <a:rPr lang="en-US" dirty="0"/>
              <a:t>...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689CD-F2C8-932B-727B-25081B072A5E}"/>
              </a:ext>
            </a:extLst>
          </p:cNvPr>
          <p:cNvSpPr txBox="1"/>
          <p:nvPr/>
        </p:nvSpPr>
        <p:spPr>
          <a:xfrm>
            <a:off x="5673080" y="5370493"/>
            <a:ext cx="39604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>
                <a:hlinkClick r:id="rId3"/>
              </a:rPr>
              <a:t>https://docs.oracle.com/javase/8/docs/technotes/guides/collections/reference.html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177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라인이(가) 표시된 사진">
            <a:extLst>
              <a:ext uri="{FF2B5EF4-FFF2-40B4-BE49-F238E27FC236}">
                <a16:creationId xmlns:a16="http://schemas.microsoft.com/office/drawing/2014/main" id="{C92B9705-4868-BB48-FF56-2208B26CA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675574"/>
            <a:ext cx="5340050" cy="19694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B2A207-4C37-3729-1728-7B917870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12BBC-6E27-E546-55DF-BCB39B28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96752"/>
            <a:ext cx="8418140" cy="5400600"/>
          </a:xfrm>
        </p:spPr>
        <p:txBody>
          <a:bodyPr/>
          <a:lstStyle/>
          <a:p>
            <a:r>
              <a:rPr lang="en-US" dirty="0"/>
              <a:t>The collection interfaces are divided into two groups</a:t>
            </a:r>
          </a:p>
          <a:p>
            <a:pPr lvl="1"/>
            <a:r>
              <a:rPr lang="en-US" sz="1600" dirty="0" err="1"/>
              <a:t>java.util.Collection</a:t>
            </a:r>
            <a:endParaRPr lang="en-US" sz="1600" dirty="0"/>
          </a:p>
          <a:p>
            <a:pPr lvl="2"/>
            <a:r>
              <a:rPr lang="en-US" sz="1600" dirty="0" err="1"/>
              <a:t>java.util.List</a:t>
            </a:r>
            <a:endParaRPr lang="en-US" sz="1600" dirty="0"/>
          </a:p>
          <a:p>
            <a:pPr lvl="2"/>
            <a:r>
              <a:rPr lang="en-US" sz="1600" dirty="0" err="1"/>
              <a:t>java.util.Set</a:t>
            </a:r>
            <a:endParaRPr lang="en-US" sz="1600" dirty="0"/>
          </a:p>
          <a:p>
            <a:pPr lvl="2"/>
            <a:r>
              <a:rPr lang="en-US" sz="1600" dirty="0" err="1"/>
              <a:t>java.util.SortedSet</a:t>
            </a:r>
            <a:endParaRPr lang="en-US" sz="1600" dirty="0"/>
          </a:p>
          <a:p>
            <a:pPr lvl="2"/>
            <a:r>
              <a:rPr lang="en-US" sz="1600" dirty="0" err="1"/>
              <a:t>java.util.Queue</a:t>
            </a:r>
            <a:endParaRPr lang="en-US" sz="1600" dirty="0"/>
          </a:p>
          <a:p>
            <a:pPr lvl="2"/>
            <a:r>
              <a:rPr lang="en-US" sz="1600" dirty="0" err="1"/>
              <a:t>java.util.Deque</a:t>
            </a:r>
            <a:endParaRPr lang="en-US" sz="1600" dirty="0"/>
          </a:p>
          <a:p>
            <a:pPr lvl="2"/>
            <a:r>
              <a:rPr lang="en-US" sz="1600" dirty="0" err="1"/>
              <a:t>java.util.concurrent.BlockingQueue</a:t>
            </a:r>
            <a:endParaRPr lang="en-US" sz="1600" dirty="0"/>
          </a:p>
          <a:p>
            <a:pPr lvl="2"/>
            <a:r>
              <a:rPr lang="en-US" sz="1600" dirty="0" err="1"/>
              <a:t>java.util.concurrent.BlockingDequeue</a:t>
            </a:r>
            <a:endParaRPr lang="en-US" sz="1600" dirty="0"/>
          </a:p>
          <a:p>
            <a:pPr lvl="1"/>
            <a:r>
              <a:rPr lang="en-US" dirty="0" err="1"/>
              <a:t>java.util.Map</a:t>
            </a:r>
            <a:r>
              <a:rPr lang="en-US" dirty="0"/>
              <a:t> (a Map is not a true collection, but these interfaces contains collection-view operations)</a:t>
            </a:r>
          </a:p>
          <a:p>
            <a:pPr lvl="2"/>
            <a:r>
              <a:rPr lang="en-US" sz="1600" dirty="0" err="1"/>
              <a:t>java.util.SortedMap</a:t>
            </a:r>
            <a:endParaRPr lang="en-US" sz="1600" dirty="0"/>
          </a:p>
          <a:p>
            <a:pPr lvl="2"/>
            <a:r>
              <a:rPr lang="en-US" sz="1600" dirty="0" err="1"/>
              <a:t>Java.util.NavigableMap</a:t>
            </a:r>
            <a:endParaRPr lang="en-US" sz="1600" dirty="0"/>
          </a:p>
          <a:p>
            <a:pPr lvl="2"/>
            <a:r>
              <a:rPr lang="en-US" sz="1600" dirty="0" err="1"/>
              <a:t>Java.util.concurrent.ConcurrentMap</a:t>
            </a:r>
            <a:endParaRPr lang="en-US" sz="1600" dirty="0"/>
          </a:p>
          <a:p>
            <a:pPr lvl="2"/>
            <a:r>
              <a:rPr lang="en-US" sz="1600" dirty="0" err="1"/>
              <a:t>Java.util.concurrent.ConccurentNavigableMap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219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1543C-9095-B042-C593-CCD89158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Interfaces (cont’d)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0F509-143E-96CD-B234-204107A5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java.util.Collection</a:t>
            </a:r>
            <a:r>
              <a:rPr lang="en-US" dirty="0"/>
              <a:t>&lt;E&gt; interface</a:t>
            </a:r>
          </a:p>
          <a:p>
            <a:pPr lvl="1"/>
            <a:r>
              <a:rPr lang="en-US" dirty="0" err="1"/>
              <a:t>Superinterfaces</a:t>
            </a:r>
            <a:r>
              <a:rPr lang="en-US" dirty="0"/>
              <a:t>: </a:t>
            </a:r>
            <a:r>
              <a:rPr lang="en-US" dirty="0" err="1"/>
              <a:t>Iterable</a:t>
            </a:r>
            <a:r>
              <a:rPr lang="en-US" dirty="0"/>
              <a:t>&lt;E&gt;</a:t>
            </a:r>
          </a:p>
          <a:p>
            <a:pPr lvl="1"/>
            <a:r>
              <a:rPr lang="en-US" dirty="0"/>
              <a:t>Known </a:t>
            </a:r>
            <a:r>
              <a:rPr lang="en-US" dirty="0" err="1"/>
              <a:t>Subinterfces</a:t>
            </a:r>
            <a:r>
              <a:rPr lang="en-US" dirty="0"/>
              <a:t>: List&lt;E&gt;, Set&lt;E&gt;, Queue&lt;E&gt;, Dequeue&lt;E&gt;, </a:t>
            </a:r>
            <a:r>
              <a:rPr lang="en-US" dirty="0" err="1"/>
              <a:t>BlockingQueue</a:t>
            </a:r>
            <a:r>
              <a:rPr lang="en-US" dirty="0"/>
              <a:t>&lt;E&gt;…</a:t>
            </a:r>
          </a:p>
          <a:p>
            <a:pPr lvl="1"/>
            <a:r>
              <a:rPr lang="en-US" dirty="0"/>
              <a:t>Method summary</a:t>
            </a:r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7E92C87-1C64-356B-B9BB-A70E4E0E7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01400"/>
              </p:ext>
            </p:extLst>
          </p:nvPr>
        </p:nvGraphicFramePr>
        <p:xfrm>
          <a:off x="1568624" y="3068960"/>
          <a:ext cx="475252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79">
                  <a:extLst>
                    <a:ext uri="{9D8B030D-6E8A-4147-A177-3AD203B41FA5}">
                      <a16:colId xmlns:a16="http://schemas.microsoft.com/office/drawing/2014/main" val="1224753823"/>
                    </a:ext>
                  </a:extLst>
                </a:gridCol>
                <a:gridCol w="2958849">
                  <a:extLst>
                    <a:ext uri="{9D8B030D-6E8A-4147-A177-3AD203B41FA5}">
                      <a16:colId xmlns:a16="http://schemas.microsoft.com/office/drawing/2014/main" val="3468802769"/>
                    </a:ext>
                  </a:extLst>
                </a:gridCol>
              </a:tblGrid>
              <a:tr h="246027">
                <a:tc>
                  <a:txBody>
                    <a:bodyPr/>
                    <a:lstStyle/>
                    <a:p>
                      <a:r>
                        <a:rPr lang="en-US" sz="1200" dirty="0"/>
                        <a:t>Return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70108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r>
                        <a:rPr lang="en-US" sz="1200" dirty="0" err="1"/>
                        <a:t>boolean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add(E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0960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r>
                        <a:rPr lang="en-US" sz="1200" dirty="0" err="1"/>
                        <a:t>boolean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addAll</a:t>
                      </a:r>
                      <a:r>
                        <a:rPr lang="en-US" sz="1200" dirty="0"/>
                        <a:t>(Collection&lt;? Extends E&gt;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2707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r>
                        <a:rPr lang="en-US" sz="1200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clear()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31857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r>
                        <a:rPr lang="en-US" sz="1200" dirty="0" err="1"/>
                        <a:t>boolean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contains(Object 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43938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r>
                        <a:rPr lang="en-US" sz="1200" dirty="0" err="1"/>
                        <a:t>boolean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isEmpty</a:t>
                      </a:r>
                      <a:r>
                        <a:rPr lang="en-US" sz="12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22903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r>
                        <a:rPr lang="en-US" sz="1200" dirty="0"/>
                        <a:t>Iterator&lt;E&gt;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iterator()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3818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r>
                        <a:rPr lang="en-US" sz="1200" dirty="0" err="1"/>
                        <a:t>boolean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remove(Object 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05051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r>
                        <a:rPr lang="en-US" sz="1200" dirty="0" err="1"/>
                        <a:t>boolean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removeAll</a:t>
                      </a:r>
                      <a:r>
                        <a:rPr lang="en-US" sz="1200" dirty="0"/>
                        <a:t>(Collection&lt;?&gt;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514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3697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r>
                        <a:rPr lang="en-US" sz="1200" dirty="0"/>
                        <a:t>Object[]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toArray</a:t>
                      </a:r>
                      <a:r>
                        <a:rPr lang="en-US" sz="12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21981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863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4AEF0E-E21D-D368-A57A-BEBE19835C2E}"/>
              </a:ext>
            </a:extLst>
          </p:cNvPr>
          <p:cNvSpPr txBox="1"/>
          <p:nvPr/>
        </p:nvSpPr>
        <p:spPr>
          <a:xfrm>
            <a:off x="7067029" y="5784408"/>
            <a:ext cx="28389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https://docs.oracle.com/javase/8/docs/api/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157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2A207-4C37-3729-1728-7B917870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Implementations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12BBC-6E27-E546-55DF-BCB39B28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that implement the collection interfaces typically have names in form of </a:t>
            </a:r>
            <a:r>
              <a:rPr lang="en-US" sz="2000" i="1" dirty="0">
                <a:solidFill>
                  <a:srgbClr val="00B050"/>
                </a:solidFill>
              </a:rPr>
              <a:t>&lt;implementation-style&gt;&lt;Interface&gt;</a:t>
            </a:r>
          </a:p>
          <a:p>
            <a:r>
              <a:rPr lang="en-US" dirty="0"/>
              <a:t>Summary of general-purpose implementations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Legacy implementations</a:t>
            </a:r>
          </a:p>
          <a:p>
            <a:pPr lvl="1"/>
            <a:r>
              <a:rPr lang="en-US" altLang="ko-KR" dirty="0"/>
              <a:t>Vector (List)</a:t>
            </a:r>
          </a:p>
          <a:p>
            <a:pPr lvl="1"/>
            <a:r>
              <a:rPr lang="en-US" altLang="ko-KR" dirty="0" err="1"/>
              <a:t>HashTable</a:t>
            </a:r>
            <a:r>
              <a:rPr lang="en-US" altLang="ko-KR" dirty="0"/>
              <a:t> (Map)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그림 4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4E426527-EC8E-BA9B-D7B7-BFB5D8370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492896"/>
            <a:ext cx="8712968" cy="209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58582"/>
      </p:ext>
    </p:extLst>
  </p:cSld>
  <p:clrMapOvr>
    <a:masterClrMapping/>
  </p:clrMapOvr>
</p:sld>
</file>

<file path=ppt/theme/theme1.xml><?xml version="1.0" encoding="utf-8"?>
<a:theme xmlns:a="http://schemas.openxmlformats.org/drawingml/2006/main" name="1_Institutionaliztion_OOS_PJG">
  <a:themeElements>
    <a:clrScheme name="1_Institutionaliztion_OOS_PJG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Institutionaliztion_OOS_PJ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Institutionaliztion_OOS_PJG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OOS연구실</Template>
  <TotalTime>9588</TotalTime>
  <Words>873</Words>
  <Application>Microsoft Office PowerPoint</Application>
  <PresentationFormat>A4 용지(210x297mm)</PresentationFormat>
  <Paragraphs>146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맑은 고딕</vt:lpstr>
      <vt:lpstr>Arial</vt:lpstr>
      <vt:lpstr>Britannic Bold</vt:lpstr>
      <vt:lpstr>Verdana</vt:lpstr>
      <vt:lpstr>Wingdings</vt:lpstr>
      <vt:lpstr>1_Institutionaliztion_OOS_PJG</vt:lpstr>
      <vt:lpstr>Collections</vt:lpstr>
      <vt:lpstr>Concept of Collection</vt:lpstr>
      <vt:lpstr>Abstraction</vt:lpstr>
      <vt:lpstr>Dynamic Structures</vt:lpstr>
      <vt:lpstr>Generics</vt:lpstr>
      <vt:lpstr>Java Collections Framework</vt:lpstr>
      <vt:lpstr>Collection Interfaces</vt:lpstr>
      <vt:lpstr>Collection Interfaces (cont’d)</vt:lpstr>
      <vt:lpstr>Collection Implementations</vt:lpstr>
      <vt:lpstr>Collection Implementation (Cont’d)</vt:lpstr>
      <vt:lpstr>Utilities</vt:lpstr>
      <vt:lpstr>Q&amp;A</vt:lpstr>
    </vt:vector>
  </TitlesOfParts>
  <Company>부산대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</dc:title>
  <dc:subject>Java 프로그래밍</dc:subject>
  <dc:creator>채흥석</dc:creator>
  <cp:lastModifiedBy>김은영</cp:lastModifiedBy>
  <cp:revision>1541</cp:revision>
  <cp:lastPrinted>2023-11-17T01:37:53Z</cp:lastPrinted>
  <dcterms:created xsi:type="dcterms:W3CDTF">1999-09-02T07:11:58Z</dcterms:created>
  <dcterms:modified xsi:type="dcterms:W3CDTF">2023-11-21T06:54:10Z</dcterms:modified>
</cp:coreProperties>
</file>