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61" r:id="rId4"/>
    <p:sldId id="283" r:id="rId5"/>
    <p:sldId id="264" r:id="rId6"/>
    <p:sldId id="265" r:id="rId7"/>
    <p:sldId id="279" r:id="rId8"/>
    <p:sldId id="280" r:id="rId9"/>
    <p:sldId id="281" r:id="rId10"/>
    <p:sldId id="282" r:id="rId11"/>
    <p:sldId id="284" r:id="rId12"/>
    <p:sldId id="287" r:id="rId13"/>
    <p:sldId id="286" r:id="rId14"/>
    <p:sldId id="285" r:id="rId15"/>
    <p:sldId id="288" r:id="rId16"/>
    <p:sldId id="289" r:id="rId17"/>
    <p:sldId id="278" r:id="rId18"/>
  </p:sldIdLst>
  <p:sldSz cx="9144000" cy="5143500" type="screen16x9"/>
  <p:notesSz cx="6858000" cy="9144000"/>
  <p:embeddedFontLs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86" autoAdjust="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94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7952198" y="3821987"/>
            <a:ext cx="1011372" cy="739317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0" name="Google Shape;219;p25">
            <a:extLst>
              <a:ext uri="{FF2B5EF4-FFF2-40B4-BE49-F238E27FC236}">
                <a16:creationId xmlns:a16="http://schemas.microsoft.com/office/drawing/2014/main" id="{8D464968-2C34-4C53-BAEC-AB6C1A720A1E}"/>
              </a:ext>
            </a:extLst>
          </p:cNvPr>
          <p:cNvSpPr txBox="1">
            <a:spLocks/>
          </p:cNvSpPr>
          <p:nvPr/>
        </p:nvSpPr>
        <p:spPr>
          <a:xfrm>
            <a:off x="696006" y="0"/>
            <a:ext cx="7800120" cy="9550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488FEEFC-E3D4-497C-A835-69823029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99" y="871949"/>
            <a:ext cx="769927" cy="7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129B593D-18F4-4299-A8FA-5AC292B52D01}"/>
              </a:ext>
            </a:extLst>
          </p:cNvPr>
          <p:cNvSpPr txBox="1"/>
          <p:nvPr/>
        </p:nvSpPr>
        <p:spPr>
          <a:xfrm>
            <a:off x="1777402" y="1795169"/>
            <a:ext cx="5637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+mn-lt"/>
              </a:rPr>
              <a:t>ĐỒ ÁN TỐT NGHIỆP</a:t>
            </a:r>
            <a:endParaRPr lang="en-US" b="1">
              <a:latin typeface="+mn-lt"/>
            </a:endParaRPr>
          </a:p>
          <a:p>
            <a:pPr algn="ctr"/>
            <a:r>
              <a:rPr lang="en-US" smtClean="0">
                <a:latin typeface="+mn-lt"/>
              </a:rPr>
              <a:t>(</a:t>
            </a:r>
            <a:r>
              <a:rPr lang="en-US" err="1" smtClean="0">
                <a:latin typeface="+mn-lt"/>
              </a:rPr>
              <a:t>Công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nghệ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thông</a:t>
            </a:r>
            <a:r>
              <a:rPr lang="en-US" smtClean="0">
                <a:latin typeface="+mn-lt"/>
              </a:rPr>
              <a:t> tin)</a:t>
            </a:r>
            <a:endParaRPr lang="en-US">
              <a:latin typeface="+mn-lt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8DBDFDF-D0EA-4F69-A792-AA3B0BED267B}"/>
              </a:ext>
            </a:extLst>
          </p:cNvPr>
          <p:cNvSpPr txBox="1"/>
          <p:nvPr/>
        </p:nvSpPr>
        <p:spPr>
          <a:xfrm>
            <a:off x="0" y="258373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+mj-lt"/>
              </a:rPr>
              <a:t>ĐỀ TÀI : XÂY DỰNG ỨNG DỤNG WEB BÁN MÁY ẢNH SỬ DỤNG SPRING BOOT VÀ ANGULARJS</a:t>
            </a:r>
            <a:endParaRPr lang="en-US" b="1">
              <a:latin typeface="+mj-lt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39C27F7-1753-443C-8A92-CA782E5D074E}"/>
              </a:ext>
            </a:extLst>
          </p:cNvPr>
          <p:cNvSpPr txBox="1"/>
          <p:nvPr/>
        </p:nvSpPr>
        <p:spPr>
          <a:xfrm>
            <a:off x="3390473" y="3002962"/>
            <a:ext cx="4510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CBHD	   : </a:t>
            </a:r>
            <a:r>
              <a:rPr lang="en-US" b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TS.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Phạm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Văn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Hà</a:t>
            </a:r>
            <a:endParaRPr lang="en-US" b="1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err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Sinh</a:t>
            </a:r>
            <a:r>
              <a:rPr lang="en-US" b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viên   	   :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Dương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Văn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Hùng</a:t>
            </a:r>
            <a:endParaRPr lang="en-US" b="1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Mã </a:t>
            </a:r>
            <a:r>
              <a:rPr lang="en-US" b="1" err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sinh</a:t>
            </a:r>
            <a:r>
              <a:rPr lang="en-US" b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viên : 2018601534</a:t>
            </a:r>
          </a:p>
          <a:p>
            <a:pPr>
              <a:lnSpc>
                <a:spcPct val="150000"/>
              </a:lnSpc>
            </a:pP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Lớp                : </a:t>
            </a:r>
            <a:r>
              <a:rPr lang="en-US" b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CNTT02-K13</a:t>
            </a:r>
            <a:endParaRPr lang="en-US" b="1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895690" cy="1082700"/>
          </a:xfrm>
        </p:spPr>
        <p:txBody>
          <a:bodyPr/>
          <a:lstStyle/>
          <a:p>
            <a:r>
              <a:rPr lang="en-US" sz="3600" smtClean="0"/>
              <a:t>Chương II. Phân tích thiết kế hệ thống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2018872" cy="2640900"/>
          </a:xfrm>
        </p:spPr>
        <p:txBody>
          <a:bodyPr/>
          <a:lstStyle/>
          <a:p>
            <a:r>
              <a:rPr lang="en-US" smtClean="0"/>
              <a:t>Sơ đồ các bảng trong cơ sở dữ liệu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74973" y="1146950"/>
            <a:ext cx="5677917" cy="35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512139" cy="1082700"/>
          </a:xfrm>
        </p:spPr>
        <p:txBody>
          <a:bodyPr/>
          <a:lstStyle/>
          <a:p>
            <a:r>
              <a:rPr lang="en-US" sz="3600" smtClean="0"/>
              <a:t>Chương III. Kết quả đạt được và kết luận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2018872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1. Kết quả thu được: xây dựng được trang web đáp ứng được nhu cầu mua hang của khách hàng.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8" name="Google Shape;2038;p33"/>
          <p:cNvGrpSpPr/>
          <p:nvPr/>
        </p:nvGrpSpPr>
        <p:grpSpPr>
          <a:xfrm>
            <a:off x="2349795" y="1688300"/>
            <a:ext cx="5781004" cy="3059072"/>
            <a:chOff x="1177450" y="241631"/>
            <a:chExt cx="6173152" cy="3616776"/>
          </a:xfrm>
        </p:grpSpPr>
        <p:sp>
          <p:nvSpPr>
            <p:cNvPr id="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2044;p33"/>
          <p:cNvGrpSpPr/>
          <p:nvPr/>
        </p:nvGrpSpPr>
        <p:grpSpPr>
          <a:xfrm>
            <a:off x="7666900" y="3848986"/>
            <a:ext cx="842370" cy="1323386"/>
            <a:chOff x="6492887" y="4126007"/>
            <a:chExt cx="271993" cy="422295"/>
          </a:xfrm>
        </p:grpSpPr>
        <p:sp>
          <p:nvSpPr>
            <p:cNvPr id="14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36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948828" y="1807534"/>
            <a:ext cx="4525860" cy="27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512139" cy="1082700"/>
          </a:xfrm>
        </p:spPr>
        <p:txBody>
          <a:bodyPr/>
          <a:lstStyle/>
          <a:p>
            <a:r>
              <a:rPr lang="en-US" sz="3600" smtClean="0"/>
              <a:t>Chương III. Kết quả đạt được và kết luận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2018872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1. Kết quả thu được:Giao diện cửa hàng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561957" y="1549308"/>
            <a:ext cx="5972175" cy="32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38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512139" cy="1082700"/>
          </a:xfrm>
        </p:spPr>
        <p:txBody>
          <a:bodyPr/>
          <a:lstStyle/>
          <a:p>
            <a:r>
              <a:rPr lang="en-US" sz="3600" smtClean="0"/>
              <a:t>Chương III. Kết quả đạt được và kết luận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2018872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1. Kết quả thu được:Giao diện giỏ hàng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2736617" y="1410315"/>
            <a:ext cx="5972175" cy="32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512139" cy="1082700"/>
          </a:xfrm>
        </p:spPr>
        <p:txBody>
          <a:bodyPr/>
          <a:lstStyle/>
          <a:p>
            <a:r>
              <a:rPr lang="en-US" sz="3600" smtClean="0"/>
              <a:t>Chương III. Kết quả đạt được và kết luận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2018872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1. Kết quả thu được:Giao diện đặt hàng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5300" y="1410315"/>
            <a:ext cx="5972175" cy="32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36429" cy="1082700"/>
          </a:xfrm>
        </p:spPr>
        <p:txBody>
          <a:bodyPr/>
          <a:lstStyle/>
          <a:p>
            <a:r>
              <a:rPr lang="en-US" sz="3600"/>
              <a:t>Chương III. Kết quả đạt được và kết luận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71207"/>
            <a:ext cx="8191826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2. Kết luận</a:t>
            </a:r>
          </a:p>
          <a:p>
            <a:r>
              <a:rPr lang="en-US" smtClean="0"/>
              <a:t>Phân tích và đánh giá được yêu cầu của website.</a:t>
            </a:r>
          </a:p>
          <a:p>
            <a:r>
              <a:rPr lang="en-US" smtClean="0"/>
              <a:t>Thiết kế, xây dựng các chức năng cơ bản của website bán hàng.</a:t>
            </a:r>
          </a:p>
          <a:p>
            <a:r>
              <a:rPr lang="en-US" smtClean="0"/>
              <a:t>Giao diện người dung thân thiện.</a:t>
            </a:r>
          </a:p>
          <a:p>
            <a:r>
              <a:rPr lang="en-US" smtClean="0"/>
              <a:t>Trang quản trị đã đáp ứng được yêu cầu quản lý dữ liệu của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345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36429" cy="1082700"/>
          </a:xfrm>
        </p:spPr>
        <p:txBody>
          <a:bodyPr/>
          <a:lstStyle/>
          <a:p>
            <a:r>
              <a:rPr lang="en-US" sz="3600"/>
              <a:t>Chương III. Kết quả đạt được và kết luận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71207"/>
            <a:ext cx="8191826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smtClean="0"/>
              <a:t>3. Hướng phát triển</a:t>
            </a:r>
          </a:p>
          <a:p>
            <a:r>
              <a:rPr lang="en-US" smtClean="0"/>
              <a:t>Thêm chức năng thanh toán online qua các ví điện tử.</a:t>
            </a:r>
          </a:p>
          <a:p>
            <a:r>
              <a:rPr lang="en-US" smtClean="0"/>
              <a:t>Thiết kế chức năng tư vấn trực tuyến với botchat.</a:t>
            </a:r>
          </a:p>
          <a:p>
            <a:r>
              <a:rPr lang="en-US" smtClean="0"/>
              <a:t>Thêm chức năng liên quan đến tài khoản người dùng để nâng cao trải nghiệm của người dùng.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11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799" y="1202438"/>
            <a:ext cx="5585383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/>
              <a:t>Lời cảm ơn!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Cảm ơn thầy cô và các bạn đã chú ý lắng nghe.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z="3600" smtClean="0"/>
              <a:t>Phần I : Mở đầu.</a:t>
            </a:r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800" smtClean="0"/>
              <a:t>1. Tên đề tài : Xây dựng ứng dụng web bán máy ảnh sử dụng spring boot và angularjs.</a:t>
            </a:r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3290250" y="1995750"/>
            <a:ext cx="5052604" cy="2679000"/>
          </a:xfrm>
        </p:spPr>
        <p:txBody>
          <a:bodyPr/>
          <a:lstStyle/>
          <a:p>
            <a:pPr marL="127000" indent="0">
              <a:buNone/>
            </a:pPr>
            <a:r>
              <a:rPr lang="en-US" smtClean="0"/>
              <a:t>2. Lý do chọn đề tài : </a:t>
            </a:r>
          </a:p>
          <a:p>
            <a:r>
              <a:rPr lang="en-US" smtClean="0"/>
              <a:t>Cuộc </a:t>
            </a:r>
            <a:r>
              <a:rPr lang="en-US" smtClean="0"/>
              <a:t>cách mạng 4.0 bùng nổ.</a:t>
            </a:r>
          </a:p>
          <a:p>
            <a:r>
              <a:rPr lang="en-US" smtClean="0"/>
              <a:t>Cửa </a:t>
            </a:r>
            <a:r>
              <a:rPr lang="en-US" smtClean="0"/>
              <a:t>hàng bán máy ảnh truyền thống không đáp ứng được nhu cầu của khách hàng.</a:t>
            </a:r>
          </a:p>
          <a:p>
            <a:r>
              <a:rPr lang="en-US" smtClean="0"/>
              <a:t>Xu </a:t>
            </a:r>
            <a:r>
              <a:rPr lang="en-US" smtClean="0"/>
              <a:t>hướng mua sản phẩm của người dân đang dần thay đổi từ mua bán trực tiếp sang hình thức online.</a:t>
            </a:r>
            <a:endParaRPr lang="en-US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616557" y="380988"/>
            <a:ext cx="2146444" cy="1242329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mtClean="0"/>
              <a:t>3. Mục đích của đề tài.</a:t>
            </a:r>
          </a:p>
          <a:p>
            <a:pPr lvl="0">
              <a:spcBef>
                <a:spcPts val="0"/>
              </a:spcBef>
            </a:pPr>
            <a:r>
              <a:rPr lang="en-US"/>
              <a:t>Phân tích, thiết kế, phát triển website bán máy </a:t>
            </a:r>
            <a:r>
              <a:rPr lang="en-US" smtClean="0"/>
              <a:t>ảnh.</a:t>
            </a:r>
          </a:p>
          <a:p>
            <a:pPr lvl="0">
              <a:spcBef>
                <a:spcPts val="0"/>
              </a:spcBef>
            </a:pPr>
            <a:r>
              <a:rPr lang="en" smtClean="0"/>
              <a:t>Giới thiệu sản phẩm và mua bán máy ảnh thông qua website.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z="3600" smtClean="0"/>
              <a:t>Phần I : Mở đầu.</a:t>
            </a:r>
            <a:endParaRPr lang="en-US" sz="3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96821" y="1440067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mtClean="0"/>
              <a:t>4. Nội dung nghiên cứu.</a:t>
            </a:r>
            <a:endParaRPr lang="en" smtClean="0"/>
          </a:p>
          <a:p>
            <a:pPr lvl="0">
              <a:spcBef>
                <a:spcPts val="0"/>
              </a:spcBef>
            </a:pPr>
            <a:r>
              <a:rPr lang="en-US" smtClean="0"/>
              <a:t>Khảo sát các website bán sản phẩm máy ảnh hiện có.</a:t>
            </a:r>
          </a:p>
          <a:p>
            <a:pPr lvl="0">
              <a:spcBef>
                <a:spcPts val="0"/>
              </a:spcBef>
            </a:pPr>
            <a:r>
              <a:rPr lang="en-US" smtClean="0"/>
              <a:t>Phân tích các yêu cầu và chức năng cho hệ thống website.</a:t>
            </a:r>
          </a:p>
          <a:p>
            <a:pPr lvl="0">
              <a:spcBef>
                <a:spcPts val="0"/>
              </a:spcBef>
            </a:pPr>
            <a:r>
              <a:rPr lang="en-US" smtClean="0"/>
              <a:t>Phát triển ứng dụng.</a:t>
            </a:r>
          </a:p>
          <a:p>
            <a:pPr lvl="0">
              <a:spcBef>
                <a:spcPts val="0"/>
              </a:spcBef>
            </a:pPr>
            <a:r>
              <a:rPr lang="en-US" smtClean="0"/>
              <a:t>Kiểm tra lỗi và thử nghiệm hệ thống.</a:t>
            </a:r>
            <a:endParaRPr lang="en-US" smtClean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z="3600" smtClean="0"/>
              <a:t>Phần I : Mở đầu.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67871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z="3600" smtClean="0"/>
              <a:t>Phần I : Mở đầu.</a:t>
            </a:r>
            <a:endParaRPr lang="en-US" sz="3600"/>
          </a:p>
        </p:txBody>
      </p:sp>
      <p:sp>
        <p:nvSpPr>
          <p:cNvPr id="9" name="Google Shape;1000;p20"/>
          <p:cNvSpPr txBox="1">
            <a:spLocks/>
          </p:cNvSpPr>
          <p:nvPr/>
        </p:nvSpPr>
        <p:spPr>
          <a:xfrm>
            <a:off x="457200" y="1424465"/>
            <a:ext cx="2563500" cy="79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smtClean="0"/>
              <a:t>5. Bố cục của đề tài</a:t>
            </a:r>
            <a:endParaRPr lang="vi-VN"/>
          </a:p>
        </p:txBody>
      </p:sp>
      <p:grpSp>
        <p:nvGrpSpPr>
          <p:cNvPr id="12" name="Google Shape;1022;p23"/>
          <p:cNvGrpSpPr/>
          <p:nvPr/>
        </p:nvGrpSpPr>
        <p:grpSpPr>
          <a:xfrm>
            <a:off x="2860524" y="2003462"/>
            <a:ext cx="2646424" cy="2633288"/>
            <a:chOff x="3071457" y="2013875"/>
            <a:chExt cx="1944600" cy="1569600"/>
          </a:xfrm>
        </p:grpSpPr>
        <p:sp>
          <p:nvSpPr>
            <p:cNvPr id="1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Chương II.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Phân tích thiết kế hệ thống.</a:t>
              </a:r>
              <a:endPara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6" name="Google Shape;1026;p23"/>
          <p:cNvGrpSpPr/>
          <p:nvPr/>
        </p:nvGrpSpPr>
        <p:grpSpPr>
          <a:xfrm>
            <a:off x="662715" y="2003462"/>
            <a:ext cx="2200509" cy="2633288"/>
            <a:chOff x="1126863" y="2013875"/>
            <a:chExt cx="1944600" cy="1569600"/>
          </a:xfrm>
        </p:grpSpPr>
        <p:sp>
          <p:nvSpPr>
            <p:cNvPr id="1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Chương I.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Giới thiệu về công nghệ thiết kế website.</a:t>
              </a:r>
              <a:endPara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1" name="Google Shape;1031;p23"/>
          <p:cNvSpPr/>
          <p:nvPr/>
        </p:nvSpPr>
        <p:spPr>
          <a:xfrm>
            <a:off x="5499335" y="2003462"/>
            <a:ext cx="2955025" cy="2633288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034;p23"/>
          <p:cNvGrpSpPr/>
          <p:nvPr/>
        </p:nvGrpSpPr>
        <p:grpSpPr>
          <a:xfrm>
            <a:off x="5262445" y="3253462"/>
            <a:ext cx="451873" cy="436842"/>
            <a:chOff x="4858109" y="2631368"/>
            <a:chExt cx="316442" cy="315000"/>
          </a:xfrm>
        </p:grpSpPr>
        <p:sp>
          <p:nvSpPr>
            <p:cNvPr id="2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27" name="Google Shape;1037;p23"/>
          <p:cNvGrpSpPr/>
          <p:nvPr/>
        </p:nvGrpSpPr>
        <p:grpSpPr>
          <a:xfrm>
            <a:off x="2653152" y="3253520"/>
            <a:ext cx="439381" cy="436784"/>
            <a:chOff x="3157188" y="909150"/>
            <a:chExt cx="470400" cy="470400"/>
          </a:xfrm>
        </p:grpSpPr>
        <p:sp>
          <p:nvSpPr>
            <p:cNvPr id="2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024;p23"/>
          <p:cNvSpPr txBox="1"/>
          <p:nvPr/>
        </p:nvSpPr>
        <p:spPr>
          <a:xfrm>
            <a:off x="5938118" y="2410315"/>
            <a:ext cx="1975632" cy="77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Chương III.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Kết quả đạt được và kết luận.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66917" cy="1082700"/>
          </a:xfrm>
        </p:spPr>
        <p:txBody>
          <a:bodyPr/>
          <a:lstStyle/>
          <a:p>
            <a:r>
              <a:rPr lang="en-US" sz="3600" smtClean="0"/>
              <a:t>Chương </a:t>
            </a:r>
            <a:r>
              <a:rPr lang="en-US" sz="3600" smtClean="0"/>
              <a:t>I. Giới </a:t>
            </a:r>
            <a:r>
              <a:rPr lang="en-US" sz="3600" smtClean="0"/>
              <a:t>thiệu về công nghệ thiết kế web</a:t>
            </a:r>
            <a:endParaRPr lang="en-US" sz="3600"/>
          </a:p>
        </p:txBody>
      </p:sp>
      <p:pic>
        <p:nvPicPr>
          <p:cNvPr id="1026" name="Picture 2" descr="Angular - Comd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167" y1="47653" x2="50167" y2="47653"/>
                        <a14:foregroundMark x1="40000" y1="41020" x2="40000" y2="41020"/>
                        <a14:foregroundMark x1="57333" y1="55510" x2="57333" y2="5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36" t="18383" r="25437" b="21137"/>
          <a:stretch/>
        </p:blipFill>
        <p:spPr bwMode="auto">
          <a:xfrm>
            <a:off x="965771" y="2309887"/>
            <a:ext cx="1171254" cy="12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and Java Tutorial: Build a CRUD AP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17458" r="20953" b="18228"/>
          <a:stretch/>
        </p:blipFill>
        <p:spPr bwMode="auto">
          <a:xfrm>
            <a:off x="3133618" y="1688300"/>
            <a:ext cx="2434975" cy="245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Fix lỗi 'MySQL server has gone away' khi import database -  Technology Div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344" y1="57361" x2="32344" y2="57361"/>
                        <a14:foregroundMark x1="36875" y1="62222" x2="36875" y2="62222"/>
                        <a14:foregroundMark x1="45625" y1="58056" x2="45625" y2="58056"/>
                        <a14:foregroundMark x1="48750" y1="54167" x2="48750" y2="54167"/>
                        <a14:foregroundMark x1="73359" y1="57917" x2="73359" y2="57917"/>
                        <a14:foregroundMark x1="67109" y1="42778" x2="67109" y2="42778"/>
                        <a14:foregroundMark x1="64609" y1="40972" x2="64609" y2="40972"/>
                        <a14:foregroundMark x1="64922" y1="42778" x2="64922" y2="42778"/>
                        <a14:foregroundMark x1="68828" y1="44583" x2="68828" y2="44583"/>
                        <a14:foregroundMark x1="64609" y1="38194" x2="64609" y2="38194"/>
                        <a14:foregroundMark x1="63438" y1="30694" x2="63438" y2="30694"/>
                        <a14:foregroundMark x1="65000" y1="24306" x2="65000" y2="24306"/>
                        <a14:foregroundMark x1="69609" y1="25694" x2="69609" y2="25694"/>
                        <a14:foregroundMark x1="82031" y1="45139" x2="82031" y2="45139"/>
                        <a14:foregroundMark x1="70625" y1="47222" x2="70625" y2="47222"/>
                        <a14:foregroundMark x1="71641" y1="48611" x2="71641" y2="48611"/>
                        <a14:foregroundMark x1="85234" y1="54583" x2="85234" y2="54583"/>
                        <a14:foregroundMark x1="83047" y1="52361" x2="83047" y2="52361"/>
                        <a14:foregroundMark x1="84063" y1="63194" x2="84063" y2="63194"/>
                        <a14:foregroundMark x1="64844" y1="34444" x2="64844" y2="34444"/>
                        <a14:foregroundMark x1="62500" y1="27083" x2="62500" y2="27083"/>
                        <a14:foregroundMark x1="66484" y1="28056" x2="66484" y2="2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10" t="14589" r="6730" b="15448"/>
          <a:stretch/>
        </p:blipFill>
        <p:spPr bwMode="auto">
          <a:xfrm>
            <a:off x="6236414" y="2340710"/>
            <a:ext cx="2311685" cy="11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026" idx="3"/>
            <a:endCxn id="1028" idx="1"/>
          </p:cNvCxnSpPr>
          <p:nvPr/>
        </p:nvCxnSpPr>
        <p:spPr>
          <a:xfrm>
            <a:off x="2137025" y="2916062"/>
            <a:ext cx="99659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30" idx="1"/>
          </p:cNvCxnSpPr>
          <p:nvPr/>
        </p:nvCxnSpPr>
        <p:spPr>
          <a:xfrm>
            <a:off x="5568593" y="2916063"/>
            <a:ext cx="667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170766" cy="1082700"/>
          </a:xfrm>
        </p:spPr>
        <p:txBody>
          <a:bodyPr/>
          <a:lstStyle/>
          <a:p>
            <a:r>
              <a:rPr lang="en-US" sz="3600" smtClean="0"/>
              <a:t>Chương II. Phân tích thiết kế hệ thống 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40" y="1753480"/>
            <a:ext cx="8191825" cy="2640900"/>
          </a:xfrm>
        </p:spPr>
        <p:txBody>
          <a:bodyPr/>
          <a:lstStyle/>
          <a:p>
            <a:r>
              <a:rPr lang="en-US" smtClean="0"/>
              <a:t>Mô hình hệ thống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computer user Icon - Download computer user Icon 81913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467" y="2710801"/>
            <a:ext cx="1385548" cy="138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website www icon - Usef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1" y="2335809"/>
            <a:ext cx="531178" cy="53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3463" y="298388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Website cửa hàng</a:t>
            </a:r>
            <a:endParaRPr lang="en-US"/>
          </a:p>
        </p:txBody>
      </p:sp>
      <p:pic>
        <p:nvPicPr>
          <p:cNvPr id="9" name="Picture 4" descr="Web website www icon - Usef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54" y="3597773"/>
            <a:ext cx="531178" cy="53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89498" y="424049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Website quản trị</a:t>
            </a:r>
            <a:endParaRPr lang="en-US"/>
          </a:p>
        </p:txBody>
      </p:sp>
      <p:pic>
        <p:nvPicPr>
          <p:cNvPr id="1030" name="Picture 6" descr="web service Icon - Download web service Icon 2256517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88" y="2824411"/>
            <a:ext cx="934500" cy="9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29008" y="30686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7228" y="3758911"/>
            <a:ext cx="124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Dịch Vụ web</a:t>
            </a:r>
            <a:endParaRPr lang="en-US"/>
          </a:p>
        </p:txBody>
      </p:sp>
      <p:pic>
        <p:nvPicPr>
          <p:cNvPr id="1032" name="Picture 8" descr="Cloud, database icon - Free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09" y="2699325"/>
            <a:ext cx="1184672" cy="11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026" idx="1"/>
            <a:endCxn id="1028" idx="1"/>
          </p:cNvCxnSpPr>
          <p:nvPr/>
        </p:nvCxnSpPr>
        <p:spPr>
          <a:xfrm flipV="1">
            <a:off x="2391015" y="2601398"/>
            <a:ext cx="1031746" cy="8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1"/>
            <a:endCxn id="9" idx="1"/>
          </p:cNvCxnSpPr>
          <p:nvPr/>
        </p:nvCxnSpPr>
        <p:spPr>
          <a:xfrm>
            <a:off x="2391015" y="3403575"/>
            <a:ext cx="1072039" cy="45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8" idx="3"/>
            <a:endCxn id="1030" idx="1"/>
          </p:cNvCxnSpPr>
          <p:nvPr/>
        </p:nvCxnSpPr>
        <p:spPr>
          <a:xfrm>
            <a:off x="3953939" y="2601398"/>
            <a:ext cx="1232949" cy="690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30" idx="1"/>
          </p:cNvCxnSpPr>
          <p:nvPr/>
        </p:nvCxnSpPr>
        <p:spPr>
          <a:xfrm flipV="1">
            <a:off x="3994232" y="3291661"/>
            <a:ext cx="1192656" cy="57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30" idx="3"/>
            <a:endCxn id="1032" idx="1"/>
          </p:cNvCxnSpPr>
          <p:nvPr/>
        </p:nvCxnSpPr>
        <p:spPr>
          <a:xfrm>
            <a:off x="6121388" y="3291661"/>
            <a:ext cx="74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95534" y="3915628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Cơ sở dữ liệu.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9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60077" cy="1082700"/>
          </a:xfrm>
        </p:spPr>
        <p:txBody>
          <a:bodyPr/>
          <a:lstStyle/>
          <a:p>
            <a:r>
              <a:rPr lang="en-US" sz="3600" smtClean="0"/>
              <a:t>Chương II. Phân tích thiết kế hệ thống 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21172"/>
            <a:ext cx="5640900" cy="2640900"/>
          </a:xfrm>
        </p:spPr>
        <p:txBody>
          <a:bodyPr/>
          <a:lstStyle/>
          <a:p>
            <a:r>
              <a:rPr lang="en-US" smtClean="0"/>
              <a:t>Sơ đồ usecase: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64" y="2120686"/>
            <a:ext cx="2952214" cy="2392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184" y="2108487"/>
            <a:ext cx="5117155" cy="24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895690" cy="1082700"/>
          </a:xfrm>
        </p:spPr>
        <p:txBody>
          <a:bodyPr/>
          <a:lstStyle/>
          <a:p>
            <a:r>
              <a:rPr lang="en-US" sz="3600" smtClean="0"/>
              <a:t>Chương II. Phân tích thiết kế hệ thống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82"/>
            <a:ext cx="5640900" cy="2640900"/>
          </a:xfrm>
        </p:spPr>
        <p:txBody>
          <a:bodyPr/>
          <a:lstStyle/>
          <a:p>
            <a:r>
              <a:rPr lang="en-US" smtClean="0"/>
              <a:t>Sơ đồ lớp thực thể liên kết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1" y="1688300"/>
            <a:ext cx="6436310" cy="32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590</Words>
  <Application>Microsoft Office PowerPoint</Application>
  <PresentationFormat>On-screen Show (16:9)</PresentationFormat>
  <Paragraphs>86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Light</vt:lpstr>
      <vt:lpstr>Merriweather</vt:lpstr>
      <vt:lpstr>PMingLiU</vt:lpstr>
      <vt:lpstr>Arial</vt:lpstr>
      <vt:lpstr>Barlow</vt:lpstr>
      <vt:lpstr>Times New Roman</vt:lpstr>
      <vt:lpstr>Calibri</vt:lpstr>
      <vt:lpstr>Raleway Thin</vt:lpstr>
      <vt:lpstr>Gaoler template</vt:lpstr>
      <vt:lpstr>PowerPoint Presentation</vt:lpstr>
      <vt:lpstr>Phần I : Mở đầu.</vt:lpstr>
      <vt:lpstr>Phần I : Mở đầu.</vt:lpstr>
      <vt:lpstr>Phần I : Mở đầu.</vt:lpstr>
      <vt:lpstr>Phần I : Mở đầu.</vt:lpstr>
      <vt:lpstr>Chương I. Giới thiệu về công nghệ thiết kế web</vt:lpstr>
      <vt:lpstr>Chương II. Phân tích thiết kế hệ thống </vt:lpstr>
      <vt:lpstr>Chương II. Phân tích thiết kế hệ thống </vt:lpstr>
      <vt:lpstr>Chương II. Phân tích thiết kế hệ thống</vt:lpstr>
      <vt:lpstr>Chương II. Phân tích thiết kế hệ thống</vt:lpstr>
      <vt:lpstr>Chương III. Kết quả đạt được và kết luận</vt:lpstr>
      <vt:lpstr>Chương III. Kết quả đạt được và kết luận</vt:lpstr>
      <vt:lpstr>Chương III. Kết quả đạt được và kết luận</vt:lpstr>
      <vt:lpstr>Chương III. Kết quả đạt được và kết luận</vt:lpstr>
      <vt:lpstr>Chương III. Kết quả đạt được và kết luận</vt:lpstr>
      <vt:lpstr>Chương III. Kết quả đạt được và kết luận</vt:lpstr>
      <vt:lpstr>Lời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Hungd</dc:creator>
  <cp:lastModifiedBy>hungd</cp:lastModifiedBy>
  <cp:revision>19</cp:revision>
  <dcterms:modified xsi:type="dcterms:W3CDTF">2022-05-19T07:41:53Z</dcterms:modified>
</cp:coreProperties>
</file>