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580" r:id="rId2"/>
    <p:sldId id="744" r:id="rId3"/>
    <p:sldId id="752" r:id="rId4"/>
    <p:sldId id="755" r:id="rId5"/>
    <p:sldId id="754" r:id="rId6"/>
    <p:sldId id="753" r:id="rId7"/>
    <p:sldId id="756" r:id="rId8"/>
    <p:sldId id="758" r:id="rId9"/>
    <p:sldId id="759" r:id="rId10"/>
    <p:sldId id="761" r:id="rId11"/>
    <p:sldId id="760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65466" autoAdjust="0"/>
  </p:normalViewPr>
  <p:slideViewPr>
    <p:cSldViewPr snapToGrid="0" snapToObjects="1">
      <p:cViewPr>
        <p:scale>
          <a:sx n="25" d="100"/>
          <a:sy n="25" d="100"/>
        </p:scale>
        <p:origin x="212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10254-D52E-4670-BD47-8A334D2486A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8952B-0F24-4B80-86AA-F7EE9560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and thank you for your time to go over our analysis of the talent management data your team provided </a:t>
            </a:r>
            <a:r>
              <a:rPr lang="en-US" dirty="0" err="1"/>
              <a:t>DDSAnalytics</a:t>
            </a:r>
            <a:r>
              <a:rPr lang="en-US" dirty="0"/>
              <a:t>. It is our hope that our findings will prove to add value to you and your team.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Okay lets get into it!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analysis we will cover: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05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three factors that had the highest contribution to employee turnover.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dirty="0"/>
              <a:t>Used KNN to predict attrition rates (This model had high accuracy, sensitivity, but low specificity.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dirty="0"/>
              <a:t>Used Regression analysis to predict salary based on Age and average years at the company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dirty="0"/>
              <a:t>Then we examined why employees that have the highest stock options have high attrition rates.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dirty="0"/>
              <a:t>And we saw that this group had low average relationship satisfaction ratings with their leadership.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Well that is all we had for you today.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We here at </a:t>
            </a:r>
            <a:r>
              <a:rPr lang="en-US" sz="1050" dirty="0" err="1"/>
              <a:t>DDSAnalytics</a:t>
            </a:r>
            <a:r>
              <a:rPr lang="en-US" sz="1050" dirty="0"/>
              <a:t> had a lot of fun </a:t>
            </a:r>
            <a:r>
              <a:rPr lang="en-US" sz="1050" dirty="0" err="1"/>
              <a:t>analysing</a:t>
            </a:r>
            <a:r>
              <a:rPr lang="en-US" sz="1050" dirty="0"/>
              <a:t> this data and hope that you and your team at Frito Lay find it useful and that it adds value.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Thank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6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Okay lets get into it!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analysis we will: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</a:t>
            </a:r>
            <a:r>
              <a:rPr lang="en-US" sz="105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three factors that had the highest contribution to employee turnover.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dirty="0"/>
              <a:t>We with then Use a machine Learning model that predicts Attrition based on these top factors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dirty="0"/>
              <a:t>Then we will see how Regression analysis can help predict salary, based on correlated factors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dirty="0"/>
              <a:t>Then finally,  we will review some interesting insights that your team will find useful.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Chi-Squared testing to test every factor in the available data, we were able to find the top three highest contributors to attrition.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analysis showed that the top three factors that contribute to attrition were: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Salary v. Hourly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Stock Option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Job Role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break this out, lets look the percentage of attrition within each of these top three groups.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Within hourly v salary, the percentage of attrition for hourly employees was about 3 times higher than that of salary employees</a:t>
            </a:r>
            <a:endParaRPr lang="en-US" sz="10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4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The next highest significant factor was stock option levels.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One would assume that employees with a 0 level stock option would have higher attrition rates than those with higher levels. That proved to be true for employees with stock option levels 1 and 2.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However, Oddly enough, the data showed that employees with stock option level 3 had nearly as high attrition rates as employees with stock option level 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We will investigate why that could be true in coming slides. </a:t>
            </a:r>
            <a:endParaRPr lang="en-US" sz="10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for the Job Role’s contribution to Attrition rates,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Sales representatives showed to have the highest attrition, doubling in percentage of its closest competitor, Human Resources.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Interestingly, high responsibility roles as Manufacturing director and Research director had the lowest attrition rates between these groups. </a:t>
            </a:r>
            <a:endParaRPr lang="en-US" sz="10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lets move on to the fun part!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Machine learning!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We used K-nearest neighbors or KNN for short to construct a model that could predict attrition using the top three highest factors </a:t>
            </a:r>
            <a:r>
              <a:rPr lang="en-US" sz="1200" dirty="0" err="1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metioned</a:t>
            </a: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 before: </a:t>
            </a:r>
            <a:endParaRPr lang="en-US" sz="1050" dirty="0"/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Salary v. Hourly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Stock Option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Job Role</a:t>
            </a:r>
          </a:p>
          <a:p>
            <a:endParaRPr lang="en-US" dirty="0"/>
          </a:p>
          <a:p>
            <a:r>
              <a:rPr lang="en-US" dirty="0"/>
              <a:t>From this analysis, this model proved to have high accuracy and sensitivity, but lacked in specificity. </a:t>
            </a:r>
          </a:p>
          <a:p>
            <a:endParaRPr lang="en-US" dirty="0"/>
          </a:p>
          <a:p>
            <a:r>
              <a:rPr lang="en-US" dirty="0"/>
              <a:t>Meaning it is overall an accurate model when it comes to predicting employees who do not leave the company. But struggles to predict when employees who do leave.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also used linear regression to help predict Average monthly income based on an employees age and the average amount of time the employee has been with the company. </a:t>
            </a:r>
          </a:p>
          <a:p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As you can see on the 3dgraph, These factors turned out to be good </a:t>
            </a:r>
            <a:r>
              <a:rPr lang="en-US" sz="1200" dirty="0" err="1">
                <a:solidFill>
                  <a:srgbClr val="00B050"/>
                </a:solidFill>
              </a:rPr>
              <a:t>expainatory</a:t>
            </a:r>
            <a:r>
              <a:rPr lang="en-US" sz="1200" dirty="0">
                <a:solidFill>
                  <a:srgbClr val="00B050"/>
                </a:solidFill>
              </a:rPr>
              <a:t> variables to predict monthly income. </a:t>
            </a:r>
          </a:p>
          <a:p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</a:rPr>
              <a:t>To quantify their goodness of fit we calculated this models: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 r-square value which turned out to be 0.83 (Or 83% of the Avg. Monthly income’s variance is explained by this regression model)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RMSE or root mean squared error which was $1,285.72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And finally, the model and coefficients had a low p-values indicating a good correlation.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B05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Remember how we stated that it was odd that employees with the highest stock option level had a significantly high attrition rate (relative to other levels in that group)?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Well we explored this and it turns out that the employees that have the highest stock option level has the lowest average relationship satisfaction rating with their managers.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And the opposite is true for the employees that have the least attrition rate in this group. Meaning they have the </a:t>
            </a:r>
            <a:r>
              <a:rPr lang="en-US" sz="1200" dirty="0" err="1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highst</a:t>
            </a:r>
            <a:r>
              <a:rPr lang="en-US" sz="1200" dirty="0">
                <a:solidFill>
                  <a:srgbClr val="494949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 average relationship satisfaction rating with their managers.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494949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8952B-0F24-4B80-86AA-F7EE9560A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2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Case Study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E4F5E-69FD-4AD4-8373-9496208B328B}"/>
              </a:ext>
            </a:extLst>
          </p:cNvPr>
          <p:cNvSpPr txBox="1"/>
          <p:nvPr/>
        </p:nvSpPr>
        <p:spPr>
          <a:xfrm>
            <a:off x="342900" y="5145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Prepared by:</a:t>
            </a:r>
          </a:p>
          <a:p>
            <a:r>
              <a:rPr lang="en-US" dirty="0"/>
              <a:t>Joshua Hudson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867E-4153-AA4C-93D1-0C08567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609345"/>
            <a:ext cx="6364224" cy="28895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 Top Attrition Factors</a:t>
            </a:r>
          </a:p>
          <a:p>
            <a:pPr>
              <a:buFont typeface="+mj-lt"/>
              <a:buAutoNum type="arabicPeriod"/>
            </a:pPr>
            <a:r>
              <a:rPr lang="en-US" dirty="0"/>
              <a:t> Attrition Prediction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 Salary Prediction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 Job Role Insights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A12C9065-FF8E-476D-9717-62B844A21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2459736"/>
            <a:ext cx="4398264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6D22-F16C-A645-BAD3-EE9380F9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139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867E-4153-AA4C-93D1-0C08567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609345"/>
            <a:ext cx="6364224" cy="28895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 Top Attrition Factors</a:t>
            </a:r>
          </a:p>
          <a:p>
            <a:pPr>
              <a:buFont typeface="+mj-lt"/>
              <a:buAutoNum type="arabicPeriod"/>
            </a:pPr>
            <a:r>
              <a:rPr lang="en-US" dirty="0"/>
              <a:t> Attrition Prediction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 Salary Prediction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 Job Role Insights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A12C9065-FF8E-476D-9717-62B844A21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2459736"/>
            <a:ext cx="4398264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E52482-F405-499D-B5A8-07A45997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39" y="2399850"/>
            <a:ext cx="6580749" cy="42712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867E-4153-AA4C-93D1-0C08567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384737"/>
            <a:ext cx="8430768" cy="28895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Salary v. Hourly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Stock Option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Role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86872"/>
            <a:ext cx="9144000" cy="1143000"/>
          </a:xfrm>
        </p:spPr>
        <p:txBody>
          <a:bodyPr/>
          <a:lstStyle/>
          <a:p>
            <a:r>
              <a:rPr lang="en-US" dirty="0"/>
              <a:t>Top Attrition Factors</a:t>
            </a:r>
          </a:p>
        </p:txBody>
      </p:sp>
    </p:spTree>
    <p:extLst>
      <p:ext uri="{BB962C8B-B14F-4D97-AF65-F5344CB8AC3E}">
        <p14:creationId xmlns:p14="http://schemas.microsoft.com/office/powerpoint/2010/main" val="207365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64" y="173736"/>
            <a:ext cx="9144000" cy="1143000"/>
          </a:xfrm>
        </p:spPr>
        <p:txBody>
          <a:bodyPr/>
          <a:lstStyle/>
          <a:p>
            <a:r>
              <a:rPr lang="en-US" dirty="0"/>
              <a:t>Hourly v. Salary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DB0D7-D6D7-4B37-A955-51A0204E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6" y="1316736"/>
            <a:ext cx="8269296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64" y="173736"/>
            <a:ext cx="9144000" cy="1143000"/>
          </a:xfrm>
        </p:spPr>
        <p:txBody>
          <a:bodyPr/>
          <a:lstStyle/>
          <a:p>
            <a:r>
              <a:rPr lang="en-US" dirty="0"/>
              <a:t>Stock Option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6BA5-A3EB-443A-8F36-9E8D5686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07" y="1316736"/>
            <a:ext cx="8372185" cy="53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5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64" y="173736"/>
            <a:ext cx="9144000" cy="1143000"/>
          </a:xfrm>
        </p:spPr>
        <p:txBody>
          <a:bodyPr/>
          <a:lstStyle/>
          <a:p>
            <a:r>
              <a:rPr lang="en-US" dirty="0"/>
              <a:t>Job Role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4BFE8-C16F-40D7-A43C-943B7361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4" y="1316736"/>
            <a:ext cx="872512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64" y="173736"/>
            <a:ext cx="9144000" cy="1143000"/>
          </a:xfrm>
        </p:spPr>
        <p:txBody>
          <a:bodyPr/>
          <a:lstStyle/>
          <a:p>
            <a:r>
              <a:rPr lang="en-US" dirty="0"/>
              <a:t>Attrition Prediction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9DCD487-6F67-4DC3-9403-4BFD300F0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306"/>
              </p:ext>
            </p:extLst>
          </p:nvPr>
        </p:nvGraphicFramePr>
        <p:xfrm>
          <a:off x="621792" y="1397001"/>
          <a:ext cx="8046720" cy="1401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5063657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4131156076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272924258"/>
                    </a:ext>
                  </a:extLst>
                </a:gridCol>
              </a:tblGrid>
              <a:tr h="467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Actual\Prediction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Stayed w/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45882"/>
                  </a:ext>
                </a:extLst>
              </a:tr>
              <a:tr h="467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Stayed w/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85485"/>
                  </a:ext>
                </a:extLst>
              </a:tr>
              <a:tr h="467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133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884DBE-D52C-4709-9B3B-C1522D015725}"/>
              </a:ext>
            </a:extLst>
          </p:cNvPr>
          <p:cNvSpPr txBox="1"/>
          <p:nvPr/>
        </p:nvSpPr>
        <p:spPr>
          <a:xfrm>
            <a:off x="4480560" y="4303455"/>
            <a:ext cx="46634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KNN Model Results:</a:t>
            </a:r>
          </a:p>
          <a:p>
            <a:r>
              <a:rPr lang="en-US" sz="3200" dirty="0"/>
              <a:t>Accuracy:	  </a:t>
            </a:r>
            <a:r>
              <a:rPr lang="en-US" sz="3200" dirty="0">
                <a:solidFill>
                  <a:srgbClr val="00B050"/>
                </a:solidFill>
              </a:rPr>
              <a:t>0.87</a:t>
            </a:r>
          </a:p>
          <a:p>
            <a:r>
              <a:rPr lang="en-US" sz="3200" dirty="0"/>
              <a:t>Sensitivity: </a:t>
            </a:r>
            <a:r>
              <a:rPr lang="en-US" sz="3200" dirty="0">
                <a:solidFill>
                  <a:srgbClr val="00B050"/>
                </a:solidFill>
              </a:rPr>
              <a:t>0.98</a:t>
            </a:r>
          </a:p>
          <a:p>
            <a:r>
              <a:rPr lang="en-US" sz="3200" dirty="0"/>
              <a:t>Specificity: </a:t>
            </a:r>
            <a:r>
              <a:rPr lang="en-US" sz="3200" dirty="0">
                <a:solidFill>
                  <a:srgbClr val="FF0000"/>
                </a:solidFill>
              </a:rPr>
              <a:t>0.27</a:t>
            </a:r>
          </a:p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FFBDD-E93C-49E3-A7CB-717BE64AE9D9}"/>
              </a:ext>
            </a:extLst>
          </p:cNvPr>
          <p:cNvSpPr txBox="1"/>
          <p:nvPr/>
        </p:nvSpPr>
        <p:spPr>
          <a:xfrm>
            <a:off x="621792" y="2975767"/>
            <a:ext cx="5797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Salary v. Hourly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Stock Option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Job Role</a:t>
            </a:r>
          </a:p>
        </p:txBody>
      </p:sp>
    </p:spTree>
    <p:extLst>
      <p:ext uri="{BB962C8B-B14F-4D97-AF65-F5344CB8AC3E}">
        <p14:creationId xmlns:p14="http://schemas.microsoft.com/office/powerpoint/2010/main" val="144368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64" y="173736"/>
            <a:ext cx="9144000" cy="1143000"/>
          </a:xfrm>
        </p:spPr>
        <p:txBody>
          <a:bodyPr/>
          <a:lstStyle/>
          <a:p>
            <a:r>
              <a:rPr lang="en-US" dirty="0"/>
              <a:t>Salary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2639D-047E-4119-BF88-FBBCCFF0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6" t="13150" b="8824"/>
          <a:stretch/>
        </p:blipFill>
        <p:spPr>
          <a:xfrm>
            <a:off x="2875788" y="1741932"/>
            <a:ext cx="6272784" cy="4882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B6FDC9-3F4C-47BD-BE66-3201A30BB183}"/>
              </a:ext>
            </a:extLst>
          </p:cNvPr>
          <p:cNvSpPr txBox="1"/>
          <p:nvPr/>
        </p:nvSpPr>
        <p:spPr>
          <a:xfrm>
            <a:off x="3447288" y="1345668"/>
            <a:ext cx="549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Income V. Age &amp; Average Years at the Company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EF0D53-D7B0-44E6-A6DE-8E13588D71BA}"/>
              </a:ext>
            </a:extLst>
          </p:cNvPr>
          <p:cNvCxnSpPr>
            <a:cxnSpLocks/>
          </p:cNvCxnSpPr>
          <p:nvPr/>
        </p:nvCxnSpPr>
        <p:spPr>
          <a:xfrm flipV="1">
            <a:off x="4114800" y="2578608"/>
            <a:ext cx="3968496" cy="2121408"/>
          </a:xfrm>
          <a:prstGeom prst="straightConnector1">
            <a:avLst/>
          </a:prstGeom>
          <a:ln w="76200"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25BD20E-317A-42E5-B8B9-E631C3745A33}"/>
              </a:ext>
            </a:extLst>
          </p:cNvPr>
          <p:cNvCxnSpPr>
            <a:cxnSpLocks/>
          </p:cNvCxnSpPr>
          <p:nvPr/>
        </p:nvCxnSpPr>
        <p:spPr>
          <a:xfrm>
            <a:off x="4751864" y="2216296"/>
            <a:ext cx="1612360" cy="1212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178074-7CC5-4E84-821E-35FFD2D65E90}"/>
                  </a:ext>
                </a:extLst>
              </p:cNvPr>
              <p:cNvSpPr txBox="1"/>
              <p:nvPr/>
            </p:nvSpPr>
            <p:spPr>
              <a:xfrm>
                <a:off x="-89932" y="1846964"/>
                <a:ext cx="93238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𝑣𝑔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𝑀𝑜𝑛𝑡h𝑙𝑦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𝐼𝑛𝑐𝑜𝑚𝑒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=−$1932.47+$176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+$281(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𝐴𝑣𝑔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𝑌𝑒𝑎𝑟𝑠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𝐶𝑜𝑚𝑝𝑎𝑛𝑦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+ error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178074-7CC5-4E84-821E-35FFD2D65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932" y="1846964"/>
                <a:ext cx="9323864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B48B77-5ED1-45C1-BF29-936EDEF48C40}"/>
                  </a:ext>
                </a:extLst>
              </p:cNvPr>
              <p:cNvSpPr txBox="1"/>
              <p:nvPr/>
            </p:nvSpPr>
            <p:spPr>
              <a:xfrm>
                <a:off x="91440" y="4700016"/>
                <a:ext cx="627278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B050"/>
                    </a:solidFill>
                  </a:rPr>
                  <a:t>0.83</a:t>
                </a:r>
              </a:p>
              <a:p>
                <a:r>
                  <a:rPr lang="en-US" sz="2400" dirty="0"/>
                  <a:t>RMSE = </a:t>
                </a:r>
                <a:r>
                  <a:rPr lang="en-US" sz="2400" dirty="0">
                    <a:solidFill>
                      <a:srgbClr val="00B050"/>
                    </a:solidFill>
                  </a:rPr>
                  <a:t>$1,285.72</a:t>
                </a:r>
              </a:p>
              <a:p>
                <a:r>
                  <a:rPr lang="en-US" sz="2400" dirty="0"/>
                  <a:t>Model P-Value &lt; </a:t>
                </a:r>
                <a:r>
                  <a:rPr lang="en-US" sz="2400" dirty="0">
                    <a:solidFill>
                      <a:srgbClr val="00B050"/>
                    </a:solidFill>
                  </a:rPr>
                  <a:t>0.001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X1 ~ Age P-Value &lt; </a:t>
                </a:r>
                <a:r>
                  <a:rPr lang="en-US" sz="2400" dirty="0">
                    <a:solidFill>
                      <a:srgbClr val="00B050"/>
                    </a:solidFill>
                  </a:rPr>
                  <a:t>0.001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X2 ~ Average Years at Company = </a:t>
                </a:r>
                <a:r>
                  <a:rPr lang="en-US" sz="2400" dirty="0">
                    <a:solidFill>
                      <a:srgbClr val="00B050"/>
                    </a:solidFill>
                  </a:rPr>
                  <a:t>0.002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B48B77-5ED1-45C1-BF29-936EDEF48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4700016"/>
                <a:ext cx="6272784" cy="1938992"/>
              </a:xfrm>
              <a:prstGeom prst="rect">
                <a:avLst/>
              </a:prstGeom>
              <a:blipFill>
                <a:blip r:embed="rId5"/>
                <a:stretch>
                  <a:fillRect l="-1458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64" y="173736"/>
            <a:ext cx="9144000" cy="1143000"/>
          </a:xfrm>
        </p:spPr>
        <p:txBody>
          <a:bodyPr/>
          <a:lstStyle/>
          <a:p>
            <a:r>
              <a:rPr lang="en-US" dirty="0"/>
              <a:t>Interesting Finding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6BA5-A3EB-443A-8F36-9E8D5686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07" y="1316736"/>
            <a:ext cx="8372185" cy="5383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DC2EB-134E-4275-885C-F2B62938C397}"/>
              </a:ext>
            </a:extLst>
          </p:cNvPr>
          <p:cNvSpPr txBox="1"/>
          <p:nvPr/>
        </p:nvSpPr>
        <p:spPr>
          <a:xfrm>
            <a:off x="2002536" y="1570982"/>
            <a:ext cx="923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RS 2.6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D7ACC-A96A-4DD9-924D-E4EEAE83EC73}"/>
              </a:ext>
            </a:extLst>
          </p:cNvPr>
          <p:cNvSpPr txBox="1"/>
          <p:nvPr/>
        </p:nvSpPr>
        <p:spPr>
          <a:xfrm>
            <a:off x="3648455" y="4338566"/>
            <a:ext cx="923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RS 2.7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221F8-4010-4F33-B8EA-51145155FC0B}"/>
              </a:ext>
            </a:extLst>
          </p:cNvPr>
          <p:cNvSpPr txBox="1"/>
          <p:nvPr/>
        </p:nvSpPr>
        <p:spPr>
          <a:xfrm>
            <a:off x="5373623" y="4892564"/>
            <a:ext cx="923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RS 2.7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B8BF9-0AB5-46B7-AEAF-853E2D79A520}"/>
              </a:ext>
            </a:extLst>
          </p:cNvPr>
          <p:cNvSpPr txBox="1"/>
          <p:nvPr/>
        </p:nvSpPr>
        <p:spPr>
          <a:xfrm>
            <a:off x="7025639" y="2152936"/>
            <a:ext cx="923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RS 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9558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1165</TotalTime>
  <Words>973</Words>
  <Application>Microsoft Office PowerPoint</Application>
  <PresentationFormat>On-screen Show (4:3)</PresentationFormat>
  <Paragraphs>134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Helvetica</vt:lpstr>
      <vt:lpstr>1_Body Slides</vt:lpstr>
      <vt:lpstr>Case Study 2</vt:lpstr>
      <vt:lpstr>Analysis Overview</vt:lpstr>
      <vt:lpstr>Top Attrition Factors</vt:lpstr>
      <vt:lpstr>Hourly v. Salary</vt:lpstr>
      <vt:lpstr>Stock Option Levels</vt:lpstr>
      <vt:lpstr>Job Role</vt:lpstr>
      <vt:lpstr>Attrition Prediction</vt:lpstr>
      <vt:lpstr>Salary Prediction</vt:lpstr>
      <vt:lpstr>Interesting Finding</vt:lpstr>
      <vt:lpstr>Analysis Summary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Jerrica Hudson</cp:lastModifiedBy>
  <cp:revision>26</cp:revision>
  <dcterms:created xsi:type="dcterms:W3CDTF">2019-09-23T08:00:29Z</dcterms:created>
  <dcterms:modified xsi:type="dcterms:W3CDTF">2022-04-17T04:34:34Z</dcterms:modified>
</cp:coreProperties>
</file>